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8"/>
  </p:notesMasterIdLst>
  <p:handoutMasterIdLst>
    <p:handoutMasterId r:id="rId139"/>
  </p:handoutMasterIdLst>
  <p:sldIdLst>
    <p:sldId id="257" r:id="rId5"/>
    <p:sldId id="505" r:id="rId6"/>
    <p:sldId id="508" r:id="rId7"/>
    <p:sldId id="509" r:id="rId8"/>
    <p:sldId id="510" r:id="rId9"/>
    <p:sldId id="507" r:id="rId10"/>
    <p:sldId id="511" r:id="rId11"/>
    <p:sldId id="512" r:id="rId12"/>
    <p:sldId id="338" r:id="rId13"/>
    <p:sldId id="373" r:id="rId14"/>
    <p:sldId id="368" r:id="rId15"/>
    <p:sldId id="374" r:id="rId16"/>
    <p:sldId id="376" r:id="rId17"/>
    <p:sldId id="745" r:id="rId18"/>
    <p:sldId id="375" r:id="rId19"/>
    <p:sldId id="691" r:id="rId20"/>
    <p:sldId id="378" r:id="rId21"/>
    <p:sldId id="379" r:id="rId22"/>
    <p:sldId id="742" r:id="rId23"/>
    <p:sldId id="739" r:id="rId24"/>
    <p:sldId id="744" r:id="rId25"/>
    <p:sldId id="740" r:id="rId26"/>
    <p:sldId id="741" r:id="rId27"/>
    <p:sldId id="715" r:id="rId28"/>
    <p:sldId id="716" r:id="rId29"/>
    <p:sldId id="717" r:id="rId30"/>
    <p:sldId id="380" r:id="rId31"/>
    <p:sldId id="718" r:id="rId32"/>
    <p:sldId id="719" r:id="rId33"/>
    <p:sldId id="720" r:id="rId34"/>
    <p:sldId id="384" r:id="rId35"/>
    <p:sldId id="385" r:id="rId36"/>
    <p:sldId id="723" r:id="rId37"/>
    <p:sldId id="725" r:id="rId38"/>
    <p:sldId id="724" r:id="rId39"/>
    <p:sldId id="751" r:id="rId40"/>
    <p:sldId id="726" r:id="rId41"/>
    <p:sldId id="399" r:id="rId42"/>
    <p:sldId id="400" r:id="rId43"/>
    <p:sldId id="747" r:id="rId44"/>
    <p:sldId id="404" r:id="rId45"/>
    <p:sldId id="820" r:id="rId46"/>
    <p:sldId id="752" r:id="rId47"/>
    <p:sldId id="729" r:id="rId48"/>
    <p:sldId id="730" r:id="rId49"/>
    <p:sldId id="732" r:id="rId50"/>
    <p:sldId id="748" r:id="rId51"/>
    <p:sldId id="733" r:id="rId52"/>
    <p:sldId id="735" r:id="rId53"/>
    <p:sldId id="749" r:id="rId54"/>
    <p:sldId id="736" r:id="rId55"/>
    <p:sldId id="738" r:id="rId56"/>
    <p:sldId id="737" r:id="rId57"/>
    <p:sldId id="750" r:id="rId58"/>
    <p:sldId id="412" r:id="rId59"/>
    <p:sldId id="413" r:id="rId60"/>
    <p:sldId id="414" r:id="rId61"/>
    <p:sldId id="415" r:id="rId62"/>
    <p:sldId id="418" r:id="rId63"/>
    <p:sldId id="791" r:id="rId64"/>
    <p:sldId id="417" r:id="rId65"/>
    <p:sldId id="419" r:id="rId66"/>
    <p:sldId id="416" r:id="rId67"/>
    <p:sldId id="753" r:id="rId68"/>
    <p:sldId id="754" r:id="rId69"/>
    <p:sldId id="755" r:id="rId70"/>
    <p:sldId id="762" r:id="rId71"/>
    <p:sldId id="756" r:id="rId72"/>
    <p:sldId id="757" r:id="rId73"/>
    <p:sldId id="763" r:id="rId74"/>
    <p:sldId id="764" r:id="rId75"/>
    <p:sldId id="765" r:id="rId76"/>
    <p:sldId id="758" r:id="rId77"/>
    <p:sldId id="766" r:id="rId78"/>
    <p:sldId id="767" r:id="rId79"/>
    <p:sldId id="768" r:id="rId80"/>
    <p:sldId id="760" r:id="rId81"/>
    <p:sldId id="769" r:id="rId82"/>
    <p:sldId id="770" r:id="rId83"/>
    <p:sldId id="793" r:id="rId84"/>
    <p:sldId id="792" r:id="rId85"/>
    <p:sldId id="746" r:id="rId86"/>
    <p:sldId id="391" r:id="rId87"/>
    <p:sldId id="788" r:id="rId88"/>
    <p:sldId id="394" r:id="rId89"/>
    <p:sldId id="794" r:id="rId90"/>
    <p:sldId id="395" r:id="rId91"/>
    <p:sldId id="396" r:id="rId92"/>
    <p:sldId id="702" r:id="rId93"/>
    <p:sldId id="398" r:id="rId94"/>
    <p:sldId id="524" r:id="rId95"/>
    <p:sldId id="528" r:id="rId96"/>
    <p:sldId id="529" r:id="rId97"/>
    <p:sldId id="531" r:id="rId98"/>
    <p:sldId id="796" r:id="rId99"/>
    <p:sldId id="772" r:id="rId100"/>
    <p:sldId id="779" r:id="rId101"/>
    <p:sldId id="821" r:id="rId102"/>
    <p:sldId id="780" r:id="rId103"/>
    <p:sldId id="801" r:id="rId104"/>
    <p:sldId id="781" r:id="rId105"/>
    <p:sldId id="802" r:id="rId106"/>
    <p:sldId id="810" r:id="rId107"/>
    <p:sldId id="811" r:id="rId108"/>
    <p:sldId id="798" r:id="rId109"/>
    <p:sldId id="773" r:id="rId110"/>
    <p:sldId id="809" r:id="rId111"/>
    <p:sldId id="813" r:id="rId112"/>
    <p:sldId id="405" r:id="rId113"/>
    <p:sldId id="408" r:id="rId114"/>
    <p:sldId id="406" r:id="rId115"/>
    <p:sldId id="407" r:id="rId116"/>
    <p:sldId id="410" r:id="rId117"/>
    <p:sldId id="411" r:id="rId118"/>
    <p:sldId id="777" r:id="rId119"/>
    <p:sldId id="790" r:id="rId120"/>
    <p:sldId id="822" r:id="rId121"/>
    <p:sldId id="823" r:id="rId122"/>
    <p:sldId id="824" r:id="rId123"/>
    <p:sldId id="778" r:id="rId124"/>
    <p:sldId id="797" r:id="rId125"/>
    <p:sldId id="799" r:id="rId126"/>
    <p:sldId id="800" r:id="rId127"/>
    <p:sldId id="774" r:id="rId128"/>
    <p:sldId id="782" r:id="rId129"/>
    <p:sldId id="803" r:id="rId130"/>
    <p:sldId id="805" r:id="rId131"/>
    <p:sldId id="775" r:id="rId132"/>
    <p:sldId id="807" r:id="rId133"/>
    <p:sldId id="815" r:id="rId134"/>
    <p:sldId id="818" r:id="rId135"/>
    <p:sldId id="795" r:id="rId136"/>
    <p:sldId id="367" r:id="rId13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rational Research II" id="{48A34467-87A5-4FB1-9D94-4990A735BCBB}">
          <p14:sldIdLst>
            <p14:sldId id="257"/>
            <p14:sldId id="505"/>
            <p14:sldId id="508"/>
          </p14:sldIdLst>
        </p14:section>
        <p14:section name="1. Introduction" id="{ACE3F531-006E-4AA1-A454-1F14930C10C4}">
          <p14:sldIdLst>
            <p14:sldId id="509"/>
            <p14:sldId id="510"/>
            <p14:sldId id="507"/>
            <p14:sldId id="511"/>
            <p14:sldId id="512"/>
            <p14:sldId id="338"/>
            <p14:sldId id="373"/>
            <p14:sldId id="368"/>
            <p14:sldId id="374"/>
            <p14:sldId id="376"/>
            <p14:sldId id="745"/>
          </p14:sldIdLst>
        </p14:section>
        <p14:section name="2. Production Planning Problems" id="{14D48182-DEAA-43EC-B7E7-2290EB16E4D7}">
          <p14:sldIdLst>
            <p14:sldId id="375"/>
            <p14:sldId id="691"/>
            <p14:sldId id="378"/>
            <p14:sldId id="379"/>
            <p14:sldId id="742"/>
            <p14:sldId id="739"/>
            <p14:sldId id="744"/>
            <p14:sldId id="740"/>
            <p14:sldId id="741"/>
            <p14:sldId id="715"/>
            <p14:sldId id="716"/>
            <p14:sldId id="717"/>
            <p14:sldId id="380"/>
            <p14:sldId id="718"/>
            <p14:sldId id="719"/>
            <p14:sldId id="720"/>
            <p14:sldId id="384"/>
            <p14:sldId id="385"/>
            <p14:sldId id="723"/>
            <p14:sldId id="725"/>
            <p14:sldId id="724"/>
            <p14:sldId id="751"/>
          </p14:sldIdLst>
        </p14:section>
        <p14:section name="3. Assignment Problem" id="{A285E339-2038-4A05-B86C-DFEC6AAFDCEF}">
          <p14:sldIdLst>
            <p14:sldId id="726"/>
            <p14:sldId id="399"/>
            <p14:sldId id="400"/>
            <p14:sldId id="747"/>
            <p14:sldId id="404"/>
            <p14:sldId id="820"/>
            <p14:sldId id="752"/>
            <p14:sldId id="729"/>
            <p14:sldId id="730"/>
            <p14:sldId id="732"/>
            <p14:sldId id="748"/>
            <p14:sldId id="733"/>
            <p14:sldId id="735"/>
            <p14:sldId id="749"/>
            <p14:sldId id="736"/>
            <p14:sldId id="738"/>
            <p14:sldId id="737"/>
            <p14:sldId id="750"/>
          </p14:sldIdLst>
        </p14:section>
        <p14:section name="4. Graph Modeling" id="{EEB84339-0D0C-4706-B230-2F0FC0038236}">
          <p14:sldIdLst>
            <p14:sldId id="412"/>
            <p14:sldId id="413"/>
            <p14:sldId id="414"/>
            <p14:sldId id="415"/>
            <p14:sldId id="418"/>
            <p14:sldId id="791"/>
            <p14:sldId id="417"/>
            <p14:sldId id="419"/>
            <p14:sldId id="416"/>
            <p14:sldId id="753"/>
            <p14:sldId id="754"/>
            <p14:sldId id="755"/>
            <p14:sldId id="762"/>
            <p14:sldId id="756"/>
            <p14:sldId id="757"/>
            <p14:sldId id="763"/>
            <p14:sldId id="764"/>
            <p14:sldId id="765"/>
            <p14:sldId id="758"/>
            <p14:sldId id="766"/>
            <p14:sldId id="767"/>
            <p14:sldId id="768"/>
            <p14:sldId id="760"/>
            <p14:sldId id="769"/>
            <p14:sldId id="770"/>
            <p14:sldId id="793"/>
            <p14:sldId id="792"/>
          </p14:sldIdLst>
        </p14:section>
        <p14:section name="5. Transportation and Routing Problems" id="{34045E26-66D5-414E-A2C5-56E26CFC6EAE}">
          <p14:sldIdLst>
            <p14:sldId id="746"/>
            <p14:sldId id="391"/>
            <p14:sldId id="788"/>
            <p14:sldId id="394"/>
            <p14:sldId id="794"/>
            <p14:sldId id="395"/>
            <p14:sldId id="396"/>
            <p14:sldId id="702"/>
            <p14:sldId id="398"/>
            <p14:sldId id="524"/>
            <p14:sldId id="528"/>
            <p14:sldId id="529"/>
            <p14:sldId id="531"/>
            <p14:sldId id="796"/>
            <p14:sldId id="772"/>
            <p14:sldId id="779"/>
            <p14:sldId id="821"/>
            <p14:sldId id="780"/>
            <p14:sldId id="801"/>
            <p14:sldId id="781"/>
            <p14:sldId id="802"/>
            <p14:sldId id="810"/>
            <p14:sldId id="811"/>
            <p14:sldId id="798"/>
            <p14:sldId id="773"/>
            <p14:sldId id="809"/>
            <p14:sldId id="813"/>
            <p14:sldId id="405"/>
            <p14:sldId id="408"/>
            <p14:sldId id="406"/>
            <p14:sldId id="407"/>
            <p14:sldId id="410"/>
            <p14:sldId id="411"/>
            <p14:sldId id="777"/>
            <p14:sldId id="790"/>
            <p14:sldId id="822"/>
            <p14:sldId id="823"/>
            <p14:sldId id="824"/>
            <p14:sldId id="778"/>
            <p14:sldId id="797"/>
            <p14:sldId id="799"/>
            <p14:sldId id="800"/>
            <p14:sldId id="774"/>
            <p14:sldId id="782"/>
            <p14:sldId id="803"/>
            <p14:sldId id="805"/>
            <p14:sldId id="775"/>
            <p14:sldId id="807"/>
            <p14:sldId id="815"/>
            <p14:sldId id="818"/>
            <p14:sldId id="795"/>
          </p14:sldIdLst>
        </p14:section>
        <p14:section name="End" id="{C8499798-2C2F-48B6-A549-25F05F2E02EC}">
          <p14:sldIdLst>
            <p14:sldId id="367"/>
          </p14:sldIdLst>
        </p14:section>
      </p14:sectionLst>
    </p:ext>
    <p:ext uri="{EFAFB233-063F-42B5-8137-9DF3F51BA10A}">
      <p15:sldGuideLst xmlns:p15="http://schemas.microsoft.com/office/powerpoint/2012/main">
        <p15:guide id="1" pos="733" userDrawn="1">
          <p15:clr>
            <a:srgbClr val="A4A3A4"/>
          </p15:clr>
        </p15:guide>
        <p15:guide id="2" pos="574"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353" autoAdjust="0"/>
  </p:normalViewPr>
  <p:slideViewPr>
    <p:cSldViewPr snapToGrid="0">
      <p:cViewPr varScale="1">
        <p:scale>
          <a:sx n="74" d="100"/>
          <a:sy n="74" d="100"/>
        </p:scale>
        <p:origin x="78" y="792"/>
      </p:cViewPr>
      <p:guideLst>
        <p:guide pos="733"/>
        <p:guide pos="574"/>
        <p:guide orient="horz" pos="2160"/>
      </p:guideLst>
    </p:cSldViewPr>
  </p:slideViewPr>
  <p:notesTextViewPr>
    <p:cViewPr>
      <p:scale>
        <a:sx n="1" d="1"/>
        <a:sy n="1" d="1"/>
      </p:scale>
      <p:origin x="0" y="0"/>
    </p:cViewPr>
  </p:notesTextViewPr>
  <p:sorterViewPr>
    <p:cViewPr>
      <p:scale>
        <a:sx n="100" d="100"/>
        <a:sy n="100" d="100"/>
      </p:scale>
      <p:origin x="0" y="-78708"/>
    </p:cViewPr>
  </p:sorterViewPr>
  <p:notesViewPr>
    <p:cSldViewPr snapToGrid="0">
      <p:cViewPr varScale="1">
        <p:scale>
          <a:sx n="65" d="100"/>
          <a:sy n="65" d="100"/>
        </p:scale>
        <p:origin x="2098" y="3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notesMaster" Target="notesMasters/notes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38360CCF-60A7-4D8C-BA1F-1EA1234F9D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E5307D55-571E-4F07-8A4C-B8FC0C311A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C7BED0-6F28-4C51-BF28-886006450EDA}" type="datetimeFigureOut">
              <a:rPr lang="cs-CZ" smtClean="0"/>
              <a:t>03.03.2025</a:t>
            </a:fld>
            <a:endParaRPr lang="cs-CZ"/>
          </a:p>
        </p:txBody>
      </p:sp>
      <p:sp>
        <p:nvSpPr>
          <p:cNvPr id="4" name="Zástupný symbol pro zápatí 3">
            <a:extLst>
              <a:ext uri="{FF2B5EF4-FFF2-40B4-BE49-F238E27FC236}">
                <a16:creationId xmlns:a16="http://schemas.microsoft.com/office/drawing/2014/main" id="{3C8386EC-76CF-49EC-80CB-90636AA35C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985D0E3C-4D5A-43A9-8C0D-AD38A4EF80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D9C20C-47AD-4746-96AE-9611A0B4E944}" type="slidenum">
              <a:rPr lang="cs-CZ" smtClean="0"/>
              <a:t>‹#›</a:t>
            </a:fld>
            <a:endParaRPr lang="cs-CZ"/>
          </a:p>
        </p:txBody>
      </p:sp>
    </p:spTree>
    <p:extLst>
      <p:ext uri="{BB962C8B-B14F-4D97-AF65-F5344CB8AC3E}">
        <p14:creationId xmlns:p14="http://schemas.microsoft.com/office/powerpoint/2010/main" val="3331447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8608A-7AE7-4AE5-9F16-8E166BD56CA6}" type="datetimeFigureOut">
              <a:rPr lang="cs-CZ" smtClean="0"/>
              <a:t>03.03.2025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242677-85B1-4561-B1F2-48AE6477383A}" type="slidenum">
              <a:rPr lang="cs-CZ" smtClean="0"/>
              <a:t>‹#›</a:t>
            </a:fld>
            <a:endParaRPr lang="cs-CZ"/>
          </a:p>
        </p:txBody>
      </p:sp>
    </p:spTree>
    <p:extLst>
      <p:ext uri="{BB962C8B-B14F-4D97-AF65-F5344CB8AC3E}">
        <p14:creationId xmlns:p14="http://schemas.microsoft.com/office/powerpoint/2010/main" val="888777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pic>
        <p:nvPicPr>
          <p:cNvPr id="8" name="Untitled-9.png">
            <a:extLst>
              <a:ext uri="{FF2B5EF4-FFF2-40B4-BE49-F238E27FC236}">
                <a16:creationId xmlns:a16="http://schemas.microsoft.com/office/drawing/2014/main" id="{E7213F5E-61A6-4F7C-B817-A43AF5F3E6FF}"/>
              </a:ext>
            </a:extLst>
          </p:cNvPr>
          <p:cNvPicPr>
            <a:picLocks noChangeAspect="1"/>
          </p:cNvPicPr>
          <p:nvPr userDrawn="1"/>
        </p:nvPicPr>
        <p:blipFill>
          <a:blip r:embed="rId2">
            <a:extLst>
              <a:ext uri="{28A0092B-C50C-407E-A947-70E740481C1C}">
                <a14:useLocalDpi xmlns:a14="http://schemas.microsoft.com/office/drawing/2010/main" val="0"/>
              </a:ext>
            </a:extLst>
          </a:blip>
          <a:srcRect l="69" r="69"/>
          <a:stretch/>
        </p:blipFill>
        <p:spPr>
          <a:xfrm>
            <a:off x="5848101" y="0"/>
            <a:ext cx="6343899" cy="6390730"/>
          </a:xfrm>
          <a:prstGeom prst="rect">
            <a:avLst/>
          </a:prstGeom>
          <a:ln w="12700">
            <a:miter lim="400000"/>
          </a:ln>
        </p:spPr>
      </p:pic>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rPr dirty="0" err="1"/>
              <a:t>Zadejte</a:t>
            </a:r>
            <a:r>
              <a:rPr dirty="0"/>
              <a:t> </a:t>
            </a:r>
            <a:r>
              <a:rPr dirty="0" err="1"/>
              <a:t>nadpis</a:t>
            </a:r>
            <a:r>
              <a:rPr dirty="0"/>
              <a:t>.</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accent2"/>
                </a:solidFill>
              </a:defRPr>
            </a:lvl1pPr>
            <a:lvl2pPr marL="628650" indent="-171450">
              <a:lnSpc>
                <a:spcPct val="120000"/>
              </a:lnSpc>
              <a:buClr>
                <a:srgbClr val="D9D9D9"/>
              </a:buClr>
              <a:buSzPct val="100000"/>
              <a:buFontTx/>
              <a:buChar char="•"/>
              <a:defRPr sz="1800">
                <a:solidFill>
                  <a:schemeClr val="accent2"/>
                </a:solidFill>
              </a:defRPr>
            </a:lvl2pPr>
            <a:lvl3pPr marL="1120139" indent="-205739">
              <a:lnSpc>
                <a:spcPct val="120000"/>
              </a:lnSpc>
              <a:buClr>
                <a:srgbClr val="D9D9D9"/>
              </a:buClr>
              <a:buFontTx/>
              <a:defRPr sz="1800">
                <a:solidFill>
                  <a:schemeClr val="accent2"/>
                </a:solidFill>
              </a:defRPr>
            </a:lvl3pPr>
            <a:lvl4pPr marL="1600200" indent="-228600">
              <a:lnSpc>
                <a:spcPct val="120000"/>
              </a:lnSpc>
              <a:buClr>
                <a:srgbClr val="D9D9D9"/>
              </a:buClr>
              <a:buFontTx/>
              <a:defRPr sz="1800">
                <a:solidFill>
                  <a:schemeClr val="accent2"/>
                </a:solidFill>
              </a:defRPr>
            </a:lvl4pPr>
            <a:lvl5pPr marL="2057400" indent="-228600">
              <a:lnSpc>
                <a:spcPct val="120000"/>
              </a:lnSpc>
              <a:buClr>
                <a:srgbClr val="D9D9D9"/>
              </a:buClr>
              <a:buSzPct val="100000"/>
              <a:buFontTx/>
              <a:buChar char="•"/>
              <a:defRPr sz="1800">
                <a:solidFill>
                  <a:schemeClr val="accent2"/>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a:t>Autor</a:t>
            </a:r>
            <a:br>
              <a:rPr lang="cs-CZ" dirty="0"/>
            </a:br>
            <a:r>
              <a:rPr dirty="0"/>
              <a:t>Datum</a:t>
            </a:r>
          </a:p>
        </p:txBody>
      </p:sp>
      <p:pic>
        <p:nvPicPr>
          <p:cNvPr id="6" name="Obrázek 5">
            <a:extLst>
              <a:ext uri="{FF2B5EF4-FFF2-40B4-BE49-F238E27FC236}">
                <a16:creationId xmlns:a16="http://schemas.microsoft.com/office/drawing/2014/main" id="{A9D1BCB8-DAE8-4FEE-884D-A96C2E1DC93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63143" y="277263"/>
            <a:ext cx="1424080" cy="857950"/>
          </a:xfrm>
          <a:prstGeom prst="rect">
            <a:avLst/>
          </a:prstGeom>
        </p:spPr>
      </p:pic>
    </p:spTree>
    <p:extLst>
      <p:ext uri="{BB962C8B-B14F-4D97-AF65-F5344CB8AC3E}">
        <p14:creationId xmlns:p14="http://schemas.microsoft.com/office/powerpoint/2010/main" val="1563060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ek na pozadí - tmavé">
    <p:spTree>
      <p:nvGrpSpPr>
        <p:cNvPr id="1" name=""/>
        <p:cNvGrpSpPr/>
        <p:nvPr/>
      </p:nvGrpSpPr>
      <p:grpSpPr>
        <a:xfrm>
          <a:off x="0" y="0"/>
          <a:ext cx="0" cy="0"/>
          <a:chOff x="0" y="0"/>
          <a:chExt cx="0" cy="0"/>
        </a:xfrm>
      </p:grpSpPr>
      <p:sp>
        <p:nvSpPr>
          <p:cNvPr id="2" name="Obdélník">
            <a:extLst>
              <a:ext uri="{FF2B5EF4-FFF2-40B4-BE49-F238E27FC236}">
                <a16:creationId xmlns:a16="http://schemas.microsoft.com/office/drawing/2014/main" id="{FB41D8C4-E997-4E0E-9885-F50EF9F5CD83}"/>
              </a:ext>
            </a:extLst>
          </p:cNvPr>
          <p:cNvSpPr/>
          <p:nvPr userDrawn="1"/>
        </p:nvSpPr>
        <p:spPr>
          <a:xfrm>
            <a:off x="0" y="0"/>
            <a:ext cx="6553200" cy="6858001"/>
          </a:xfrm>
          <a:prstGeom prst="rect">
            <a:avLst/>
          </a:prstGeom>
          <a:gradFill>
            <a:gsLst>
              <a:gs pos="0">
                <a:srgbClr val="000000">
                  <a:alpha val="75099"/>
                </a:srgbClr>
              </a:gs>
              <a:gs pos="100000">
                <a:srgbClr val="000000">
                  <a:alpha val="0"/>
                </a:srgbClr>
              </a:gs>
            </a:gsLst>
          </a:gradFill>
          <a:ln w="12700">
            <a:miter lim="400000"/>
          </a:ln>
        </p:spPr>
        <p:txBody>
          <a:bodyPr lIns="45719" rIns="45719" anchor="ctr"/>
          <a:lstStyle/>
          <a:p>
            <a:pPr>
              <a:lnSpc>
                <a:spcPct val="90000"/>
              </a:lnSpc>
              <a:spcBef>
                <a:spcPts val="1000"/>
              </a:spcBef>
              <a:defRPr sz="1500">
                <a:solidFill>
                  <a:schemeClr val="accent1"/>
                </a:solidFill>
              </a:defRPr>
            </a:pPr>
            <a:endParaRPr/>
          </a:p>
        </p:txBody>
      </p:sp>
      <p:sp>
        <p:nvSpPr>
          <p:cNvPr id="16" name="Zástupný symbol pro zápatí 3">
            <a:extLst>
              <a:ext uri="{FF2B5EF4-FFF2-40B4-BE49-F238E27FC236}">
                <a16:creationId xmlns:a16="http://schemas.microsoft.com/office/drawing/2014/main" id="{1D589DDD-A667-4DE9-8759-40D859CFDCD3}"/>
              </a:ext>
            </a:extLst>
          </p:cNvPr>
          <p:cNvSpPr>
            <a:spLocks noGrp="1"/>
          </p:cNvSpPr>
          <p:nvPr>
            <p:ph type="ftr" sz="quarter" idx="11"/>
          </p:nvPr>
        </p:nvSpPr>
        <p:spPr>
          <a:xfrm>
            <a:off x="444499" y="6173787"/>
            <a:ext cx="6553200" cy="365125"/>
          </a:xfrm>
        </p:spPr>
        <p:txBody>
          <a:bodyPr/>
          <a:lstStyle>
            <a:lvl1pPr algn="l">
              <a:defRPr>
                <a:solidFill>
                  <a:schemeClr val="bg1"/>
                </a:solidFill>
              </a:defRPr>
            </a:lvl1pPr>
          </a:lstStyle>
          <a:p>
            <a:endParaRPr lang="cs-CZ" dirty="0"/>
          </a:p>
        </p:txBody>
      </p:sp>
      <p:sp>
        <p:nvSpPr>
          <p:cNvPr id="18" name="Zástupný text 17">
            <a:extLst>
              <a:ext uri="{FF2B5EF4-FFF2-40B4-BE49-F238E27FC236}">
                <a16:creationId xmlns:a16="http://schemas.microsoft.com/office/drawing/2014/main" id="{3960EDF8-70D2-4CA2-9AC7-949500175D83}"/>
              </a:ext>
            </a:extLst>
          </p:cNvPr>
          <p:cNvSpPr>
            <a:spLocks noGrp="1"/>
          </p:cNvSpPr>
          <p:nvPr>
            <p:ph type="body" sz="quarter" idx="12" hasCustomPrompt="1"/>
          </p:nvPr>
        </p:nvSpPr>
        <p:spPr>
          <a:xfrm>
            <a:off x="444500" y="1938338"/>
            <a:ext cx="6553200" cy="1460500"/>
          </a:xfrm>
        </p:spPr>
        <p:txBody>
          <a:bodyPr>
            <a:normAutofit/>
          </a:bodyPr>
          <a:lstStyle>
            <a:lvl1pPr marL="0" indent="0">
              <a:buNone/>
              <a:defRPr sz="4800" b="0">
                <a:solidFill>
                  <a:schemeClr val="bg1"/>
                </a:solidFill>
              </a:defRPr>
            </a:lvl1pPr>
          </a:lstStyle>
          <a:p>
            <a:pPr lvl="0"/>
            <a:r>
              <a:rPr lang="cs-CZ" dirty="0"/>
              <a:t>Zadejte nadpis.</a:t>
            </a:r>
            <a:br>
              <a:rPr lang="cs-CZ" dirty="0"/>
            </a:br>
            <a:r>
              <a:rPr lang="cs-CZ" dirty="0"/>
              <a:t>Na 2 řádky maximálně.</a:t>
            </a:r>
          </a:p>
        </p:txBody>
      </p:sp>
      <p:sp>
        <p:nvSpPr>
          <p:cNvPr id="20" name="Zástupný text 19">
            <a:extLst>
              <a:ext uri="{FF2B5EF4-FFF2-40B4-BE49-F238E27FC236}">
                <a16:creationId xmlns:a16="http://schemas.microsoft.com/office/drawing/2014/main" id="{F6861F44-827A-488F-A044-532DE8B13256}"/>
              </a:ext>
            </a:extLst>
          </p:cNvPr>
          <p:cNvSpPr>
            <a:spLocks noGrp="1"/>
          </p:cNvSpPr>
          <p:nvPr>
            <p:ph type="body" sz="quarter" idx="13" hasCustomPrompt="1"/>
          </p:nvPr>
        </p:nvSpPr>
        <p:spPr>
          <a:xfrm>
            <a:off x="444500" y="3548063"/>
            <a:ext cx="6553200" cy="687386"/>
          </a:xfrm>
        </p:spPr>
        <p:txBody>
          <a:bodyPr/>
          <a:lstStyle>
            <a:lvl1pPr marL="0" indent="0">
              <a:buNone/>
              <a:defRPr sz="1800">
                <a:solidFill>
                  <a:schemeClr val="bg1"/>
                </a:solidFill>
              </a:defRPr>
            </a:lvl1pPr>
          </a:lstStyle>
          <a:p>
            <a:pPr lvl="0"/>
            <a:r>
              <a:rPr lang="cs-CZ" dirty="0"/>
              <a:t>Obrázek na pozadí je nutné změnit přes nabídku Formát pozadí</a:t>
            </a:r>
          </a:p>
        </p:txBody>
      </p:sp>
      <p:pic>
        <p:nvPicPr>
          <p:cNvPr id="3" name="Obrázek 2">
            <a:extLst>
              <a:ext uri="{FF2B5EF4-FFF2-40B4-BE49-F238E27FC236}">
                <a16:creationId xmlns:a16="http://schemas.microsoft.com/office/drawing/2014/main" id="{394926BF-9EEB-E462-ABCE-047F001AD0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4499" y="243943"/>
            <a:ext cx="1424080" cy="857950"/>
          </a:xfrm>
          <a:prstGeom prst="rect">
            <a:avLst/>
          </a:prstGeom>
        </p:spPr>
      </p:pic>
    </p:spTree>
    <p:extLst>
      <p:ext uri="{BB962C8B-B14F-4D97-AF65-F5344CB8AC3E}">
        <p14:creationId xmlns:p14="http://schemas.microsoft.com/office/powerpoint/2010/main" val="4057364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rázek na pozadí - světlé">
    <p:spTree>
      <p:nvGrpSpPr>
        <p:cNvPr id="1" name=""/>
        <p:cNvGrpSpPr/>
        <p:nvPr/>
      </p:nvGrpSpPr>
      <p:grpSpPr>
        <a:xfrm>
          <a:off x="0" y="0"/>
          <a:ext cx="0" cy="0"/>
          <a:chOff x="0" y="0"/>
          <a:chExt cx="0" cy="0"/>
        </a:xfrm>
      </p:grpSpPr>
      <p:sp>
        <p:nvSpPr>
          <p:cNvPr id="2" name="Obdélník">
            <a:extLst>
              <a:ext uri="{FF2B5EF4-FFF2-40B4-BE49-F238E27FC236}">
                <a16:creationId xmlns:a16="http://schemas.microsoft.com/office/drawing/2014/main" id="{CF6DC65D-10DD-4DB5-898A-7879CDB9F727}"/>
              </a:ext>
            </a:extLst>
          </p:cNvPr>
          <p:cNvSpPr/>
          <p:nvPr userDrawn="1"/>
        </p:nvSpPr>
        <p:spPr>
          <a:xfrm>
            <a:off x="-1" y="0"/>
            <a:ext cx="9954883" cy="6858001"/>
          </a:xfrm>
          <a:prstGeom prst="rect">
            <a:avLst/>
          </a:prstGeom>
          <a:gradFill>
            <a:gsLst>
              <a:gs pos="0">
                <a:schemeClr val="accent1">
                  <a:lumOff val="44000"/>
                </a:schemeClr>
              </a:gs>
              <a:gs pos="100000">
                <a:srgbClr val="000000">
                  <a:alpha val="0"/>
                </a:srgbClr>
              </a:gs>
            </a:gsLst>
          </a:gradFill>
          <a:ln w="12700">
            <a:miter lim="400000"/>
          </a:ln>
        </p:spPr>
        <p:txBody>
          <a:bodyPr lIns="45719" rIns="45719" anchor="ctr"/>
          <a:lstStyle/>
          <a:p>
            <a:pPr defTabSz="457200">
              <a:defRPr b="0">
                <a:latin typeface="+mn-lt"/>
                <a:ea typeface="+mn-ea"/>
                <a:cs typeface="+mn-cs"/>
                <a:sym typeface="Helvetica"/>
              </a:defRPr>
            </a:pPr>
            <a:endParaRPr/>
          </a:p>
        </p:txBody>
      </p:sp>
      <p:sp>
        <p:nvSpPr>
          <p:cNvPr id="16" name="Zástupný symbol pro zápatí 3">
            <a:extLst>
              <a:ext uri="{FF2B5EF4-FFF2-40B4-BE49-F238E27FC236}">
                <a16:creationId xmlns:a16="http://schemas.microsoft.com/office/drawing/2014/main" id="{1D589DDD-A667-4DE9-8759-40D859CFDCD3}"/>
              </a:ext>
            </a:extLst>
          </p:cNvPr>
          <p:cNvSpPr>
            <a:spLocks noGrp="1"/>
          </p:cNvSpPr>
          <p:nvPr>
            <p:ph type="ftr" sz="quarter" idx="11"/>
          </p:nvPr>
        </p:nvSpPr>
        <p:spPr>
          <a:xfrm>
            <a:off x="444499" y="6173787"/>
            <a:ext cx="6553200" cy="365125"/>
          </a:xfrm>
        </p:spPr>
        <p:txBody>
          <a:bodyPr/>
          <a:lstStyle>
            <a:lvl1pPr algn="l">
              <a:defRPr>
                <a:solidFill>
                  <a:schemeClr val="bg1"/>
                </a:solidFill>
              </a:defRPr>
            </a:lvl1pPr>
          </a:lstStyle>
          <a:p>
            <a:endParaRPr lang="cs-CZ" dirty="0"/>
          </a:p>
        </p:txBody>
      </p:sp>
      <p:sp>
        <p:nvSpPr>
          <p:cNvPr id="18" name="Zástupný text 17">
            <a:extLst>
              <a:ext uri="{FF2B5EF4-FFF2-40B4-BE49-F238E27FC236}">
                <a16:creationId xmlns:a16="http://schemas.microsoft.com/office/drawing/2014/main" id="{3960EDF8-70D2-4CA2-9AC7-949500175D83}"/>
              </a:ext>
            </a:extLst>
          </p:cNvPr>
          <p:cNvSpPr>
            <a:spLocks noGrp="1"/>
          </p:cNvSpPr>
          <p:nvPr>
            <p:ph type="body" sz="quarter" idx="12" hasCustomPrompt="1"/>
          </p:nvPr>
        </p:nvSpPr>
        <p:spPr>
          <a:xfrm>
            <a:off x="444500" y="1938338"/>
            <a:ext cx="6553200" cy="1460500"/>
          </a:xfrm>
        </p:spPr>
        <p:txBody>
          <a:bodyPr>
            <a:normAutofit/>
          </a:bodyPr>
          <a:lstStyle>
            <a:lvl1pPr marL="0" indent="0">
              <a:buNone/>
              <a:defRPr sz="4800" b="0">
                <a:solidFill>
                  <a:schemeClr val="tx1"/>
                </a:solidFill>
              </a:defRPr>
            </a:lvl1pPr>
          </a:lstStyle>
          <a:p>
            <a:pPr lvl="0"/>
            <a:r>
              <a:rPr lang="cs-CZ" dirty="0"/>
              <a:t>Zadejte nadpis.</a:t>
            </a:r>
            <a:br>
              <a:rPr lang="cs-CZ" dirty="0"/>
            </a:br>
            <a:r>
              <a:rPr lang="cs-CZ" dirty="0"/>
              <a:t>Na 2 řádky maximálně.</a:t>
            </a:r>
          </a:p>
        </p:txBody>
      </p:sp>
      <p:sp>
        <p:nvSpPr>
          <p:cNvPr id="20" name="Zástupný text 19">
            <a:extLst>
              <a:ext uri="{FF2B5EF4-FFF2-40B4-BE49-F238E27FC236}">
                <a16:creationId xmlns:a16="http://schemas.microsoft.com/office/drawing/2014/main" id="{F6861F44-827A-488F-A044-532DE8B13256}"/>
              </a:ext>
            </a:extLst>
          </p:cNvPr>
          <p:cNvSpPr>
            <a:spLocks noGrp="1"/>
          </p:cNvSpPr>
          <p:nvPr>
            <p:ph type="body" sz="quarter" idx="13" hasCustomPrompt="1"/>
          </p:nvPr>
        </p:nvSpPr>
        <p:spPr>
          <a:xfrm>
            <a:off x="444500" y="3548062"/>
            <a:ext cx="6553200" cy="566737"/>
          </a:xfrm>
        </p:spPr>
        <p:txBody>
          <a:bodyPr/>
          <a:lstStyle>
            <a:lvl1pPr marL="0" indent="0">
              <a:buNone/>
              <a:defRPr sz="1800">
                <a:solidFill>
                  <a:schemeClr val="tx1"/>
                </a:solidFill>
              </a:defRPr>
            </a:lvl1pPr>
          </a:lstStyle>
          <a:p>
            <a:pPr lvl="0"/>
            <a:r>
              <a:rPr lang="cs-CZ" dirty="0"/>
              <a:t>Obrázek na pozadí je nutné změnit přes nabídku Formát pozadí</a:t>
            </a:r>
          </a:p>
        </p:txBody>
      </p:sp>
      <p:pic>
        <p:nvPicPr>
          <p:cNvPr id="7" name="Obrázek 6">
            <a:extLst>
              <a:ext uri="{FF2B5EF4-FFF2-40B4-BE49-F238E27FC236}">
                <a16:creationId xmlns:a16="http://schemas.microsoft.com/office/drawing/2014/main" id="{8C4E73EC-F677-480C-A012-C231A14CF8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4499" y="243943"/>
            <a:ext cx="1424080" cy="857950"/>
          </a:xfrm>
          <a:prstGeom prst="rect">
            <a:avLst/>
          </a:prstGeom>
        </p:spPr>
      </p:pic>
    </p:spTree>
    <p:extLst>
      <p:ext uri="{BB962C8B-B14F-4D97-AF65-F5344CB8AC3E}">
        <p14:creationId xmlns:p14="http://schemas.microsoft.com/office/powerpoint/2010/main" val="1212925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nec">
    <p:spTree>
      <p:nvGrpSpPr>
        <p:cNvPr id="1" name=""/>
        <p:cNvGrpSpPr/>
        <p:nvPr/>
      </p:nvGrpSpPr>
      <p:grpSpPr>
        <a:xfrm>
          <a:off x="0" y="0"/>
          <a:ext cx="0" cy="0"/>
          <a:chOff x="0" y="0"/>
          <a:chExt cx="0" cy="0"/>
        </a:xfrm>
      </p:grpSpPr>
      <p:sp>
        <p:nvSpPr>
          <p:cNvPr id="7" name="Děkuji za pozornost.">
            <a:extLst>
              <a:ext uri="{FF2B5EF4-FFF2-40B4-BE49-F238E27FC236}">
                <a16:creationId xmlns:a16="http://schemas.microsoft.com/office/drawing/2014/main" id="{96DA163D-293A-4071-90D4-4484B7E0ED28}"/>
              </a:ext>
            </a:extLst>
          </p:cNvPr>
          <p:cNvSpPr txBox="1">
            <a:spLocks noGrp="1"/>
          </p:cNvSpPr>
          <p:nvPr>
            <p:ph type="title" hasCustomPrompt="1"/>
          </p:nvPr>
        </p:nvSpPr>
        <p:spPr>
          <a:xfrm>
            <a:off x="701963" y="2701172"/>
            <a:ext cx="10812703" cy="1286628"/>
          </a:xfrm>
          <a:prstGeom prst="rect">
            <a:avLst/>
          </a:prstGeom>
        </p:spPr>
        <p:txBody>
          <a:bodyPr/>
          <a:lstStyle>
            <a:lvl1pPr algn="ctr">
              <a:defRPr sz="6000" b="1"/>
            </a:lvl1pPr>
          </a:lstStyle>
          <a:p>
            <a:r>
              <a:rPr lang="cs-CZ" dirty="0"/>
              <a:t>Děkuji za pozornost.</a:t>
            </a:r>
            <a:endParaRPr dirty="0"/>
          </a:p>
        </p:txBody>
      </p:sp>
      <p:sp>
        <p:nvSpPr>
          <p:cNvPr id="8" name="Jméno">
            <a:extLst>
              <a:ext uri="{FF2B5EF4-FFF2-40B4-BE49-F238E27FC236}">
                <a16:creationId xmlns:a16="http://schemas.microsoft.com/office/drawing/2014/main" id="{16CFA609-4657-4603-9DEA-0A11A05DA0AA}"/>
              </a:ext>
            </a:extLst>
          </p:cNvPr>
          <p:cNvSpPr txBox="1">
            <a:spLocks noGrp="1"/>
          </p:cNvSpPr>
          <p:nvPr>
            <p:ph type="body" sz="quarter" idx="1" hasCustomPrompt="1"/>
          </p:nvPr>
        </p:nvSpPr>
        <p:spPr>
          <a:xfrm>
            <a:off x="701675" y="3987800"/>
            <a:ext cx="10812464" cy="406647"/>
          </a:xfrm>
          <a:prstGeom prst="rect">
            <a:avLst/>
          </a:prstGeom>
        </p:spPr>
        <p:txBody>
          <a:bodyPr/>
          <a:lstStyle>
            <a:lvl1pPr algn="ctr">
              <a:buNone/>
              <a:defRPr sz="2000" b="1"/>
            </a:lvl1pPr>
          </a:lstStyle>
          <a:p>
            <a:r>
              <a:rPr lang="cs-CZ" dirty="0"/>
              <a:t>Jméno</a:t>
            </a:r>
            <a:endParaRPr dirty="0"/>
          </a:p>
        </p:txBody>
      </p:sp>
      <p:sp>
        <p:nvSpPr>
          <p:cNvPr id="10" name="Zástupný text 10">
            <a:extLst>
              <a:ext uri="{FF2B5EF4-FFF2-40B4-BE49-F238E27FC236}">
                <a16:creationId xmlns:a16="http://schemas.microsoft.com/office/drawing/2014/main" id="{EC67C78D-9CD4-4FF3-B15D-7A707D56671E}"/>
              </a:ext>
            </a:extLst>
          </p:cNvPr>
          <p:cNvSpPr>
            <a:spLocks noGrp="1"/>
          </p:cNvSpPr>
          <p:nvPr>
            <p:ph type="body" idx="21" hasCustomPrompt="1"/>
          </p:nvPr>
        </p:nvSpPr>
        <p:spPr>
          <a:xfrm>
            <a:off x="702202" y="4394446"/>
            <a:ext cx="10812465" cy="406647"/>
          </a:xfrm>
          <a:prstGeom prst="rect">
            <a:avLst/>
          </a:prstGeom>
        </p:spPr>
        <p:txBody>
          <a:bodyPr/>
          <a:lstStyle>
            <a:lvl1pPr algn="ctr">
              <a:buNone/>
              <a:defRPr sz="1600" b="1">
                <a:solidFill>
                  <a:schemeClr val="accent2"/>
                </a:solidFill>
              </a:defRPr>
            </a:lvl1pPr>
          </a:lstStyle>
          <a:p>
            <a:r>
              <a:rPr lang="cs-CZ" dirty="0"/>
              <a:t>Pozice</a:t>
            </a:r>
            <a:endParaRPr dirty="0"/>
          </a:p>
        </p:txBody>
      </p:sp>
      <p:sp>
        <p:nvSpPr>
          <p:cNvPr id="12" name="Zástupný text 10">
            <a:extLst>
              <a:ext uri="{FF2B5EF4-FFF2-40B4-BE49-F238E27FC236}">
                <a16:creationId xmlns:a16="http://schemas.microsoft.com/office/drawing/2014/main" id="{AB15E619-4691-4FC1-9F7F-AC937C81A14D}"/>
              </a:ext>
            </a:extLst>
          </p:cNvPr>
          <p:cNvSpPr>
            <a:spLocks noGrp="1"/>
          </p:cNvSpPr>
          <p:nvPr>
            <p:ph type="body" idx="22" hasCustomPrompt="1"/>
          </p:nvPr>
        </p:nvSpPr>
        <p:spPr>
          <a:xfrm>
            <a:off x="707523" y="5207741"/>
            <a:ext cx="10812465" cy="406647"/>
          </a:xfrm>
          <a:prstGeom prst="rect">
            <a:avLst/>
          </a:prstGeom>
        </p:spPr>
        <p:txBody>
          <a:bodyPr/>
          <a:lstStyle>
            <a:lvl1pPr algn="ctr">
              <a:buNone/>
              <a:defRPr sz="1600" b="1">
                <a:solidFill>
                  <a:schemeClr val="bg1">
                    <a:lumMod val="65000"/>
                  </a:schemeClr>
                </a:solidFill>
              </a:defRPr>
            </a:lvl1pPr>
          </a:lstStyle>
          <a:p>
            <a:r>
              <a:rPr lang="cs-CZ" dirty="0"/>
              <a:t>Kontakt</a:t>
            </a:r>
            <a:endParaRPr dirty="0"/>
          </a:p>
        </p:txBody>
      </p:sp>
      <p:sp>
        <p:nvSpPr>
          <p:cNvPr id="2" name="TextovéPole 16">
            <a:extLst>
              <a:ext uri="{FF2B5EF4-FFF2-40B4-BE49-F238E27FC236}">
                <a16:creationId xmlns:a16="http://schemas.microsoft.com/office/drawing/2014/main" id="{98E839B3-B47D-4C13-A9B7-B3202B6A43A4}"/>
              </a:ext>
            </a:extLst>
          </p:cNvPr>
          <p:cNvSpPr txBox="1"/>
          <p:nvPr userDrawn="1"/>
        </p:nvSpPr>
        <p:spPr>
          <a:xfrm>
            <a:off x="747394" y="6073809"/>
            <a:ext cx="10726874"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a:solidFill>
                  <a:schemeClr val="accent2"/>
                </a:solidFill>
              </a:defRPr>
            </a:lvl1pPr>
          </a:lstStyle>
          <a:p>
            <a:r>
              <a:rPr b="1" dirty="0">
                <a:latin typeface="Arial" panose="020B0604020202020204" pitchFamily="34" charset="0"/>
                <a:cs typeface="Arial" panose="020B0604020202020204" pitchFamily="34" charset="0"/>
              </a:rPr>
              <a:t>www.savs.cz</a:t>
            </a:r>
          </a:p>
        </p:txBody>
      </p:sp>
      <p:pic>
        <p:nvPicPr>
          <p:cNvPr id="9" name="Obrázek 8">
            <a:extLst>
              <a:ext uri="{FF2B5EF4-FFF2-40B4-BE49-F238E27FC236}">
                <a16:creationId xmlns:a16="http://schemas.microsoft.com/office/drawing/2014/main" id="{B5AA1C14-7DA6-419E-A9F0-B706347F92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95866" y="1613512"/>
            <a:ext cx="1424080" cy="857950"/>
          </a:xfrm>
          <a:prstGeom prst="rect">
            <a:avLst/>
          </a:prstGeom>
        </p:spPr>
      </p:pic>
    </p:spTree>
    <p:extLst>
      <p:ext uri="{BB962C8B-B14F-4D97-AF65-F5344CB8AC3E}">
        <p14:creationId xmlns:p14="http://schemas.microsoft.com/office/powerpoint/2010/main" val="1344682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Úvodní snímek - obrázky">
    <p:spTree>
      <p:nvGrpSpPr>
        <p:cNvPr id="1" name=""/>
        <p:cNvGrpSpPr/>
        <p:nvPr/>
      </p:nvGrpSpPr>
      <p:grpSpPr>
        <a:xfrm>
          <a:off x="0" y="0"/>
          <a:ext cx="0" cy="0"/>
          <a:chOff x="0" y="0"/>
          <a:chExt cx="0" cy="0"/>
        </a:xfrm>
      </p:grpSpPr>
      <p:sp>
        <p:nvSpPr>
          <p:cNvPr id="12" name="Zástupný symbol obrázku 11">
            <a:extLst>
              <a:ext uri="{FF2B5EF4-FFF2-40B4-BE49-F238E27FC236}">
                <a16:creationId xmlns:a16="http://schemas.microsoft.com/office/drawing/2014/main" id="{D5D16A0C-FC9C-489D-A2E4-12BAE5162934}"/>
              </a:ext>
            </a:extLst>
          </p:cNvPr>
          <p:cNvSpPr>
            <a:spLocks noGrp="1"/>
          </p:cNvSpPr>
          <p:nvPr>
            <p:ph type="pic" sz="quarter" idx="24" hasCustomPrompt="1"/>
          </p:nvPr>
        </p:nvSpPr>
        <p:spPr>
          <a:xfrm>
            <a:off x="11127942" y="-17585"/>
            <a:ext cx="1067297" cy="4642339"/>
          </a:xfrm>
          <a:custGeom>
            <a:avLst/>
            <a:gdLst>
              <a:gd name="connsiteX0" fmla="*/ 0 w 3070225"/>
              <a:gd name="connsiteY0" fmla="*/ 7518400 h 7518400"/>
              <a:gd name="connsiteX1" fmla="*/ 767556 w 3070225"/>
              <a:gd name="connsiteY1" fmla="*/ 0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0225"/>
              <a:gd name="connsiteY0" fmla="*/ 7518400 h 7518400"/>
              <a:gd name="connsiteX1" fmla="*/ 428191 w 3070225"/>
              <a:gd name="connsiteY1" fmla="*/ 2290713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5667"/>
              <a:gd name="connsiteY0" fmla="*/ 7518400 h 7518400"/>
              <a:gd name="connsiteX1" fmla="*/ 428191 w 3075667"/>
              <a:gd name="connsiteY1" fmla="*/ 2290713 h 7518400"/>
              <a:gd name="connsiteX2" fmla="*/ 3070225 w 3075667"/>
              <a:gd name="connsiteY2" fmla="*/ 0 h 7518400"/>
              <a:gd name="connsiteX3" fmla="*/ 3075667 w 3075667"/>
              <a:gd name="connsiteY3" fmla="*/ 7452413 h 7518400"/>
              <a:gd name="connsiteX4" fmla="*/ 0 w 3075667"/>
              <a:gd name="connsiteY4" fmla="*/ 7518400 h 7518400"/>
              <a:gd name="connsiteX0" fmla="*/ 5442 w 2647476"/>
              <a:gd name="connsiteY0" fmla="*/ 5312528 h 7452413"/>
              <a:gd name="connsiteX1" fmla="*/ 0 w 2647476"/>
              <a:gd name="connsiteY1" fmla="*/ 2290713 h 7452413"/>
              <a:gd name="connsiteX2" fmla="*/ 2642034 w 2647476"/>
              <a:gd name="connsiteY2" fmla="*/ 0 h 7452413"/>
              <a:gd name="connsiteX3" fmla="*/ 2647476 w 2647476"/>
              <a:gd name="connsiteY3" fmla="*/ 7452413 h 7452413"/>
              <a:gd name="connsiteX4" fmla="*/ 5442 w 2647476"/>
              <a:gd name="connsiteY4" fmla="*/ 5312528 h 7452413"/>
              <a:gd name="connsiteX0" fmla="*/ 5442 w 2647476"/>
              <a:gd name="connsiteY0" fmla="*/ 5312528 h 7452413"/>
              <a:gd name="connsiteX1" fmla="*/ 0 w 2647476"/>
              <a:gd name="connsiteY1" fmla="*/ 2290713 h 7452413"/>
              <a:gd name="connsiteX2" fmla="*/ 891143 w 2647476"/>
              <a:gd name="connsiteY2" fmla="*/ 1512766 h 7452413"/>
              <a:gd name="connsiteX3" fmla="*/ 2642034 w 2647476"/>
              <a:gd name="connsiteY3" fmla="*/ 0 h 7452413"/>
              <a:gd name="connsiteX4" fmla="*/ 2647476 w 2647476"/>
              <a:gd name="connsiteY4" fmla="*/ 7452413 h 7452413"/>
              <a:gd name="connsiteX5" fmla="*/ 5442 w 2647476"/>
              <a:gd name="connsiteY5" fmla="*/ 5312528 h 7452413"/>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5442 w 2647476"/>
              <a:gd name="connsiteY5" fmla="*/ 3799762 h 5939647"/>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1058196 w 2647476"/>
              <a:gd name="connsiteY5" fmla="*/ 4642339 h 5939647"/>
              <a:gd name="connsiteX6" fmla="*/ 5442 w 2647476"/>
              <a:gd name="connsiteY6" fmla="*/ 3799762 h 5939647"/>
              <a:gd name="connsiteX0" fmla="*/ 5442 w 1064860"/>
              <a:gd name="connsiteY0" fmla="*/ 3799762 h 4642339"/>
              <a:gd name="connsiteX1" fmla="*/ 0 w 1064860"/>
              <a:gd name="connsiteY1" fmla="*/ 777947 h 4642339"/>
              <a:gd name="connsiteX2" fmla="*/ 891143 w 1064860"/>
              <a:gd name="connsiteY2" fmla="*/ 0 h 4642339"/>
              <a:gd name="connsiteX3" fmla="*/ 1050626 w 1064860"/>
              <a:gd name="connsiteY3" fmla="*/ 17095 h 4642339"/>
              <a:gd name="connsiteX4" fmla="*/ 1064860 w 1064860"/>
              <a:gd name="connsiteY4" fmla="*/ 3556932 h 4642339"/>
              <a:gd name="connsiteX5" fmla="*/ 1058196 w 1064860"/>
              <a:gd name="connsiteY5" fmla="*/ 4642339 h 4642339"/>
              <a:gd name="connsiteX6" fmla="*/ 5442 w 1064860"/>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9252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7297" h="4642339">
                <a:moveTo>
                  <a:pt x="5442" y="3799762"/>
                </a:moveTo>
                <a:lnTo>
                  <a:pt x="0" y="777947"/>
                </a:lnTo>
                <a:cubicBezTo>
                  <a:pt x="291186" y="518631"/>
                  <a:pt x="599957" y="259316"/>
                  <a:pt x="891143" y="0"/>
                </a:cubicBezTo>
                <a:lnTo>
                  <a:pt x="1059252" y="17095"/>
                </a:lnTo>
                <a:cubicBezTo>
                  <a:pt x="1063997" y="1197041"/>
                  <a:pt x="1060115" y="2376986"/>
                  <a:pt x="1064860" y="3556932"/>
                </a:cubicBezTo>
                <a:cubicBezTo>
                  <a:pt x="1062639" y="3918734"/>
                  <a:pt x="1069043" y="4280537"/>
                  <a:pt x="1066822" y="4642339"/>
                </a:cubicBezTo>
                <a:lnTo>
                  <a:pt x="5442" y="3799762"/>
                </a:lnTo>
                <a:close/>
              </a:path>
            </a:pathLst>
          </a:custGeom>
          <a:gradFill>
            <a:gsLst>
              <a:gs pos="0">
                <a:schemeClr val="bg1">
                  <a:lumMod val="65000"/>
                  <a:alpha val="0"/>
                </a:schemeClr>
              </a:gs>
              <a:gs pos="100000">
                <a:schemeClr val="bg1">
                  <a:lumMod val="85000"/>
                </a:schemeClr>
              </a:gs>
            </a:gsLst>
            <a:lin ang="10800000" scaled="0"/>
          </a:gradFill>
        </p:spPr>
        <p:txBody>
          <a:bodyPr anchor="ctr">
            <a:normAutofit/>
          </a:bodyPr>
          <a:lstStyle>
            <a:lvl1pPr marL="0" indent="0">
              <a:buNone/>
              <a:defRPr sz="1100"/>
            </a:lvl1pPr>
          </a:lstStyle>
          <a:p>
            <a:r>
              <a:rPr lang="cs-CZ" dirty="0"/>
              <a:t>Vložte obrázek</a:t>
            </a:r>
          </a:p>
        </p:txBody>
      </p:sp>
      <p:sp>
        <p:nvSpPr>
          <p:cNvPr id="3" name="Zástupný symbol obrázku 2">
            <a:extLst>
              <a:ext uri="{FF2B5EF4-FFF2-40B4-BE49-F238E27FC236}">
                <a16:creationId xmlns:a16="http://schemas.microsoft.com/office/drawing/2014/main" id="{9AFD0005-5D43-4B0A-90DC-41604A6F85D0}"/>
              </a:ext>
            </a:extLst>
          </p:cNvPr>
          <p:cNvSpPr>
            <a:spLocks noGrp="1"/>
          </p:cNvSpPr>
          <p:nvPr>
            <p:ph type="pic" sz="quarter" idx="22" hasCustomPrompt="1"/>
          </p:nvPr>
        </p:nvSpPr>
        <p:spPr>
          <a:xfrm>
            <a:off x="5840210" y="-8792"/>
            <a:ext cx="4657397" cy="4852299"/>
          </a:xfrm>
          <a:custGeom>
            <a:avLst/>
            <a:gdLst>
              <a:gd name="connsiteX0" fmla="*/ 0 w 4677281"/>
              <a:gd name="connsiteY0" fmla="*/ 5588949 h 5588949"/>
              <a:gd name="connsiteX1" fmla="*/ 1169320 w 4677281"/>
              <a:gd name="connsiteY1" fmla="*/ 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77281"/>
              <a:gd name="connsiteY0" fmla="*/ 5588949 h 5588949"/>
              <a:gd name="connsiteX1" fmla="*/ 397 w 4677281"/>
              <a:gd name="connsiteY1" fmla="*/ 2828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49001"/>
              <a:gd name="connsiteY0" fmla="*/ 5560669 h 5560669"/>
              <a:gd name="connsiteX1" fmla="*/ 397 w 4649001"/>
              <a:gd name="connsiteY1" fmla="*/ 0 h 5560669"/>
              <a:gd name="connsiteX2" fmla="*/ 4649001 w 4649001"/>
              <a:gd name="connsiteY2" fmla="*/ 1451729 h 5560669"/>
              <a:gd name="connsiteX3" fmla="*/ 3507961 w 4649001"/>
              <a:gd name="connsiteY3" fmla="*/ 5560669 h 5560669"/>
              <a:gd name="connsiteX4" fmla="*/ 0 w 4649001"/>
              <a:gd name="connsiteY4" fmla="*/ 5560669 h 5560669"/>
              <a:gd name="connsiteX0" fmla="*/ 0 w 4649001"/>
              <a:gd name="connsiteY0" fmla="*/ 5560669 h 5560669"/>
              <a:gd name="connsiteX1" fmla="*/ 397 w 4649001"/>
              <a:gd name="connsiteY1" fmla="*/ 0 h 5560669"/>
              <a:gd name="connsiteX2" fmla="*/ 4649001 w 4649001"/>
              <a:gd name="connsiteY2" fmla="*/ 1451729 h 5560669"/>
              <a:gd name="connsiteX3" fmla="*/ 4648604 w 4649001"/>
              <a:gd name="connsiteY3" fmla="*/ 3976966 h 5560669"/>
              <a:gd name="connsiteX4" fmla="*/ 0 w 4649001"/>
              <a:gd name="connsiteY4" fmla="*/ 5560669 h 5560669"/>
              <a:gd name="connsiteX0" fmla="*/ 0 w 4649001"/>
              <a:gd name="connsiteY0" fmla="*/ 5560669 h 5560669"/>
              <a:gd name="connsiteX1" fmla="*/ 397 w 4649001"/>
              <a:gd name="connsiteY1" fmla="*/ 0 h 5560669"/>
              <a:gd name="connsiteX2" fmla="*/ 2293071 w 4649001"/>
              <a:gd name="connsiteY2" fmla="*/ 708370 h 5560669"/>
              <a:gd name="connsiteX3" fmla="*/ 4649001 w 4649001"/>
              <a:gd name="connsiteY3" fmla="*/ 1451729 h 5560669"/>
              <a:gd name="connsiteX4" fmla="*/ 4648604 w 4649001"/>
              <a:gd name="connsiteY4" fmla="*/ 3976966 h 5560669"/>
              <a:gd name="connsiteX5" fmla="*/ 0 w 4649001"/>
              <a:gd name="connsiteY5" fmla="*/ 5560669 h 5560669"/>
              <a:gd name="connsiteX0" fmla="*/ 17187 w 4666188"/>
              <a:gd name="connsiteY0" fmla="*/ 4852299 h 4852299"/>
              <a:gd name="connsiteX1" fmla="*/ 0 w 4666188"/>
              <a:gd name="connsiteY1" fmla="*/ 3807 h 4852299"/>
              <a:gd name="connsiteX2" fmla="*/ 2310258 w 4666188"/>
              <a:gd name="connsiteY2" fmla="*/ 0 h 4852299"/>
              <a:gd name="connsiteX3" fmla="*/ 4666188 w 4666188"/>
              <a:gd name="connsiteY3" fmla="*/ 743359 h 4852299"/>
              <a:gd name="connsiteX4" fmla="*/ 4665791 w 4666188"/>
              <a:gd name="connsiteY4" fmla="*/ 3268596 h 4852299"/>
              <a:gd name="connsiteX5" fmla="*/ 17187 w 4666188"/>
              <a:gd name="connsiteY5" fmla="*/ 4852299 h 4852299"/>
              <a:gd name="connsiteX0" fmla="*/ 0 w 4649001"/>
              <a:gd name="connsiteY0" fmla="*/ 4852299 h 4852299"/>
              <a:gd name="connsiteX1" fmla="*/ 397 w 4649001"/>
              <a:gd name="connsiteY1" fmla="*/ 3807 h 4852299"/>
              <a:gd name="connsiteX2" fmla="*/ 2293071 w 4649001"/>
              <a:gd name="connsiteY2" fmla="*/ 0 h 4852299"/>
              <a:gd name="connsiteX3" fmla="*/ 4649001 w 4649001"/>
              <a:gd name="connsiteY3" fmla="*/ 743359 h 4852299"/>
              <a:gd name="connsiteX4" fmla="*/ 4648604 w 4649001"/>
              <a:gd name="connsiteY4" fmla="*/ 3268596 h 4852299"/>
              <a:gd name="connsiteX5" fmla="*/ 0 w 4649001"/>
              <a:gd name="connsiteY5" fmla="*/ 4852299 h 4852299"/>
              <a:gd name="connsiteX0" fmla="*/ 8396 w 4657397"/>
              <a:gd name="connsiteY0" fmla="*/ 4852299 h 4852299"/>
              <a:gd name="connsiteX1" fmla="*/ 1 w 4657397"/>
              <a:gd name="connsiteY1" fmla="*/ 3807 h 4852299"/>
              <a:gd name="connsiteX2" fmla="*/ 2301467 w 4657397"/>
              <a:gd name="connsiteY2" fmla="*/ 0 h 4852299"/>
              <a:gd name="connsiteX3" fmla="*/ 4657397 w 4657397"/>
              <a:gd name="connsiteY3" fmla="*/ 743359 h 4852299"/>
              <a:gd name="connsiteX4" fmla="*/ 4657000 w 4657397"/>
              <a:gd name="connsiteY4" fmla="*/ 3268596 h 4852299"/>
              <a:gd name="connsiteX5" fmla="*/ 8396 w 4657397"/>
              <a:gd name="connsiteY5" fmla="*/ 4852299 h 485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7397" h="4852299">
                <a:moveTo>
                  <a:pt x="8396" y="4852299"/>
                </a:moveTo>
                <a:cubicBezTo>
                  <a:pt x="8528" y="2998743"/>
                  <a:pt x="-131" y="1857363"/>
                  <a:pt x="1" y="3807"/>
                </a:cubicBezTo>
                <a:lnTo>
                  <a:pt x="2301467" y="0"/>
                </a:lnTo>
                <a:lnTo>
                  <a:pt x="4657397" y="743359"/>
                </a:lnTo>
                <a:cubicBezTo>
                  <a:pt x="4657265" y="1585105"/>
                  <a:pt x="4657132" y="2426850"/>
                  <a:pt x="4657000" y="3268596"/>
                </a:cubicBezTo>
                <a:lnTo>
                  <a:pt x="8396" y="4852299"/>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t>Zadejte nadpis.</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accent2"/>
                </a:solidFill>
              </a:defRPr>
            </a:lvl1pPr>
            <a:lvl2pPr marL="628650" indent="-171450">
              <a:lnSpc>
                <a:spcPct val="120000"/>
              </a:lnSpc>
              <a:buClr>
                <a:srgbClr val="D9D9D9"/>
              </a:buClr>
              <a:buSzPct val="100000"/>
              <a:buFontTx/>
              <a:buChar char="•"/>
              <a:defRPr sz="1800">
                <a:solidFill>
                  <a:schemeClr val="accent2"/>
                </a:solidFill>
              </a:defRPr>
            </a:lvl2pPr>
            <a:lvl3pPr marL="1120139" indent="-205739">
              <a:lnSpc>
                <a:spcPct val="120000"/>
              </a:lnSpc>
              <a:buClr>
                <a:srgbClr val="D9D9D9"/>
              </a:buClr>
              <a:buFontTx/>
              <a:defRPr sz="1800">
                <a:solidFill>
                  <a:schemeClr val="accent2"/>
                </a:solidFill>
              </a:defRPr>
            </a:lvl3pPr>
            <a:lvl4pPr marL="1600200" indent="-228600">
              <a:lnSpc>
                <a:spcPct val="120000"/>
              </a:lnSpc>
              <a:buClr>
                <a:srgbClr val="D9D9D9"/>
              </a:buClr>
              <a:buFontTx/>
              <a:defRPr sz="1800">
                <a:solidFill>
                  <a:schemeClr val="accent2"/>
                </a:solidFill>
              </a:defRPr>
            </a:lvl4pPr>
            <a:lvl5pPr marL="2057400" indent="-228600">
              <a:lnSpc>
                <a:spcPct val="120000"/>
              </a:lnSpc>
              <a:buClr>
                <a:srgbClr val="D9D9D9"/>
              </a:buClr>
              <a:buSzPct val="100000"/>
              <a:buFontTx/>
              <a:buChar char="•"/>
              <a:defRPr sz="1800">
                <a:solidFill>
                  <a:schemeClr val="accent2"/>
                </a:solidFill>
              </a:defRPr>
            </a:lvl5pPr>
          </a:lstStyle>
          <a:p>
            <a:r>
              <a:t>Zadejte podnadpis.</a:t>
            </a:r>
          </a:p>
          <a:p>
            <a:pPr lvl="1"/>
            <a:endParaRPr/>
          </a:p>
          <a:p>
            <a:pPr lvl="2"/>
            <a:endParaRPr/>
          </a:p>
          <a:p>
            <a:pPr lvl="3"/>
            <a:endParaRPr/>
          </a:p>
          <a:p>
            <a:pPr lvl="4"/>
            <a:endParaRPr/>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a:t>Autor</a:t>
            </a:r>
            <a:br>
              <a:rPr lang="cs-CZ" dirty="0"/>
            </a:br>
            <a:r>
              <a:rPr dirty="0"/>
              <a:t>Datum</a:t>
            </a:r>
          </a:p>
        </p:txBody>
      </p:sp>
      <p:sp>
        <p:nvSpPr>
          <p:cNvPr id="5" name="Zástupný symbol obrázku 4">
            <a:extLst>
              <a:ext uri="{FF2B5EF4-FFF2-40B4-BE49-F238E27FC236}">
                <a16:creationId xmlns:a16="http://schemas.microsoft.com/office/drawing/2014/main" id="{6EFDB9B7-8CAA-46D8-AA1F-D840BD257321}"/>
              </a:ext>
            </a:extLst>
          </p:cNvPr>
          <p:cNvSpPr>
            <a:spLocks noGrp="1"/>
          </p:cNvSpPr>
          <p:nvPr>
            <p:ph type="pic" sz="quarter" idx="23" hasCustomPrompt="1"/>
          </p:nvPr>
        </p:nvSpPr>
        <p:spPr>
          <a:xfrm>
            <a:off x="6741084" y="2903303"/>
            <a:ext cx="5456883" cy="3468573"/>
          </a:xfrm>
          <a:custGeom>
            <a:avLst/>
            <a:gdLst>
              <a:gd name="connsiteX0" fmla="*/ 0 w 5659437"/>
              <a:gd name="connsiteY0" fmla="*/ 2695575 h 2695575"/>
              <a:gd name="connsiteX1" fmla="*/ 673894 w 5659437"/>
              <a:gd name="connsiteY1" fmla="*/ 0 h 2695575"/>
              <a:gd name="connsiteX2" fmla="*/ 5659437 w 5659437"/>
              <a:gd name="connsiteY2" fmla="*/ 0 h 2695575"/>
              <a:gd name="connsiteX3" fmla="*/ 4985543 w 5659437"/>
              <a:gd name="connsiteY3" fmla="*/ 2695575 h 2695575"/>
              <a:gd name="connsiteX4" fmla="*/ 0 w 5659437"/>
              <a:gd name="connsiteY4" fmla="*/ 2695575 h 2695575"/>
              <a:gd name="connsiteX0" fmla="*/ 0 w 5659437"/>
              <a:gd name="connsiteY0" fmla="*/ 3044367 h 3044367"/>
              <a:gd name="connsiteX1" fmla="*/ 211981 w 5659437"/>
              <a:gd name="connsiteY1" fmla="*/ 0 h 3044367"/>
              <a:gd name="connsiteX2" fmla="*/ 5659437 w 5659437"/>
              <a:gd name="connsiteY2" fmla="*/ 348792 h 3044367"/>
              <a:gd name="connsiteX3" fmla="*/ 4985543 w 5659437"/>
              <a:gd name="connsiteY3" fmla="*/ 3044367 h 3044367"/>
              <a:gd name="connsiteX4" fmla="*/ 0 w 5659437"/>
              <a:gd name="connsiteY4" fmla="*/ 3044367 h 3044367"/>
              <a:gd name="connsiteX0" fmla="*/ 23689 w 5447456"/>
              <a:gd name="connsiteY0" fmla="*/ 2167674 h 3044367"/>
              <a:gd name="connsiteX1" fmla="*/ 0 w 5447456"/>
              <a:gd name="connsiteY1" fmla="*/ 0 h 3044367"/>
              <a:gd name="connsiteX2" fmla="*/ 5447456 w 5447456"/>
              <a:gd name="connsiteY2" fmla="*/ 348792 h 3044367"/>
              <a:gd name="connsiteX3" fmla="*/ 4773562 w 5447456"/>
              <a:gd name="connsiteY3" fmla="*/ 3044367 h 3044367"/>
              <a:gd name="connsiteX4" fmla="*/ 23689 w 5447456"/>
              <a:gd name="connsiteY4" fmla="*/ 2167674 h 3044367"/>
              <a:gd name="connsiteX0" fmla="*/ 23689 w 5452292"/>
              <a:gd name="connsiteY0" fmla="*/ 2167674 h 3468573"/>
              <a:gd name="connsiteX1" fmla="*/ 0 w 5452292"/>
              <a:gd name="connsiteY1" fmla="*/ 0 h 3468573"/>
              <a:gd name="connsiteX2" fmla="*/ 5447456 w 5452292"/>
              <a:gd name="connsiteY2" fmla="*/ 348792 h 3468573"/>
              <a:gd name="connsiteX3" fmla="*/ 5452292 w 5452292"/>
              <a:gd name="connsiteY3" fmla="*/ 3468573 h 3468573"/>
              <a:gd name="connsiteX4" fmla="*/ 23689 w 5452292"/>
              <a:gd name="connsiteY4" fmla="*/ 2167674 h 3468573"/>
              <a:gd name="connsiteX0" fmla="*/ 23689 w 5456883"/>
              <a:gd name="connsiteY0" fmla="*/ 2167674 h 3468573"/>
              <a:gd name="connsiteX1" fmla="*/ 0 w 5456883"/>
              <a:gd name="connsiteY1" fmla="*/ 0 h 3468573"/>
              <a:gd name="connsiteX2" fmla="*/ 5456883 w 5456883"/>
              <a:gd name="connsiteY2" fmla="*/ 377072 h 3468573"/>
              <a:gd name="connsiteX3" fmla="*/ 5452292 w 5456883"/>
              <a:gd name="connsiteY3" fmla="*/ 3468573 h 3468573"/>
              <a:gd name="connsiteX4" fmla="*/ 23689 w 5456883"/>
              <a:gd name="connsiteY4" fmla="*/ 2167674 h 346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6883" h="3468573">
                <a:moveTo>
                  <a:pt x="23689" y="2167674"/>
                </a:moveTo>
                <a:lnTo>
                  <a:pt x="0" y="0"/>
                </a:lnTo>
                <a:lnTo>
                  <a:pt x="5456883" y="377072"/>
                </a:lnTo>
                <a:cubicBezTo>
                  <a:pt x="5455353" y="1407572"/>
                  <a:pt x="5453822" y="2438073"/>
                  <a:pt x="5452292" y="3468573"/>
                </a:cubicBezTo>
                <a:lnTo>
                  <a:pt x="23689" y="2167674"/>
                </a:lnTo>
                <a:close/>
              </a:path>
            </a:pathLst>
          </a:custGeom>
          <a:gradFill>
            <a:gsLst>
              <a:gs pos="0">
                <a:schemeClr val="bg1">
                  <a:lumMod val="65000"/>
                </a:schemeClr>
              </a:gs>
              <a:gs pos="100000">
                <a:schemeClr val="bg1">
                  <a:lumMod val="85000"/>
                </a:schemeClr>
              </a:gs>
            </a:gsLst>
            <a:lin ang="10800000" scaled="0"/>
          </a:gradFill>
        </p:spPr>
        <p:txBody>
          <a:bodyPr anchor="ctr">
            <a:normAutofit/>
          </a:bodyPr>
          <a:lstStyle>
            <a:lvl1pPr>
              <a:buNone/>
              <a:defRPr sz="1100"/>
            </a:lvl1pPr>
          </a:lstStyle>
          <a:p>
            <a:r>
              <a:rPr lang="cs-CZ" dirty="0"/>
              <a:t>Vložte obrázek</a:t>
            </a:r>
          </a:p>
        </p:txBody>
      </p:sp>
      <p:pic>
        <p:nvPicPr>
          <p:cNvPr id="13" name="Obrázek 12">
            <a:extLst>
              <a:ext uri="{FF2B5EF4-FFF2-40B4-BE49-F238E27FC236}">
                <a16:creationId xmlns:a16="http://schemas.microsoft.com/office/drawing/2014/main" id="{854C7754-071D-40D2-B701-1C39319130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3143" y="277263"/>
            <a:ext cx="1424080" cy="857950"/>
          </a:xfrm>
          <a:prstGeom prst="rect">
            <a:avLst/>
          </a:prstGeom>
        </p:spPr>
      </p:pic>
    </p:spTree>
    <p:extLst>
      <p:ext uri="{BB962C8B-B14F-4D97-AF65-F5344CB8AC3E}">
        <p14:creationId xmlns:p14="http://schemas.microsoft.com/office/powerpoint/2010/main" val="1169962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ola">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32843ED8-1DF7-4BAB-8E56-0295B9562E47}"/>
              </a:ext>
            </a:extLst>
          </p:cNvPr>
          <p:cNvSpPr>
            <a:spLocks noGrp="1"/>
          </p:cNvSpPr>
          <p:nvPr>
            <p:ph type="ftr" sz="quarter" idx="11"/>
          </p:nvPr>
        </p:nvSpPr>
        <p:spPr>
          <a:xfrm>
            <a:off x="444499" y="6173787"/>
            <a:ext cx="6553200" cy="365125"/>
          </a:xfrm>
        </p:spPr>
        <p:txBody>
          <a:bodyPr/>
          <a:lstStyle>
            <a:lvl1pPr algn="l">
              <a:defRPr/>
            </a:lvl1pPr>
          </a:lstStyle>
          <a:p>
            <a:pPr algn="l"/>
            <a:endParaRPr lang="cs-CZ" dirty="0"/>
          </a:p>
        </p:txBody>
      </p:sp>
      <p:sp>
        <p:nvSpPr>
          <p:cNvPr id="5" name="Zástupný symbol pro číslo snímku 4">
            <a:extLst>
              <a:ext uri="{FF2B5EF4-FFF2-40B4-BE49-F238E27FC236}">
                <a16:creationId xmlns:a16="http://schemas.microsoft.com/office/drawing/2014/main" id="{B3D6331E-CB7B-4362-AD65-E326A47E5F5B}"/>
              </a:ext>
            </a:extLst>
          </p:cNvPr>
          <p:cNvSpPr>
            <a:spLocks noGrp="1"/>
          </p:cNvSpPr>
          <p:nvPr>
            <p:ph type="sldNum" sz="quarter" idx="12"/>
          </p:nvPr>
        </p:nvSpPr>
        <p:spPr>
          <a:xfrm>
            <a:off x="9004301" y="6085897"/>
            <a:ext cx="2743200" cy="365125"/>
          </a:xfrm>
        </p:spPr>
        <p:txBody>
          <a:bodyPr/>
          <a:lstStyle/>
          <a:p>
            <a:fld id="{2CCBFC96-D0B0-4748-8307-6E5E2D74C2B0}" type="slidenum">
              <a:rPr lang="cs-CZ" smtClean="0"/>
              <a:t>‹#›</a:t>
            </a:fld>
            <a:endParaRPr lang="cs-CZ"/>
          </a:p>
        </p:txBody>
      </p:sp>
      <p:sp>
        <p:nvSpPr>
          <p:cNvPr id="6" name="Text názvu">
            <a:extLst>
              <a:ext uri="{FF2B5EF4-FFF2-40B4-BE49-F238E27FC236}">
                <a16:creationId xmlns:a16="http://schemas.microsoft.com/office/drawing/2014/main" id="{FF7E7A73-21D0-413A-A71D-342857EBB711}"/>
              </a:ext>
            </a:extLst>
          </p:cNvPr>
          <p:cNvSpPr txBox="1">
            <a:spLocks noGrp="1"/>
          </p:cNvSpPr>
          <p:nvPr>
            <p:ph type="title"/>
          </p:nvPr>
        </p:nvSpPr>
        <p:spPr>
          <a:xfrm>
            <a:off x="444500" y="2973323"/>
            <a:ext cx="6535739" cy="736437"/>
          </a:xfrm>
          <a:prstGeom prst="rect">
            <a:avLst/>
          </a:prstGeom>
        </p:spPr>
        <p:txBody>
          <a:bodyPr/>
          <a:lstStyle/>
          <a:p>
            <a:r>
              <a:t>Text názvu</a:t>
            </a:r>
          </a:p>
        </p:txBody>
      </p:sp>
      <p:sp>
        <p:nvSpPr>
          <p:cNvPr id="7" name="Zástupný text 6">
            <a:extLst>
              <a:ext uri="{FF2B5EF4-FFF2-40B4-BE49-F238E27FC236}">
                <a16:creationId xmlns:a16="http://schemas.microsoft.com/office/drawing/2014/main" id="{48EEE370-3843-4069-B9CB-48DBD1E46234}"/>
              </a:ext>
            </a:extLst>
          </p:cNvPr>
          <p:cNvSpPr>
            <a:spLocks noGrp="1"/>
          </p:cNvSpPr>
          <p:nvPr>
            <p:ph type="body" sz="quarter" idx="21" hasCustomPrompt="1"/>
          </p:nvPr>
        </p:nvSpPr>
        <p:spPr>
          <a:xfrm>
            <a:off x="444500" y="2506663"/>
            <a:ext cx="6535738" cy="448234"/>
          </a:xfrm>
          <a:prstGeom prst="rect">
            <a:avLst/>
          </a:prstGeom>
        </p:spPr>
        <p:txBody>
          <a:bodyPr>
            <a:normAutofit/>
          </a:bodyPr>
          <a:lstStyle>
            <a:lvl1pPr marL="0" indent="0" defTabSz="786384">
              <a:spcBef>
                <a:spcPts val="800"/>
              </a:spcBef>
              <a:buClr>
                <a:srgbClr val="D9D9D9"/>
              </a:buClr>
              <a:buSzTx/>
              <a:buFont typeface="Wingdings"/>
              <a:buNone/>
              <a:defRPr sz="2580" b="1">
                <a:solidFill>
                  <a:schemeClr val="accent2"/>
                </a:solidFill>
              </a:defRPr>
            </a:lvl1pPr>
          </a:lstStyle>
          <a:p>
            <a:r>
              <a:rPr dirty="0" err="1"/>
              <a:t>Kliknutím</a:t>
            </a:r>
            <a:r>
              <a:rPr dirty="0"/>
              <a:t> </a:t>
            </a:r>
            <a:r>
              <a:rPr dirty="0" err="1"/>
              <a:t>vložíte</a:t>
            </a:r>
            <a:r>
              <a:rPr dirty="0"/>
              <a:t> </a:t>
            </a:r>
            <a:r>
              <a:rPr dirty="0" err="1"/>
              <a:t>číslo</a:t>
            </a:r>
            <a:r>
              <a:rPr dirty="0"/>
              <a:t> </a:t>
            </a:r>
            <a:r>
              <a:rPr dirty="0" err="1"/>
              <a:t>kapitoly</a:t>
            </a:r>
            <a:r>
              <a:rPr dirty="0"/>
              <a:t>.</a:t>
            </a:r>
          </a:p>
        </p:txBody>
      </p:sp>
      <p:sp>
        <p:nvSpPr>
          <p:cNvPr id="8" name="Text úrovně 1">
            <a:extLst>
              <a:ext uri="{FF2B5EF4-FFF2-40B4-BE49-F238E27FC236}">
                <a16:creationId xmlns:a16="http://schemas.microsoft.com/office/drawing/2014/main" id="{CB2A18A9-072A-4C1E-8A0B-C14E9E74A602}"/>
              </a:ext>
            </a:extLst>
          </p:cNvPr>
          <p:cNvSpPr txBox="1">
            <a:spLocks noGrp="1"/>
          </p:cNvSpPr>
          <p:nvPr>
            <p:ph type="body" sz="quarter" idx="23" hasCustomPrompt="1"/>
          </p:nvPr>
        </p:nvSpPr>
        <p:spPr>
          <a:xfrm>
            <a:off x="444500" y="3718814"/>
            <a:ext cx="6553200" cy="2276380"/>
          </a:xfrm>
          <a:prstGeom prst="rect">
            <a:avLst/>
          </a:prstGeom>
        </p:spPr>
        <p:txBody>
          <a:bodyPr>
            <a:normAutofit/>
          </a:bodyPr>
          <a:lstStyle>
            <a:lvl1pPr marL="0" indent="0">
              <a:lnSpc>
                <a:spcPct val="120000"/>
              </a:lnSpc>
              <a:buClr>
                <a:srgbClr val="D9D9D9"/>
              </a:buClr>
              <a:buSzTx/>
              <a:buFont typeface="Wingdings"/>
              <a:buNone/>
              <a:defRPr sz="1800">
                <a:solidFill>
                  <a:schemeClr val="tx1"/>
                </a:solidFill>
              </a:defRPr>
            </a:lvl1pPr>
          </a:lstStyle>
          <a:p>
            <a:r>
              <a:rPr dirty="0"/>
              <a:t>Text </a:t>
            </a:r>
            <a:r>
              <a:rPr dirty="0" err="1"/>
              <a:t>úrovně</a:t>
            </a:r>
            <a:r>
              <a:rPr dirty="0"/>
              <a:t> 1</a:t>
            </a:r>
          </a:p>
        </p:txBody>
      </p:sp>
      <p:sp>
        <p:nvSpPr>
          <p:cNvPr id="12" name="Zástupný symbol obrázku 11">
            <a:extLst>
              <a:ext uri="{FF2B5EF4-FFF2-40B4-BE49-F238E27FC236}">
                <a16:creationId xmlns:a16="http://schemas.microsoft.com/office/drawing/2014/main" id="{1F90B6E8-8A32-4354-A1C5-8B5012EA2982}"/>
              </a:ext>
            </a:extLst>
          </p:cNvPr>
          <p:cNvSpPr>
            <a:spLocks noGrp="1"/>
          </p:cNvSpPr>
          <p:nvPr>
            <p:ph type="pic" sz="quarter" idx="24" hasCustomPrompt="1"/>
          </p:nvPr>
        </p:nvSpPr>
        <p:spPr>
          <a:xfrm>
            <a:off x="7749459" y="0"/>
            <a:ext cx="4442541" cy="6180138"/>
          </a:xfrm>
          <a:custGeom>
            <a:avLst/>
            <a:gdLst>
              <a:gd name="connsiteX0" fmla="*/ 0 w 4440237"/>
              <a:gd name="connsiteY0" fmla="*/ 6180138 h 6180138"/>
              <a:gd name="connsiteX1" fmla="*/ 1110059 w 4440237"/>
              <a:gd name="connsiteY1" fmla="*/ 0 h 6180138"/>
              <a:gd name="connsiteX2" fmla="*/ 4440237 w 4440237"/>
              <a:gd name="connsiteY2" fmla="*/ 0 h 6180138"/>
              <a:gd name="connsiteX3" fmla="*/ 3330178 w 4440237"/>
              <a:gd name="connsiteY3" fmla="*/ 6180138 h 6180138"/>
              <a:gd name="connsiteX4" fmla="*/ 0 w 4440237"/>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3332482 w 4442541"/>
              <a:gd name="connsiteY3" fmla="*/ 6180138 h 6180138"/>
              <a:gd name="connsiteX4" fmla="*/ 2304 w 4442541"/>
              <a:gd name="connsiteY4" fmla="*/ 6180138 h 6180138"/>
              <a:gd name="connsiteX0" fmla="*/ 2304 w 4444845"/>
              <a:gd name="connsiteY0" fmla="*/ 6180138 h 6180138"/>
              <a:gd name="connsiteX1" fmla="*/ 0 w 4444845"/>
              <a:gd name="connsiteY1" fmla="*/ 0 h 6180138"/>
              <a:gd name="connsiteX2" fmla="*/ 4442541 w 4444845"/>
              <a:gd name="connsiteY2" fmla="*/ 0 h 6180138"/>
              <a:gd name="connsiteX3" fmla="*/ 4444845 w 4444845"/>
              <a:gd name="connsiteY3" fmla="*/ 4577581 h 6180138"/>
              <a:gd name="connsiteX4" fmla="*/ 2304 w 4444845"/>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4435418 w 4442541"/>
              <a:gd name="connsiteY3" fmla="*/ 4605861 h 6180138"/>
              <a:gd name="connsiteX4" fmla="*/ 2304 w 4442541"/>
              <a:gd name="connsiteY4" fmla="*/ 6180138 h 618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541" h="6180138">
                <a:moveTo>
                  <a:pt x="2304" y="6180138"/>
                </a:moveTo>
                <a:lnTo>
                  <a:pt x="0" y="0"/>
                </a:lnTo>
                <a:lnTo>
                  <a:pt x="4442541" y="0"/>
                </a:lnTo>
                <a:cubicBezTo>
                  <a:pt x="4440167" y="1535287"/>
                  <a:pt x="4437792" y="3070574"/>
                  <a:pt x="4435418" y="4605861"/>
                </a:cubicBezTo>
                <a:lnTo>
                  <a:pt x="2304" y="6180138"/>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pic>
        <p:nvPicPr>
          <p:cNvPr id="9" name="Obrázek 8">
            <a:extLst>
              <a:ext uri="{FF2B5EF4-FFF2-40B4-BE49-F238E27FC236}">
                <a16:creationId xmlns:a16="http://schemas.microsoft.com/office/drawing/2014/main" id="{FBF3AD7F-3C54-4190-9666-3383D6C400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3143" y="277263"/>
            <a:ext cx="1424080" cy="857950"/>
          </a:xfrm>
          <a:prstGeom prst="rect">
            <a:avLst/>
          </a:prstGeom>
        </p:spPr>
      </p:pic>
    </p:spTree>
    <p:extLst>
      <p:ext uri="{BB962C8B-B14F-4D97-AF65-F5344CB8AC3E}">
        <p14:creationId xmlns:p14="http://schemas.microsoft.com/office/powerpoint/2010/main" val="1996377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sah">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endParaRPr lang="cs-CZ" dirty="0"/>
          </a:p>
        </p:txBody>
      </p:sp>
      <p:sp>
        <p:nvSpPr>
          <p:cNvPr id="7" name="Podnadpis">
            <a:extLst>
              <a:ext uri="{FF2B5EF4-FFF2-40B4-BE49-F238E27FC236}">
                <a16:creationId xmlns:a16="http://schemas.microsoft.com/office/drawing/2014/main" id="{4CEA6031-126F-4660-B831-AF344BF2998D}"/>
              </a:ext>
            </a:extLst>
          </p:cNvPr>
          <p:cNvSpPr txBox="1">
            <a:spLocks noGrp="1"/>
          </p:cNvSpPr>
          <p:nvPr>
            <p:ph type="body" sz="quarter" idx="23"/>
          </p:nvPr>
        </p:nvSpPr>
        <p:spPr>
          <a:xfrm>
            <a:off x="460326" y="1066638"/>
            <a:ext cx="9242159" cy="369332"/>
          </a:xfrm>
          <a:prstGeom prst="rect">
            <a:avLst/>
          </a:prstGeom>
        </p:spPr>
        <p:txBody>
          <a:bodyPr wrap="square">
            <a:spAutoFit/>
          </a:bodyPr>
          <a:lstStyle>
            <a:lvl1pPr marL="0" indent="0">
              <a:lnSpc>
                <a:spcPct val="100000"/>
              </a:lnSpc>
              <a:spcBef>
                <a:spcPts val="0"/>
              </a:spcBef>
              <a:buClr>
                <a:srgbClr val="D9D9D9"/>
              </a:buClr>
              <a:buSzTx/>
              <a:buFont typeface="Wingdings"/>
              <a:buNone/>
              <a:defRPr sz="1800" b="1"/>
            </a:lvl1pPr>
          </a:lstStyle>
          <a:p>
            <a:r>
              <a:t>Podnadpis</a:t>
            </a:r>
          </a:p>
        </p:txBody>
      </p:sp>
      <p:pic>
        <p:nvPicPr>
          <p:cNvPr id="8" name="Obrázek 7">
            <a:extLst>
              <a:ext uri="{FF2B5EF4-FFF2-40B4-BE49-F238E27FC236}">
                <a16:creationId xmlns:a16="http://schemas.microsoft.com/office/drawing/2014/main" id="{D7D648E9-3AAC-4711-9533-EAE3D510151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2451" y="208688"/>
            <a:ext cx="1424080" cy="857950"/>
          </a:xfrm>
          <a:prstGeom prst="rect">
            <a:avLst/>
          </a:prstGeom>
        </p:spPr>
      </p:pic>
    </p:spTree>
    <p:extLst>
      <p:ext uri="{BB962C8B-B14F-4D97-AF65-F5344CB8AC3E}">
        <p14:creationId xmlns:p14="http://schemas.microsoft.com/office/powerpoint/2010/main" val="1850130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sah - prázný">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endParaRPr lang="cs-CZ" dirty="0"/>
          </a:p>
        </p:txBody>
      </p:sp>
      <p:sp>
        <p:nvSpPr>
          <p:cNvPr id="7" name="Podnadpis">
            <a:extLst>
              <a:ext uri="{FF2B5EF4-FFF2-40B4-BE49-F238E27FC236}">
                <a16:creationId xmlns:a16="http://schemas.microsoft.com/office/drawing/2014/main" id="{4CEA6031-126F-4660-B831-AF344BF2998D}"/>
              </a:ext>
            </a:extLst>
          </p:cNvPr>
          <p:cNvSpPr txBox="1">
            <a:spLocks noGrp="1"/>
          </p:cNvSpPr>
          <p:nvPr>
            <p:ph type="body" sz="quarter" idx="23"/>
          </p:nvPr>
        </p:nvSpPr>
        <p:spPr>
          <a:xfrm>
            <a:off x="460326" y="1066638"/>
            <a:ext cx="9242159" cy="369332"/>
          </a:xfrm>
          <a:prstGeom prst="rect">
            <a:avLst/>
          </a:prstGeom>
        </p:spPr>
        <p:txBody>
          <a:bodyPr wrap="square">
            <a:spAutoFit/>
          </a:bodyPr>
          <a:lstStyle>
            <a:lvl1pPr marL="0" indent="0">
              <a:lnSpc>
                <a:spcPct val="100000"/>
              </a:lnSpc>
              <a:spcBef>
                <a:spcPts val="0"/>
              </a:spcBef>
              <a:buClr>
                <a:srgbClr val="D9D9D9"/>
              </a:buClr>
              <a:buSzTx/>
              <a:buFont typeface="Wingdings"/>
              <a:buNone/>
              <a:defRPr sz="1800" b="1"/>
            </a:lvl1pPr>
          </a:lstStyle>
          <a:p>
            <a:r>
              <a:t>Podnadpis</a:t>
            </a:r>
          </a:p>
        </p:txBody>
      </p:sp>
      <p:pic>
        <p:nvPicPr>
          <p:cNvPr id="2" name="Obrázek 1">
            <a:extLst>
              <a:ext uri="{FF2B5EF4-FFF2-40B4-BE49-F238E27FC236}">
                <a16:creationId xmlns:a16="http://schemas.microsoft.com/office/drawing/2014/main" id="{B87CE544-6DED-C75C-4C1D-4B5B8115CA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2451" y="208688"/>
            <a:ext cx="1424080" cy="857950"/>
          </a:xfrm>
          <a:prstGeom prst="rect">
            <a:avLst/>
          </a:prstGeom>
        </p:spPr>
      </p:pic>
    </p:spTree>
    <p:extLst>
      <p:ext uri="{BB962C8B-B14F-4D97-AF65-F5344CB8AC3E}">
        <p14:creationId xmlns:p14="http://schemas.microsoft.com/office/powerpoint/2010/main" val="3899581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sah - obrázek">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428945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lang="cs-CZ" dirty="0"/>
              <a:t>Text úrovně 1</a:t>
            </a:r>
          </a:p>
          <a:p>
            <a:pPr lvl="1"/>
            <a:r>
              <a:rPr lang="cs-CZ" dirty="0"/>
              <a:t>Text úrovně 2</a:t>
            </a:r>
          </a:p>
          <a:p>
            <a:pPr lvl="2"/>
            <a:r>
              <a:rPr lang="cs-CZ" dirty="0"/>
              <a:t>Text úrovně 2</a:t>
            </a:r>
          </a:p>
          <a:p>
            <a:pPr lvl="3"/>
            <a:r>
              <a:rPr lang="cs-CZ" dirty="0"/>
              <a:t>Text úrovně 3</a:t>
            </a:r>
          </a:p>
          <a:p>
            <a:pPr lvl="4"/>
            <a:r>
              <a:rPr lang="cs-CZ" dirty="0"/>
              <a:t>Text úrovně 4</a:t>
            </a:r>
          </a:p>
          <a:p>
            <a:pPr lvl="5"/>
            <a:r>
              <a:rPr lang="cs-CZ" dirty="0"/>
              <a:t>Text úrovně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endParaRPr lang="cs-CZ" dirty="0"/>
          </a:p>
        </p:txBody>
      </p:sp>
      <p:sp>
        <p:nvSpPr>
          <p:cNvPr id="3" name="Zástupný symbol obrázku 2">
            <a:extLst>
              <a:ext uri="{FF2B5EF4-FFF2-40B4-BE49-F238E27FC236}">
                <a16:creationId xmlns:a16="http://schemas.microsoft.com/office/drawing/2014/main" id="{DB6AB0FB-5C1D-4B7A-8CE7-F1BF56E2E1C4}"/>
              </a:ext>
            </a:extLst>
          </p:cNvPr>
          <p:cNvSpPr>
            <a:spLocks noGrp="1"/>
          </p:cNvSpPr>
          <p:nvPr>
            <p:ph type="pic" sz="quarter" idx="24" hasCustomPrompt="1"/>
          </p:nvPr>
        </p:nvSpPr>
        <p:spPr>
          <a:xfrm>
            <a:off x="6320573" y="1654135"/>
            <a:ext cx="5429911" cy="4289453"/>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pic>
        <p:nvPicPr>
          <p:cNvPr id="2" name="Obrázek 1">
            <a:extLst>
              <a:ext uri="{FF2B5EF4-FFF2-40B4-BE49-F238E27FC236}">
                <a16:creationId xmlns:a16="http://schemas.microsoft.com/office/drawing/2014/main" id="{C03146EF-C5A4-4A03-92D9-C8DD1383701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2451" y="208688"/>
            <a:ext cx="1424080" cy="857950"/>
          </a:xfrm>
          <a:prstGeom prst="rect">
            <a:avLst/>
          </a:prstGeom>
        </p:spPr>
      </p:pic>
    </p:spTree>
    <p:extLst>
      <p:ext uri="{BB962C8B-B14F-4D97-AF65-F5344CB8AC3E}">
        <p14:creationId xmlns:p14="http://schemas.microsoft.com/office/powerpoint/2010/main" val="44246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sah - 4 obrázky">
    <p:spTree>
      <p:nvGrpSpPr>
        <p:cNvPr id="1" name=""/>
        <p:cNvGrpSpPr/>
        <p:nvPr/>
      </p:nvGrpSpPr>
      <p:grpSpPr>
        <a:xfrm>
          <a:off x="0" y="0"/>
          <a:ext cx="0" cy="0"/>
          <a:chOff x="0" y="0"/>
          <a:chExt cx="0" cy="0"/>
        </a:xfrm>
      </p:grpSpPr>
      <p:sp>
        <p:nvSpPr>
          <p:cNvPr id="18" name="Zástupný symbol obrázku 3">
            <a:extLst>
              <a:ext uri="{FF2B5EF4-FFF2-40B4-BE49-F238E27FC236}">
                <a16:creationId xmlns:a16="http://schemas.microsoft.com/office/drawing/2014/main" id="{AB7F9E6A-777D-44DD-A47B-5DD5FC8C8A86}"/>
              </a:ext>
            </a:extLst>
          </p:cNvPr>
          <p:cNvSpPr>
            <a:spLocks noGrp="1"/>
          </p:cNvSpPr>
          <p:nvPr>
            <p:ph type="pic" sz="quarter" idx="25" hasCustomPrompt="1"/>
          </p:nvPr>
        </p:nvSpPr>
        <p:spPr>
          <a:xfrm>
            <a:off x="9002780" y="1515861"/>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0" name="Zástupný symbol obrázku 3">
            <a:extLst>
              <a:ext uri="{FF2B5EF4-FFF2-40B4-BE49-F238E27FC236}">
                <a16:creationId xmlns:a16="http://schemas.microsoft.com/office/drawing/2014/main" id="{EDCA234F-0E17-4D14-AB29-11CFBF7D94B5}"/>
              </a:ext>
            </a:extLst>
          </p:cNvPr>
          <p:cNvSpPr>
            <a:spLocks noGrp="1"/>
          </p:cNvSpPr>
          <p:nvPr>
            <p:ph type="pic" sz="quarter" idx="26" hasCustomPrompt="1"/>
          </p:nvPr>
        </p:nvSpPr>
        <p:spPr>
          <a:xfrm>
            <a:off x="5990209" y="1515860"/>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1" name="Zástupný symbol obrázku 3">
            <a:extLst>
              <a:ext uri="{FF2B5EF4-FFF2-40B4-BE49-F238E27FC236}">
                <a16:creationId xmlns:a16="http://schemas.microsoft.com/office/drawing/2014/main" id="{17411511-1D11-48AE-8839-6957854EF4BE}"/>
              </a:ext>
            </a:extLst>
          </p:cNvPr>
          <p:cNvSpPr>
            <a:spLocks noGrp="1"/>
          </p:cNvSpPr>
          <p:nvPr>
            <p:ph type="pic" sz="quarter" idx="27" hasCustomPrompt="1"/>
          </p:nvPr>
        </p:nvSpPr>
        <p:spPr>
          <a:xfrm>
            <a:off x="5990209" y="3648588"/>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2" name="Zástupný symbol obrázku 3">
            <a:extLst>
              <a:ext uri="{FF2B5EF4-FFF2-40B4-BE49-F238E27FC236}">
                <a16:creationId xmlns:a16="http://schemas.microsoft.com/office/drawing/2014/main" id="{D299162E-383C-4EBB-821A-1A31ACCF5315}"/>
              </a:ext>
            </a:extLst>
          </p:cNvPr>
          <p:cNvSpPr>
            <a:spLocks noGrp="1"/>
          </p:cNvSpPr>
          <p:nvPr>
            <p:ph type="pic" sz="quarter" idx="28" hasCustomPrompt="1"/>
          </p:nvPr>
        </p:nvSpPr>
        <p:spPr>
          <a:xfrm>
            <a:off x="9002780" y="3648587"/>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390604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endParaRPr lang="cs-CZ" dirty="0"/>
          </a:p>
        </p:txBody>
      </p:sp>
      <p:pic>
        <p:nvPicPr>
          <p:cNvPr id="3" name="Obrázek 2">
            <a:extLst>
              <a:ext uri="{FF2B5EF4-FFF2-40B4-BE49-F238E27FC236}">
                <a16:creationId xmlns:a16="http://schemas.microsoft.com/office/drawing/2014/main" id="{965C07F8-7BA8-7C64-FDCC-D4B5472E8E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2451" y="208688"/>
            <a:ext cx="1424080" cy="857950"/>
          </a:xfrm>
          <a:prstGeom prst="rect">
            <a:avLst/>
          </a:prstGeom>
        </p:spPr>
      </p:pic>
    </p:spTree>
    <p:extLst>
      <p:ext uri="{BB962C8B-B14F-4D97-AF65-F5344CB8AC3E}">
        <p14:creationId xmlns:p14="http://schemas.microsoft.com/office/powerpoint/2010/main" val="3687806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 velký obrázek">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1359337"/>
            <a:ext cx="11308968" cy="456045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endParaRPr lang="cs-CZ" dirty="0"/>
          </a:p>
        </p:txBody>
      </p:sp>
      <p:pic>
        <p:nvPicPr>
          <p:cNvPr id="2" name="Obrázek 1">
            <a:extLst>
              <a:ext uri="{FF2B5EF4-FFF2-40B4-BE49-F238E27FC236}">
                <a16:creationId xmlns:a16="http://schemas.microsoft.com/office/drawing/2014/main" id="{6946B150-1F89-6F22-EE99-6F24257F18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2451" y="208688"/>
            <a:ext cx="1424080" cy="857950"/>
          </a:xfrm>
          <a:prstGeom prst="rect">
            <a:avLst/>
          </a:prstGeom>
        </p:spPr>
      </p:pic>
    </p:spTree>
    <p:extLst>
      <p:ext uri="{BB962C8B-B14F-4D97-AF65-F5344CB8AC3E}">
        <p14:creationId xmlns:p14="http://schemas.microsoft.com/office/powerpoint/2010/main" val="3548534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 celý obrázek">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441393"/>
            <a:ext cx="11308968" cy="5478395"/>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endParaRPr lang="cs-CZ" dirty="0"/>
          </a:p>
        </p:txBody>
      </p:sp>
    </p:spTree>
    <p:extLst>
      <p:ext uri="{BB962C8B-B14F-4D97-AF65-F5344CB8AC3E}">
        <p14:creationId xmlns:p14="http://schemas.microsoft.com/office/powerpoint/2010/main" val="2527784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3143529-2DFC-4B29-8F05-61B741D3A2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D633FB6D-7837-427D-8F22-D93394F971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1BD8640E-8241-4FAA-8703-5466EBEE04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a:p>
        </p:txBody>
      </p:sp>
      <p:sp>
        <p:nvSpPr>
          <p:cNvPr id="5" name="Zástupný symbol pro zápatí 4">
            <a:extLst>
              <a:ext uri="{FF2B5EF4-FFF2-40B4-BE49-F238E27FC236}">
                <a16:creationId xmlns:a16="http://schemas.microsoft.com/office/drawing/2014/main" id="{0964E1CC-F6D0-4AAA-BCAD-F8113F4D70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241FDF27-12DF-4683-88A9-CE29920F7C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CBFC96-D0B0-4748-8307-6E5E2D74C2B0}" type="slidenum">
              <a:rPr lang="cs-CZ" smtClean="0"/>
              <a:t>‹#›</a:t>
            </a:fld>
            <a:endParaRPr lang="cs-CZ"/>
          </a:p>
        </p:txBody>
      </p:sp>
    </p:spTree>
    <p:extLst>
      <p:ext uri="{BB962C8B-B14F-4D97-AF65-F5344CB8AC3E}">
        <p14:creationId xmlns:p14="http://schemas.microsoft.com/office/powerpoint/2010/main" val="2737179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 id="2147483716" r:id="rId5"/>
    <p:sldLayoutId id="2147483661" r:id="rId6"/>
    <p:sldLayoutId id="2147483662" r:id="rId7"/>
    <p:sldLayoutId id="2147483663" r:id="rId8"/>
    <p:sldLayoutId id="2147483664" r:id="rId9"/>
    <p:sldLayoutId id="2147483714" r:id="rId10"/>
    <p:sldLayoutId id="2147483715" r:id="rId11"/>
    <p:sldLayoutId id="214748366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orient="horz" pos="120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7.bin"/><Relationship Id="rId1" Type="http://schemas.openxmlformats.org/officeDocument/2006/relationships/slideLayout" Target="../slideLayouts/slideLayout5.xml"/><Relationship Id="rId5" Type="http://schemas.openxmlformats.org/officeDocument/2006/relationships/image" Target="../media/image8.emf"/><Relationship Id="rId4" Type="http://schemas.openxmlformats.org/officeDocument/2006/relationships/oleObject" Target="../embeddings/oleObject8.bin"/></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8" Type="http://schemas.openxmlformats.org/officeDocument/2006/relationships/image" Target="../media/image137.wmf"/><Relationship Id="rId3" Type="http://schemas.openxmlformats.org/officeDocument/2006/relationships/oleObject" Target="../embeddings/oleObject46.bin"/><Relationship Id="rId7" Type="http://schemas.openxmlformats.org/officeDocument/2006/relationships/oleObject" Target="../embeddings/oleObject111.bin"/><Relationship Id="rId2" Type="http://schemas.openxmlformats.org/officeDocument/2006/relationships/slideLayout" Target="../slideLayouts/slideLayout5.xml"/><Relationship Id="rId1" Type="http://schemas.openxmlformats.org/officeDocument/2006/relationships/tags" Target="../tags/tag70.xml"/><Relationship Id="rId6" Type="http://schemas.openxmlformats.org/officeDocument/2006/relationships/image" Target="../media/image136.wmf"/><Relationship Id="rId5" Type="http://schemas.openxmlformats.org/officeDocument/2006/relationships/oleObject" Target="../embeddings/oleObject110.bin"/><Relationship Id="rId4" Type="http://schemas.openxmlformats.org/officeDocument/2006/relationships/image" Target="../media/image3.emf"/><Relationship Id="rId9" Type="http://schemas.openxmlformats.org/officeDocument/2006/relationships/image" Target="../media/image138.png"/></Relationships>
</file>

<file path=ppt/slides/_rels/slide102.xml.rels><?xml version="1.0" encoding="UTF-8" standalone="yes"?>
<Relationships xmlns="http://schemas.openxmlformats.org/package/2006/relationships"><Relationship Id="rId3" Type="http://schemas.openxmlformats.org/officeDocument/2006/relationships/image" Target="../media/image139.wmf"/><Relationship Id="rId2" Type="http://schemas.openxmlformats.org/officeDocument/2006/relationships/oleObject" Target="../embeddings/oleObject112.bin"/><Relationship Id="rId1" Type="http://schemas.openxmlformats.org/officeDocument/2006/relationships/slideLayout" Target="../slideLayouts/slideLayout5.xml"/><Relationship Id="rId4" Type="http://schemas.openxmlformats.org/officeDocument/2006/relationships/image" Target="../media/image140.png"/></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5.xml"/><Relationship Id="rId1" Type="http://schemas.openxmlformats.org/officeDocument/2006/relationships/tags" Target="../tags/tag71.xml"/><Relationship Id="rId4" Type="http://schemas.openxmlformats.org/officeDocument/2006/relationships/image" Target="../media/image3.e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5.xml"/><Relationship Id="rId1" Type="http://schemas.openxmlformats.org/officeDocument/2006/relationships/tags" Target="../tags/tag72.xml"/><Relationship Id="rId4" Type="http://schemas.openxmlformats.org/officeDocument/2006/relationships/image" Target="../media/image4.emf"/></Relationships>
</file>

<file path=ppt/slides/_rels/slide106.xml.rels><?xml version="1.0" encoding="UTF-8" standalone="yes"?>
<Relationships xmlns="http://schemas.openxmlformats.org/package/2006/relationships"><Relationship Id="rId8" Type="http://schemas.openxmlformats.org/officeDocument/2006/relationships/image" Target="../media/image142.wmf"/><Relationship Id="rId3" Type="http://schemas.openxmlformats.org/officeDocument/2006/relationships/oleObject" Target="../embeddings/oleObject107.bin"/><Relationship Id="rId7" Type="http://schemas.openxmlformats.org/officeDocument/2006/relationships/oleObject" Target="../embeddings/oleObject114.bin"/><Relationship Id="rId2" Type="http://schemas.openxmlformats.org/officeDocument/2006/relationships/slideLayout" Target="../slideLayouts/slideLayout5.xml"/><Relationship Id="rId1" Type="http://schemas.openxmlformats.org/officeDocument/2006/relationships/tags" Target="../tags/tag73.xml"/><Relationship Id="rId6" Type="http://schemas.openxmlformats.org/officeDocument/2006/relationships/image" Target="../media/image141.wmf"/><Relationship Id="rId5" Type="http://schemas.openxmlformats.org/officeDocument/2006/relationships/oleObject" Target="../embeddings/oleObject113.bin"/><Relationship Id="rId4" Type="http://schemas.openxmlformats.org/officeDocument/2006/relationships/image" Target="../media/image4.emf"/><Relationship Id="rId9" Type="http://schemas.openxmlformats.org/officeDocument/2006/relationships/image" Target="../media/image143.png"/></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5.xml"/><Relationship Id="rId1" Type="http://schemas.openxmlformats.org/officeDocument/2006/relationships/tags" Target="../tags/tag74.xml"/><Relationship Id="rId6" Type="http://schemas.openxmlformats.org/officeDocument/2006/relationships/image" Target="../media/image144.wmf"/><Relationship Id="rId5" Type="http://schemas.openxmlformats.org/officeDocument/2006/relationships/oleObject" Target="../embeddings/oleObject115.bin"/><Relationship Id="rId4" Type="http://schemas.openxmlformats.org/officeDocument/2006/relationships/image" Target="../media/image4.emf"/></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5.xml"/><Relationship Id="rId1" Type="http://schemas.openxmlformats.org/officeDocument/2006/relationships/tags" Target="../tags/tag75.xml"/><Relationship Id="rId6" Type="http://schemas.openxmlformats.org/officeDocument/2006/relationships/image" Target="../media/image144.wmf"/><Relationship Id="rId5" Type="http://schemas.openxmlformats.org/officeDocument/2006/relationships/oleObject" Target="../embeddings/oleObject116.bin"/><Relationship Id="rId4" Type="http://schemas.openxmlformats.org/officeDocument/2006/relationships/image" Target="../media/image4.emf"/></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5.xml"/><Relationship Id="rId1" Type="http://schemas.openxmlformats.org/officeDocument/2006/relationships/tags" Target="../tags/tag76.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oleObject" Target="../embeddings/oleObject117.bin"/><Relationship Id="rId1" Type="http://schemas.openxmlformats.org/officeDocument/2006/relationships/slideLayout" Target="../slideLayouts/slideLayout5.xml"/><Relationship Id="rId6" Type="http://schemas.openxmlformats.org/officeDocument/2006/relationships/image" Target="../media/image147.png"/><Relationship Id="rId5" Type="http://schemas.openxmlformats.org/officeDocument/2006/relationships/image" Target="../media/image146.wmf"/><Relationship Id="rId4" Type="http://schemas.openxmlformats.org/officeDocument/2006/relationships/oleObject" Target="../embeddings/oleObject118.bin"/></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Layout" Target="../slideLayouts/slideLayout5.xml"/><Relationship Id="rId1" Type="http://schemas.openxmlformats.org/officeDocument/2006/relationships/tags" Target="../tags/tag77.xml"/><Relationship Id="rId4" Type="http://schemas.openxmlformats.org/officeDocument/2006/relationships/image" Target="../media/image4.emf"/></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Layout" Target="../slideLayouts/slideLayout5.xml"/><Relationship Id="rId1" Type="http://schemas.openxmlformats.org/officeDocument/2006/relationships/tags" Target="../tags/tag78.xml"/><Relationship Id="rId4" Type="http://schemas.openxmlformats.org/officeDocument/2006/relationships/image" Target="../media/image4.emf"/></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Layout" Target="../slideLayouts/slideLayout5.xml"/><Relationship Id="rId1" Type="http://schemas.openxmlformats.org/officeDocument/2006/relationships/tags" Target="../tags/tag79.xml"/><Relationship Id="rId6" Type="http://schemas.openxmlformats.org/officeDocument/2006/relationships/image" Target="../media/image148.wmf"/><Relationship Id="rId5" Type="http://schemas.openxmlformats.org/officeDocument/2006/relationships/oleObject" Target="../embeddings/oleObject122.bin"/><Relationship Id="rId4" Type="http://schemas.openxmlformats.org/officeDocument/2006/relationships/image" Target="../media/image4.emf"/></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123.bin"/><Relationship Id="rId2" Type="http://schemas.openxmlformats.org/officeDocument/2006/relationships/slideLayout" Target="../slideLayouts/slideLayout5.xml"/><Relationship Id="rId1" Type="http://schemas.openxmlformats.org/officeDocument/2006/relationships/tags" Target="../tags/tag80.xml"/><Relationship Id="rId6" Type="http://schemas.openxmlformats.org/officeDocument/2006/relationships/image" Target="../media/image149.wmf"/><Relationship Id="rId5" Type="http://schemas.openxmlformats.org/officeDocument/2006/relationships/oleObject" Target="../embeddings/oleObject124.bin"/><Relationship Id="rId4" Type="http://schemas.openxmlformats.org/officeDocument/2006/relationships/image" Target="../media/image4.emf"/></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5.xml"/><Relationship Id="rId1" Type="http://schemas.openxmlformats.org/officeDocument/2006/relationships/tags" Target="../tags/tag81.xml"/><Relationship Id="rId4" Type="http://schemas.openxmlformats.org/officeDocument/2006/relationships/image" Target="../media/image4.emf"/></Relationships>
</file>

<file path=ppt/slides/_rels/slide116.xml.rels><?xml version="1.0" encoding="UTF-8" standalone="yes"?>
<Relationships xmlns="http://schemas.openxmlformats.org/package/2006/relationships"><Relationship Id="rId3" Type="http://schemas.openxmlformats.org/officeDocument/2006/relationships/image" Target="../media/image150.wmf"/><Relationship Id="rId2" Type="http://schemas.openxmlformats.org/officeDocument/2006/relationships/oleObject" Target="../embeddings/oleObject125.bin"/><Relationship Id="rId1" Type="http://schemas.openxmlformats.org/officeDocument/2006/relationships/slideLayout" Target="../slideLayouts/slideLayout5.xml"/><Relationship Id="rId6" Type="http://schemas.openxmlformats.org/officeDocument/2006/relationships/image" Target="../media/image152.png"/><Relationship Id="rId5" Type="http://schemas.openxmlformats.org/officeDocument/2006/relationships/image" Target="../media/image151.wmf"/><Relationship Id="rId4" Type="http://schemas.openxmlformats.org/officeDocument/2006/relationships/oleObject" Target="../embeddings/oleObject126.bin"/></Relationships>
</file>

<file path=ppt/slides/_rels/slide117.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oleObject" Target="../embeddings/oleObject123.bin"/><Relationship Id="rId7" Type="http://schemas.openxmlformats.org/officeDocument/2006/relationships/image" Target="../media/image154.png"/><Relationship Id="rId2" Type="http://schemas.openxmlformats.org/officeDocument/2006/relationships/slideLayout" Target="../slideLayouts/slideLayout5.xml"/><Relationship Id="rId1" Type="http://schemas.openxmlformats.org/officeDocument/2006/relationships/tags" Target="../tags/tag82.xml"/><Relationship Id="rId6" Type="http://schemas.openxmlformats.org/officeDocument/2006/relationships/image" Target="../media/image153.wmf"/><Relationship Id="rId5" Type="http://schemas.openxmlformats.org/officeDocument/2006/relationships/oleObject" Target="../embeddings/oleObject127.bin"/><Relationship Id="rId4" Type="http://schemas.openxmlformats.org/officeDocument/2006/relationships/image" Target="../media/image4.emf"/></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5.xml"/><Relationship Id="rId1" Type="http://schemas.openxmlformats.org/officeDocument/2006/relationships/tags" Target="../tags/tag83.xml"/><Relationship Id="rId4" Type="http://schemas.openxmlformats.org/officeDocument/2006/relationships/image" Target="../media/image4.emf"/></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123.bin"/><Relationship Id="rId7" Type="http://schemas.openxmlformats.org/officeDocument/2006/relationships/image" Target="../media/image157.png"/><Relationship Id="rId2" Type="http://schemas.openxmlformats.org/officeDocument/2006/relationships/slideLayout" Target="../slideLayouts/slideLayout5.xml"/><Relationship Id="rId1" Type="http://schemas.openxmlformats.org/officeDocument/2006/relationships/tags" Target="../tags/tag84.xml"/><Relationship Id="rId6" Type="http://schemas.openxmlformats.org/officeDocument/2006/relationships/image" Target="../media/image156.wmf"/><Relationship Id="rId5" Type="http://schemas.openxmlformats.org/officeDocument/2006/relationships/oleObject" Target="../embeddings/oleObject128.bin"/><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5.xml"/><Relationship Id="rId1" Type="http://schemas.openxmlformats.org/officeDocument/2006/relationships/tags" Target="../tags/tag85.xml"/><Relationship Id="rId4" Type="http://schemas.openxmlformats.org/officeDocument/2006/relationships/image" Target="../media/image4.emf"/></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107.bin"/><Relationship Id="rId7" Type="http://schemas.openxmlformats.org/officeDocument/2006/relationships/image" Target="../media/image159.png"/><Relationship Id="rId2" Type="http://schemas.openxmlformats.org/officeDocument/2006/relationships/slideLayout" Target="../slideLayouts/slideLayout5.xml"/><Relationship Id="rId1" Type="http://schemas.openxmlformats.org/officeDocument/2006/relationships/tags" Target="../tags/tag86.xml"/><Relationship Id="rId6" Type="http://schemas.openxmlformats.org/officeDocument/2006/relationships/image" Target="../media/image158.wmf"/><Relationship Id="rId5" Type="http://schemas.openxmlformats.org/officeDocument/2006/relationships/oleObject" Target="../embeddings/oleObject129.bin"/><Relationship Id="rId4" Type="http://schemas.openxmlformats.org/officeDocument/2006/relationships/image" Target="../media/image4.emf"/></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107.bin"/><Relationship Id="rId7" Type="http://schemas.openxmlformats.org/officeDocument/2006/relationships/image" Target="../media/image161.png"/><Relationship Id="rId2" Type="http://schemas.openxmlformats.org/officeDocument/2006/relationships/slideLayout" Target="../slideLayouts/slideLayout5.xml"/><Relationship Id="rId1" Type="http://schemas.openxmlformats.org/officeDocument/2006/relationships/tags" Target="../tags/tag87.xml"/><Relationship Id="rId6" Type="http://schemas.openxmlformats.org/officeDocument/2006/relationships/image" Target="../media/image160.wmf"/><Relationship Id="rId5" Type="http://schemas.openxmlformats.org/officeDocument/2006/relationships/oleObject" Target="../embeddings/oleObject130.bin"/><Relationship Id="rId4" Type="http://schemas.openxmlformats.org/officeDocument/2006/relationships/image" Target="../media/image4.emf"/></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107.bin"/><Relationship Id="rId7" Type="http://schemas.openxmlformats.org/officeDocument/2006/relationships/image" Target="../media/image163.png"/><Relationship Id="rId2" Type="http://schemas.openxmlformats.org/officeDocument/2006/relationships/slideLayout" Target="../slideLayouts/slideLayout5.xml"/><Relationship Id="rId1" Type="http://schemas.openxmlformats.org/officeDocument/2006/relationships/tags" Target="../tags/tag88.xml"/><Relationship Id="rId6" Type="http://schemas.openxmlformats.org/officeDocument/2006/relationships/image" Target="../media/image162.wmf"/><Relationship Id="rId5" Type="http://schemas.openxmlformats.org/officeDocument/2006/relationships/oleObject" Target="../embeddings/oleObject131.bin"/><Relationship Id="rId4" Type="http://schemas.openxmlformats.org/officeDocument/2006/relationships/image" Target="../media/image4.emf"/></Relationships>
</file>

<file path=ppt/slides/_rels/slide124.xml.rels><?xml version="1.0" encoding="UTF-8" standalone="yes"?>
<Relationships xmlns="http://schemas.openxmlformats.org/package/2006/relationships"><Relationship Id="rId8" Type="http://schemas.openxmlformats.org/officeDocument/2006/relationships/image" Target="../media/image165.wmf"/><Relationship Id="rId3" Type="http://schemas.openxmlformats.org/officeDocument/2006/relationships/oleObject" Target="../embeddings/oleObject107.bin"/><Relationship Id="rId7" Type="http://schemas.openxmlformats.org/officeDocument/2006/relationships/oleObject" Target="../embeddings/oleObject133.bin"/><Relationship Id="rId2" Type="http://schemas.openxmlformats.org/officeDocument/2006/relationships/slideLayout" Target="../slideLayouts/slideLayout5.xml"/><Relationship Id="rId1" Type="http://schemas.openxmlformats.org/officeDocument/2006/relationships/tags" Target="../tags/tag89.xml"/><Relationship Id="rId6" Type="http://schemas.openxmlformats.org/officeDocument/2006/relationships/image" Target="../media/image164.wmf"/><Relationship Id="rId5" Type="http://schemas.openxmlformats.org/officeDocument/2006/relationships/oleObject" Target="../embeddings/oleObject132.bin"/><Relationship Id="rId4" Type="http://schemas.openxmlformats.org/officeDocument/2006/relationships/image" Target="../media/image4.emf"/></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107.bin"/><Relationship Id="rId7" Type="http://schemas.openxmlformats.org/officeDocument/2006/relationships/image" Target="../media/image167.png"/><Relationship Id="rId2" Type="http://schemas.openxmlformats.org/officeDocument/2006/relationships/slideLayout" Target="../slideLayouts/slideLayout5.xml"/><Relationship Id="rId1" Type="http://schemas.openxmlformats.org/officeDocument/2006/relationships/tags" Target="../tags/tag90.xml"/><Relationship Id="rId6" Type="http://schemas.openxmlformats.org/officeDocument/2006/relationships/image" Target="../media/image166.wmf"/><Relationship Id="rId5" Type="http://schemas.openxmlformats.org/officeDocument/2006/relationships/oleObject" Target="../embeddings/oleObject134.bin"/><Relationship Id="rId4" Type="http://schemas.openxmlformats.org/officeDocument/2006/relationships/image" Target="../media/image4.emf"/></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5.xml"/><Relationship Id="rId1" Type="http://schemas.openxmlformats.org/officeDocument/2006/relationships/tags" Target="../tags/tag91.xml"/><Relationship Id="rId4" Type="http://schemas.openxmlformats.org/officeDocument/2006/relationships/image" Target="../media/image4.emf"/></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5.xml"/><Relationship Id="rId1" Type="http://schemas.openxmlformats.org/officeDocument/2006/relationships/tags" Target="../tags/tag92.xml"/><Relationship Id="rId6" Type="http://schemas.openxmlformats.org/officeDocument/2006/relationships/image" Target="../media/image168.wmf"/><Relationship Id="rId5" Type="http://schemas.openxmlformats.org/officeDocument/2006/relationships/oleObject" Target="../embeddings/oleObject135.bin"/><Relationship Id="rId4" Type="http://schemas.openxmlformats.org/officeDocument/2006/relationships/image" Target="../media/image4.emf"/></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5.xml"/><Relationship Id="rId1" Type="http://schemas.openxmlformats.org/officeDocument/2006/relationships/tags" Target="../tags/tag93.xml"/><Relationship Id="rId4" Type="http://schemas.openxmlformats.org/officeDocument/2006/relationships/image" Target="../media/image4.emf"/></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Layout" Target="../slideLayouts/slideLayout5.xml"/><Relationship Id="rId1" Type="http://schemas.openxmlformats.org/officeDocument/2006/relationships/tags" Target="../tags/tag94.xml"/><Relationship Id="rId5" Type="http://schemas.openxmlformats.org/officeDocument/2006/relationships/image" Target="../media/image169.png"/><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8" Type="http://schemas.openxmlformats.org/officeDocument/2006/relationships/image" Target="../media/image171.wmf"/><Relationship Id="rId3" Type="http://schemas.openxmlformats.org/officeDocument/2006/relationships/oleObject" Target="../embeddings/oleObject107.bin"/><Relationship Id="rId7" Type="http://schemas.openxmlformats.org/officeDocument/2006/relationships/oleObject" Target="../embeddings/oleObject137.bin"/><Relationship Id="rId2" Type="http://schemas.openxmlformats.org/officeDocument/2006/relationships/slideLayout" Target="../slideLayouts/slideLayout5.xml"/><Relationship Id="rId1" Type="http://schemas.openxmlformats.org/officeDocument/2006/relationships/tags" Target="../tags/tag95.xml"/><Relationship Id="rId6" Type="http://schemas.openxmlformats.org/officeDocument/2006/relationships/image" Target="../media/image170.wmf"/><Relationship Id="rId11" Type="http://schemas.openxmlformats.org/officeDocument/2006/relationships/image" Target="../media/image173.png"/><Relationship Id="rId5" Type="http://schemas.openxmlformats.org/officeDocument/2006/relationships/oleObject" Target="../embeddings/oleObject136.bin"/><Relationship Id="rId10" Type="http://schemas.openxmlformats.org/officeDocument/2006/relationships/image" Target="../media/image172.emf"/><Relationship Id="rId4" Type="http://schemas.openxmlformats.org/officeDocument/2006/relationships/image" Target="../media/image4.emf"/><Relationship Id="rId9" Type="http://schemas.openxmlformats.org/officeDocument/2006/relationships/oleObject" Target="../embeddings/oleObject138.bin"/></Relationships>
</file>

<file path=ppt/slides/_rels/slide131.xml.rels><?xml version="1.0" encoding="UTF-8" standalone="yes"?>
<Relationships xmlns="http://schemas.openxmlformats.org/package/2006/relationships"><Relationship Id="rId8" Type="http://schemas.openxmlformats.org/officeDocument/2006/relationships/image" Target="../media/image176.png"/><Relationship Id="rId3" Type="http://schemas.openxmlformats.org/officeDocument/2006/relationships/oleObject" Target="../embeddings/oleObject119.bin"/><Relationship Id="rId7" Type="http://schemas.openxmlformats.org/officeDocument/2006/relationships/image" Target="../media/image175.png"/><Relationship Id="rId2" Type="http://schemas.openxmlformats.org/officeDocument/2006/relationships/slideLayout" Target="../slideLayouts/slideLayout5.xml"/><Relationship Id="rId1" Type="http://schemas.openxmlformats.org/officeDocument/2006/relationships/tags" Target="../tags/tag96.xml"/><Relationship Id="rId6" Type="http://schemas.openxmlformats.org/officeDocument/2006/relationships/image" Target="../media/image174.wmf"/><Relationship Id="rId5" Type="http://schemas.openxmlformats.org/officeDocument/2006/relationships/oleObject" Target="../embeddings/oleObject139.bin"/><Relationship Id="rId4" Type="http://schemas.openxmlformats.org/officeDocument/2006/relationships/image" Target="../media/image4.emf"/></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5.xml"/><Relationship Id="rId1" Type="http://schemas.openxmlformats.org/officeDocument/2006/relationships/tags" Target="../tags/tag97.xml"/><Relationship Id="rId4" Type="http://schemas.openxmlformats.org/officeDocument/2006/relationships/image" Target="../media/image4.emf"/></Relationships>
</file>

<file path=ppt/slides/_rels/slide133.xml.rels><?xml version="1.0" encoding="UTF-8" standalone="yes"?>
<Relationships xmlns="http://schemas.openxmlformats.org/package/2006/relationships"><Relationship Id="rId8" Type="http://schemas.openxmlformats.org/officeDocument/2006/relationships/image" Target="../media/image178.png"/><Relationship Id="rId3" Type="http://schemas.openxmlformats.org/officeDocument/2006/relationships/oleObject" Target="../embeddings/oleObject140.bin"/><Relationship Id="rId7" Type="http://schemas.openxmlformats.org/officeDocument/2006/relationships/image" Target="../media/image177.png"/><Relationship Id="rId2" Type="http://schemas.openxmlformats.org/officeDocument/2006/relationships/slideLayout" Target="../slideLayouts/slideLayout12.xml"/><Relationship Id="rId1" Type="http://schemas.openxmlformats.org/officeDocument/2006/relationships/tags" Target="../tags/tag98.xml"/><Relationship Id="rId6" Type="http://schemas.openxmlformats.org/officeDocument/2006/relationships/hyperlink" Target="http://www.janfabry.cz/" TargetMode="External"/><Relationship Id="rId5" Type="http://schemas.openxmlformats.org/officeDocument/2006/relationships/hyperlink" Target="mailto:fabry@savs.cz" TargetMode="Externa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9.bin"/><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10.png"/><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oleObject" Target="../embeddings/oleObject14.bin"/><Relationship Id="rId18" Type="http://schemas.openxmlformats.org/officeDocument/2006/relationships/image" Target="../media/image15.wmf"/><Relationship Id="rId3" Type="http://schemas.openxmlformats.org/officeDocument/2006/relationships/oleObject" Target="../embeddings/oleObject11.bin"/><Relationship Id="rId21" Type="http://schemas.openxmlformats.org/officeDocument/2006/relationships/oleObject" Target="../embeddings/oleObject18.bin"/><Relationship Id="rId7" Type="http://schemas.openxmlformats.org/officeDocument/2006/relationships/image" Target="../media/image12.png"/><Relationship Id="rId12" Type="http://schemas.openxmlformats.org/officeDocument/2006/relationships/image" Target="../media/image12.wmf"/><Relationship Id="rId17" Type="http://schemas.openxmlformats.org/officeDocument/2006/relationships/oleObject" Target="../embeddings/oleObject16.bin"/><Relationship Id="rId2" Type="http://schemas.openxmlformats.org/officeDocument/2006/relationships/slideLayout" Target="../slideLayouts/slideLayout5.xml"/><Relationship Id="rId16" Type="http://schemas.openxmlformats.org/officeDocument/2006/relationships/image" Target="../media/image14.wmf"/><Relationship Id="rId20" Type="http://schemas.openxmlformats.org/officeDocument/2006/relationships/image" Target="../media/image16.wmf"/><Relationship Id="rId1" Type="http://schemas.openxmlformats.org/officeDocument/2006/relationships/tags" Target="../tags/tag7.xml"/><Relationship Id="rId6" Type="http://schemas.openxmlformats.org/officeDocument/2006/relationships/image" Target="../media/image11.png"/><Relationship Id="rId11" Type="http://schemas.openxmlformats.org/officeDocument/2006/relationships/oleObject" Target="../embeddings/oleObject13.bin"/><Relationship Id="rId24" Type="http://schemas.openxmlformats.org/officeDocument/2006/relationships/image" Target="../media/image18.wmf"/><Relationship Id="rId5" Type="http://schemas.openxmlformats.org/officeDocument/2006/relationships/image" Target="../media/image120.png"/><Relationship Id="rId15" Type="http://schemas.openxmlformats.org/officeDocument/2006/relationships/oleObject" Target="../embeddings/oleObject15.bin"/><Relationship Id="rId23" Type="http://schemas.openxmlformats.org/officeDocument/2006/relationships/oleObject" Target="../embeddings/oleObject19.bin"/><Relationship Id="rId10" Type="http://schemas.openxmlformats.org/officeDocument/2006/relationships/image" Target="../media/image11.wmf"/><Relationship Id="rId19" Type="http://schemas.openxmlformats.org/officeDocument/2006/relationships/oleObject" Target="../embeddings/oleObject17.bin"/><Relationship Id="rId4" Type="http://schemas.openxmlformats.org/officeDocument/2006/relationships/image" Target="../media/image4.emf"/><Relationship Id="rId9" Type="http://schemas.openxmlformats.org/officeDocument/2006/relationships/oleObject" Target="../embeddings/oleObject12.bin"/><Relationship Id="rId14" Type="http://schemas.openxmlformats.org/officeDocument/2006/relationships/image" Target="../media/image13.wmf"/><Relationship Id="rId22" Type="http://schemas.openxmlformats.org/officeDocument/2006/relationships/image" Target="../media/image17.wmf"/></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oleObject" Target="../embeddings/oleObject11.bin"/><Relationship Id="rId7" Type="http://schemas.openxmlformats.org/officeDocument/2006/relationships/image" Target="../media/image24.wmf"/><Relationship Id="rId12" Type="http://schemas.openxmlformats.org/officeDocument/2006/relationships/image" Target="../media/image26.png"/><Relationship Id="rId2" Type="http://schemas.openxmlformats.org/officeDocument/2006/relationships/slideLayout" Target="../slideLayouts/slideLayout5.xml"/><Relationship Id="rId1" Type="http://schemas.openxmlformats.org/officeDocument/2006/relationships/tags" Target="../tags/tag8.xml"/><Relationship Id="rId6" Type="http://schemas.openxmlformats.org/officeDocument/2006/relationships/oleObject" Target="../embeddings/oleObject20.bin"/><Relationship Id="rId11" Type="http://schemas.openxmlformats.org/officeDocument/2006/relationships/image" Target="../media/image25.png"/><Relationship Id="rId5" Type="http://schemas.openxmlformats.org/officeDocument/2006/relationships/image" Target="../media/image220.png"/><Relationship Id="rId10" Type="http://schemas.openxmlformats.org/officeDocument/2006/relationships/image" Target="../media/image31.png"/><Relationship Id="rId4" Type="http://schemas.openxmlformats.org/officeDocument/2006/relationships/image" Target="../media/image4.emf"/><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hyperlink" Target="https://janfabry.cz/Management-Science.pdf"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1.bin"/><Relationship Id="rId7" Type="http://schemas.openxmlformats.org/officeDocument/2006/relationships/oleObject" Target="../embeddings/oleObject22.bin"/><Relationship Id="rId2" Type="http://schemas.openxmlformats.org/officeDocument/2006/relationships/slideLayout" Target="../slideLayouts/slideLayout5.xml"/><Relationship Id="rId1" Type="http://schemas.openxmlformats.org/officeDocument/2006/relationships/tags" Target="../tags/tag9.xml"/><Relationship Id="rId6" Type="http://schemas.openxmlformats.org/officeDocument/2006/relationships/image" Target="../media/image27.wmf"/><Relationship Id="rId11" Type="http://schemas.openxmlformats.org/officeDocument/2006/relationships/image" Target="../media/image32.png"/><Relationship Id="rId5" Type="http://schemas.openxmlformats.org/officeDocument/2006/relationships/oleObject" Target="../embeddings/oleObject21.bin"/><Relationship Id="rId10" Type="http://schemas.openxmlformats.org/officeDocument/2006/relationships/image" Target="../media/image29.wmf"/><Relationship Id="rId4" Type="http://schemas.openxmlformats.org/officeDocument/2006/relationships/image" Target="../media/image4.emf"/><Relationship Id="rId9" Type="http://schemas.openxmlformats.org/officeDocument/2006/relationships/oleObject" Target="../embeddings/oleObject23.bin"/></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wmf"/><Relationship Id="rId7" Type="http://schemas.openxmlformats.org/officeDocument/2006/relationships/image" Target="../media/image35.wmf"/><Relationship Id="rId2" Type="http://schemas.openxmlformats.org/officeDocument/2006/relationships/oleObject" Target="../embeddings/oleObject24.bin"/><Relationship Id="rId1" Type="http://schemas.openxmlformats.org/officeDocument/2006/relationships/slideLayout" Target="../slideLayouts/slideLayout5.xml"/><Relationship Id="rId6" Type="http://schemas.openxmlformats.org/officeDocument/2006/relationships/oleObject" Target="../embeddings/oleObject26.bin"/><Relationship Id="rId5" Type="http://schemas.openxmlformats.org/officeDocument/2006/relationships/image" Target="../media/image34.wmf"/><Relationship Id="rId4" Type="http://schemas.openxmlformats.org/officeDocument/2006/relationships/oleObject" Target="../embeddings/oleObject25.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3.emf"/></Relationships>
</file>

<file path=ppt/slides/_rels/slide26.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40.wmf"/><Relationship Id="rId2" Type="http://schemas.openxmlformats.org/officeDocument/2006/relationships/slideLayout" Target="../slideLayouts/slideLayout5.xml"/><Relationship Id="rId1" Type="http://schemas.openxmlformats.org/officeDocument/2006/relationships/tags" Target="../tags/tag12.xml"/><Relationship Id="rId6" Type="http://schemas.openxmlformats.org/officeDocument/2006/relationships/image" Target="../media/image37.wmf"/><Relationship Id="rId11" Type="http://schemas.openxmlformats.org/officeDocument/2006/relationships/oleObject" Target="../embeddings/oleObject31.bin"/><Relationship Id="rId5" Type="http://schemas.openxmlformats.org/officeDocument/2006/relationships/oleObject" Target="../embeddings/oleObject28.bin"/><Relationship Id="rId10" Type="http://schemas.openxmlformats.org/officeDocument/2006/relationships/image" Target="../media/image39.wmf"/><Relationship Id="rId4" Type="http://schemas.openxmlformats.org/officeDocument/2006/relationships/image" Target="../media/image3.emf"/><Relationship Id="rId9" Type="http://schemas.openxmlformats.org/officeDocument/2006/relationships/oleObject" Target="../embeddings/oleObject30.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3.emf"/></Relationships>
</file>

<file path=ppt/slides/_rels/slide28.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27.bin"/><Relationship Id="rId7" Type="http://schemas.openxmlformats.org/officeDocument/2006/relationships/oleObject" Target="../embeddings/oleObject33.bin"/><Relationship Id="rId2" Type="http://schemas.openxmlformats.org/officeDocument/2006/relationships/slideLayout" Target="../slideLayouts/slideLayout5.xml"/><Relationship Id="rId1" Type="http://schemas.openxmlformats.org/officeDocument/2006/relationships/tags" Target="../tags/tag14.xml"/><Relationship Id="rId6" Type="http://schemas.openxmlformats.org/officeDocument/2006/relationships/image" Target="../media/image41.wmf"/><Relationship Id="rId5" Type="http://schemas.openxmlformats.org/officeDocument/2006/relationships/oleObject" Target="../embeddings/oleObject32.bin"/><Relationship Id="rId10" Type="http://schemas.openxmlformats.org/officeDocument/2006/relationships/image" Target="../media/image43.wmf"/><Relationship Id="rId4" Type="http://schemas.openxmlformats.org/officeDocument/2006/relationships/image" Target="../media/image3.emf"/><Relationship Id="rId9" Type="http://schemas.openxmlformats.org/officeDocument/2006/relationships/oleObject" Target="../embeddings/oleObject34.bin"/></Relationships>
</file>

<file path=ppt/slides/_rels/slide29.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27.bin"/><Relationship Id="rId7" Type="http://schemas.openxmlformats.org/officeDocument/2006/relationships/oleObject" Target="../embeddings/oleObject36.bin"/><Relationship Id="rId2" Type="http://schemas.openxmlformats.org/officeDocument/2006/relationships/slideLayout" Target="../slideLayouts/slideLayout5.xml"/><Relationship Id="rId1" Type="http://schemas.openxmlformats.org/officeDocument/2006/relationships/tags" Target="../tags/tag15.xml"/><Relationship Id="rId6" Type="http://schemas.openxmlformats.org/officeDocument/2006/relationships/image" Target="../media/image44.wmf"/><Relationship Id="rId5" Type="http://schemas.openxmlformats.org/officeDocument/2006/relationships/oleObject" Target="../embeddings/oleObject35.bin"/><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5.wmf"/><Relationship Id="rId5" Type="http://schemas.openxmlformats.org/officeDocument/2006/relationships/oleObject" Target="../embeddings/oleObject3.bin"/><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27.bin"/><Relationship Id="rId7" Type="http://schemas.openxmlformats.org/officeDocument/2006/relationships/oleObject" Target="../embeddings/oleObject38.bin"/><Relationship Id="rId2" Type="http://schemas.openxmlformats.org/officeDocument/2006/relationships/slideLayout" Target="../slideLayouts/slideLayout5.xml"/><Relationship Id="rId1" Type="http://schemas.openxmlformats.org/officeDocument/2006/relationships/tags" Target="../tags/tag16.xml"/><Relationship Id="rId6" Type="http://schemas.openxmlformats.org/officeDocument/2006/relationships/image" Target="../media/image46.wmf"/><Relationship Id="rId5" Type="http://schemas.openxmlformats.org/officeDocument/2006/relationships/oleObject" Target="../embeddings/oleObject37.bin"/><Relationship Id="rId4" Type="http://schemas.openxmlformats.org/officeDocument/2006/relationships/image" Target="../media/image3.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5.xml"/><Relationship Id="rId1" Type="http://schemas.openxmlformats.org/officeDocument/2006/relationships/tags" Target="../tags/tag17.xml"/><Relationship Id="rId4" Type="http://schemas.openxmlformats.org/officeDocument/2006/relationships/image" Target="../media/image3.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5.xml"/><Relationship Id="rId1" Type="http://schemas.openxmlformats.org/officeDocument/2006/relationships/tags" Target="../tags/tag18.xml"/><Relationship Id="rId4" Type="http://schemas.openxmlformats.org/officeDocument/2006/relationships/image" Target="../media/image3.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5.xml"/><Relationship Id="rId1" Type="http://schemas.openxmlformats.org/officeDocument/2006/relationships/tags" Target="../tags/tag19.xml"/><Relationship Id="rId4" Type="http://schemas.openxmlformats.org/officeDocument/2006/relationships/image" Target="../media/image3.emf"/></Relationships>
</file>

<file path=ppt/slides/_rels/slide35.x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image" Target="../media/image52.png"/><Relationship Id="rId3" Type="http://schemas.openxmlformats.org/officeDocument/2006/relationships/oleObject" Target="../embeddings/oleObject27.bin"/><Relationship Id="rId7" Type="http://schemas.openxmlformats.org/officeDocument/2006/relationships/oleObject" Target="../embeddings/oleObject41.bin"/><Relationship Id="rId12" Type="http://schemas.openxmlformats.org/officeDocument/2006/relationships/image" Target="../media/image51.wmf"/><Relationship Id="rId2" Type="http://schemas.openxmlformats.org/officeDocument/2006/relationships/slideLayout" Target="../slideLayouts/slideLayout5.xml"/><Relationship Id="rId1" Type="http://schemas.openxmlformats.org/officeDocument/2006/relationships/tags" Target="../tags/tag20.xml"/><Relationship Id="rId6" Type="http://schemas.openxmlformats.org/officeDocument/2006/relationships/image" Target="../media/image48.wmf"/><Relationship Id="rId11" Type="http://schemas.openxmlformats.org/officeDocument/2006/relationships/oleObject" Target="../embeddings/oleObject43.bin"/><Relationship Id="rId5" Type="http://schemas.openxmlformats.org/officeDocument/2006/relationships/oleObject" Target="../embeddings/oleObject40.bin"/><Relationship Id="rId10" Type="http://schemas.openxmlformats.org/officeDocument/2006/relationships/image" Target="../media/image50.wmf"/><Relationship Id="rId4" Type="http://schemas.openxmlformats.org/officeDocument/2006/relationships/image" Target="../media/image3.emf"/><Relationship Id="rId9" Type="http://schemas.openxmlformats.org/officeDocument/2006/relationships/oleObject" Target="../embeddings/oleObject42.bin"/></Relationships>
</file>

<file path=ppt/slides/_rels/slide36.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27.bin"/><Relationship Id="rId7" Type="http://schemas.openxmlformats.org/officeDocument/2006/relationships/oleObject" Target="../embeddings/oleObject45.bin"/><Relationship Id="rId2" Type="http://schemas.openxmlformats.org/officeDocument/2006/relationships/slideLayout" Target="../slideLayouts/slideLayout5.xml"/><Relationship Id="rId1" Type="http://schemas.openxmlformats.org/officeDocument/2006/relationships/tags" Target="../tags/tag21.xml"/><Relationship Id="rId6" Type="http://schemas.openxmlformats.org/officeDocument/2006/relationships/image" Target="../media/image53.wmf"/><Relationship Id="rId5" Type="http://schemas.openxmlformats.org/officeDocument/2006/relationships/oleObject" Target="../embeddings/oleObject44.bin"/><Relationship Id="rId4" Type="http://schemas.openxmlformats.org/officeDocument/2006/relationships/image" Target="../media/image3.emf"/><Relationship Id="rId9"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tags" Target="../tags/tag22.xml"/><Relationship Id="rId5" Type="http://schemas.openxmlformats.org/officeDocument/2006/relationships/image" Target="../media/image10.png"/><Relationship Id="rId4" Type="http://schemas.openxmlformats.org/officeDocument/2006/relationships/image" Target="../media/image4.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5.xml"/><Relationship Id="rId1" Type="http://schemas.openxmlformats.org/officeDocument/2006/relationships/tags" Target="../tags/tag23.xml"/><Relationship Id="rId4" Type="http://schemas.openxmlformats.org/officeDocument/2006/relationships/image" Target="../media/image3.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5.xml"/><Relationship Id="rId1" Type="http://schemas.openxmlformats.org/officeDocument/2006/relationships/tags" Target="../tags/tag24.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6.jpeg"/><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48.bin"/><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oleObject" Target="../embeddings/oleObject49.bin"/><Relationship Id="rId1" Type="http://schemas.openxmlformats.org/officeDocument/2006/relationships/slideLayout" Target="../slideLayouts/slideLayout5.xml"/><Relationship Id="rId5" Type="http://schemas.openxmlformats.org/officeDocument/2006/relationships/image" Target="../media/image58.wmf"/><Relationship Id="rId4" Type="http://schemas.openxmlformats.org/officeDocument/2006/relationships/oleObject" Target="../embeddings/oleObject50.bin"/></Relationships>
</file>

<file path=ppt/slides/_rels/slide42.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oleObject" Target="../embeddings/oleObject51.bin"/><Relationship Id="rId1" Type="http://schemas.openxmlformats.org/officeDocument/2006/relationships/slideLayout" Target="../slideLayouts/slideLayout5.xml"/><Relationship Id="rId6" Type="http://schemas.openxmlformats.org/officeDocument/2006/relationships/image" Target="../media/image61.png"/><Relationship Id="rId5" Type="http://schemas.openxmlformats.org/officeDocument/2006/relationships/image" Target="../media/image60.wmf"/><Relationship Id="rId4" Type="http://schemas.openxmlformats.org/officeDocument/2006/relationships/oleObject" Target="../embeddings/oleObject52.bin"/></Relationships>
</file>

<file path=ppt/slides/_rels/slide43.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oleObject" Target="../embeddings/oleObject53.bin"/><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5.xml"/><Relationship Id="rId1" Type="http://schemas.openxmlformats.org/officeDocument/2006/relationships/tags" Target="../tags/tag25.xml"/><Relationship Id="rId4" Type="http://schemas.openxmlformats.org/officeDocument/2006/relationships/image" Target="../media/image3.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5.xml"/><Relationship Id="rId1" Type="http://schemas.openxmlformats.org/officeDocument/2006/relationships/tags" Target="../tags/tag26.xml"/><Relationship Id="rId4" Type="http://schemas.openxmlformats.org/officeDocument/2006/relationships/image" Target="../media/image3.emf"/></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oleObject" Target="../embeddings/oleObject46.bin"/><Relationship Id="rId7" Type="http://schemas.openxmlformats.org/officeDocument/2006/relationships/image" Target="../media/image65.png"/><Relationship Id="rId2" Type="http://schemas.openxmlformats.org/officeDocument/2006/relationships/slideLayout" Target="../slideLayouts/slideLayout5.xml"/><Relationship Id="rId1" Type="http://schemas.openxmlformats.org/officeDocument/2006/relationships/tags" Target="../tags/tag27.xml"/><Relationship Id="rId6" Type="http://schemas.openxmlformats.org/officeDocument/2006/relationships/image" Target="../media/image64.wmf"/><Relationship Id="rId5" Type="http://schemas.openxmlformats.org/officeDocument/2006/relationships/oleObject" Target="../embeddings/oleObject54.bin"/><Relationship Id="rId4" Type="http://schemas.openxmlformats.org/officeDocument/2006/relationships/image" Target="../media/image3.emf"/><Relationship Id="rId9" Type="http://schemas.openxmlformats.org/officeDocument/2006/relationships/image" Target="../media/image66.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6.bin"/><Relationship Id="rId7" Type="http://schemas.openxmlformats.org/officeDocument/2006/relationships/image" Target="../media/image68.png"/><Relationship Id="rId2" Type="http://schemas.openxmlformats.org/officeDocument/2006/relationships/slideLayout" Target="../slideLayouts/slideLayout5.xml"/><Relationship Id="rId1" Type="http://schemas.openxmlformats.org/officeDocument/2006/relationships/tags" Target="../tags/tag28.xml"/><Relationship Id="rId6" Type="http://schemas.openxmlformats.org/officeDocument/2006/relationships/image" Target="../media/image67.wmf"/><Relationship Id="rId5" Type="http://schemas.openxmlformats.org/officeDocument/2006/relationships/oleObject" Target="../embeddings/oleObject56.bin"/><Relationship Id="rId4" Type="http://schemas.openxmlformats.org/officeDocument/2006/relationships/image" Target="../media/image3.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5.xml"/><Relationship Id="rId1" Type="http://schemas.openxmlformats.org/officeDocument/2006/relationships/tags" Target="../tags/tag29.xml"/><Relationship Id="rId4" Type="http://schemas.openxmlformats.org/officeDocument/2006/relationships/image" Target="../media/image3.emf"/></Relationships>
</file>

<file path=ppt/slides/_rels/slide49.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46.bin"/><Relationship Id="rId7" Type="http://schemas.openxmlformats.org/officeDocument/2006/relationships/oleObject" Target="../embeddings/oleObject58.bin"/><Relationship Id="rId2" Type="http://schemas.openxmlformats.org/officeDocument/2006/relationships/slideLayout" Target="../slideLayouts/slideLayout5.xml"/><Relationship Id="rId1" Type="http://schemas.openxmlformats.org/officeDocument/2006/relationships/tags" Target="../tags/tag30.xml"/><Relationship Id="rId6" Type="http://schemas.openxmlformats.org/officeDocument/2006/relationships/image" Target="../media/image69.wmf"/><Relationship Id="rId11" Type="http://schemas.openxmlformats.org/officeDocument/2006/relationships/image" Target="../media/image72.png"/><Relationship Id="rId5" Type="http://schemas.openxmlformats.org/officeDocument/2006/relationships/oleObject" Target="../embeddings/oleObject57.bin"/><Relationship Id="rId10" Type="http://schemas.openxmlformats.org/officeDocument/2006/relationships/image" Target="../media/image71.wmf"/><Relationship Id="rId4" Type="http://schemas.openxmlformats.org/officeDocument/2006/relationships/image" Target="../media/image3.emf"/><Relationship Id="rId9" Type="http://schemas.openxmlformats.org/officeDocument/2006/relationships/oleObject" Target="../embeddings/oleObject59.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3.e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6.bin"/><Relationship Id="rId7" Type="http://schemas.openxmlformats.org/officeDocument/2006/relationships/image" Target="../media/image74.png"/><Relationship Id="rId2" Type="http://schemas.openxmlformats.org/officeDocument/2006/relationships/slideLayout" Target="../slideLayouts/slideLayout5.xml"/><Relationship Id="rId1" Type="http://schemas.openxmlformats.org/officeDocument/2006/relationships/tags" Target="../tags/tag31.xml"/><Relationship Id="rId6" Type="http://schemas.openxmlformats.org/officeDocument/2006/relationships/image" Target="../media/image73.wmf"/><Relationship Id="rId5" Type="http://schemas.openxmlformats.org/officeDocument/2006/relationships/oleObject" Target="../embeddings/oleObject60.bin"/><Relationship Id="rId4" Type="http://schemas.openxmlformats.org/officeDocument/2006/relationships/image" Target="../media/image3.emf"/></Relationships>
</file>

<file path=ppt/slides/_rels/slide51.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oleObject" Target="../embeddings/oleObject46.bin"/><Relationship Id="rId7" Type="http://schemas.openxmlformats.org/officeDocument/2006/relationships/oleObject" Target="../embeddings/oleObject62.bin"/><Relationship Id="rId2" Type="http://schemas.openxmlformats.org/officeDocument/2006/relationships/slideLayout" Target="../slideLayouts/slideLayout5.xml"/><Relationship Id="rId1" Type="http://schemas.openxmlformats.org/officeDocument/2006/relationships/tags" Target="../tags/tag32.xml"/><Relationship Id="rId6" Type="http://schemas.openxmlformats.org/officeDocument/2006/relationships/image" Target="../media/image75.wmf"/><Relationship Id="rId5" Type="http://schemas.openxmlformats.org/officeDocument/2006/relationships/oleObject" Target="../embeddings/oleObject61.bin"/><Relationship Id="rId4" Type="http://schemas.openxmlformats.org/officeDocument/2006/relationships/image" Target="../media/image3.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5.xml"/><Relationship Id="rId1" Type="http://schemas.openxmlformats.org/officeDocument/2006/relationships/tags" Target="../tags/tag33.xml"/><Relationship Id="rId4" Type="http://schemas.openxmlformats.org/officeDocument/2006/relationships/image" Target="../media/image3.emf"/></Relationships>
</file>

<file path=ppt/slides/_rels/slide53.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oleObject" Target="../embeddings/oleObject46.bin"/><Relationship Id="rId7" Type="http://schemas.openxmlformats.org/officeDocument/2006/relationships/oleObject" Target="../embeddings/oleObject64.bin"/><Relationship Id="rId2" Type="http://schemas.openxmlformats.org/officeDocument/2006/relationships/slideLayout" Target="../slideLayouts/slideLayout5.xml"/><Relationship Id="rId1" Type="http://schemas.openxmlformats.org/officeDocument/2006/relationships/tags" Target="../tags/tag34.xml"/><Relationship Id="rId6" Type="http://schemas.openxmlformats.org/officeDocument/2006/relationships/image" Target="../media/image77.wmf"/><Relationship Id="rId5" Type="http://schemas.openxmlformats.org/officeDocument/2006/relationships/oleObject" Target="../embeddings/oleObject63.bin"/><Relationship Id="rId4" Type="http://schemas.openxmlformats.org/officeDocument/2006/relationships/image" Target="../media/image3.emf"/><Relationship Id="rId9" Type="http://schemas.openxmlformats.org/officeDocument/2006/relationships/image" Target="../media/image79.png"/></Relationships>
</file>

<file path=ppt/slides/_rels/slide54.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oleObject" Target="../embeddings/oleObject46.bin"/><Relationship Id="rId7" Type="http://schemas.openxmlformats.org/officeDocument/2006/relationships/oleObject" Target="../embeddings/oleObject66.bin"/><Relationship Id="rId2" Type="http://schemas.openxmlformats.org/officeDocument/2006/relationships/slideLayout" Target="../slideLayouts/slideLayout5.xml"/><Relationship Id="rId1" Type="http://schemas.openxmlformats.org/officeDocument/2006/relationships/tags" Target="../tags/tag35.xml"/><Relationship Id="rId6" Type="http://schemas.openxmlformats.org/officeDocument/2006/relationships/image" Target="../media/image80.wmf"/><Relationship Id="rId11" Type="http://schemas.openxmlformats.org/officeDocument/2006/relationships/image" Target="../media/image83.png"/><Relationship Id="rId5" Type="http://schemas.openxmlformats.org/officeDocument/2006/relationships/oleObject" Target="../embeddings/oleObject65.bin"/><Relationship Id="rId10" Type="http://schemas.openxmlformats.org/officeDocument/2006/relationships/image" Target="../media/image82.wmf"/><Relationship Id="rId4" Type="http://schemas.openxmlformats.org/officeDocument/2006/relationships/image" Target="../media/image3.emf"/><Relationship Id="rId9" Type="http://schemas.openxmlformats.org/officeDocument/2006/relationships/oleObject" Target="../embeddings/oleObject67.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3.xml"/><Relationship Id="rId1" Type="http://schemas.openxmlformats.org/officeDocument/2006/relationships/tags" Target="../tags/tag36.xml"/><Relationship Id="rId5" Type="http://schemas.openxmlformats.org/officeDocument/2006/relationships/image" Target="../media/image84.png"/><Relationship Id="rId4" Type="http://schemas.openxmlformats.org/officeDocument/2006/relationships/image" Target="../media/image3.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5.xml"/><Relationship Id="rId1" Type="http://schemas.openxmlformats.org/officeDocument/2006/relationships/tags" Target="../tags/tag37.xml"/><Relationship Id="rId6" Type="http://schemas.microsoft.com/office/2007/relationships/hdphoto" Target="../media/hdphoto1.wdp"/><Relationship Id="rId5" Type="http://schemas.openxmlformats.org/officeDocument/2006/relationships/image" Target="../media/image85.png"/><Relationship Id="rId4" Type="http://schemas.openxmlformats.org/officeDocument/2006/relationships/image" Target="../media/image3.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5.xml"/><Relationship Id="rId1" Type="http://schemas.openxmlformats.org/officeDocument/2006/relationships/tags" Target="../tags/tag38.xml"/><Relationship Id="rId4" Type="http://schemas.openxmlformats.org/officeDocument/2006/relationships/image" Target="../media/image3.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5.xml"/><Relationship Id="rId1" Type="http://schemas.openxmlformats.org/officeDocument/2006/relationships/tags" Target="../tags/tag39.xml"/><Relationship Id="rId4" Type="http://schemas.openxmlformats.org/officeDocument/2006/relationships/image" Target="../media/image3.emf"/></Relationships>
</file>

<file path=ppt/slides/_rels/slide5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3.emf"/></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5.xml"/><Relationship Id="rId1" Type="http://schemas.openxmlformats.org/officeDocument/2006/relationships/tags" Target="../tags/tag40.xml"/><Relationship Id="rId4" Type="http://schemas.openxmlformats.org/officeDocument/2006/relationships/image" Target="../media/image3.emf"/></Relationships>
</file>

<file path=ppt/slides/_rels/slide6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5.xml"/><Relationship Id="rId5" Type="http://schemas.openxmlformats.org/officeDocument/2006/relationships/image" Target="../media/image92.png"/><Relationship Id="rId4" Type="http://schemas.openxmlformats.org/officeDocument/2006/relationships/image" Target="../media/image91.png"/></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5.xml"/><Relationship Id="rId1" Type="http://schemas.openxmlformats.org/officeDocument/2006/relationships/tags" Target="../tags/tag41.xml"/><Relationship Id="rId4" Type="http://schemas.openxmlformats.org/officeDocument/2006/relationships/image" Target="../media/image3.e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5.xml"/><Relationship Id="rId1" Type="http://schemas.openxmlformats.org/officeDocument/2006/relationships/tags" Target="../tags/tag42.xml"/><Relationship Id="rId4" Type="http://schemas.openxmlformats.org/officeDocument/2006/relationships/image" Target="../media/image3.e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5.xml"/><Relationship Id="rId1" Type="http://schemas.openxmlformats.org/officeDocument/2006/relationships/tags" Target="../tags/tag43.xml"/><Relationship Id="rId4" Type="http://schemas.openxmlformats.org/officeDocument/2006/relationships/image" Target="../media/image3.emf"/></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74.bin"/><Relationship Id="rId3" Type="http://schemas.openxmlformats.org/officeDocument/2006/relationships/oleObject" Target="../embeddings/oleObject73.bin"/><Relationship Id="rId7" Type="http://schemas.openxmlformats.org/officeDocument/2006/relationships/image" Target="../media/image94.png"/><Relationship Id="rId2" Type="http://schemas.openxmlformats.org/officeDocument/2006/relationships/slideLayout" Target="../slideLayouts/slideLayout5.xml"/><Relationship Id="rId1" Type="http://schemas.openxmlformats.org/officeDocument/2006/relationships/tags" Target="../tags/tag44.xml"/><Relationship Id="rId6" Type="http://schemas.openxmlformats.org/officeDocument/2006/relationships/image" Target="../media/image3.emf"/><Relationship Id="rId5" Type="http://schemas.openxmlformats.org/officeDocument/2006/relationships/oleObject" Target="../embeddings/oleObject46.bin"/><Relationship Id="rId4" Type="http://schemas.openxmlformats.org/officeDocument/2006/relationships/image" Target="../media/image93.wmf"/><Relationship Id="rId9" Type="http://schemas.openxmlformats.org/officeDocument/2006/relationships/image" Target="../media/image95.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46.bin"/><Relationship Id="rId7" Type="http://schemas.openxmlformats.org/officeDocument/2006/relationships/image" Target="../media/image97.png"/><Relationship Id="rId2" Type="http://schemas.openxmlformats.org/officeDocument/2006/relationships/slideLayout" Target="../slideLayouts/slideLayout5.xml"/><Relationship Id="rId1" Type="http://schemas.openxmlformats.org/officeDocument/2006/relationships/tags" Target="../tags/tag45.xml"/><Relationship Id="rId6" Type="http://schemas.openxmlformats.org/officeDocument/2006/relationships/image" Target="../media/image96.wmf"/><Relationship Id="rId5" Type="http://schemas.openxmlformats.org/officeDocument/2006/relationships/oleObject" Target="../embeddings/oleObject75.bin"/><Relationship Id="rId4" Type="http://schemas.openxmlformats.org/officeDocument/2006/relationships/image" Target="../media/image3.emf"/></Relationships>
</file>

<file path=ppt/slides/_rels/slide68.x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oleObject" Target="../embeddings/oleObject46.bin"/><Relationship Id="rId7" Type="http://schemas.openxmlformats.org/officeDocument/2006/relationships/oleObject" Target="../embeddings/oleObject77.bin"/><Relationship Id="rId2" Type="http://schemas.openxmlformats.org/officeDocument/2006/relationships/slideLayout" Target="../slideLayouts/slideLayout5.xml"/><Relationship Id="rId1" Type="http://schemas.openxmlformats.org/officeDocument/2006/relationships/tags" Target="../tags/tag46.xml"/><Relationship Id="rId6" Type="http://schemas.openxmlformats.org/officeDocument/2006/relationships/image" Target="../media/image98.wmf"/><Relationship Id="rId5" Type="http://schemas.openxmlformats.org/officeDocument/2006/relationships/oleObject" Target="../embeddings/oleObject76.bin"/><Relationship Id="rId4" Type="http://schemas.openxmlformats.org/officeDocument/2006/relationships/image" Target="../media/image3.emf"/><Relationship Id="rId9" Type="http://schemas.openxmlformats.org/officeDocument/2006/relationships/image" Target="../media/image100.png"/></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5.xml"/><Relationship Id="rId1" Type="http://schemas.openxmlformats.org/officeDocument/2006/relationships/tags" Target="../tags/tag47.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5.xml"/><Relationship Id="rId1" Type="http://schemas.openxmlformats.org/officeDocument/2006/relationships/tags" Target="../tags/tag48.xml"/><Relationship Id="rId4" Type="http://schemas.openxmlformats.org/officeDocument/2006/relationships/image" Target="../media/image3.emf"/></Relationships>
</file>

<file path=ppt/slides/_rels/slide71.xml.rels><?xml version="1.0" encoding="UTF-8" standalone="yes"?>
<Relationships xmlns="http://schemas.openxmlformats.org/package/2006/relationships"><Relationship Id="rId8" Type="http://schemas.openxmlformats.org/officeDocument/2006/relationships/image" Target="../media/image102.wmf"/><Relationship Id="rId3" Type="http://schemas.openxmlformats.org/officeDocument/2006/relationships/oleObject" Target="../embeddings/oleObject46.bin"/><Relationship Id="rId7" Type="http://schemas.openxmlformats.org/officeDocument/2006/relationships/oleObject" Target="../embeddings/oleObject79.bin"/><Relationship Id="rId2" Type="http://schemas.openxmlformats.org/officeDocument/2006/relationships/slideLayout" Target="../slideLayouts/slideLayout5.xml"/><Relationship Id="rId1" Type="http://schemas.openxmlformats.org/officeDocument/2006/relationships/tags" Target="../tags/tag49.xml"/><Relationship Id="rId6" Type="http://schemas.openxmlformats.org/officeDocument/2006/relationships/image" Target="../media/image101.emf"/><Relationship Id="rId5" Type="http://schemas.openxmlformats.org/officeDocument/2006/relationships/oleObject" Target="../embeddings/oleObject78.bin"/><Relationship Id="rId4" Type="http://schemas.openxmlformats.org/officeDocument/2006/relationships/image" Target="../media/image3.emf"/><Relationship Id="rId9" Type="http://schemas.openxmlformats.org/officeDocument/2006/relationships/image" Target="../media/image103.png"/></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46.bin"/><Relationship Id="rId7" Type="http://schemas.openxmlformats.org/officeDocument/2006/relationships/image" Target="../media/image105.png"/><Relationship Id="rId2" Type="http://schemas.openxmlformats.org/officeDocument/2006/relationships/slideLayout" Target="../slideLayouts/slideLayout5.xml"/><Relationship Id="rId1" Type="http://schemas.openxmlformats.org/officeDocument/2006/relationships/tags" Target="../tags/tag50.xml"/><Relationship Id="rId6" Type="http://schemas.openxmlformats.org/officeDocument/2006/relationships/image" Target="../media/image104.wmf"/><Relationship Id="rId5" Type="http://schemas.openxmlformats.org/officeDocument/2006/relationships/oleObject" Target="../embeddings/oleObject80.bin"/><Relationship Id="rId4" Type="http://schemas.openxmlformats.org/officeDocument/2006/relationships/image" Target="../media/image3.emf"/></Relationships>
</file>

<file path=ppt/slides/_rels/slide73.xml.rels><?xml version="1.0" encoding="UTF-8" standalone="yes"?>
<Relationships xmlns="http://schemas.openxmlformats.org/package/2006/relationships"><Relationship Id="rId8" Type="http://schemas.openxmlformats.org/officeDocument/2006/relationships/image" Target="../media/image107.wmf"/><Relationship Id="rId3" Type="http://schemas.openxmlformats.org/officeDocument/2006/relationships/oleObject" Target="../embeddings/oleObject46.bin"/><Relationship Id="rId7" Type="http://schemas.openxmlformats.org/officeDocument/2006/relationships/oleObject" Target="../embeddings/oleObject82.bin"/><Relationship Id="rId2" Type="http://schemas.openxmlformats.org/officeDocument/2006/relationships/slideLayout" Target="../slideLayouts/slideLayout5.xml"/><Relationship Id="rId1" Type="http://schemas.openxmlformats.org/officeDocument/2006/relationships/tags" Target="../tags/tag51.xml"/><Relationship Id="rId6" Type="http://schemas.openxmlformats.org/officeDocument/2006/relationships/image" Target="../media/image106.wmf"/><Relationship Id="rId5" Type="http://schemas.openxmlformats.org/officeDocument/2006/relationships/oleObject" Target="../embeddings/oleObject81.bin"/><Relationship Id="rId4" Type="http://schemas.openxmlformats.org/officeDocument/2006/relationships/image" Target="../media/image3.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5.xml"/><Relationship Id="rId1" Type="http://schemas.openxmlformats.org/officeDocument/2006/relationships/tags" Target="../tags/tag52.xml"/><Relationship Id="rId4" Type="http://schemas.openxmlformats.org/officeDocument/2006/relationships/image" Target="../media/image3.emf"/></Relationships>
</file>

<file path=ppt/slides/_rels/slide75.x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oleObject" Target="../embeddings/oleObject46.bin"/><Relationship Id="rId7" Type="http://schemas.openxmlformats.org/officeDocument/2006/relationships/oleObject" Target="../embeddings/oleObject84.bin"/><Relationship Id="rId2" Type="http://schemas.openxmlformats.org/officeDocument/2006/relationships/slideLayout" Target="../slideLayouts/slideLayout5.xml"/><Relationship Id="rId1" Type="http://schemas.openxmlformats.org/officeDocument/2006/relationships/tags" Target="../tags/tag53.xml"/><Relationship Id="rId6" Type="http://schemas.openxmlformats.org/officeDocument/2006/relationships/image" Target="../media/image108.wmf"/><Relationship Id="rId5" Type="http://schemas.openxmlformats.org/officeDocument/2006/relationships/oleObject" Target="../embeddings/oleObject83.bin"/><Relationship Id="rId4" Type="http://schemas.openxmlformats.org/officeDocument/2006/relationships/image" Target="../media/image3.emf"/><Relationship Id="rId9" Type="http://schemas.openxmlformats.org/officeDocument/2006/relationships/image" Target="../media/image110.png"/></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46.bin"/><Relationship Id="rId7" Type="http://schemas.openxmlformats.org/officeDocument/2006/relationships/image" Target="../media/image112.png"/><Relationship Id="rId2" Type="http://schemas.openxmlformats.org/officeDocument/2006/relationships/slideLayout" Target="../slideLayouts/slideLayout5.xml"/><Relationship Id="rId1" Type="http://schemas.openxmlformats.org/officeDocument/2006/relationships/tags" Target="../tags/tag54.xml"/><Relationship Id="rId6" Type="http://schemas.openxmlformats.org/officeDocument/2006/relationships/image" Target="../media/image111.wmf"/><Relationship Id="rId5" Type="http://schemas.openxmlformats.org/officeDocument/2006/relationships/oleObject" Target="../embeddings/oleObject85.bin"/><Relationship Id="rId4" Type="http://schemas.openxmlformats.org/officeDocument/2006/relationships/image" Target="../media/image3.e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5.xml"/><Relationship Id="rId1" Type="http://schemas.openxmlformats.org/officeDocument/2006/relationships/tags" Target="../tags/tag55.xml"/><Relationship Id="rId4" Type="http://schemas.openxmlformats.org/officeDocument/2006/relationships/image" Target="../media/image3.e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5.xml"/><Relationship Id="rId1" Type="http://schemas.openxmlformats.org/officeDocument/2006/relationships/tags" Target="../tags/tag56.xml"/><Relationship Id="rId4" Type="http://schemas.openxmlformats.org/officeDocument/2006/relationships/image" Target="../media/image3.emf"/></Relationships>
</file>

<file path=ppt/slides/_rels/slide79.xml.rels><?xml version="1.0" encoding="UTF-8" standalone="yes"?>
<Relationships xmlns="http://schemas.openxmlformats.org/package/2006/relationships"><Relationship Id="rId8" Type="http://schemas.openxmlformats.org/officeDocument/2006/relationships/image" Target="../media/image114.wmf"/><Relationship Id="rId3" Type="http://schemas.openxmlformats.org/officeDocument/2006/relationships/oleObject" Target="../embeddings/oleObject46.bin"/><Relationship Id="rId7" Type="http://schemas.openxmlformats.org/officeDocument/2006/relationships/oleObject" Target="../embeddings/oleObject87.bin"/><Relationship Id="rId2" Type="http://schemas.openxmlformats.org/officeDocument/2006/relationships/slideLayout" Target="../slideLayouts/slideLayout5.xml"/><Relationship Id="rId1" Type="http://schemas.openxmlformats.org/officeDocument/2006/relationships/tags" Target="../tags/tag57.xml"/><Relationship Id="rId6" Type="http://schemas.openxmlformats.org/officeDocument/2006/relationships/image" Target="../media/image113.emf"/><Relationship Id="rId5" Type="http://schemas.openxmlformats.org/officeDocument/2006/relationships/oleObject" Target="../embeddings/oleObject86.bin"/><Relationship Id="rId4" Type="http://schemas.openxmlformats.org/officeDocument/2006/relationships/image" Target="../media/image3.emf"/><Relationship Id="rId9" Type="http://schemas.openxmlformats.org/officeDocument/2006/relationships/image" Target="../media/image1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46.bin"/><Relationship Id="rId7" Type="http://schemas.openxmlformats.org/officeDocument/2006/relationships/image" Target="../media/image117.png"/><Relationship Id="rId2" Type="http://schemas.openxmlformats.org/officeDocument/2006/relationships/slideLayout" Target="../slideLayouts/slideLayout5.xml"/><Relationship Id="rId1" Type="http://schemas.openxmlformats.org/officeDocument/2006/relationships/tags" Target="../tags/tag58.xml"/><Relationship Id="rId6" Type="http://schemas.openxmlformats.org/officeDocument/2006/relationships/image" Target="../media/image116.wmf"/><Relationship Id="rId5" Type="http://schemas.openxmlformats.org/officeDocument/2006/relationships/oleObject" Target="../embeddings/oleObject88.bin"/><Relationship Id="rId4" Type="http://schemas.openxmlformats.org/officeDocument/2006/relationships/image" Target="../media/image3.e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46.bin"/><Relationship Id="rId7" Type="http://schemas.openxmlformats.org/officeDocument/2006/relationships/image" Target="../media/image117.png"/><Relationship Id="rId2" Type="http://schemas.openxmlformats.org/officeDocument/2006/relationships/slideLayout" Target="../slideLayouts/slideLayout5.xml"/><Relationship Id="rId1" Type="http://schemas.openxmlformats.org/officeDocument/2006/relationships/tags" Target="../tags/tag59.xml"/><Relationship Id="rId6" Type="http://schemas.openxmlformats.org/officeDocument/2006/relationships/image" Target="../media/image118.emf"/><Relationship Id="rId5" Type="http://schemas.openxmlformats.org/officeDocument/2006/relationships/oleObject" Target="../embeddings/oleObject89.bin"/><Relationship Id="rId4" Type="http://schemas.openxmlformats.org/officeDocument/2006/relationships/image" Target="../media/image3.e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tags" Target="../tags/tag60.xml"/><Relationship Id="rId5" Type="http://schemas.openxmlformats.org/officeDocument/2006/relationships/image" Target="../media/image10.png"/><Relationship Id="rId4" Type="http://schemas.openxmlformats.org/officeDocument/2006/relationships/image" Target="../media/image4.e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5.xml"/><Relationship Id="rId1" Type="http://schemas.openxmlformats.org/officeDocument/2006/relationships/tags" Target="../tags/tag61.xml"/><Relationship Id="rId4" Type="http://schemas.openxmlformats.org/officeDocument/2006/relationships/image" Target="../media/image3.e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5.xml"/><Relationship Id="rId1" Type="http://schemas.openxmlformats.org/officeDocument/2006/relationships/tags" Target="../tags/tag62.xml"/><Relationship Id="rId6" Type="http://schemas.openxmlformats.org/officeDocument/2006/relationships/image" Target="../media/image119.wmf"/><Relationship Id="rId5" Type="http://schemas.openxmlformats.org/officeDocument/2006/relationships/oleObject" Target="../embeddings/oleObject92.bin"/><Relationship Id="rId4" Type="http://schemas.openxmlformats.org/officeDocument/2006/relationships/image" Target="../media/image3.emf"/></Relationships>
</file>

<file path=ppt/slides/_rels/slide88.x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oleObject" Target="../embeddings/oleObject93.bin"/><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94.bin"/><Relationship Id="rId7" Type="http://schemas.openxmlformats.org/officeDocument/2006/relationships/image" Target="../media/image122.png"/><Relationship Id="rId2" Type="http://schemas.openxmlformats.org/officeDocument/2006/relationships/slideLayout" Target="../slideLayouts/slideLayout5.xml"/><Relationship Id="rId1" Type="http://schemas.openxmlformats.org/officeDocument/2006/relationships/tags" Target="../tags/tag63.xml"/><Relationship Id="rId6" Type="http://schemas.openxmlformats.org/officeDocument/2006/relationships/image" Target="../media/image121.wmf"/><Relationship Id="rId5" Type="http://schemas.openxmlformats.org/officeDocument/2006/relationships/oleObject" Target="../embeddings/oleObject95.bin"/><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oleObject" Target="../embeddings/oleObject96.bin"/><Relationship Id="rId1" Type="http://schemas.openxmlformats.org/officeDocument/2006/relationships/slideLayout" Target="../slideLayouts/slideLayout5.xml"/><Relationship Id="rId5" Type="http://schemas.openxmlformats.org/officeDocument/2006/relationships/image" Target="../media/image124.wmf"/><Relationship Id="rId4" Type="http://schemas.openxmlformats.org/officeDocument/2006/relationships/oleObject" Target="../embeddings/oleObject97.bin"/></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5.xml"/><Relationship Id="rId1" Type="http://schemas.openxmlformats.org/officeDocument/2006/relationships/tags" Target="../tags/tag64.xml"/><Relationship Id="rId4" Type="http://schemas.openxmlformats.org/officeDocument/2006/relationships/image" Target="../media/image3.e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104.bin"/><Relationship Id="rId3" Type="http://schemas.openxmlformats.org/officeDocument/2006/relationships/oleObject" Target="../embeddings/oleObject99.bin"/><Relationship Id="rId7" Type="http://schemas.openxmlformats.org/officeDocument/2006/relationships/oleObject" Target="../embeddings/oleObject101.bin"/><Relationship Id="rId12" Type="http://schemas.openxmlformats.org/officeDocument/2006/relationships/image" Target="../media/image126.wmf"/><Relationship Id="rId2" Type="http://schemas.openxmlformats.org/officeDocument/2006/relationships/slideLayout" Target="../slideLayouts/slideLayout5.xml"/><Relationship Id="rId1" Type="http://schemas.openxmlformats.org/officeDocument/2006/relationships/tags" Target="../tags/tag65.xml"/><Relationship Id="rId6" Type="http://schemas.openxmlformats.org/officeDocument/2006/relationships/image" Target="../media/image28.wmf"/><Relationship Id="rId11" Type="http://schemas.openxmlformats.org/officeDocument/2006/relationships/oleObject" Target="../embeddings/oleObject103.bin"/><Relationship Id="rId5" Type="http://schemas.openxmlformats.org/officeDocument/2006/relationships/oleObject" Target="../embeddings/oleObject100.bin"/><Relationship Id="rId15" Type="http://schemas.openxmlformats.org/officeDocument/2006/relationships/image" Target="../media/image128.png"/><Relationship Id="rId10" Type="http://schemas.openxmlformats.org/officeDocument/2006/relationships/image" Target="../media/image125.wmf"/><Relationship Id="rId4" Type="http://schemas.openxmlformats.org/officeDocument/2006/relationships/image" Target="../media/image4.emf"/><Relationship Id="rId9" Type="http://schemas.openxmlformats.org/officeDocument/2006/relationships/oleObject" Target="../embeddings/oleObject102.bin"/><Relationship Id="rId14" Type="http://schemas.openxmlformats.org/officeDocument/2006/relationships/image" Target="../media/image127.wmf"/></Relationships>
</file>

<file path=ppt/slides/_rels/slide94.x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oleObject" Target="../embeddings/oleObject105.bin"/><Relationship Id="rId1" Type="http://schemas.openxmlformats.org/officeDocument/2006/relationships/slideLayout" Target="../slideLayouts/slideLayout5.xml"/><Relationship Id="rId5" Type="http://schemas.openxmlformats.org/officeDocument/2006/relationships/image" Target="../media/image130.wmf"/><Relationship Id="rId4" Type="http://schemas.openxmlformats.org/officeDocument/2006/relationships/oleObject" Target="../embeddings/oleObject106.bin"/></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5.xml"/><Relationship Id="rId1" Type="http://schemas.openxmlformats.org/officeDocument/2006/relationships/tags" Target="../tags/tag66.xml"/><Relationship Id="rId4" Type="http://schemas.openxmlformats.org/officeDocument/2006/relationships/image" Target="../media/image4.emf"/></Relationships>
</file>

<file path=ppt/slides/_rels/slide97.xml.rels><?xml version="1.0" encoding="UTF-8" standalone="yes"?>
<Relationships xmlns="http://schemas.openxmlformats.org/package/2006/relationships"><Relationship Id="rId8" Type="http://schemas.openxmlformats.org/officeDocument/2006/relationships/image" Target="../media/image132.wmf"/><Relationship Id="rId3" Type="http://schemas.openxmlformats.org/officeDocument/2006/relationships/oleObject" Target="../embeddings/oleObject46.bin"/><Relationship Id="rId7" Type="http://schemas.openxmlformats.org/officeDocument/2006/relationships/oleObject" Target="../embeddings/oleObject109.bin"/><Relationship Id="rId2" Type="http://schemas.openxmlformats.org/officeDocument/2006/relationships/slideLayout" Target="../slideLayouts/slideLayout5.xml"/><Relationship Id="rId1" Type="http://schemas.openxmlformats.org/officeDocument/2006/relationships/tags" Target="../tags/tag67.xml"/><Relationship Id="rId6" Type="http://schemas.openxmlformats.org/officeDocument/2006/relationships/image" Target="../media/image131.wmf"/><Relationship Id="rId5" Type="http://schemas.openxmlformats.org/officeDocument/2006/relationships/oleObject" Target="../embeddings/oleObject108.bin"/><Relationship Id="rId4" Type="http://schemas.openxmlformats.org/officeDocument/2006/relationships/image" Target="../media/image3.emf"/><Relationship Id="rId9" Type="http://schemas.openxmlformats.org/officeDocument/2006/relationships/image" Target="../media/image133.png"/></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5.xml"/><Relationship Id="rId1" Type="http://schemas.openxmlformats.org/officeDocument/2006/relationships/tags" Target="../tags/tag68.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3.emf"/></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5.xml"/><Relationship Id="rId1" Type="http://schemas.openxmlformats.org/officeDocument/2006/relationships/tags" Target="../tags/tag69.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91900C54-9BF0-424E-9907-AAFFB745AC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kt 5" hidden="1">
                        <a:extLst>
                          <a:ext uri="{FF2B5EF4-FFF2-40B4-BE49-F238E27FC236}">
                            <a16:creationId xmlns:a16="http://schemas.microsoft.com/office/drawing/2014/main" id="{91900C54-9BF0-424E-9907-AAFFB745AC6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Nadpis 1">
            <a:extLst>
              <a:ext uri="{FF2B5EF4-FFF2-40B4-BE49-F238E27FC236}">
                <a16:creationId xmlns:a16="http://schemas.microsoft.com/office/drawing/2014/main" id="{8662DA38-8743-44DE-A9AA-BC87A1B0C12A}"/>
              </a:ext>
            </a:extLst>
          </p:cNvPr>
          <p:cNvSpPr>
            <a:spLocks noGrp="1"/>
          </p:cNvSpPr>
          <p:nvPr>
            <p:ph type="title"/>
          </p:nvPr>
        </p:nvSpPr>
        <p:spPr>
          <a:xfrm>
            <a:off x="435444" y="1928814"/>
            <a:ext cx="4912934" cy="1620635"/>
          </a:xfrm>
        </p:spPr>
        <p:txBody>
          <a:bodyPr vert="horz">
            <a:normAutofit/>
          </a:bodyPr>
          <a:lstStyle/>
          <a:p>
            <a:r>
              <a:rPr lang="cs-CZ" dirty="0" err="1"/>
              <a:t>Operational</a:t>
            </a:r>
            <a:r>
              <a:rPr lang="cs-CZ" dirty="0"/>
              <a:t> </a:t>
            </a:r>
            <a:r>
              <a:rPr lang="cs-CZ" dirty="0" err="1"/>
              <a:t>Research</a:t>
            </a:r>
            <a:r>
              <a:rPr lang="cs-CZ" dirty="0"/>
              <a:t> II</a:t>
            </a:r>
            <a:endParaRPr lang="en-US" dirty="0"/>
          </a:p>
        </p:txBody>
      </p:sp>
      <p:sp>
        <p:nvSpPr>
          <p:cNvPr id="3" name="Zástupný text 2">
            <a:extLst>
              <a:ext uri="{FF2B5EF4-FFF2-40B4-BE49-F238E27FC236}">
                <a16:creationId xmlns:a16="http://schemas.microsoft.com/office/drawing/2014/main" id="{710BA484-3D71-4DD5-AC32-9541E4BDCAF2}"/>
              </a:ext>
            </a:extLst>
          </p:cNvPr>
          <p:cNvSpPr>
            <a:spLocks noGrp="1"/>
          </p:cNvSpPr>
          <p:nvPr>
            <p:ph type="body" sz="quarter" idx="1"/>
          </p:nvPr>
        </p:nvSpPr>
        <p:spPr/>
        <p:txBody>
          <a:bodyPr/>
          <a:lstStyle/>
          <a:p>
            <a:r>
              <a:rPr lang="cs-CZ" dirty="0" err="1"/>
              <a:t>Lectures</a:t>
            </a:r>
            <a:endParaRPr lang="en-US" dirty="0"/>
          </a:p>
        </p:txBody>
      </p:sp>
      <p:sp>
        <p:nvSpPr>
          <p:cNvPr id="4" name="Zástupný text 3">
            <a:extLst>
              <a:ext uri="{FF2B5EF4-FFF2-40B4-BE49-F238E27FC236}">
                <a16:creationId xmlns:a16="http://schemas.microsoft.com/office/drawing/2014/main" id="{7A43E9F1-E306-4525-A9D4-0347EF071E36}"/>
              </a:ext>
            </a:extLst>
          </p:cNvPr>
          <p:cNvSpPr>
            <a:spLocks noGrp="1"/>
          </p:cNvSpPr>
          <p:nvPr>
            <p:ph type="body" sz="quarter" idx="21"/>
          </p:nvPr>
        </p:nvSpPr>
        <p:spPr/>
        <p:txBody>
          <a:bodyPr>
            <a:normAutofit fontScale="92500" lnSpcReduction="10000"/>
          </a:bodyPr>
          <a:lstStyle/>
          <a:p>
            <a:r>
              <a:rPr lang="en-US"/>
              <a:t>Jan Fábry	</a:t>
            </a:r>
          </a:p>
          <a:p>
            <a:fld id="{0AC4D4BC-463F-45AA-ACC0-4DB82BACE61D}" type="datetime1">
              <a:rPr lang="cs-CZ" smtClean="0"/>
              <a:pPr/>
              <a:t>03.03.2025</a:t>
            </a:fld>
            <a:endParaRPr lang="en-US"/>
          </a:p>
        </p:txBody>
      </p:sp>
    </p:spTree>
    <p:extLst>
      <p:ext uri="{BB962C8B-B14F-4D97-AF65-F5344CB8AC3E}">
        <p14:creationId xmlns:p14="http://schemas.microsoft.com/office/powerpoint/2010/main" val="536042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10</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Introduction</a:t>
            </a:r>
            <a:r>
              <a:rPr lang="cs-CZ" dirty="0"/>
              <a:t> to </a:t>
            </a:r>
            <a:r>
              <a:rPr lang="cs-CZ" dirty="0" err="1"/>
              <a:t>Operational</a:t>
            </a:r>
            <a:r>
              <a:rPr lang="cs-CZ" dirty="0"/>
              <a:t> </a:t>
            </a:r>
            <a:r>
              <a:rPr lang="cs-CZ" dirty="0" err="1"/>
              <a:t>Research</a:t>
            </a: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3" name="Zástupný text 2">
            <a:extLst>
              <a:ext uri="{FF2B5EF4-FFF2-40B4-BE49-F238E27FC236}">
                <a16:creationId xmlns:a16="http://schemas.microsoft.com/office/drawing/2014/main" id="{ECB064CC-32EB-44C3-9D20-942876FA10D1}"/>
              </a:ext>
            </a:extLst>
          </p:cNvPr>
          <p:cNvSpPr>
            <a:spLocks noGrp="1"/>
          </p:cNvSpPr>
          <p:nvPr>
            <p:ph type="body" sz="quarter" idx="23"/>
          </p:nvPr>
        </p:nvSpPr>
        <p:spPr>
          <a:xfrm>
            <a:off x="460326" y="1066638"/>
            <a:ext cx="9242159" cy="369332"/>
          </a:xfrm>
        </p:spPr>
        <p:txBody>
          <a:bodyPr/>
          <a:lstStyle/>
          <a:p>
            <a:r>
              <a:rPr lang="en-US" dirty="0"/>
              <a:t>Models</a:t>
            </a:r>
          </a:p>
        </p:txBody>
      </p:sp>
      <p:sp>
        <p:nvSpPr>
          <p:cNvPr id="19" name="Text Box 1032">
            <a:extLst>
              <a:ext uri="{FF2B5EF4-FFF2-40B4-BE49-F238E27FC236}">
                <a16:creationId xmlns:a16="http://schemas.microsoft.com/office/drawing/2014/main" id="{12864512-1216-43D5-9FAF-8E9BA98C78AC}"/>
              </a:ext>
            </a:extLst>
          </p:cNvPr>
          <p:cNvSpPr txBox="1">
            <a:spLocks noChangeArrowheads="1"/>
          </p:cNvSpPr>
          <p:nvPr/>
        </p:nvSpPr>
        <p:spPr bwMode="auto">
          <a:xfrm>
            <a:off x="460327" y="1786463"/>
            <a:ext cx="6914104" cy="1012072"/>
          </a:xfrm>
          <a:prstGeom prst="rect">
            <a:avLst/>
          </a:prstGeom>
          <a:noFill/>
          <a:ln w="12700">
            <a:noFill/>
            <a:miter lim="800000"/>
            <a:headEnd/>
            <a:tailEnd/>
          </a:ln>
          <a:effectLst/>
        </p:spPr>
        <p:txBody>
          <a:bodyPr wrap="square">
            <a:spAutoFit/>
          </a:bodyPr>
          <a:lstStyle/>
          <a:p>
            <a:pPr marL="285750" indent="-285750">
              <a:lnSpc>
                <a:spcPct val="110000"/>
              </a:lnSpc>
              <a:spcBef>
                <a:spcPts val="1000"/>
              </a:spcBef>
              <a:buClr>
                <a:srgbClr val="D9D9D9"/>
              </a:buClr>
              <a:buFont typeface="Wingdings" panose="05000000000000000000" pitchFamily="2" charset="2"/>
              <a:buChar char="§"/>
              <a:defRPr/>
            </a:pPr>
            <a:r>
              <a:rPr lang="en-US" sz="1600" dirty="0">
                <a:solidFill>
                  <a:srgbClr val="4BA82E"/>
                </a:solidFill>
                <a:latin typeface="Arial" panose="020B0604020202020204" pitchFamily="34" charset="0"/>
                <a:cs typeface="Arial" panose="020B0604020202020204" pitchFamily="34" charset="0"/>
              </a:rPr>
              <a:t>Deterministic</a:t>
            </a:r>
            <a:r>
              <a:rPr lang="en-US" sz="1600" dirty="0">
                <a:latin typeface="Arial" panose="020B0604020202020204" pitchFamily="34" charset="0"/>
                <a:cs typeface="Arial" panose="020B0604020202020204" pitchFamily="34" charset="0"/>
              </a:rPr>
              <a:t> – all parameters are known with certainty.</a:t>
            </a:r>
          </a:p>
          <a:p>
            <a:pPr marL="285750" indent="-285750">
              <a:lnSpc>
                <a:spcPct val="110000"/>
              </a:lnSpc>
              <a:spcBef>
                <a:spcPts val="1000"/>
              </a:spcBef>
              <a:buClr>
                <a:srgbClr val="D9D9D9"/>
              </a:buClr>
              <a:buFont typeface="Wingdings" panose="05000000000000000000" pitchFamily="2" charset="2"/>
              <a:buChar char="§"/>
              <a:defRPr/>
            </a:pPr>
            <a:r>
              <a:rPr lang="en-US" sz="1600" dirty="0">
                <a:solidFill>
                  <a:srgbClr val="4BA82E"/>
                </a:solidFill>
                <a:latin typeface="Arial" panose="020B0604020202020204" pitchFamily="34" charset="0"/>
                <a:cs typeface="Arial" panose="020B0604020202020204" pitchFamily="34" charset="0"/>
              </a:rPr>
              <a:t>Probabilistic (stochastic)</a:t>
            </a:r>
            <a:r>
              <a:rPr lang="en-US" sz="1600" dirty="0">
                <a:latin typeface="Arial" panose="020B0604020202020204" pitchFamily="34" charset="0"/>
                <a:cs typeface="Arial" panose="020B0604020202020204" pitchFamily="34" charset="0"/>
              </a:rPr>
              <a:t> – some parameters are values of random variables.</a:t>
            </a:r>
          </a:p>
        </p:txBody>
      </p:sp>
      <p:sp>
        <p:nvSpPr>
          <p:cNvPr id="20" name="Text Box 1032">
            <a:extLst>
              <a:ext uri="{FF2B5EF4-FFF2-40B4-BE49-F238E27FC236}">
                <a16:creationId xmlns:a16="http://schemas.microsoft.com/office/drawing/2014/main" id="{FA8F5540-F1E1-44F5-B43D-522ACEE638BA}"/>
              </a:ext>
            </a:extLst>
          </p:cNvPr>
          <p:cNvSpPr txBox="1">
            <a:spLocks noChangeArrowheads="1"/>
          </p:cNvSpPr>
          <p:nvPr/>
        </p:nvSpPr>
        <p:spPr bwMode="auto">
          <a:xfrm>
            <a:off x="444499" y="3772783"/>
            <a:ext cx="5423262" cy="1282915"/>
          </a:xfrm>
          <a:prstGeom prst="rect">
            <a:avLst/>
          </a:prstGeom>
          <a:noFill/>
          <a:ln w="12700">
            <a:noFill/>
            <a:miter lim="800000"/>
            <a:headEnd/>
            <a:tailEnd/>
          </a:ln>
          <a:effectLst/>
        </p:spPr>
        <p:txBody>
          <a:bodyPr wrap="square">
            <a:spAutoFit/>
          </a:bodyPr>
          <a:lstStyle/>
          <a:p>
            <a:pPr marL="285750" indent="-285750">
              <a:lnSpc>
                <a:spcPct val="110000"/>
              </a:lnSpc>
              <a:spcBef>
                <a:spcPts val="1000"/>
              </a:spcBef>
              <a:buClr>
                <a:srgbClr val="D9D9D9"/>
              </a:buClr>
              <a:buFont typeface="Wingdings" panose="05000000000000000000" pitchFamily="2" charset="2"/>
              <a:buChar char="§"/>
              <a:defRPr/>
            </a:pPr>
            <a:r>
              <a:rPr lang="en-US" sz="1600" dirty="0">
                <a:solidFill>
                  <a:srgbClr val="4BA82E"/>
                </a:solidFill>
                <a:latin typeface="Arial" panose="020B0604020202020204" pitchFamily="34" charset="0"/>
                <a:cs typeface="Arial" panose="020B0604020202020204" pitchFamily="34" charset="0"/>
              </a:rPr>
              <a:t>Static</a:t>
            </a:r>
            <a:r>
              <a:rPr lang="en-US" sz="1600" dirty="0">
                <a:latin typeface="Arial" panose="020B0604020202020204" pitchFamily="34" charset="0"/>
                <a:cs typeface="Arial" panose="020B0604020202020204" pitchFamily="34" charset="0"/>
              </a:rPr>
              <a:t> – all data is known in advance (before solution process).</a:t>
            </a:r>
          </a:p>
          <a:p>
            <a:pPr marL="285750" indent="-285750">
              <a:lnSpc>
                <a:spcPct val="110000"/>
              </a:lnSpc>
              <a:spcBef>
                <a:spcPts val="1000"/>
              </a:spcBef>
              <a:buClr>
                <a:srgbClr val="D9D9D9"/>
              </a:buClr>
              <a:buFont typeface="Wingdings" panose="05000000000000000000" pitchFamily="2" charset="2"/>
              <a:buChar char="§"/>
              <a:defRPr/>
            </a:pPr>
            <a:r>
              <a:rPr lang="en-US" sz="1600" dirty="0">
                <a:solidFill>
                  <a:srgbClr val="4BA82E"/>
                </a:solidFill>
                <a:latin typeface="Arial" panose="020B0604020202020204" pitchFamily="34" charset="0"/>
                <a:cs typeface="Arial" panose="020B0604020202020204" pitchFamily="34" charset="0"/>
              </a:rPr>
              <a:t>Dynamic</a:t>
            </a:r>
            <a:r>
              <a:rPr lang="en-US" sz="1600" dirty="0">
                <a:latin typeface="Arial" panose="020B0604020202020204" pitchFamily="34" charset="0"/>
                <a:cs typeface="Arial" panose="020B0604020202020204" pitchFamily="34" charset="0"/>
              </a:rPr>
              <a:t> – data can be changed after solution is obtained.</a:t>
            </a:r>
          </a:p>
        </p:txBody>
      </p:sp>
      <p:graphicFrame>
        <p:nvGraphicFramePr>
          <p:cNvPr id="21" name="Object 40">
            <a:extLst>
              <a:ext uri="{FF2B5EF4-FFF2-40B4-BE49-F238E27FC236}">
                <a16:creationId xmlns:a16="http://schemas.microsoft.com/office/drawing/2014/main" id="{88F1347A-DEC0-4011-8526-8C2450EE7E3A}"/>
              </a:ext>
            </a:extLst>
          </p:cNvPr>
          <p:cNvGraphicFramePr>
            <a:graphicFrameLocks noChangeAspect="1"/>
          </p:cNvGraphicFramePr>
          <p:nvPr/>
        </p:nvGraphicFramePr>
        <p:xfrm>
          <a:off x="7366373" y="1174351"/>
          <a:ext cx="2810833" cy="2448979"/>
        </p:xfrm>
        <a:graphic>
          <a:graphicData uri="http://schemas.openxmlformats.org/presentationml/2006/ole">
            <mc:AlternateContent xmlns:mc="http://schemas.openxmlformats.org/markup-compatibility/2006">
              <mc:Choice xmlns:v="urn:schemas-microsoft-com:vml" Requires="v">
                <p:oleObj name="Graf" r:id="rId2" imgW="4134002" imgH="3381451" progId="Excel.Chart.8">
                  <p:embed/>
                </p:oleObj>
              </mc:Choice>
              <mc:Fallback>
                <p:oleObj name="Graf" r:id="rId2" imgW="4134002" imgH="3381451" progId="Excel.Chart.8">
                  <p:embed/>
                  <p:pic>
                    <p:nvPicPr>
                      <p:cNvPr id="21" name="Object 40">
                        <a:extLst>
                          <a:ext uri="{FF2B5EF4-FFF2-40B4-BE49-F238E27FC236}">
                            <a16:creationId xmlns:a16="http://schemas.microsoft.com/office/drawing/2014/main" id="{88F1347A-DEC0-4011-8526-8C2450EE7E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373" y="1174351"/>
                        <a:ext cx="2810833" cy="2448979"/>
                      </a:xfrm>
                      <a:prstGeom prst="rect">
                        <a:avLst/>
                      </a:prstGeom>
                      <a:noFill/>
                      <a:ln>
                        <a:noFill/>
                      </a:ln>
                    </p:spPr>
                  </p:pic>
                </p:oleObj>
              </mc:Fallback>
            </mc:AlternateContent>
          </a:graphicData>
        </a:graphic>
      </p:graphicFrame>
      <p:grpSp>
        <p:nvGrpSpPr>
          <p:cNvPr id="22" name="Skupina 21">
            <a:extLst>
              <a:ext uri="{FF2B5EF4-FFF2-40B4-BE49-F238E27FC236}">
                <a16:creationId xmlns:a16="http://schemas.microsoft.com/office/drawing/2014/main" id="{84EB7D28-9A03-4B4A-93FC-8AE0E59E2759}"/>
              </a:ext>
            </a:extLst>
          </p:cNvPr>
          <p:cNvGrpSpPr/>
          <p:nvPr/>
        </p:nvGrpSpPr>
        <p:grpSpPr>
          <a:xfrm>
            <a:off x="7374430" y="3490572"/>
            <a:ext cx="2951744" cy="2419547"/>
            <a:chOff x="4902769" y="3518025"/>
            <a:chExt cx="4143375" cy="3609975"/>
          </a:xfrm>
        </p:grpSpPr>
        <p:sp>
          <p:nvSpPr>
            <p:cNvPr id="23" name="Line 8">
              <a:extLst>
                <a:ext uri="{FF2B5EF4-FFF2-40B4-BE49-F238E27FC236}">
                  <a16:creationId xmlns:a16="http://schemas.microsoft.com/office/drawing/2014/main" id="{E5F4C95D-4C31-425B-B5B7-6E321E660E59}"/>
                </a:ext>
              </a:extLst>
            </p:cNvPr>
            <p:cNvSpPr>
              <a:spLocks noChangeShapeType="1"/>
            </p:cNvSpPr>
            <p:nvPr/>
          </p:nvSpPr>
          <p:spPr bwMode="auto">
            <a:xfrm flipH="1">
              <a:off x="6200675" y="6315200"/>
              <a:ext cx="542925" cy="157162"/>
            </a:xfrm>
            <a:prstGeom prst="line">
              <a:avLst/>
            </a:prstGeom>
            <a:noFill/>
            <a:ln w="38100">
              <a:solidFill>
                <a:srgbClr val="4BA82E"/>
              </a:solidFill>
              <a:round/>
              <a:headEnd/>
              <a:tailEnd/>
            </a:ln>
            <a:extLst>
              <a:ext uri="{909E8E84-426E-40DD-AFC4-6F175D3DCCD1}">
                <a14:hiddenFill xmlns:a14="http://schemas.microsoft.com/office/drawing/2010/main">
                  <a:noFill/>
                </a14:hiddenFill>
              </a:ext>
            </a:extLst>
          </p:spPr>
          <p:txBody>
            <a:bodyPr tIns="90000" bIns="90000"/>
            <a:lstStyle/>
            <a:p>
              <a:endParaRPr lang="en-US"/>
            </a:p>
          </p:txBody>
        </p:sp>
        <p:sp>
          <p:nvSpPr>
            <p:cNvPr id="24" name="Line 9">
              <a:extLst>
                <a:ext uri="{FF2B5EF4-FFF2-40B4-BE49-F238E27FC236}">
                  <a16:creationId xmlns:a16="http://schemas.microsoft.com/office/drawing/2014/main" id="{F1428A4C-07A5-4BCE-8374-AF36D094263E}"/>
                </a:ext>
              </a:extLst>
            </p:cNvPr>
            <p:cNvSpPr>
              <a:spLocks noChangeShapeType="1"/>
            </p:cNvSpPr>
            <p:nvPr/>
          </p:nvSpPr>
          <p:spPr bwMode="auto">
            <a:xfrm flipH="1">
              <a:off x="6211788" y="6470775"/>
              <a:ext cx="690562" cy="57150"/>
            </a:xfrm>
            <a:prstGeom prst="line">
              <a:avLst/>
            </a:prstGeom>
            <a:noFill/>
            <a:ln w="38100">
              <a:solidFill>
                <a:srgbClr val="4BA82E"/>
              </a:solidFill>
              <a:round/>
              <a:headEnd/>
              <a:tailEnd/>
            </a:ln>
            <a:extLst>
              <a:ext uri="{909E8E84-426E-40DD-AFC4-6F175D3DCCD1}">
                <a14:hiddenFill xmlns:a14="http://schemas.microsoft.com/office/drawing/2010/main">
                  <a:noFill/>
                </a14:hiddenFill>
              </a:ext>
            </a:extLst>
          </p:spPr>
          <p:txBody>
            <a:bodyPr tIns="90000" bIns="90000"/>
            <a:lstStyle/>
            <a:p>
              <a:endParaRPr lang="en-US"/>
            </a:p>
          </p:txBody>
        </p:sp>
        <p:sp>
          <p:nvSpPr>
            <p:cNvPr id="25" name="Line 10">
              <a:extLst>
                <a:ext uri="{FF2B5EF4-FFF2-40B4-BE49-F238E27FC236}">
                  <a16:creationId xmlns:a16="http://schemas.microsoft.com/office/drawing/2014/main" id="{A7848328-F0F0-470C-915F-9EAC9E6C8199}"/>
                </a:ext>
              </a:extLst>
            </p:cNvPr>
            <p:cNvSpPr>
              <a:spLocks noChangeShapeType="1"/>
            </p:cNvSpPr>
            <p:nvPr/>
          </p:nvSpPr>
          <p:spPr bwMode="auto">
            <a:xfrm>
              <a:off x="6807100" y="6321550"/>
              <a:ext cx="114300" cy="95250"/>
            </a:xfrm>
            <a:prstGeom prst="line">
              <a:avLst/>
            </a:prstGeom>
            <a:noFill/>
            <a:ln w="38100">
              <a:solidFill>
                <a:srgbClr val="4BA82E"/>
              </a:solidFill>
              <a:round/>
              <a:headEnd/>
              <a:tailEnd/>
            </a:ln>
            <a:extLst>
              <a:ext uri="{909E8E84-426E-40DD-AFC4-6F175D3DCCD1}">
                <a14:hiddenFill xmlns:a14="http://schemas.microsoft.com/office/drawing/2010/main">
                  <a:noFill/>
                </a14:hiddenFill>
              </a:ext>
            </a:extLst>
          </p:spPr>
          <p:txBody>
            <a:bodyPr tIns="90000" bIns="90000"/>
            <a:lstStyle/>
            <a:p>
              <a:endParaRPr lang="en-US"/>
            </a:p>
          </p:txBody>
        </p:sp>
        <p:sp>
          <p:nvSpPr>
            <p:cNvPr id="26" name="Line 11">
              <a:extLst>
                <a:ext uri="{FF2B5EF4-FFF2-40B4-BE49-F238E27FC236}">
                  <a16:creationId xmlns:a16="http://schemas.microsoft.com/office/drawing/2014/main" id="{21889B86-E368-4C55-AEE4-B12E6650E81D}"/>
                </a:ext>
              </a:extLst>
            </p:cNvPr>
            <p:cNvSpPr>
              <a:spLocks noChangeShapeType="1"/>
            </p:cNvSpPr>
            <p:nvPr/>
          </p:nvSpPr>
          <p:spPr bwMode="auto">
            <a:xfrm flipH="1">
              <a:off x="7170638" y="4073650"/>
              <a:ext cx="254000" cy="361950"/>
            </a:xfrm>
            <a:prstGeom prst="line">
              <a:avLst/>
            </a:prstGeom>
            <a:noFill/>
            <a:ln w="38100">
              <a:solidFill>
                <a:srgbClr val="4BA82E"/>
              </a:solidFill>
              <a:round/>
              <a:headEnd/>
              <a:tailEnd/>
            </a:ln>
            <a:extLst>
              <a:ext uri="{909E8E84-426E-40DD-AFC4-6F175D3DCCD1}">
                <a14:hiddenFill xmlns:a14="http://schemas.microsoft.com/office/drawing/2010/main">
                  <a:noFill/>
                </a14:hiddenFill>
              </a:ext>
            </a:extLst>
          </p:spPr>
          <p:txBody>
            <a:bodyPr tIns="90000" bIns="90000"/>
            <a:lstStyle/>
            <a:p>
              <a:endParaRPr lang="en-US"/>
            </a:p>
          </p:txBody>
        </p:sp>
        <p:sp>
          <p:nvSpPr>
            <p:cNvPr id="27" name="Line 12">
              <a:extLst>
                <a:ext uri="{FF2B5EF4-FFF2-40B4-BE49-F238E27FC236}">
                  <a16:creationId xmlns:a16="http://schemas.microsoft.com/office/drawing/2014/main" id="{34832BF8-702F-4788-9AB2-621BB86ECE67}"/>
                </a:ext>
              </a:extLst>
            </p:cNvPr>
            <p:cNvSpPr>
              <a:spLocks noChangeShapeType="1"/>
            </p:cNvSpPr>
            <p:nvPr/>
          </p:nvSpPr>
          <p:spPr bwMode="auto">
            <a:xfrm>
              <a:off x="7148413" y="4526087"/>
              <a:ext cx="152400" cy="1165225"/>
            </a:xfrm>
            <a:prstGeom prst="line">
              <a:avLst/>
            </a:prstGeom>
            <a:noFill/>
            <a:ln w="38100">
              <a:solidFill>
                <a:srgbClr val="4BA82E"/>
              </a:solidFill>
              <a:round/>
              <a:headEnd/>
              <a:tailEnd/>
            </a:ln>
            <a:extLst>
              <a:ext uri="{909E8E84-426E-40DD-AFC4-6F175D3DCCD1}">
                <a14:hiddenFill xmlns:a14="http://schemas.microsoft.com/office/drawing/2010/main">
                  <a:noFill/>
                </a14:hiddenFill>
              </a:ext>
            </a:extLst>
          </p:spPr>
          <p:txBody>
            <a:bodyPr tIns="90000" bIns="90000"/>
            <a:lstStyle/>
            <a:p>
              <a:endParaRPr lang="en-US"/>
            </a:p>
          </p:txBody>
        </p:sp>
        <p:sp>
          <p:nvSpPr>
            <p:cNvPr id="28" name="Line 13">
              <a:extLst>
                <a:ext uri="{FF2B5EF4-FFF2-40B4-BE49-F238E27FC236}">
                  <a16:creationId xmlns:a16="http://schemas.microsoft.com/office/drawing/2014/main" id="{35A2B1E2-DD9A-4C57-81F1-D9CC013BD4DE}"/>
                </a:ext>
              </a:extLst>
            </p:cNvPr>
            <p:cNvSpPr>
              <a:spLocks noChangeShapeType="1"/>
            </p:cNvSpPr>
            <p:nvPr/>
          </p:nvSpPr>
          <p:spPr bwMode="auto">
            <a:xfrm flipH="1">
              <a:off x="7357963" y="5262687"/>
              <a:ext cx="736600" cy="457200"/>
            </a:xfrm>
            <a:prstGeom prst="line">
              <a:avLst/>
            </a:prstGeom>
            <a:noFill/>
            <a:ln w="38100">
              <a:solidFill>
                <a:srgbClr val="4BA82E"/>
              </a:solidFill>
              <a:round/>
              <a:headEnd/>
              <a:tailEnd/>
            </a:ln>
            <a:extLst>
              <a:ext uri="{909E8E84-426E-40DD-AFC4-6F175D3DCCD1}">
                <a14:hiddenFill xmlns:a14="http://schemas.microsoft.com/office/drawing/2010/main">
                  <a:noFill/>
                </a14:hiddenFill>
              </a:ext>
            </a:extLst>
          </p:spPr>
          <p:txBody>
            <a:bodyPr tIns="90000" bIns="90000"/>
            <a:lstStyle/>
            <a:p>
              <a:endParaRPr lang="en-US"/>
            </a:p>
          </p:txBody>
        </p:sp>
        <p:sp>
          <p:nvSpPr>
            <p:cNvPr id="29" name="Line 14">
              <a:extLst>
                <a:ext uri="{FF2B5EF4-FFF2-40B4-BE49-F238E27FC236}">
                  <a16:creationId xmlns:a16="http://schemas.microsoft.com/office/drawing/2014/main" id="{F687B2CE-6183-4118-B6B2-3DC2F6109A30}"/>
                </a:ext>
              </a:extLst>
            </p:cNvPr>
            <p:cNvSpPr>
              <a:spLocks noChangeShapeType="1"/>
            </p:cNvSpPr>
            <p:nvPr/>
          </p:nvSpPr>
          <p:spPr bwMode="auto">
            <a:xfrm flipH="1">
              <a:off x="6680100" y="4940425"/>
              <a:ext cx="219075" cy="128587"/>
            </a:xfrm>
            <a:prstGeom prst="line">
              <a:avLst/>
            </a:prstGeom>
            <a:noFill/>
            <a:ln w="38100">
              <a:solidFill>
                <a:srgbClr val="4BA82E"/>
              </a:solidFill>
              <a:round/>
              <a:headEnd/>
              <a:tailEnd/>
            </a:ln>
            <a:extLst>
              <a:ext uri="{909E8E84-426E-40DD-AFC4-6F175D3DCCD1}">
                <a14:hiddenFill xmlns:a14="http://schemas.microsoft.com/office/drawing/2010/main">
                  <a:noFill/>
                </a14:hiddenFill>
              </a:ext>
            </a:extLst>
          </p:spPr>
          <p:txBody>
            <a:bodyPr tIns="90000" bIns="90000"/>
            <a:lstStyle/>
            <a:p>
              <a:endParaRPr lang="en-US"/>
            </a:p>
          </p:txBody>
        </p:sp>
        <p:graphicFrame>
          <p:nvGraphicFramePr>
            <p:cNvPr id="30" name="Object 15">
              <a:extLst>
                <a:ext uri="{FF2B5EF4-FFF2-40B4-BE49-F238E27FC236}">
                  <a16:creationId xmlns:a16="http://schemas.microsoft.com/office/drawing/2014/main" id="{9DD417E9-7890-4B2B-B46E-3F40930527B9}"/>
                </a:ext>
              </a:extLst>
            </p:cNvPr>
            <p:cNvGraphicFramePr>
              <a:graphicFrameLocks noChangeAspect="1"/>
            </p:cNvGraphicFramePr>
            <p:nvPr/>
          </p:nvGraphicFramePr>
          <p:xfrm>
            <a:off x="4902769" y="3518025"/>
            <a:ext cx="4143375" cy="3609975"/>
          </p:xfrm>
          <a:graphic>
            <a:graphicData uri="http://schemas.openxmlformats.org/presentationml/2006/ole">
              <mc:AlternateContent xmlns:mc="http://schemas.openxmlformats.org/markup-compatibility/2006">
                <mc:Choice xmlns:v="urn:schemas-microsoft-com:vml" Requires="v">
                  <p:oleObj name="Graf" r:id="rId4" imgW="4134002" imgH="3381451" progId="Excel.Chart.8">
                    <p:embed/>
                  </p:oleObj>
                </mc:Choice>
                <mc:Fallback>
                  <p:oleObj name="Graf" r:id="rId4" imgW="4134002" imgH="3381451" progId="Excel.Chart.8">
                    <p:embed/>
                    <p:pic>
                      <p:nvPicPr>
                        <p:cNvPr id="30" name="Object 15">
                          <a:extLst>
                            <a:ext uri="{FF2B5EF4-FFF2-40B4-BE49-F238E27FC236}">
                              <a16:creationId xmlns:a16="http://schemas.microsoft.com/office/drawing/2014/main" id="{9DD417E9-7890-4B2B-B46E-3F40930527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2769" y="3518025"/>
                          <a:ext cx="4143375" cy="3609975"/>
                        </a:xfrm>
                        <a:prstGeom prst="rect">
                          <a:avLst/>
                        </a:prstGeom>
                        <a:noFill/>
                        <a:ln>
                          <a:noFill/>
                        </a:ln>
                      </p:spPr>
                    </p:pic>
                  </p:oleObj>
                </mc:Fallback>
              </mc:AlternateContent>
            </a:graphicData>
          </a:graphic>
        </p:graphicFrame>
        <p:grpSp>
          <p:nvGrpSpPr>
            <p:cNvPr id="31" name="Group 16">
              <a:extLst>
                <a:ext uri="{FF2B5EF4-FFF2-40B4-BE49-F238E27FC236}">
                  <a16:creationId xmlns:a16="http://schemas.microsoft.com/office/drawing/2014/main" id="{FF7614DA-17ED-44C7-8F52-5588A65B13CC}"/>
                </a:ext>
              </a:extLst>
            </p:cNvPr>
            <p:cNvGrpSpPr>
              <a:grpSpLocks/>
            </p:cNvGrpSpPr>
            <p:nvPr/>
          </p:nvGrpSpPr>
          <p:grpSpPr bwMode="auto">
            <a:xfrm>
              <a:off x="6724550" y="4426075"/>
              <a:ext cx="644525" cy="2092325"/>
              <a:chOff x="1715" y="2230"/>
              <a:chExt cx="406" cy="1318"/>
            </a:xfrm>
          </p:grpSpPr>
          <p:sp>
            <p:nvSpPr>
              <p:cNvPr id="33" name="Oval 22">
                <a:extLst>
                  <a:ext uri="{FF2B5EF4-FFF2-40B4-BE49-F238E27FC236}">
                    <a16:creationId xmlns:a16="http://schemas.microsoft.com/office/drawing/2014/main" id="{630FA8E7-E48F-4252-85C6-17592E086779}"/>
                  </a:ext>
                </a:extLst>
              </p:cNvPr>
              <p:cNvSpPr>
                <a:spLocks noChangeAspect="1" noChangeArrowheads="1"/>
              </p:cNvSpPr>
              <p:nvPr/>
            </p:nvSpPr>
            <p:spPr bwMode="auto">
              <a:xfrm>
                <a:off x="1823" y="2494"/>
                <a:ext cx="82" cy="82"/>
              </a:xfrm>
              <a:prstGeom prst="ellipse">
                <a:avLst/>
              </a:prstGeom>
              <a:solidFill>
                <a:srgbClr val="FF9900"/>
              </a:solidFill>
              <a:ln w="9525">
                <a:solidFill>
                  <a:srgbClr val="000000"/>
                </a:solidFill>
                <a:round/>
                <a:headEnd/>
                <a:tailEnd/>
              </a:ln>
            </p:spPr>
            <p:txBody>
              <a:bodyPr/>
              <a:lstStyle>
                <a:lvl1pPr eaLnBrk="0" hangingPunct="0">
                  <a:defRPr sz="4400">
                    <a:solidFill>
                      <a:schemeClr val="bg1"/>
                    </a:solidFill>
                    <a:latin typeface="Arial" panose="020B0604020202020204" pitchFamily="34" charset="0"/>
                  </a:defRPr>
                </a:lvl1pPr>
                <a:lvl2pPr marL="742950" indent="-285750" eaLnBrk="0" hangingPunct="0">
                  <a:defRPr sz="4400">
                    <a:solidFill>
                      <a:schemeClr val="bg1"/>
                    </a:solidFill>
                    <a:latin typeface="Arial" panose="020B0604020202020204" pitchFamily="34" charset="0"/>
                  </a:defRPr>
                </a:lvl2pPr>
                <a:lvl3pPr marL="1143000" indent="-228600" eaLnBrk="0" hangingPunct="0">
                  <a:defRPr sz="4400">
                    <a:solidFill>
                      <a:schemeClr val="bg1"/>
                    </a:solidFill>
                    <a:latin typeface="Arial" panose="020B0604020202020204" pitchFamily="34" charset="0"/>
                  </a:defRPr>
                </a:lvl3pPr>
                <a:lvl4pPr marL="1600200" indent="-228600" eaLnBrk="0" hangingPunct="0">
                  <a:defRPr sz="4400">
                    <a:solidFill>
                      <a:schemeClr val="bg1"/>
                    </a:solidFill>
                    <a:latin typeface="Arial" panose="020B0604020202020204" pitchFamily="34" charset="0"/>
                  </a:defRPr>
                </a:lvl4pPr>
                <a:lvl5pPr marL="2057400" indent="-228600" eaLnBrk="0" hangingPunct="0">
                  <a:defRPr sz="4400">
                    <a:solidFill>
                      <a:schemeClr val="bg1"/>
                    </a:solidFill>
                    <a:latin typeface="Arial" panose="020B0604020202020204" pitchFamily="34" charset="0"/>
                  </a:defRPr>
                </a:lvl5pPr>
                <a:lvl6pPr marL="2514600" indent="-228600" eaLnBrk="0" fontAlgn="base" hangingPunct="0">
                  <a:spcBef>
                    <a:spcPct val="0"/>
                  </a:spcBef>
                  <a:spcAft>
                    <a:spcPct val="0"/>
                  </a:spcAft>
                  <a:defRPr sz="4400">
                    <a:solidFill>
                      <a:schemeClr val="bg1"/>
                    </a:solidFill>
                    <a:latin typeface="Arial" panose="020B0604020202020204" pitchFamily="34" charset="0"/>
                  </a:defRPr>
                </a:lvl6pPr>
                <a:lvl7pPr marL="2971800" indent="-228600" eaLnBrk="0" fontAlgn="base" hangingPunct="0">
                  <a:spcBef>
                    <a:spcPct val="0"/>
                  </a:spcBef>
                  <a:spcAft>
                    <a:spcPct val="0"/>
                  </a:spcAft>
                  <a:defRPr sz="4400">
                    <a:solidFill>
                      <a:schemeClr val="bg1"/>
                    </a:solidFill>
                    <a:latin typeface="Arial" panose="020B0604020202020204" pitchFamily="34" charset="0"/>
                  </a:defRPr>
                </a:lvl7pPr>
                <a:lvl8pPr marL="3429000" indent="-228600" eaLnBrk="0" fontAlgn="base" hangingPunct="0">
                  <a:spcBef>
                    <a:spcPct val="0"/>
                  </a:spcBef>
                  <a:spcAft>
                    <a:spcPct val="0"/>
                  </a:spcAft>
                  <a:defRPr sz="4400">
                    <a:solidFill>
                      <a:schemeClr val="bg1"/>
                    </a:solidFill>
                    <a:latin typeface="Arial" panose="020B0604020202020204" pitchFamily="34" charset="0"/>
                  </a:defRPr>
                </a:lvl8pPr>
                <a:lvl9pPr marL="3886200" indent="-228600" eaLnBrk="0" fontAlgn="base" hangingPunct="0">
                  <a:spcBef>
                    <a:spcPct val="0"/>
                  </a:spcBef>
                  <a:spcAft>
                    <a:spcPct val="0"/>
                  </a:spcAft>
                  <a:defRPr sz="4400">
                    <a:solidFill>
                      <a:schemeClr val="bg1"/>
                    </a:solidFill>
                    <a:latin typeface="Arial" panose="020B0604020202020204" pitchFamily="34" charset="0"/>
                  </a:defRPr>
                </a:lvl9pPr>
              </a:lstStyle>
              <a:p>
                <a:pPr eaLnBrk="1" hangingPunct="1"/>
                <a:endParaRPr lang="en-US" altLang="cs-CZ"/>
              </a:p>
            </p:txBody>
          </p:sp>
          <p:sp>
            <p:nvSpPr>
              <p:cNvPr id="34" name="Oval 23">
                <a:extLst>
                  <a:ext uri="{FF2B5EF4-FFF2-40B4-BE49-F238E27FC236}">
                    <a16:creationId xmlns:a16="http://schemas.microsoft.com/office/drawing/2014/main" id="{F771BAA0-69B4-4F82-9036-101BD9C197D9}"/>
                  </a:ext>
                </a:extLst>
              </p:cNvPr>
              <p:cNvSpPr>
                <a:spLocks noChangeAspect="1" noChangeArrowheads="1"/>
              </p:cNvSpPr>
              <p:nvPr/>
            </p:nvSpPr>
            <p:spPr bwMode="auto">
              <a:xfrm>
                <a:off x="2039" y="3028"/>
                <a:ext cx="82" cy="82"/>
              </a:xfrm>
              <a:prstGeom prst="ellipse">
                <a:avLst/>
              </a:prstGeom>
              <a:solidFill>
                <a:srgbClr val="FF9900"/>
              </a:solidFill>
              <a:ln w="9525">
                <a:solidFill>
                  <a:srgbClr val="000000"/>
                </a:solidFill>
                <a:round/>
                <a:headEnd/>
                <a:tailEnd/>
              </a:ln>
            </p:spPr>
            <p:txBody>
              <a:bodyPr/>
              <a:lstStyle>
                <a:lvl1pPr eaLnBrk="0" hangingPunct="0">
                  <a:defRPr sz="4400">
                    <a:solidFill>
                      <a:schemeClr val="bg1"/>
                    </a:solidFill>
                    <a:latin typeface="Arial" panose="020B0604020202020204" pitchFamily="34" charset="0"/>
                  </a:defRPr>
                </a:lvl1pPr>
                <a:lvl2pPr marL="742950" indent="-285750" eaLnBrk="0" hangingPunct="0">
                  <a:defRPr sz="4400">
                    <a:solidFill>
                      <a:schemeClr val="bg1"/>
                    </a:solidFill>
                    <a:latin typeface="Arial" panose="020B0604020202020204" pitchFamily="34" charset="0"/>
                  </a:defRPr>
                </a:lvl2pPr>
                <a:lvl3pPr marL="1143000" indent="-228600" eaLnBrk="0" hangingPunct="0">
                  <a:defRPr sz="4400">
                    <a:solidFill>
                      <a:schemeClr val="bg1"/>
                    </a:solidFill>
                    <a:latin typeface="Arial" panose="020B0604020202020204" pitchFamily="34" charset="0"/>
                  </a:defRPr>
                </a:lvl3pPr>
                <a:lvl4pPr marL="1600200" indent="-228600" eaLnBrk="0" hangingPunct="0">
                  <a:defRPr sz="4400">
                    <a:solidFill>
                      <a:schemeClr val="bg1"/>
                    </a:solidFill>
                    <a:latin typeface="Arial" panose="020B0604020202020204" pitchFamily="34" charset="0"/>
                  </a:defRPr>
                </a:lvl4pPr>
                <a:lvl5pPr marL="2057400" indent="-228600" eaLnBrk="0" hangingPunct="0">
                  <a:defRPr sz="4400">
                    <a:solidFill>
                      <a:schemeClr val="bg1"/>
                    </a:solidFill>
                    <a:latin typeface="Arial" panose="020B0604020202020204" pitchFamily="34" charset="0"/>
                  </a:defRPr>
                </a:lvl5pPr>
                <a:lvl6pPr marL="2514600" indent="-228600" eaLnBrk="0" fontAlgn="base" hangingPunct="0">
                  <a:spcBef>
                    <a:spcPct val="0"/>
                  </a:spcBef>
                  <a:spcAft>
                    <a:spcPct val="0"/>
                  </a:spcAft>
                  <a:defRPr sz="4400">
                    <a:solidFill>
                      <a:schemeClr val="bg1"/>
                    </a:solidFill>
                    <a:latin typeface="Arial" panose="020B0604020202020204" pitchFamily="34" charset="0"/>
                  </a:defRPr>
                </a:lvl6pPr>
                <a:lvl7pPr marL="2971800" indent="-228600" eaLnBrk="0" fontAlgn="base" hangingPunct="0">
                  <a:spcBef>
                    <a:spcPct val="0"/>
                  </a:spcBef>
                  <a:spcAft>
                    <a:spcPct val="0"/>
                  </a:spcAft>
                  <a:defRPr sz="4400">
                    <a:solidFill>
                      <a:schemeClr val="bg1"/>
                    </a:solidFill>
                    <a:latin typeface="Arial" panose="020B0604020202020204" pitchFamily="34" charset="0"/>
                  </a:defRPr>
                </a:lvl7pPr>
                <a:lvl8pPr marL="3429000" indent="-228600" eaLnBrk="0" fontAlgn="base" hangingPunct="0">
                  <a:spcBef>
                    <a:spcPct val="0"/>
                  </a:spcBef>
                  <a:spcAft>
                    <a:spcPct val="0"/>
                  </a:spcAft>
                  <a:defRPr sz="4400">
                    <a:solidFill>
                      <a:schemeClr val="bg1"/>
                    </a:solidFill>
                    <a:latin typeface="Arial" panose="020B0604020202020204" pitchFamily="34" charset="0"/>
                  </a:defRPr>
                </a:lvl8pPr>
                <a:lvl9pPr marL="3886200" indent="-228600" eaLnBrk="0" fontAlgn="base" hangingPunct="0">
                  <a:spcBef>
                    <a:spcPct val="0"/>
                  </a:spcBef>
                  <a:spcAft>
                    <a:spcPct val="0"/>
                  </a:spcAft>
                  <a:defRPr sz="4400">
                    <a:solidFill>
                      <a:schemeClr val="bg1"/>
                    </a:solidFill>
                    <a:latin typeface="Arial" panose="020B0604020202020204" pitchFamily="34" charset="0"/>
                  </a:defRPr>
                </a:lvl9pPr>
              </a:lstStyle>
              <a:p>
                <a:pPr eaLnBrk="1" hangingPunct="1"/>
                <a:endParaRPr lang="en-US" altLang="cs-CZ"/>
              </a:p>
            </p:txBody>
          </p:sp>
          <p:sp>
            <p:nvSpPr>
              <p:cNvPr id="35" name="Oval 24">
                <a:extLst>
                  <a:ext uri="{FF2B5EF4-FFF2-40B4-BE49-F238E27FC236}">
                    <a16:creationId xmlns:a16="http://schemas.microsoft.com/office/drawing/2014/main" id="{D0494EC1-D849-4740-8D1F-2C3331000BEE}"/>
                  </a:ext>
                </a:extLst>
              </p:cNvPr>
              <p:cNvSpPr>
                <a:spLocks noChangeAspect="1" noChangeArrowheads="1"/>
              </p:cNvSpPr>
              <p:nvPr/>
            </p:nvSpPr>
            <p:spPr bwMode="auto">
              <a:xfrm>
                <a:off x="1937" y="2230"/>
                <a:ext cx="82" cy="82"/>
              </a:xfrm>
              <a:prstGeom prst="ellipse">
                <a:avLst/>
              </a:prstGeom>
              <a:solidFill>
                <a:srgbClr val="FF9900"/>
              </a:solidFill>
              <a:ln w="9525">
                <a:solidFill>
                  <a:srgbClr val="000000"/>
                </a:solidFill>
                <a:round/>
                <a:headEnd/>
                <a:tailEnd/>
              </a:ln>
            </p:spPr>
            <p:txBody>
              <a:bodyPr/>
              <a:lstStyle>
                <a:lvl1pPr eaLnBrk="0" hangingPunct="0">
                  <a:defRPr sz="4400">
                    <a:solidFill>
                      <a:schemeClr val="bg1"/>
                    </a:solidFill>
                    <a:latin typeface="Arial" panose="020B0604020202020204" pitchFamily="34" charset="0"/>
                  </a:defRPr>
                </a:lvl1pPr>
                <a:lvl2pPr marL="742950" indent="-285750" eaLnBrk="0" hangingPunct="0">
                  <a:defRPr sz="4400">
                    <a:solidFill>
                      <a:schemeClr val="bg1"/>
                    </a:solidFill>
                    <a:latin typeface="Arial" panose="020B0604020202020204" pitchFamily="34" charset="0"/>
                  </a:defRPr>
                </a:lvl2pPr>
                <a:lvl3pPr marL="1143000" indent="-228600" eaLnBrk="0" hangingPunct="0">
                  <a:defRPr sz="4400">
                    <a:solidFill>
                      <a:schemeClr val="bg1"/>
                    </a:solidFill>
                    <a:latin typeface="Arial" panose="020B0604020202020204" pitchFamily="34" charset="0"/>
                  </a:defRPr>
                </a:lvl3pPr>
                <a:lvl4pPr marL="1600200" indent="-228600" eaLnBrk="0" hangingPunct="0">
                  <a:defRPr sz="4400">
                    <a:solidFill>
                      <a:schemeClr val="bg1"/>
                    </a:solidFill>
                    <a:latin typeface="Arial" panose="020B0604020202020204" pitchFamily="34" charset="0"/>
                  </a:defRPr>
                </a:lvl4pPr>
                <a:lvl5pPr marL="2057400" indent="-228600" eaLnBrk="0" hangingPunct="0">
                  <a:defRPr sz="4400">
                    <a:solidFill>
                      <a:schemeClr val="bg1"/>
                    </a:solidFill>
                    <a:latin typeface="Arial" panose="020B0604020202020204" pitchFamily="34" charset="0"/>
                  </a:defRPr>
                </a:lvl5pPr>
                <a:lvl6pPr marL="2514600" indent="-228600" eaLnBrk="0" fontAlgn="base" hangingPunct="0">
                  <a:spcBef>
                    <a:spcPct val="0"/>
                  </a:spcBef>
                  <a:spcAft>
                    <a:spcPct val="0"/>
                  </a:spcAft>
                  <a:defRPr sz="4400">
                    <a:solidFill>
                      <a:schemeClr val="bg1"/>
                    </a:solidFill>
                    <a:latin typeface="Arial" panose="020B0604020202020204" pitchFamily="34" charset="0"/>
                  </a:defRPr>
                </a:lvl6pPr>
                <a:lvl7pPr marL="2971800" indent="-228600" eaLnBrk="0" fontAlgn="base" hangingPunct="0">
                  <a:spcBef>
                    <a:spcPct val="0"/>
                  </a:spcBef>
                  <a:spcAft>
                    <a:spcPct val="0"/>
                  </a:spcAft>
                  <a:defRPr sz="4400">
                    <a:solidFill>
                      <a:schemeClr val="bg1"/>
                    </a:solidFill>
                    <a:latin typeface="Arial" panose="020B0604020202020204" pitchFamily="34" charset="0"/>
                  </a:defRPr>
                </a:lvl7pPr>
                <a:lvl8pPr marL="3429000" indent="-228600" eaLnBrk="0" fontAlgn="base" hangingPunct="0">
                  <a:spcBef>
                    <a:spcPct val="0"/>
                  </a:spcBef>
                  <a:spcAft>
                    <a:spcPct val="0"/>
                  </a:spcAft>
                  <a:defRPr sz="4400">
                    <a:solidFill>
                      <a:schemeClr val="bg1"/>
                    </a:solidFill>
                    <a:latin typeface="Arial" panose="020B0604020202020204" pitchFamily="34" charset="0"/>
                  </a:defRPr>
                </a:lvl8pPr>
                <a:lvl9pPr marL="3886200" indent="-228600" eaLnBrk="0" fontAlgn="base" hangingPunct="0">
                  <a:spcBef>
                    <a:spcPct val="0"/>
                  </a:spcBef>
                  <a:spcAft>
                    <a:spcPct val="0"/>
                  </a:spcAft>
                  <a:defRPr sz="4400">
                    <a:solidFill>
                      <a:schemeClr val="bg1"/>
                    </a:solidFill>
                    <a:latin typeface="Arial" panose="020B0604020202020204" pitchFamily="34" charset="0"/>
                  </a:defRPr>
                </a:lvl9pPr>
              </a:lstStyle>
              <a:p>
                <a:pPr eaLnBrk="1" hangingPunct="1"/>
                <a:endParaRPr lang="en-US" altLang="cs-CZ"/>
              </a:p>
            </p:txBody>
          </p:sp>
          <p:sp>
            <p:nvSpPr>
              <p:cNvPr id="36" name="Oval 25">
                <a:extLst>
                  <a:ext uri="{FF2B5EF4-FFF2-40B4-BE49-F238E27FC236}">
                    <a16:creationId xmlns:a16="http://schemas.microsoft.com/office/drawing/2014/main" id="{57CF3B15-D8C4-4496-A1FF-A4B5EB6F068B}"/>
                  </a:ext>
                </a:extLst>
              </p:cNvPr>
              <p:cNvSpPr>
                <a:spLocks noChangeAspect="1" noChangeArrowheads="1"/>
              </p:cNvSpPr>
              <p:nvPr/>
            </p:nvSpPr>
            <p:spPr bwMode="auto">
              <a:xfrm>
                <a:off x="1715" y="3364"/>
                <a:ext cx="82" cy="82"/>
              </a:xfrm>
              <a:prstGeom prst="ellipse">
                <a:avLst/>
              </a:prstGeom>
              <a:solidFill>
                <a:srgbClr val="FF9900"/>
              </a:solidFill>
              <a:ln w="9525">
                <a:solidFill>
                  <a:srgbClr val="000000"/>
                </a:solidFill>
                <a:round/>
                <a:headEnd/>
                <a:tailEnd/>
              </a:ln>
            </p:spPr>
            <p:txBody>
              <a:bodyPr/>
              <a:lstStyle>
                <a:lvl1pPr eaLnBrk="0" hangingPunct="0">
                  <a:defRPr sz="4400">
                    <a:solidFill>
                      <a:schemeClr val="bg1"/>
                    </a:solidFill>
                    <a:latin typeface="Arial" panose="020B0604020202020204" pitchFamily="34" charset="0"/>
                  </a:defRPr>
                </a:lvl1pPr>
                <a:lvl2pPr marL="742950" indent="-285750" eaLnBrk="0" hangingPunct="0">
                  <a:defRPr sz="4400">
                    <a:solidFill>
                      <a:schemeClr val="bg1"/>
                    </a:solidFill>
                    <a:latin typeface="Arial" panose="020B0604020202020204" pitchFamily="34" charset="0"/>
                  </a:defRPr>
                </a:lvl2pPr>
                <a:lvl3pPr marL="1143000" indent="-228600" eaLnBrk="0" hangingPunct="0">
                  <a:defRPr sz="4400">
                    <a:solidFill>
                      <a:schemeClr val="bg1"/>
                    </a:solidFill>
                    <a:latin typeface="Arial" panose="020B0604020202020204" pitchFamily="34" charset="0"/>
                  </a:defRPr>
                </a:lvl3pPr>
                <a:lvl4pPr marL="1600200" indent="-228600" eaLnBrk="0" hangingPunct="0">
                  <a:defRPr sz="4400">
                    <a:solidFill>
                      <a:schemeClr val="bg1"/>
                    </a:solidFill>
                    <a:latin typeface="Arial" panose="020B0604020202020204" pitchFamily="34" charset="0"/>
                  </a:defRPr>
                </a:lvl4pPr>
                <a:lvl5pPr marL="2057400" indent="-228600" eaLnBrk="0" hangingPunct="0">
                  <a:defRPr sz="4400">
                    <a:solidFill>
                      <a:schemeClr val="bg1"/>
                    </a:solidFill>
                    <a:latin typeface="Arial" panose="020B0604020202020204" pitchFamily="34" charset="0"/>
                  </a:defRPr>
                </a:lvl5pPr>
                <a:lvl6pPr marL="2514600" indent="-228600" eaLnBrk="0" fontAlgn="base" hangingPunct="0">
                  <a:spcBef>
                    <a:spcPct val="0"/>
                  </a:spcBef>
                  <a:spcAft>
                    <a:spcPct val="0"/>
                  </a:spcAft>
                  <a:defRPr sz="4400">
                    <a:solidFill>
                      <a:schemeClr val="bg1"/>
                    </a:solidFill>
                    <a:latin typeface="Arial" panose="020B0604020202020204" pitchFamily="34" charset="0"/>
                  </a:defRPr>
                </a:lvl6pPr>
                <a:lvl7pPr marL="2971800" indent="-228600" eaLnBrk="0" fontAlgn="base" hangingPunct="0">
                  <a:spcBef>
                    <a:spcPct val="0"/>
                  </a:spcBef>
                  <a:spcAft>
                    <a:spcPct val="0"/>
                  </a:spcAft>
                  <a:defRPr sz="4400">
                    <a:solidFill>
                      <a:schemeClr val="bg1"/>
                    </a:solidFill>
                    <a:latin typeface="Arial" panose="020B0604020202020204" pitchFamily="34" charset="0"/>
                  </a:defRPr>
                </a:lvl7pPr>
                <a:lvl8pPr marL="3429000" indent="-228600" eaLnBrk="0" fontAlgn="base" hangingPunct="0">
                  <a:spcBef>
                    <a:spcPct val="0"/>
                  </a:spcBef>
                  <a:spcAft>
                    <a:spcPct val="0"/>
                  </a:spcAft>
                  <a:defRPr sz="4400">
                    <a:solidFill>
                      <a:schemeClr val="bg1"/>
                    </a:solidFill>
                    <a:latin typeface="Arial" panose="020B0604020202020204" pitchFamily="34" charset="0"/>
                  </a:defRPr>
                </a:lvl8pPr>
                <a:lvl9pPr marL="3886200" indent="-228600" eaLnBrk="0" fontAlgn="base" hangingPunct="0">
                  <a:spcBef>
                    <a:spcPct val="0"/>
                  </a:spcBef>
                  <a:spcAft>
                    <a:spcPct val="0"/>
                  </a:spcAft>
                  <a:defRPr sz="4400">
                    <a:solidFill>
                      <a:schemeClr val="bg1"/>
                    </a:solidFill>
                    <a:latin typeface="Arial" panose="020B0604020202020204" pitchFamily="34" charset="0"/>
                  </a:defRPr>
                </a:lvl9pPr>
              </a:lstStyle>
              <a:p>
                <a:pPr eaLnBrk="1" hangingPunct="1"/>
                <a:endParaRPr lang="en-US" altLang="cs-CZ"/>
              </a:p>
            </p:txBody>
          </p:sp>
          <p:sp>
            <p:nvSpPr>
              <p:cNvPr id="37" name="Oval 26">
                <a:extLst>
                  <a:ext uri="{FF2B5EF4-FFF2-40B4-BE49-F238E27FC236}">
                    <a16:creationId xmlns:a16="http://schemas.microsoft.com/office/drawing/2014/main" id="{6E4AA347-0F57-4D56-9C3F-1E7392C037A6}"/>
                  </a:ext>
                </a:extLst>
              </p:cNvPr>
              <p:cNvSpPr>
                <a:spLocks noChangeAspect="1" noChangeArrowheads="1"/>
              </p:cNvSpPr>
              <p:nvPr/>
            </p:nvSpPr>
            <p:spPr bwMode="auto">
              <a:xfrm>
                <a:off x="1823" y="3466"/>
                <a:ext cx="82" cy="82"/>
              </a:xfrm>
              <a:prstGeom prst="ellipse">
                <a:avLst/>
              </a:prstGeom>
              <a:solidFill>
                <a:srgbClr val="FF9900"/>
              </a:solidFill>
              <a:ln w="9525">
                <a:solidFill>
                  <a:srgbClr val="000000"/>
                </a:solidFill>
                <a:round/>
                <a:headEnd/>
                <a:tailEnd/>
              </a:ln>
            </p:spPr>
            <p:txBody>
              <a:bodyPr/>
              <a:lstStyle>
                <a:lvl1pPr eaLnBrk="0" hangingPunct="0">
                  <a:defRPr sz="4400">
                    <a:solidFill>
                      <a:schemeClr val="bg1"/>
                    </a:solidFill>
                    <a:latin typeface="Arial" panose="020B0604020202020204" pitchFamily="34" charset="0"/>
                  </a:defRPr>
                </a:lvl1pPr>
                <a:lvl2pPr marL="742950" indent="-285750" eaLnBrk="0" hangingPunct="0">
                  <a:defRPr sz="4400">
                    <a:solidFill>
                      <a:schemeClr val="bg1"/>
                    </a:solidFill>
                    <a:latin typeface="Arial" panose="020B0604020202020204" pitchFamily="34" charset="0"/>
                  </a:defRPr>
                </a:lvl2pPr>
                <a:lvl3pPr marL="1143000" indent="-228600" eaLnBrk="0" hangingPunct="0">
                  <a:defRPr sz="4400">
                    <a:solidFill>
                      <a:schemeClr val="bg1"/>
                    </a:solidFill>
                    <a:latin typeface="Arial" panose="020B0604020202020204" pitchFamily="34" charset="0"/>
                  </a:defRPr>
                </a:lvl3pPr>
                <a:lvl4pPr marL="1600200" indent="-228600" eaLnBrk="0" hangingPunct="0">
                  <a:defRPr sz="4400">
                    <a:solidFill>
                      <a:schemeClr val="bg1"/>
                    </a:solidFill>
                    <a:latin typeface="Arial" panose="020B0604020202020204" pitchFamily="34" charset="0"/>
                  </a:defRPr>
                </a:lvl4pPr>
                <a:lvl5pPr marL="2057400" indent="-228600" eaLnBrk="0" hangingPunct="0">
                  <a:defRPr sz="4400">
                    <a:solidFill>
                      <a:schemeClr val="bg1"/>
                    </a:solidFill>
                    <a:latin typeface="Arial" panose="020B0604020202020204" pitchFamily="34" charset="0"/>
                  </a:defRPr>
                </a:lvl5pPr>
                <a:lvl6pPr marL="2514600" indent="-228600" eaLnBrk="0" fontAlgn="base" hangingPunct="0">
                  <a:spcBef>
                    <a:spcPct val="0"/>
                  </a:spcBef>
                  <a:spcAft>
                    <a:spcPct val="0"/>
                  </a:spcAft>
                  <a:defRPr sz="4400">
                    <a:solidFill>
                      <a:schemeClr val="bg1"/>
                    </a:solidFill>
                    <a:latin typeface="Arial" panose="020B0604020202020204" pitchFamily="34" charset="0"/>
                  </a:defRPr>
                </a:lvl6pPr>
                <a:lvl7pPr marL="2971800" indent="-228600" eaLnBrk="0" fontAlgn="base" hangingPunct="0">
                  <a:spcBef>
                    <a:spcPct val="0"/>
                  </a:spcBef>
                  <a:spcAft>
                    <a:spcPct val="0"/>
                  </a:spcAft>
                  <a:defRPr sz="4400">
                    <a:solidFill>
                      <a:schemeClr val="bg1"/>
                    </a:solidFill>
                    <a:latin typeface="Arial" panose="020B0604020202020204" pitchFamily="34" charset="0"/>
                  </a:defRPr>
                </a:lvl7pPr>
                <a:lvl8pPr marL="3429000" indent="-228600" eaLnBrk="0" fontAlgn="base" hangingPunct="0">
                  <a:spcBef>
                    <a:spcPct val="0"/>
                  </a:spcBef>
                  <a:spcAft>
                    <a:spcPct val="0"/>
                  </a:spcAft>
                  <a:defRPr sz="4400">
                    <a:solidFill>
                      <a:schemeClr val="bg1"/>
                    </a:solidFill>
                    <a:latin typeface="Arial" panose="020B0604020202020204" pitchFamily="34" charset="0"/>
                  </a:defRPr>
                </a:lvl8pPr>
                <a:lvl9pPr marL="3886200" indent="-228600" eaLnBrk="0" fontAlgn="base" hangingPunct="0">
                  <a:spcBef>
                    <a:spcPct val="0"/>
                  </a:spcBef>
                  <a:spcAft>
                    <a:spcPct val="0"/>
                  </a:spcAft>
                  <a:defRPr sz="4400">
                    <a:solidFill>
                      <a:schemeClr val="bg1"/>
                    </a:solidFill>
                    <a:latin typeface="Arial" panose="020B0604020202020204" pitchFamily="34" charset="0"/>
                  </a:defRPr>
                </a:lvl9pPr>
              </a:lstStyle>
              <a:p>
                <a:pPr eaLnBrk="1" hangingPunct="1"/>
                <a:endParaRPr lang="en-US" altLang="cs-CZ"/>
              </a:p>
            </p:txBody>
          </p:sp>
        </p:grpSp>
        <p:sp>
          <p:nvSpPr>
            <p:cNvPr id="32" name="Line 30">
              <a:extLst>
                <a:ext uri="{FF2B5EF4-FFF2-40B4-BE49-F238E27FC236}">
                  <a16:creationId xmlns:a16="http://schemas.microsoft.com/office/drawing/2014/main" id="{01F31A62-10AF-4D82-A188-F0BAF7C59D8C}"/>
                </a:ext>
              </a:extLst>
            </p:cNvPr>
            <p:cNvSpPr>
              <a:spLocks noChangeShapeType="1"/>
            </p:cNvSpPr>
            <p:nvPr/>
          </p:nvSpPr>
          <p:spPr bwMode="auto">
            <a:xfrm>
              <a:off x="7454800" y="4103812"/>
              <a:ext cx="639763" cy="1082675"/>
            </a:xfrm>
            <a:prstGeom prst="line">
              <a:avLst/>
            </a:prstGeom>
            <a:noFill/>
            <a:ln w="412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5" name="Přímá spojnice se šipkou 4">
            <a:extLst>
              <a:ext uri="{FF2B5EF4-FFF2-40B4-BE49-F238E27FC236}">
                <a16:creationId xmlns:a16="http://schemas.microsoft.com/office/drawing/2014/main" id="{99590A8B-EC8A-407A-BA8C-235F28B63DC3}"/>
              </a:ext>
            </a:extLst>
          </p:cNvPr>
          <p:cNvCxnSpPr>
            <a:cxnSpLocks/>
          </p:cNvCxnSpPr>
          <p:nvPr/>
        </p:nvCxnSpPr>
        <p:spPr>
          <a:xfrm flipV="1">
            <a:off x="5668071" y="2729928"/>
            <a:ext cx="1706359" cy="1244028"/>
          </a:xfrm>
          <a:prstGeom prst="straightConnector1">
            <a:avLst/>
          </a:prstGeom>
          <a:ln w="28575">
            <a:solidFill>
              <a:srgbClr val="4BA82E"/>
            </a:solidFill>
            <a:tailEnd type="triangle"/>
          </a:ln>
        </p:spPr>
        <p:style>
          <a:lnRef idx="1">
            <a:schemeClr val="accent1"/>
          </a:lnRef>
          <a:fillRef idx="0">
            <a:schemeClr val="accent1"/>
          </a:fillRef>
          <a:effectRef idx="0">
            <a:schemeClr val="accent1"/>
          </a:effectRef>
          <a:fontRef idx="minor">
            <a:schemeClr val="tx1"/>
          </a:fontRef>
        </p:style>
      </p:cxnSp>
      <p:cxnSp>
        <p:nvCxnSpPr>
          <p:cNvPr id="38" name="Přímá spojnice se šipkou 37">
            <a:extLst>
              <a:ext uri="{FF2B5EF4-FFF2-40B4-BE49-F238E27FC236}">
                <a16:creationId xmlns:a16="http://schemas.microsoft.com/office/drawing/2014/main" id="{600F26A4-D02A-41EB-A405-7CE585A3F6C9}"/>
              </a:ext>
            </a:extLst>
          </p:cNvPr>
          <p:cNvCxnSpPr>
            <a:cxnSpLocks/>
          </p:cNvCxnSpPr>
          <p:nvPr/>
        </p:nvCxnSpPr>
        <p:spPr>
          <a:xfrm flipV="1">
            <a:off x="5755086" y="4572623"/>
            <a:ext cx="1548983" cy="24086"/>
          </a:xfrm>
          <a:prstGeom prst="straightConnector1">
            <a:avLst/>
          </a:prstGeom>
          <a:ln w="28575">
            <a:solidFill>
              <a:srgbClr val="4BA82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8089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100</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cs-CZ" b="1" dirty="0" err="1"/>
              <a:t>Example</a:t>
            </a:r>
            <a:endParaRPr lang="en-US" b="1" dirty="0"/>
          </a:p>
          <a:p>
            <a:pPr lvl="1">
              <a:lnSpc>
                <a:spcPct val="110000"/>
              </a:lnSpc>
            </a:pPr>
            <a:r>
              <a:rPr lang="en-US" dirty="0"/>
              <a:t>Products must be transported to the client using identical </a:t>
            </a:r>
            <a:r>
              <a:rPr lang="en-US" dirty="0">
                <a:solidFill>
                  <a:schemeClr val="accent2"/>
                </a:solidFill>
              </a:rPr>
              <a:t>containers</a:t>
            </a:r>
            <a:r>
              <a:rPr lang="en-US" dirty="0"/>
              <a:t>. In the table, a </a:t>
            </a:r>
            <a:r>
              <a:rPr lang="en-US" dirty="0">
                <a:solidFill>
                  <a:schemeClr val="accent2"/>
                </a:solidFill>
              </a:rPr>
              <a:t>unit weight </a:t>
            </a:r>
            <a:r>
              <a:rPr lang="en-US" dirty="0"/>
              <a:t>of each product type (in kg) and a </a:t>
            </a:r>
            <a:r>
              <a:rPr lang="en-US" dirty="0">
                <a:solidFill>
                  <a:schemeClr val="accent2"/>
                </a:solidFill>
              </a:rPr>
              <a:t>number</a:t>
            </a:r>
            <a:r>
              <a:rPr lang="en-US" dirty="0"/>
              <a:t> of them to transport are given. The </a:t>
            </a:r>
            <a:r>
              <a:rPr lang="en-US" dirty="0">
                <a:solidFill>
                  <a:schemeClr val="accent2"/>
                </a:solidFill>
              </a:rPr>
              <a:t>weight capacity </a:t>
            </a:r>
            <a:r>
              <a:rPr lang="en-US" dirty="0"/>
              <a:t>of the container is </a:t>
            </a:r>
            <a:r>
              <a:rPr lang="en-US" dirty="0">
                <a:solidFill>
                  <a:schemeClr val="accent2"/>
                </a:solidFill>
              </a:rPr>
              <a:t>500 kg</a:t>
            </a:r>
            <a:r>
              <a:rPr lang="en-US" dirty="0"/>
              <a:t>. </a:t>
            </a:r>
            <a:endParaRPr lang="cs-CZ" dirty="0"/>
          </a:p>
          <a:p>
            <a:pPr lvl="1">
              <a:lnSpc>
                <a:spcPct val="110000"/>
              </a:lnSpc>
            </a:pPr>
            <a:r>
              <a:rPr lang="en-US" dirty="0"/>
              <a:t>The objective is to </a:t>
            </a:r>
            <a:r>
              <a:rPr lang="en-US" dirty="0">
                <a:solidFill>
                  <a:schemeClr val="accent2"/>
                </a:solidFill>
              </a:rPr>
              <a:t>minimize</a:t>
            </a:r>
            <a:r>
              <a:rPr lang="en-US" dirty="0"/>
              <a:t> a </a:t>
            </a:r>
            <a:r>
              <a:rPr lang="en-US" dirty="0">
                <a:solidFill>
                  <a:schemeClr val="accent2"/>
                </a:solidFill>
              </a:rPr>
              <a:t>number</a:t>
            </a:r>
            <a:r>
              <a:rPr lang="en-US" dirty="0"/>
              <a:t> of used </a:t>
            </a:r>
            <a:r>
              <a:rPr lang="en-US" dirty="0">
                <a:solidFill>
                  <a:schemeClr val="accent2"/>
                </a:solidFill>
              </a:rPr>
              <a:t>containers</a:t>
            </a:r>
            <a:r>
              <a:rPr lang="en-US" dirty="0"/>
              <a:t>. </a:t>
            </a:r>
            <a:endParaRPr lang="cs-CZ"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66638"/>
            <a:ext cx="9242159" cy="369332"/>
          </a:xfrm>
        </p:spPr>
        <p:txBody>
          <a:bodyPr/>
          <a:lstStyle/>
          <a:p>
            <a:r>
              <a:rPr lang="cs-CZ" sz="1800" dirty="0"/>
              <a:t>Bin </a:t>
            </a:r>
            <a:r>
              <a:rPr lang="cs-CZ" sz="1800" dirty="0" err="1"/>
              <a:t>Packing</a:t>
            </a:r>
            <a:r>
              <a:rPr lang="cs-CZ" sz="1800" dirty="0"/>
              <a:t> </a:t>
            </a:r>
            <a:r>
              <a:rPr lang="cs-CZ" sz="1800" dirty="0" err="1"/>
              <a:t>Problem</a:t>
            </a:r>
            <a:r>
              <a:rPr lang="cs-CZ" sz="1800" dirty="0"/>
              <a:t> – BPP II</a:t>
            </a:r>
          </a:p>
        </p:txBody>
      </p:sp>
      <p:graphicFrame>
        <p:nvGraphicFramePr>
          <p:cNvPr id="6" name="Tabulka 5">
            <a:extLst>
              <a:ext uri="{FF2B5EF4-FFF2-40B4-BE49-F238E27FC236}">
                <a16:creationId xmlns:a16="http://schemas.microsoft.com/office/drawing/2014/main" id="{BAC3DD58-6188-FD0A-182C-B3B9E09CF6C0}"/>
              </a:ext>
            </a:extLst>
          </p:cNvPr>
          <p:cNvGraphicFramePr>
            <a:graphicFrameLocks noGrp="1"/>
          </p:cNvGraphicFramePr>
          <p:nvPr>
            <p:extLst>
              <p:ext uri="{D42A27DB-BD31-4B8C-83A1-F6EECF244321}">
                <p14:modId xmlns:p14="http://schemas.microsoft.com/office/powerpoint/2010/main" val="1000753997"/>
              </p:ext>
            </p:extLst>
          </p:nvPr>
        </p:nvGraphicFramePr>
        <p:xfrm>
          <a:off x="1156326" y="2997682"/>
          <a:ext cx="4027541" cy="1962626"/>
        </p:xfrm>
        <a:graphic>
          <a:graphicData uri="http://schemas.openxmlformats.org/drawingml/2006/table">
            <a:tbl>
              <a:tblPr firstRow="1" firstCol="1" bandRow="1">
                <a:tableStyleId>{5C22544A-7EE6-4342-B048-85BDC9FD1C3A}</a:tableStyleId>
              </a:tblPr>
              <a:tblGrid>
                <a:gridCol w="2013455">
                  <a:extLst>
                    <a:ext uri="{9D8B030D-6E8A-4147-A177-3AD203B41FA5}">
                      <a16:colId xmlns:a16="http://schemas.microsoft.com/office/drawing/2014/main" val="3330628115"/>
                    </a:ext>
                  </a:extLst>
                </a:gridCol>
                <a:gridCol w="1007043">
                  <a:extLst>
                    <a:ext uri="{9D8B030D-6E8A-4147-A177-3AD203B41FA5}">
                      <a16:colId xmlns:a16="http://schemas.microsoft.com/office/drawing/2014/main" val="825445080"/>
                    </a:ext>
                  </a:extLst>
                </a:gridCol>
                <a:gridCol w="1007043">
                  <a:extLst>
                    <a:ext uri="{9D8B030D-6E8A-4147-A177-3AD203B41FA5}">
                      <a16:colId xmlns:a16="http://schemas.microsoft.com/office/drawing/2014/main" val="4193229883"/>
                    </a:ext>
                  </a:extLst>
                </a:gridCol>
              </a:tblGrid>
              <a:tr h="360896">
                <a:tc>
                  <a:txBody>
                    <a:bodyPr/>
                    <a:lstStyle/>
                    <a:p>
                      <a:pPr marL="0" algn="ctr" defTabSz="914400" rtl="0" eaLnBrk="1" fontAlgn="b" latinLnBrk="0" hangingPunct="1">
                        <a:lnSpc>
                          <a:spcPct val="107000"/>
                        </a:lnSpc>
                        <a:spcAft>
                          <a:spcPts val="800"/>
                        </a:spcAft>
                      </a:pP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BinPacking</a:t>
                      </a:r>
                      <a:endPar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Weight</a:t>
                      </a:r>
                      <a:endPar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Number</a:t>
                      </a:r>
                      <a:endPar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442734866"/>
                  </a:ext>
                </a:extLst>
              </a:tr>
              <a:tr h="266955">
                <a:tc>
                  <a:txBody>
                    <a:bodyPr/>
                    <a:lstStyle/>
                    <a:p>
                      <a:pPr marL="0" algn="ctr" defTabSz="914400" rtl="0" eaLnBrk="1" fontAlgn="b" latinLnBrk="0" hangingPunct="1">
                        <a:lnSpc>
                          <a:spcPct val="107000"/>
                        </a:lnSpc>
                        <a:spcAft>
                          <a:spcPts val="800"/>
                        </a:spcAft>
                      </a:pP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Product</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0" i="0" u="none" strike="noStrike" kern="1200" dirty="0">
                          <a:solidFill>
                            <a:sysClr val="windowText" lastClr="000000"/>
                          </a:solidFill>
                          <a:effectLst/>
                          <a:latin typeface="Arial" panose="020B0604020202020204" pitchFamily="34" charset="0"/>
                          <a:ea typeface="+mn-ea"/>
                          <a:cs typeface="Arial" panose="020B0604020202020204" pitchFamily="34" charset="0"/>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8606253"/>
                  </a:ext>
                </a:extLst>
              </a:tr>
              <a:tr h="266955">
                <a:tc>
                  <a:txBody>
                    <a:bodyPr/>
                    <a:lstStyle/>
                    <a:p>
                      <a:pPr marL="0" algn="ctr" defTabSz="914400" rtl="0" eaLnBrk="1" fontAlgn="b" latinLnBrk="0" hangingPunct="1">
                        <a:lnSpc>
                          <a:spcPct val="107000"/>
                        </a:lnSpc>
                        <a:spcAft>
                          <a:spcPts val="800"/>
                        </a:spcAft>
                      </a:pP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Product</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0" i="0" u="none" strike="noStrike" kern="1200" dirty="0">
                          <a:solidFill>
                            <a:sysClr val="windowText" lastClr="000000"/>
                          </a:solidFill>
                          <a:effectLst/>
                          <a:latin typeface="Arial" panose="020B0604020202020204" pitchFamily="34" charset="0"/>
                          <a:ea typeface="+mn-ea"/>
                          <a:cs typeface="Arial" panose="020B0604020202020204" pitchFamily="34" charset="0"/>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1637252"/>
                  </a:ext>
                </a:extLst>
              </a:tr>
              <a:tr h="266955">
                <a:tc>
                  <a:txBody>
                    <a:bodyPr/>
                    <a:lstStyle/>
                    <a:p>
                      <a:pPr marL="0" algn="ctr" defTabSz="914400" rtl="0" eaLnBrk="1" fontAlgn="b" latinLnBrk="0" hangingPunct="1">
                        <a:lnSpc>
                          <a:spcPct val="107000"/>
                        </a:lnSpc>
                        <a:spcAft>
                          <a:spcPts val="800"/>
                        </a:spcAft>
                      </a:pP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Product</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0" i="0" u="none" strike="noStrike" kern="1200" dirty="0">
                          <a:solidFill>
                            <a:sysClr val="windowText" lastClr="000000"/>
                          </a:solidFill>
                          <a:effectLst/>
                          <a:latin typeface="Arial" panose="020B0604020202020204" pitchFamily="34" charset="0"/>
                          <a:ea typeface="+mn-ea"/>
                          <a:cs typeface="Arial" panose="020B0604020202020204" pitchFamily="34" charset="0"/>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0439321"/>
                  </a:ext>
                </a:extLst>
              </a:tr>
              <a:tr h="266955">
                <a:tc>
                  <a:txBody>
                    <a:bodyPr/>
                    <a:lstStyle/>
                    <a:p>
                      <a:pPr marL="0" algn="ctr" defTabSz="914400" rtl="0" eaLnBrk="1" fontAlgn="b" latinLnBrk="0" hangingPunct="1">
                        <a:lnSpc>
                          <a:spcPct val="107000"/>
                        </a:lnSpc>
                        <a:spcAft>
                          <a:spcPts val="800"/>
                        </a:spcAft>
                      </a:pP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Product</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0" i="0" u="none" strike="noStrike" kern="1200" dirty="0">
                          <a:solidFill>
                            <a:sysClr val="windowText" lastClr="000000"/>
                          </a:solidFill>
                          <a:effectLst/>
                          <a:latin typeface="Arial" panose="020B0604020202020204" pitchFamily="34" charset="0"/>
                          <a:ea typeface="+mn-ea"/>
                          <a:cs typeface="Arial" panose="020B0604020202020204" pitchFamily="34" charset="0"/>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dirty="0">
                          <a:solidFill>
                            <a:sysClr val="windowText" lastClr="000000"/>
                          </a:solidFill>
                          <a:effectLst/>
                          <a:latin typeface="Arial" panose="020B0604020202020204" pitchFamily="34" charset="0"/>
                          <a:ea typeface="+mn-ea"/>
                          <a:cs typeface="Arial" panose="020B0604020202020204" pitchFamily="34" charset="0"/>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6680625"/>
                  </a:ext>
                </a:extLst>
              </a:tr>
              <a:tr h="266955">
                <a:tc>
                  <a:txBody>
                    <a:bodyPr/>
                    <a:lstStyle/>
                    <a:p>
                      <a:pPr marL="0" algn="ctr" defTabSz="914400" rtl="0" eaLnBrk="1" fontAlgn="b" latinLnBrk="0" hangingPunct="1">
                        <a:lnSpc>
                          <a:spcPct val="107000"/>
                        </a:lnSpc>
                        <a:spcAft>
                          <a:spcPts val="800"/>
                        </a:spcAft>
                      </a:pP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Product</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dirty="0">
                          <a:solidFill>
                            <a:sysClr val="windowText" lastClr="000000"/>
                          </a:solidFill>
                          <a:effectLst/>
                          <a:latin typeface="Arial" panose="020B0604020202020204" pitchFamily="34" charset="0"/>
                          <a:ea typeface="+mn-ea"/>
                          <a:cs typeface="Arial" panose="020B0604020202020204" pitchFamily="34" charset="0"/>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103441"/>
                  </a:ext>
                </a:extLst>
              </a:tr>
              <a:tr h="266955">
                <a:tc>
                  <a:txBody>
                    <a:bodyPr/>
                    <a:lstStyle/>
                    <a:p>
                      <a:pPr marL="0" algn="ctr" defTabSz="914400" rtl="0" eaLnBrk="1" fontAlgn="b" latinLnBrk="0" hangingPunct="1">
                        <a:lnSpc>
                          <a:spcPct val="107000"/>
                        </a:lnSpc>
                        <a:spcAft>
                          <a:spcPts val="800"/>
                        </a:spcAft>
                      </a:pP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Product</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dirty="0">
                          <a:solidFill>
                            <a:sysClr val="windowText" lastClr="000000"/>
                          </a:solidFill>
                          <a:effectLst/>
                          <a:latin typeface="Arial" panose="020B0604020202020204" pitchFamily="34" charset="0"/>
                          <a:ea typeface="+mn-ea"/>
                          <a:cs typeface="Arial" panose="020B0604020202020204" pitchFamily="34" charset="0"/>
                        </a:rPr>
                        <a:t>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9492662"/>
                  </a:ext>
                </a:extLst>
              </a:tr>
            </a:tbl>
          </a:graphicData>
        </a:graphic>
      </p:graphicFrame>
    </p:spTree>
    <p:extLst>
      <p:ext uri="{BB962C8B-B14F-4D97-AF65-F5344CB8AC3E}">
        <p14:creationId xmlns:p14="http://schemas.microsoft.com/office/powerpoint/2010/main" val="413659576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9E7D0FC-D322-49E9-85D2-5B3ACC6094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39E7D0FC-D322-49E9-85D2-5B3ACC6094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101</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cs-CZ" b="1" dirty="0" err="1"/>
              <a:t>Decision</a:t>
            </a:r>
            <a:r>
              <a:rPr lang="cs-CZ" b="1" dirty="0"/>
              <a:t> </a:t>
            </a:r>
            <a:r>
              <a:rPr lang="cs-CZ" b="1" dirty="0" err="1"/>
              <a:t>variables</a:t>
            </a:r>
            <a:endParaRPr lang="cs-CZ" b="1" dirty="0"/>
          </a:p>
          <a:p>
            <a:pPr lvl="0">
              <a:lnSpc>
                <a:spcPct val="110000"/>
              </a:lnSpc>
            </a:pPr>
            <a:endParaRPr lang="cs-CZ" b="1" dirty="0"/>
          </a:p>
          <a:p>
            <a:pPr lvl="0">
              <a:lnSpc>
                <a:spcPct val="110000"/>
              </a:lnSpc>
            </a:pPr>
            <a:endParaRPr lang="cs-CZ" sz="2400" b="1" dirty="0"/>
          </a:p>
          <a:p>
            <a:pPr marL="285750" lvl="0" indent="-285750">
              <a:lnSpc>
                <a:spcPct val="110000"/>
              </a:lnSpc>
              <a:buFont typeface="Wingdings" panose="05000000000000000000" pitchFamily="2" charset="2"/>
              <a:buChar char="§"/>
            </a:pPr>
            <a:r>
              <a:rPr lang="cs-CZ" b="1" dirty="0"/>
              <a:t>Model</a:t>
            </a:r>
            <a:endParaRPr lang="en-US" b="1" dirty="0"/>
          </a:p>
          <a:p>
            <a:pPr lvl="1">
              <a:lnSpc>
                <a:spcPct val="110000"/>
              </a:lnSpc>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11" name="Zástupný text 8">
            <a:extLst>
              <a:ext uri="{FF2B5EF4-FFF2-40B4-BE49-F238E27FC236}">
                <a16:creationId xmlns:a16="http://schemas.microsoft.com/office/drawing/2014/main" id="{D42AF040-FC7C-4BF6-DF03-02394703866E}"/>
              </a:ext>
            </a:extLst>
          </p:cNvPr>
          <p:cNvSpPr>
            <a:spLocks noGrp="1"/>
          </p:cNvSpPr>
          <p:nvPr>
            <p:ph type="body" sz="quarter" idx="23"/>
          </p:nvPr>
        </p:nvSpPr>
        <p:spPr>
          <a:xfrm>
            <a:off x="460326" y="1066638"/>
            <a:ext cx="9552969" cy="369332"/>
          </a:xfrm>
        </p:spPr>
        <p:txBody>
          <a:bodyPr/>
          <a:lstStyle/>
          <a:p>
            <a:r>
              <a:rPr lang="cs-CZ" sz="1800" dirty="0"/>
              <a:t>Bin </a:t>
            </a:r>
            <a:r>
              <a:rPr lang="cs-CZ" sz="1800" dirty="0" err="1"/>
              <a:t>Packing</a:t>
            </a:r>
            <a:r>
              <a:rPr lang="cs-CZ" sz="1800" dirty="0"/>
              <a:t> </a:t>
            </a:r>
            <a:r>
              <a:rPr lang="cs-CZ" sz="1800" dirty="0" err="1"/>
              <a:t>Problem</a:t>
            </a:r>
            <a:r>
              <a:rPr lang="cs-CZ" dirty="0"/>
              <a:t> – BPP II</a:t>
            </a:r>
            <a:endParaRPr lang="en-US" dirty="0"/>
          </a:p>
        </p:txBody>
      </p:sp>
      <p:graphicFrame>
        <p:nvGraphicFramePr>
          <p:cNvPr id="6" name="Objekt 5">
            <a:extLst>
              <a:ext uri="{FF2B5EF4-FFF2-40B4-BE49-F238E27FC236}">
                <a16:creationId xmlns:a16="http://schemas.microsoft.com/office/drawing/2014/main" id="{684420D4-2780-4454-71C1-1814648E561E}"/>
              </a:ext>
            </a:extLst>
          </p:cNvPr>
          <p:cNvGraphicFramePr>
            <a:graphicFrameLocks noChangeAspect="1"/>
          </p:cNvGraphicFramePr>
          <p:nvPr>
            <p:extLst>
              <p:ext uri="{D42A27DB-BD31-4B8C-83A1-F6EECF244321}">
                <p14:modId xmlns:p14="http://schemas.microsoft.com/office/powerpoint/2010/main" val="940656992"/>
              </p:ext>
            </p:extLst>
          </p:nvPr>
        </p:nvGraphicFramePr>
        <p:xfrm>
          <a:off x="997261" y="1950609"/>
          <a:ext cx="5549900" cy="989013"/>
        </p:xfrm>
        <a:graphic>
          <a:graphicData uri="http://schemas.openxmlformats.org/presentationml/2006/ole">
            <mc:AlternateContent xmlns:mc="http://schemas.openxmlformats.org/markup-compatibility/2006">
              <mc:Choice xmlns:v="urn:schemas-microsoft-com:vml" Requires="v">
                <p:oleObj name="Equation" r:id="rId5" imgW="3987720" imgH="711000" progId="Equation.DSMT4">
                  <p:embed/>
                </p:oleObj>
              </mc:Choice>
              <mc:Fallback>
                <p:oleObj name="Equation" r:id="rId5" imgW="3987720" imgH="711000" progId="Equation.DSMT4">
                  <p:embed/>
                  <p:pic>
                    <p:nvPicPr>
                      <p:cNvPr id="6" name="Objekt 5">
                        <a:extLst>
                          <a:ext uri="{FF2B5EF4-FFF2-40B4-BE49-F238E27FC236}">
                            <a16:creationId xmlns:a16="http://schemas.microsoft.com/office/drawing/2014/main" id="{684420D4-2780-4454-71C1-1814648E561E}"/>
                          </a:ext>
                        </a:extLst>
                      </p:cNvPr>
                      <p:cNvPicPr/>
                      <p:nvPr/>
                    </p:nvPicPr>
                    <p:blipFill>
                      <a:blip r:embed="rId6"/>
                      <a:stretch>
                        <a:fillRect/>
                      </a:stretch>
                    </p:blipFill>
                    <p:spPr>
                      <a:xfrm>
                        <a:off x="997261" y="1950609"/>
                        <a:ext cx="5549900" cy="989013"/>
                      </a:xfrm>
                      <a:prstGeom prst="rect">
                        <a:avLst/>
                      </a:prstGeom>
                    </p:spPr>
                  </p:pic>
                </p:oleObj>
              </mc:Fallback>
            </mc:AlternateContent>
          </a:graphicData>
        </a:graphic>
      </p:graphicFrame>
      <p:graphicFrame>
        <p:nvGraphicFramePr>
          <p:cNvPr id="12" name="Objekt 11">
            <a:extLst>
              <a:ext uri="{FF2B5EF4-FFF2-40B4-BE49-F238E27FC236}">
                <a16:creationId xmlns:a16="http://schemas.microsoft.com/office/drawing/2014/main" id="{87CDFE4E-7771-4850-238C-53653C515403}"/>
              </a:ext>
            </a:extLst>
          </p:cNvPr>
          <p:cNvGraphicFramePr>
            <a:graphicFrameLocks noChangeAspect="1"/>
          </p:cNvGraphicFramePr>
          <p:nvPr>
            <p:extLst>
              <p:ext uri="{D42A27DB-BD31-4B8C-83A1-F6EECF244321}">
                <p14:modId xmlns:p14="http://schemas.microsoft.com/office/powerpoint/2010/main" val="2219565427"/>
              </p:ext>
            </p:extLst>
          </p:nvPr>
        </p:nvGraphicFramePr>
        <p:xfrm>
          <a:off x="996950" y="3244850"/>
          <a:ext cx="3875088" cy="2716213"/>
        </p:xfrm>
        <a:graphic>
          <a:graphicData uri="http://schemas.openxmlformats.org/presentationml/2006/ole">
            <mc:AlternateContent xmlns:mc="http://schemas.openxmlformats.org/markup-compatibility/2006">
              <mc:Choice xmlns:v="urn:schemas-microsoft-com:vml" Requires="v">
                <p:oleObj name="Equation" r:id="rId7" imgW="2628720" imgH="1841400" progId="Equation.DSMT4">
                  <p:embed/>
                </p:oleObj>
              </mc:Choice>
              <mc:Fallback>
                <p:oleObj name="Equation" r:id="rId7" imgW="2628720" imgH="1841400" progId="Equation.DSMT4">
                  <p:embed/>
                  <p:pic>
                    <p:nvPicPr>
                      <p:cNvPr id="12" name="Objekt 11">
                        <a:extLst>
                          <a:ext uri="{FF2B5EF4-FFF2-40B4-BE49-F238E27FC236}">
                            <a16:creationId xmlns:a16="http://schemas.microsoft.com/office/drawing/2014/main" id="{87CDFE4E-7771-4850-238C-53653C515403}"/>
                          </a:ext>
                        </a:extLst>
                      </p:cNvPr>
                      <p:cNvPicPr/>
                      <p:nvPr/>
                    </p:nvPicPr>
                    <p:blipFill>
                      <a:blip r:embed="rId8"/>
                      <a:stretch>
                        <a:fillRect/>
                      </a:stretch>
                    </p:blipFill>
                    <p:spPr>
                      <a:xfrm>
                        <a:off x="996950" y="3244850"/>
                        <a:ext cx="3875088" cy="2716213"/>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FDE688A1-0F48-BC97-95C4-12E70FD9E0AB}"/>
              </a:ext>
            </a:extLst>
          </p:cNvPr>
          <p:cNvPicPr>
            <a:picLocks noChangeAspect="1"/>
          </p:cNvPicPr>
          <p:nvPr/>
        </p:nvPicPr>
        <p:blipFill>
          <a:blip r:embed="rId9"/>
          <a:stretch>
            <a:fillRect/>
          </a:stretch>
        </p:blipFill>
        <p:spPr>
          <a:xfrm>
            <a:off x="7105953" y="1763137"/>
            <a:ext cx="3360181" cy="4197925"/>
          </a:xfrm>
          <a:prstGeom prst="rect">
            <a:avLst/>
          </a:prstGeom>
          <a:ln w="12700">
            <a:solidFill>
              <a:schemeClr val="accent1"/>
            </a:solidFill>
          </a:ln>
        </p:spPr>
      </p:pic>
    </p:spTree>
    <p:extLst>
      <p:ext uri="{BB962C8B-B14F-4D97-AF65-F5344CB8AC3E}">
        <p14:creationId xmlns:p14="http://schemas.microsoft.com/office/powerpoint/2010/main" val="17047663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102</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cs-CZ" b="1" dirty="0" err="1"/>
              <a:t>Optimal</a:t>
            </a:r>
            <a:r>
              <a:rPr lang="cs-CZ" b="1" dirty="0"/>
              <a:t> </a:t>
            </a:r>
            <a:r>
              <a:rPr lang="cs-CZ" b="1" dirty="0" err="1"/>
              <a:t>solution</a:t>
            </a:r>
            <a:endParaRPr lang="cs-CZ" b="1" dirty="0"/>
          </a:p>
          <a:p>
            <a:pPr marL="628650" lvl="1" indent="-268288">
              <a:lnSpc>
                <a:spcPct val="110000"/>
              </a:lnSpc>
            </a:pPr>
            <a:r>
              <a:rPr lang="cs-CZ" dirty="0" err="1"/>
              <a:t>Objective</a:t>
            </a:r>
            <a:r>
              <a:rPr lang="cs-CZ" dirty="0"/>
              <a:t> </a:t>
            </a:r>
            <a:r>
              <a:rPr lang="cs-CZ" dirty="0" err="1"/>
              <a:t>value</a:t>
            </a: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66638"/>
            <a:ext cx="9242159" cy="369332"/>
          </a:xfrm>
        </p:spPr>
        <p:txBody>
          <a:bodyPr/>
          <a:lstStyle/>
          <a:p>
            <a:r>
              <a:rPr lang="cs-CZ" sz="1800" dirty="0"/>
              <a:t>Bin </a:t>
            </a:r>
            <a:r>
              <a:rPr lang="cs-CZ" sz="1800" dirty="0" err="1"/>
              <a:t>Packing</a:t>
            </a:r>
            <a:r>
              <a:rPr lang="cs-CZ" sz="1800" dirty="0"/>
              <a:t> </a:t>
            </a:r>
            <a:r>
              <a:rPr lang="cs-CZ" sz="1800" dirty="0" err="1"/>
              <a:t>Problem</a:t>
            </a:r>
            <a:r>
              <a:rPr lang="cs-CZ" dirty="0"/>
              <a:t> (BPP II) – </a:t>
            </a:r>
            <a:r>
              <a:rPr lang="cs-CZ" dirty="0" err="1"/>
              <a:t>optimal</a:t>
            </a:r>
            <a:r>
              <a:rPr lang="cs-CZ" dirty="0"/>
              <a:t> </a:t>
            </a:r>
            <a:r>
              <a:rPr lang="cs-CZ" dirty="0" err="1"/>
              <a:t>solution</a:t>
            </a:r>
            <a:r>
              <a:rPr lang="cs-CZ" dirty="0"/>
              <a:t> </a:t>
            </a:r>
            <a:endParaRPr lang="en-US" dirty="0"/>
          </a:p>
        </p:txBody>
      </p:sp>
      <p:graphicFrame>
        <p:nvGraphicFramePr>
          <p:cNvPr id="10" name="Objekt 9">
            <a:extLst>
              <a:ext uri="{FF2B5EF4-FFF2-40B4-BE49-F238E27FC236}">
                <a16:creationId xmlns:a16="http://schemas.microsoft.com/office/drawing/2014/main" id="{03055052-08FC-5967-C5F2-3677F8A4B071}"/>
              </a:ext>
            </a:extLst>
          </p:cNvPr>
          <p:cNvGraphicFramePr>
            <a:graphicFrameLocks noChangeAspect="1"/>
          </p:cNvGraphicFramePr>
          <p:nvPr>
            <p:extLst>
              <p:ext uri="{D42A27DB-BD31-4B8C-83A1-F6EECF244321}">
                <p14:modId xmlns:p14="http://schemas.microsoft.com/office/powerpoint/2010/main" val="3267274961"/>
              </p:ext>
            </p:extLst>
          </p:nvPr>
        </p:nvGraphicFramePr>
        <p:xfrm>
          <a:off x="1095058" y="2399299"/>
          <a:ext cx="3981450" cy="330200"/>
        </p:xfrm>
        <a:graphic>
          <a:graphicData uri="http://schemas.openxmlformats.org/presentationml/2006/ole">
            <mc:AlternateContent xmlns:mc="http://schemas.openxmlformats.org/markup-compatibility/2006">
              <mc:Choice xmlns:v="urn:schemas-microsoft-com:vml" Requires="v">
                <p:oleObj name="Equation" r:id="rId2" imgW="2768400" imgH="228600" progId="Equation.DSMT4">
                  <p:embed/>
                </p:oleObj>
              </mc:Choice>
              <mc:Fallback>
                <p:oleObj name="Equation" r:id="rId2" imgW="2768400" imgH="228600" progId="Equation.DSMT4">
                  <p:embed/>
                  <p:pic>
                    <p:nvPicPr>
                      <p:cNvPr id="10" name="Objekt 9">
                        <a:extLst>
                          <a:ext uri="{FF2B5EF4-FFF2-40B4-BE49-F238E27FC236}">
                            <a16:creationId xmlns:a16="http://schemas.microsoft.com/office/drawing/2014/main" id="{03055052-08FC-5967-C5F2-3677F8A4B071}"/>
                          </a:ext>
                        </a:extLst>
                      </p:cNvPr>
                      <p:cNvPicPr/>
                      <p:nvPr/>
                    </p:nvPicPr>
                    <p:blipFill>
                      <a:blip r:embed="rId3"/>
                      <a:stretch>
                        <a:fillRect/>
                      </a:stretch>
                    </p:blipFill>
                    <p:spPr>
                      <a:xfrm>
                        <a:off x="1095058" y="2399299"/>
                        <a:ext cx="3981450" cy="330200"/>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EB66CA73-074A-4D57-799F-AC82DC4B7915}"/>
              </a:ext>
            </a:extLst>
          </p:cNvPr>
          <p:cNvPicPr>
            <a:picLocks noChangeAspect="1"/>
          </p:cNvPicPr>
          <p:nvPr/>
        </p:nvPicPr>
        <p:blipFill>
          <a:blip r:embed="rId4"/>
          <a:stretch>
            <a:fillRect/>
          </a:stretch>
        </p:blipFill>
        <p:spPr>
          <a:xfrm>
            <a:off x="1139752" y="2839452"/>
            <a:ext cx="6442249" cy="3120201"/>
          </a:xfrm>
          <a:prstGeom prst="rect">
            <a:avLst/>
          </a:prstGeom>
          <a:ln w="12700">
            <a:solidFill>
              <a:schemeClr val="tx1"/>
            </a:solidFill>
          </a:ln>
        </p:spPr>
      </p:pic>
    </p:spTree>
    <p:extLst>
      <p:ext uri="{BB962C8B-B14F-4D97-AF65-F5344CB8AC3E}">
        <p14:creationId xmlns:p14="http://schemas.microsoft.com/office/powerpoint/2010/main" val="2362798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D850296-AE55-4A54-AE38-EA28565F79C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kt 6" hidden="1">
                        <a:extLst>
                          <a:ext uri="{FF2B5EF4-FFF2-40B4-BE49-F238E27FC236}">
                            <a16:creationId xmlns:a16="http://schemas.microsoft.com/office/drawing/2014/main" id="{ED850296-AE55-4A54-AE38-EA28565F79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Zástupný symbol pro číslo snímku 1">
            <a:extLst>
              <a:ext uri="{FF2B5EF4-FFF2-40B4-BE49-F238E27FC236}">
                <a16:creationId xmlns:a16="http://schemas.microsoft.com/office/drawing/2014/main" id="{B14DEB9D-C525-446E-917B-0E9C5E383445}"/>
              </a:ext>
            </a:extLst>
          </p:cNvPr>
          <p:cNvSpPr>
            <a:spLocks noGrp="1"/>
          </p:cNvSpPr>
          <p:nvPr>
            <p:ph type="sldNum" sz="quarter" idx="2"/>
          </p:nvPr>
        </p:nvSpPr>
        <p:spPr/>
        <p:txBody>
          <a:bodyPr/>
          <a:lstStyle/>
          <a:p>
            <a:fld id="{86CB4B4D-7CA3-9044-876B-883B54F8677D}" type="slidenum">
              <a:rPr lang="cs-CZ" smtClean="0"/>
              <a:t>103</a:t>
            </a:fld>
            <a:endParaRPr lang="cs-CZ"/>
          </a:p>
        </p:txBody>
      </p:sp>
      <p:sp>
        <p:nvSpPr>
          <p:cNvPr id="3" name="Zástupný text 2">
            <a:extLst>
              <a:ext uri="{FF2B5EF4-FFF2-40B4-BE49-F238E27FC236}">
                <a16:creationId xmlns:a16="http://schemas.microsoft.com/office/drawing/2014/main" id="{AC5B7E03-1A0E-4D96-AF2F-27FD6F30ABCC}"/>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4" name="Zástupný text 3">
            <a:extLst>
              <a:ext uri="{FF2B5EF4-FFF2-40B4-BE49-F238E27FC236}">
                <a16:creationId xmlns:a16="http://schemas.microsoft.com/office/drawing/2014/main" id="{BF130FC0-EC2F-4CBC-8C43-39E9DF450EFB}"/>
              </a:ext>
            </a:extLst>
          </p:cNvPr>
          <p:cNvSpPr>
            <a:spLocks noGrp="1"/>
          </p:cNvSpPr>
          <p:nvPr>
            <p:ph type="body" sz="half" idx="22"/>
          </p:nvPr>
        </p:nvSpPr>
        <p:spPr>
          <a:xfrm>
            <a:off x="438468" y="1651646"/>
            <a:ext cx="10183306" cy="3773488"/>
          </a:xfrm>
        </p:spPr>
        <p:txBody>
          <a:bodyPr>
            <a:normAutofit/>
          </a:bodyPr>
          <a:lstStyle/>
          <a:p>
            <a:pPr marL="285750" lvl="0" indent="-285750">
              <a:lnSpc>
                <a:spcPct val="110000"/>
              </a:lnSpc>
              <a:buFont typeface="Wingdings" panose="05000000000000000000" pitchFamily="2" charset="2"/>
              <a:buChar char="§"/>
            </a:pPr>
            <a:r>
              <a:rPr lang="en-US" dirty="0"/>
              <a:t>The </a:t>
            </a:r>
            <a:r>
              <a:rPr lang="en-US" dirty="0">
                <a:solidFill>
                  <a:schemeClr val="accent2"/>
                </a:solidFill>
              </a:rPr>
              <a:t>objective</a:t>
            </a:r>
            <a:r>
              <a:rPr lang="en-US" dirty="0"/>
              <a:t> is to find the </a:t>
            </a:r>
            <a:r>
              <a:rPr lang="en-US" dirty="0">
                <a:solidFill>
                  <a:schemeClr val="accent2"/>
                </a:solidFill>
              </a:rPr>
              <a:t>shortest</a:t>
            </a:r>
            <a:r>
              <a:rPr lang="en-US" dirty="0"/>
              <a:t> </a:t>
            </a:r>
            <a:r>
              <a:rPr lang="en-US" dirty="0">
                <a:solidFill>
                  <a:schemeClr val="accent2"/>
                </a:solidFill>
              </a:rPr>
              <a:t>path</a:t>
            </a:r>
            <a:r>
              <a:rPr lang="en-US" dirty="0"/>
              <a:t> </a:t>
            </a:r>
            <a:r>
              <a:rPr lang="en-US" dirty="0">
                <a:solidFill>
                  <a:schemeClr val="accent2"/>
                </a:solidFill>
              </a:rPr>
              <a:t>between</a:t>
            </a:r>
            <a:r>
              <a:rPr lang="en-US" dirty="0"/>
              <a:t> a </a:t>
            </a:r>
            <a:r>
              <a:rPr lang="en-US" dirty="0">
                <a:solidFill>
                  <a:schemeClr val="accent2"/>
                </a:solidFill>
              </a:rPr>
              <a:t>pair</a:t>
            </a:r>
            <a:r>
              <a:rPr lang="en-US" dirty="0"/>
              <a:t> of nodes.</a:t>
            </a:r>
            <a:endParaRPr lang="cs-CZ" dirty="0"/>
          </a:p>
          <a:p>
            <a:pPr marL="285750" lvl="0" indent="-285750">
              <a:lnSpc>
                <a:spcPct val="110000"/>
              </a:lnSpc>
              <a:buFont typeface="Wingdings" panose="05000000000000000000" pitchFamily="2" charset="2"/>
              <a:buChar char="§"/>
            </a:pPr>
            <a:r>
              <a:rPr lang="en-US" dirty="0"/>
              <a:t>A task solved on a daily basis when using navigation in a car or searching for a connection on a map portal.</a:t>
            </a:r>
            <a:endParaRPr lang="cs-CZ" dirty="0"/>
          </a:p>
          <a:p>
            <a:pPr marL="285750" lvl="0" indent="-285750">
              <a:lnSpc>
                <a:spcPct val="110000"/>
              </a:lnSpc>
              <a:buFont typeface="Wingdings" panose="05000000000000000000" pitchFamily="2" charset="2"/>
              <a:buChar char="§"/>
            </a:pPr>
            <a:r>
              <a:rPr lang="en-US" dirty="0"/>
              <a:t>There are many algorithms that can be used to easily find all distances between all pairs of nodes in a given graph. Dijkstra's algorithm is designed to find the shortest paths from one particular node to all other nodes in the graph. It can be used repeatedly for different default nodes.</a:t>
            </a:r>
            <a:endParaRPr lang="cs-CZ" dirty="0"/>
          </a:p>
          <a:p>
            <a:pPr marL="285750" lvl="0" indent="-285750">
              <a:lnSpc>
                <a:spcPct val="110000"/>
              </a:lnSpc>
              <a:buFont typeface="Wingdings" panose="05000000000000000000" pitchFamily="2" charset="2"/>
              <a:buChar char="§"/>
            </a:pPr>
            <a:r>
              <a:rPr lang="en-US" dirty="0"/>
              <a:t>A simple mathematical model can also be used for the solution.</a:t>
            </a:r>
            <a:endParaRPr lang="cs-CZ" dirty="0"/>
          </a:p>
        </p:txBody>
      </p:sp>
      <p:sp>
        <p:nvSpPr>
          <p:cNvPr id="5" name="Zástupný symbol pro zápatí 4">
            <a:extLst>
              <a:ext uri="{FF2B5EF4-FFF2-40B4-BE49-F238E27FC236}">
                <a16:creationId xmlns:a16="http://schemas.microsoft.com/office/drawing/2014/main" id="{1712C086-CC57-45FE-8CA9-261B1DFDEEC4}"/>
              </a:ext>
            </a:extLst>
          </p:cNvPr>
          <p:cNvSpPr>
            <a:spLocks noGrp="1"/>
          </p:cNvSpPr>
          <p:nvPr>
            <p:ph type="ftr" sz="quarter" idx="11"/>
          </p:nvPr>
        </p:nvSpPr>
        <p:spPr/>
        <p:txBody>
          <a:bodyPr/>
          <a:lstStyle/>
          <a:p>
            <a:r>
              <a:rPr lang="en-US" dirty="0"/>
              <a:t>Operational Research II, ŠAU, Jan Fábry, </a:t>
            </a:r>
            <a:fld id="{0AC4D4BC-463F-45AA-ACC0-4DB82BACE61D}" type="datetime1">
              <a:rPr lang="cs-CZ" smtClean="0"/>
              <a:pPr/>
              <a:t>03.03.2025</a:t>
            </a:fld>
            <a:endParaRPr lang="cs-CZ" dirty="0"/>
          </a:p>
        </p:txBody>
      </p:sp>
      <p:sp>
        <p:nvSpPr>
          <p:cNvPr id="6" name="Zástupný text 5">
            <a:extLst>
              <a:ext uri="{FF2B5EF4-FFF2-40B4-BE49-F238E27FC236}">
                <a16:creationId xmlns:a16="http://schemas.microsoft.com/office/drawing/2014/main" id="{3100D482-19B7-4D66-8FFE-D7AA11A8C21E}"/>
              </a:ext>
            </a:extLst>
          </p:cNvPr>
          <p:cNvSpPr>
            <a:spLocks noGrp="1"/>
          </p:cNvSpPr>
          <p:nvPr>
            <p:ph type="body" sz="quarter" idx="23"/>
          </p:nvPr>
        </p:nvSpPr>
        <p:spPr>
          <a:xfrm>
            <a:off x="460326" y="1066638"/>
            <a:ext cx="9242159" cy="369332"/>
          </a:xfrm>
        </p:spPr>
        <p:txBody>
          <a:bodyPr/>
          <a:lstStyle/>
          <a:p>
            <a:r>
              <a:rPr lang="cs-CZ" sz="1800" dirty="0" err="1"/>
              <a:t>Shortest</a:t>
            </a:r>
            <a:r>
              <a:rPr lang="cs-CZ" sz="1800" dirty="0"/>
              <a:t> </a:t>
            </a:r>
            <a:r>
              <a:rPr lang="cs-CZ" sz="1800" dirty="0" err="1"/>
              <a:t>Path</a:t>
            </a:r>
            <a:r>
              <a:rPr lang="cs-CZ" sz="1800" dirty="0"/>
              <a:t> </a:t>
            </a:r>
            <a:r>
              <a:rPr lang="cs-CZ" sz="1800" dirty="0" err="1"/>
              <a:t>Problem</a:t>
            </a:r>
            <a:endParaRPr lang="en-US" dirty="0"/>
          </a:p>
        </p:txBody>
      </p:sp>
    </p:spTree>
    <p:extLst>
      <p:ext uri="{BB962C8B-B14F-4D97-AF65-F5344CB8AC3E}">
        <p14:creationId xmlns:p14="http://schemas.microsoft.com/office/powerpoint/2010/main" val="383916730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C638F16E-F0BB-4B11-A939-5C5B6F9F55AE}"/>
              </a:ext>
            </a:extLst>
          </p:cNvPr>
          <p:cNvSpPr>
            <a:spLocks noGrp="1"/>
          </p:cNvSpPr>
          <p:nvPr>
            <p:ph type="sldNum" sz="quarter" idx="2"/>
          </p:nvPr>
        </p:nvSpPr>
        <p:spPr/>
        <p:txBody>
          <a:bodyPr/>
          <a:lstStyle/>
          <a:p>
            <a:fld id="{86CB4B4D-7CA3-9044-876B-883B54F8677D}" type="slidenum">
              <a:rPr lang="cs-CZ" smtClean="0"/>
              <a:t>104</a:t>
            </a:fld>
            <a:endParaRPr lang="cs-CZ"/>
          </a:p>
        </p:txBody>
      </p:sp>
      <p:sp>
        <p:nvSpPr>
          <p:cNvPr id="3" name="Zástupný text 2">
            <a:extLst>
              <a:ext uri="{FF2B5EF4-FFF2-40B4-BE49-F238E27FC236}">
                <a16:creationId xmlns:a16="http://schemas.microsoft.com/office/drawing/2014/main" id="{4D032519-05FB-4F8E-8D03-CD771DED9F88}"/>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4" name="Zástupný text 3">
            <a:extLst>
              <a:ext uri="{FF2B5EF4-FFF2-40B4-BE49-F238E27FC236}">
                <a16:creationId xmlns:a16="http://schemas.microsoft.com/office/drawing/2014/main" id="{E7CD7D37-DB00-403D-903C-D6C4BAB8F436}"/>
              </a:ext>
            </a:extLst>
          </p:cNvPr>
          <p:cNvSpPr>
            <a:spLocks noGrp="1"/>
          </p:cNvSpPr>
          <p:nvPr>
            <p:ph type="body" sz="half" idx="22"/>
          </p:nvPr>
        </p:nvSpPr>
        <p:spPr>
          <a:xfrm>
            <a:off x="438469" y="1647546"/>
            <a:ext cx="5158257" cy="3773488"/>
          </a:xfrm>
        </p:spPr>
        <p:txBody>
          <a:bodyPr>
            <a:normAutofit/>
          </a:bodyPr>
          <a:lstStyle/>
          <a:p>
            <a:pPr marL="285750" lvl="0" indent="-285750">
              <a:lnSpc>
                <a:spcPct val="110000"/>
              </a:lnSpc>
              <a:buFont typeface="Wingdings" panose="05000000000000000000" pitchFamily="2" charset="2"/>
              <a:buChar char="§"/>
            </a:pPr>
            <a:r>
              <a:rPr lang="cs-CZ" b="1" dirty="0" err="1"/>
              <a:t>Example</a:t>
            </a:r>
            <a:endParaRPr lang="en-US" b="1" dirty="0"/>
          </a:p>
          <a:p>
            <a:pPr lvl="1">
              <a:lnSpc>
                <a:spcPct val="110000"/>
              </a:lnSpc>
            </a:pPr>
            <a:r>
              <a:rPr lang="en-US" dirty="0"/>
              <a:t>A distribution firm has been awarded a contract to transport an </a:t>
            </a:r>
            <a:r>
              <a:rPr lang="en-US" dirty="0">
                <a:solidFill>
                  <a:schemeClr val="accent2"/>
                </a:solidFill>
              </a:rPr>
              <a:t>overweight</a:t>
            </a:r>
            <a:r>
              <a:rPr lang="en-US" dirty="0"/>
              <a:t> </a:t>
            </a:r>
            <a:r>
              <a:rPr lang="en-US" dirty="0">
                <a:solidFill>
                  <a:schemeClr val="accent2"/>
                </a:solidFill>
              </a:rPr>
              <a:t>cargo</a:t>
            </a:r>
            <a:r>
              <a:rPr lang="en-US" dirty="0"/>
              <a:t> from </a:t>
            </a:r>
            <a:r>
              <a:rPr lang="en-US" dirty="0">
                <a:solidFill>
                  <a:schemeClr val="accent2"/>
                </a:solidFill>
              </a:rPr>
              <a:t>location 1</a:t>
            </a:r>
            <a:r>
              <a:rPr lang="en-US" dirty="0"/>
              <a:t> to </a:t>
            </a:r>
            <a:r>
              <a:rPr lang="en-US" dirty="0">
                <a:solidFill>
                  <a:schemeClr val="accent2"/>
                </a:solidFill>
              </a:rPr>
              <a:t>location 9</a:t>
            </a:r>
            <a:r>
              <a:rPr lang="cs-CZ" dirty="0"/>
              <a:t>. </a:t>
            </a:r>
          </a:p>
          <a:p>
            <a:pPr lvl="1">
              <a:lnSpc>
                <a:spcPct val="110000"/>
              </a:lnSpc>
            </a:pPr>
            <a:r>
              <a:rPr lang="en-US" dirty="0">
                <a:solidFill>
                  <a:schemeClr val="accent2"/>
                </a:solidFill>
              </a:rPr>
              <a:t>Distances in kilometers </a:t>
            </a:r>
            <a:r>
              <a:rPr lang="en-US" dirty="0"/>
              <a:t>are given for all </a:t>
            </a:r>
            <a:r>
              <a:rPr lang="cs-CZ" dirty="0" err="1"/>
              <a:t>arcs</a:t>
            </a:r>
            <a:r>
              <a:rPr lang="en-US" dirty="0"/>
              <a:t> in the graph. Due to the fact that some roads have sections with dangerous drops, they can only be transported in one direction, which is indicated by </a:t>
            </a:r>
            <a:r>
              <a:rPr lang="en-US" dirty="0">
                <a:solidFill>
                  <a:schemeClr val="accent2"/>
                </a:solidFill>
              </a:rPr>
              <a:t>oriented</a:t>
            </a:r>
            <a:r>
              <a:rPr lang="en-US" dirty="0"/>
              <a:t> </a:t>
            </a:r>
            <a:r>
              <a:rPr lang="cs-CZ" dirty="0" err="1">
                <a:solidFill>
                  <a:schemeClr val="accent2"/>
                </a:solidFill>
              </a:rPr>
              <a:t>arcs</a:t>
            </a:r>
            <a:r>
              <a:rPr lang="en-US" dirty="0"/>
              <a:t>.</a:t>
            </a:r>
            <a:endParaRPr lang="cs-CZ" dirty="0"/>
          </a:p>
          <a:p>
            <a:pPr lvl="1">
              <a:lnSpc>
                <a:spcPct val="110000"/>
              </a:lnSpc>
            </a:pPr>
            <a:r>
              <a:rPr lang="en-US" dirty="0"/>
              <a:t>The </a:t>
            </a:r>
            <a:r>
              <a:rPr lang="cs-CZ" dirty="0" err="1"/>
              <a:t>objective</a:t>
            </a:r>
            <a:r>
              <a:rPr lang="en-US" dirty="0"/>
              <a:t> is to </a:t>
            </a:r>
            <a:r>
              <a:rPr lang="en-US" dirty="0">
                <a:solidFill>
                  <a:schemeClr val="accent2"/>
                </a:solidFill>
              </a:rPr>
              <a:t>travel</a:t>
            </a:r>
            <a:r>
              <a:rPr lang="en-US" dirty="0"/>
              <a:t> the </a:t>
            </a:r>
            <a:r>
              <a:rPr lang="en-US" dirty="0">
                <a:solidFill>
                  <a:schemeClr val="accent2"/>
                </a:solidFill>
              </a:rPr>
              <a:t>minimum distance</a:t>
            </a:r>
            <a:r>
              <a:rPr lang="en-US" dirty="0"/>
              <a:t> when transporting cargo.</a:t>
            </a:r>
          </a:p>
        </p:txBody>
      </p:sp>
      <p:sp>
        <p:nvSpPr>
          <p:cNvPr id="5" name="Zástupný text 4">
            <a:extLst>
              <a:ext uri="{FF2B5EF4-FFF2-40B4-BE49-F238E27FC236}">
                <a16:creationId xmlns:a16="http://schemas.microsoft.com/office/drawing/2014/main" id="{CD773E9A-CCA2-4E70-A727-B0AF3FD64290}"/>
              </a:ext>
            </a:extLst>
          </p:cNvPr>
          <p:cNvSpPr>
            <a:spLocks noGrp="1"/>
          </p:cNvSpPr>
          <p:nvPr>
            <p:ph type="body" sz="quarter" idx="23"/>
          </p:nvPr>
        </p:nvSpPr>
        <p:spPr>
          <a:xfrm>
            <a:off x="460326" y="1066638"/>
            <a:ext cx="9242159" cy="369332"/>
          </a:xfrm>
        </p:spPr>
        <p:txBody>
          <a:bodyPr/>
          <a:lstStyle/>
          <a:p>
            <a:r>
              <a:rPr lang="cs-CZ" sz="1800" dirty="0" err="1"/>
              <a:t>Shortest</a:t>
            </a:r>
            <a:r>
              <a:rPr lang="cs-CZ" sz="1800" dirty="0"/>
              <a:t> </a:t>
            </a:r>
            <a:r>
              <a:rPr lang="cs-CZ" sz="1800" dirty="0" err="1"/>
              <a:t>Path</a:t>
            </a:r>
            <a:r>
              <a:rPr lang="cs-CZ" sz="1800" dirty="0"/>
              <a:t> </a:t>
            </a:r>
            <a:r>
              <a:rPr lang="cs-CZ" sz="1800" dirty="0" err="1"/>
              <a:t>Problem</a:t>
            </a:r>
            <a:endParaRPr lang="cs-CZ" dirty="0"/>
          </a:p>
        </p:txBody>
      </p:sp>
      <p:sp>
        <p:nvSpPr>
          <p:cNvPr id="7" name="Zástupný symbol pro zápatí 6">
            <a:extLst>
              <a:ext uri="{FF2B5EF4-FFF2-40B4-BE49-F238E27FC236}">
                <a16:creationId xmlns:a16="http://schemas.microsoft.com/office/drawing/2014/main" id="{C58178D9-B98C-464C-B48A-DCACF7258D91}"/>
              </a:ext>
            </a:extLst>
          </p:cNvPr>
          <p:cNvSpPr>
            <a:spLocks noGrp="1"/>
          </p:cNvSpPr>
          <p:nvPr>
            <p:ph type="ftr" sz="quarter" idx="11"/>
          </p:nvPr>
        </p:nvSpPr>
        <p:spPr/>
        <p:txBody>
          <a:bodyPr/>
          <a:lstStyle/>
          <a:p>
            <a:r>
              <a:rPr lang="en-US" dirty="0"/>
              <a:t>Operational Research II, ŠAU, Jan Fábry, </a:t>
            </a:r>
            <a:fld id="{0AC4D4BC-463F-45AA-ACC0-4DB82BACE61D}" type="datetime1">
              <a:rPr lang="cs-CZ" smtClean="0"/>
              <a:pPr/>
              <a:t>03.03.2025</a:t>
            </a:fld>
            <a:endParaRPr lang="cs-CZ" dirty="0"/>
          </a:p>
        </p:txBody>
      </p:sp>
      <p:grpSp>
        <p:nvGrpSpPr>
          <p:cNvPr id="8" name="Skupina 7">
            <a:extLst>
              <a:ext uri="{FF2B5EF4-FFF2-40B4-BE49-F238E27FC236}">
                <a16:creationId xmlns:a16="http://schemas.microsoft.com/office/drawing/2014/main" id="{7B8DAA0D-87C5-6A4A-7D76-4052A5F6F3C3}"/>
              </a:ext>
            </a:extLst>
          </p:cNvPr>
          <p:cNvGrpSpPr/>
          <p:nvPr/>
        </p:nvGrpSpPr>
        <p:grpSpPr>
          <a:xfrm>
            <a:off x="5659636" y="1875517"/>
            <a:ext cx="5857563" cy="2909654"/>
            <a:chOff x="5542930" y="2132634"/>
            <a:chExt cx="5809221" cy="2840857"/>
          </a:xfrm>
        </p:grpSpPr>
        <p:sp>
          <p:nvSpPr>
            <p:cNvPr id="9" name="Ovál 8">
              <a:extLst>
                <a:ext uri="{FF2B5EF4-FFF2-40B4-BE49-F238E27FC236}">
                  <a16:creationId xmlns:a16="http://schemas.microsoft.com/office/drawing/2014/main" id="{59D82B59-1CFC-5FB7-D804-40DAABED4FD6}"/>
                </a:ext>
              </a:extLst>
            </p:cNvPr>
            <p:cNvSpPr/>
            <p:nvPr/>
          </p:nvSpPr>
          <p:spPr>
            <a:xfrm>
              <a:off x="5542930" y="2882791"/>
              <a:ext cx="515369" cy="51536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a:t>1</a:t>
              </a:r>
            </a:p>
          </p:txBody>
        </p:sp>
        <p:sp>
          <p:nvSpPr>
            <p:cNvPr id="10" name="Ovál 9">
              <a:extLst>
                <a:ext uri="{FF2B5EF4-FFF2-40B4-BE49-F238E27FC236}">
                  <a16:creationId xmlns:a16="http://schemas.microsoft.com/office/drawing/2014/main" id="{C4905BD7-4D7F-8875-B262-3807B31A232E}"/>
                </a:ext>
              </a:extLst>
            </p:cNvPr>
            <p:cNvSpPr/>
            <p:nvPr/>
          </p:nvSpPr>
          <p:spPr>
            <a:xfrm>
              <a:off x="6962606" y="2132634"/>
              <a:ext cx="515369" cy="51536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a:t>2</a:t>
              </a:r>
            </a:p>
          </p:txBody>
        </p:sp>
        <p:sp>
          <p:nvSpPr>
            <p:cNvPr id="11" name="Ovál 10">
              <a:extLst>
                <a:ext uri="{FF2B5EF4-FFF2-40B4-BE49-F238E27FC236}">
                  <a16:creationId xmlns:a16="http://schemas.microsoft.com/office/drawing/2014/main" id="{877949F3-DA5D-1D47-D2E9-93E2F48BE43B}"/>
                </a:ext>
              </a:extLst>
            </p:cNvPr>
            <p:cNvSpPr/>
            <p:nvPr/>
          </p:nvSpPr>
          <p:spPr>
            <a:xfrm>
              <a:off x="6966209" y="3320121"/>
              <a:ext cx="515369" cy="51536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dirty="0"/>
                <a:t>3</a:t>
              </a:r>
            </a:p>
          </p:txBody>
        </p:sp>
        <p:sp>
          <p:nvSpPr>
            <p:cNvPr id="12" name="Ovál 11">
              <a:extLst>
                <a:ext uri="{FF2B5EF4-FFF2-40B4-BE49-F238E27FC236}">
                  <a16:creationId xmlns:a16="http://schemas.microsoft.com/office/drawing/2014/main" id="{E0AC55EF-F940-7BF1-A5DE-76B392A6E1A4}"/>
                </a:ext>
              </a:extLst>
            </p:cNvPr>
            <p:cNvSpPr/>
            <p:nvPr/>
          </p:nvSpPr>
          <p:spPr>
            <a:xfrm>
              <a:off x="9524928" y="2314844"/>
              <a:ext cx="515369" cy="51536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dirty="0"/>
                <a:t>7</a:t>
              </a:r>
            </a:p>
          </p:txBody>
        </p:sp>
        <p:sp>
          <p:nvSpPr>
            <p:cNvPr id="13" name="Ovál 12">
              <a:extLst>
                <a:ext uri="{FF2B5EF4-FFF2-40B4-BE49-F238E27FC236}">
                  <a16:creationId xmlns:a16="http://schemas.microsoft.com/office/drawing/2014/main" id="{F81D2E6C-9F9E-3987-5FFA-369911E17858}"/>
                </a:ext>
              </a:extLst>
            </p:cNvPr>
            <p:cNvSpPr/>
            <p:nvPr/>
          </p:nvSpPr>
          <p:spPr>
            <a:xfrm>
              <a:off x="10836782" y="3353526"/>
              <a:ext cx="515369" cy="51536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dirty="0"/>
                <a:t>9</a:t>
              </a:r>
            </a:p>
          </p:txBody>
        </p:sp>
        <p:sp>
          <p:nvSpPr>
            <p:cNvPr id="14" name="Ovál 13">
              <a:extLst>
                <a:ext uri="{FF2B5EF4-FFF2-40B4-BE49-F238E27FC236}">
                  <a16:creationId xmlns:a16="http://schemas.microsoft.com/office/drawing/2014/main" id="{D225E361-4642-CC2D-6BEF-FED2A52E4D81}"/>
                </a:ext>
              </a:extLst>
            </p:cNvPr>
            <p:cNvSpPr/>
            <p:nvPr/>
          </p:nvSpPr>
          <p:spPr>
            <a:xfrm>
              <a:off x="8241748" y="2817483"/>
              <a:ext cx="515369" cy="51536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dirty="0"/>
                <a:t>5</a:t>
              </a:r>
            </a:p>
          </p:txBody>
        </p:sp>
        <p:cxnSp>
          <p:nvCxnSpPr>
            <p:cNvPr id="15" name="Přímá spojnice 14">
              <a:extLst>
                <a:ext uri="{FF2B5EF4-FFF2-40B4-BE49-F238E27FC236}">
                  <a16:creationId xmlns:a16="http://schemas.microsoft.com/office/drawing/2014/main" id="{94483F88-F244-1CEB-B3FF-11F8B8A88A2D}"/>
                </a:ext>
              </a:extLst>
            </p:cNvPr>
            <p:cNvCxnSpPr>
              <a:cxnSpLocks/>
              <a:stCxn id="12" idx="2"/>
              <a:endCxn id="10" idx="6"/>
            </p:cNvCxnSpPr>
            <p:nvPr/>
          </p:nvCxnSpPr>
          <p:spPr>
            <a:xfrm flipH="1" flipV="1">
              <a:off x="7477975" y="2390319"/>
              <a:ext cx="2046953" cy="182210"/>
            </a:xfrm>
            <a:prstGeom prst="line">
              <a:avLst/>
            </a:prstGeom>
          </p:spPr>
          <p:style>
            <a:lnRef idx="3">
              <a:schemeClr val="dk1"/>
            </a:lnRef>
            <a:fillRef idx="0">
              <a:schemeClr val="dk1"/>
            </a:fillRef>
            <a:effectRef idx="2">
              <a:schemeClr val="dk1"/>
            </a:effectRef>
            <a:fontRef idx="minor">
              <a:schemeClr val="tx1"/>
            </a:fontRef>
          </p:style>
        </p:cxnSp>
        <p:sp>
          <p:nvSpPr>
            <p:cNvPr id="16" name="TextovéPole 15">
              <a:extLst>
                <a:ext uri="{FF2B5EF4-FFF2-40B4-BE49-F238E27FC236}">
                  <a16:creationId xmlns:a16="http://schemas.microsoft.com/office/drawing/2014/main" id="{7AA3D843-F6E1-54A1-2CCD-B36CD830BAB6}"/>
                </a:ext>
              </a:extLst>
            </p:cNvPr>
            <p:cNvSpPr txBox="1"/>
            <p:nvPr/>
          </p:nvSpPr>
          <p:spPr>
            <a:xfrm>
              <a:off x="6258771" y="2295857"/>
              <a:ext cx="276038" cy="307777"/>
            </a:xfrm>
            <a:prstGeom prst="rect">
              <a:avLst/>
            </a:prstGeom>
            <a:noFill/>
          </p:spPr>
          <p:txBody>
            <a:bodyPr wrap="none" rtlCol="0">
              <a:spAutoFit/>
            </a:bodyPr>
            <a:lstStyle/>
            <a:p>
              <a:r>
                <a:rPr lang="cs-CZ" sz="1400" dirty="0"/>
                <a:t>5</a:t>
              </a:r>
              <a:endParaRPr lang="cs-CZ" dirty="0"/>
            </a:p>
          </p:txBody>
        </p:sp>
        <p:sp>
          <p:nvSpPr>
            <p:cNvPr id="17" name="Ovál 16">
              <a:extLst>
                <a:ext uri="{FF2B5EF4-FFF2-40B4-BE49-F238E27FC236}">
                  <a16:creationId xmlns:a16="http://schemas.microsoft.com/office/drawing/2014/main" id="{DFF92502-62B3-C10A-D15E-38D92DF3EFF4}"/>
                </a:ext>
              </a:extLst>
            </p:cNvPr>
            <p:cNvSpPr/>
            <p:nvPr/>
          </p:nvSpPr>
          <p:spPr>
            <a:xfrm>
              <a:off x="6013138" y="4140509"/>
              <a:ext cx="515369" cy="51536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dirty="0"/>
                <a:t>4</a:t>
              </a:r>
            </a:p>
          </p:txBody>
        </p:sp>
        <p:sp>
          <p:nvSpPr>
            <p:cNvPr id="18" name="Ovál 17">
              <a:extLst>
                <a:ext uri="{FF2B5EF4-FFF2-40B4-BE49-F238E27FC236}">
                  <a16:creationId xmlns:a16="http://schemas.microsoft.com/office/drawing/2014/main" id="{37ED2974-9F4A-45E5-FF2B-AC93BA58B64B}"/>
                </a:ext>
              </a:extLst>
            </p:cNvPr>
            <p:cNvSpPr/>
            <p:nvPr/>
          </p:nvSpPr>
          <p:spPr>
            <a:xfrm>
              <a:off x="8477482" y="4458122"/>
              <a:ext cx="515369" cy="51536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dirty="0"/>
                <a:t>6</a:t>
              </a:r>
            </a:p>
          </p:txBody>
        </p:sp>
        <p:sp>
          <p:nvSpPr>
            <p:cNvPr id="19" name="Ovál 18">
              <a:extLst>
                <a:ext uri="{FF2B5EF4-FFF2-40B4-BE49-F238E27FC236}">
                  <a16:creationId xmlns:a16="http://schemas.microsoft.com/office/drawing/2014/main" id="{FAD239E4-6724-CCBE-315C-BA23BEC34D68}"/>
                </a:ext>
              </a:extLst>
            </p:cNvPr>
            <p:cNvSpPr/>
            <p:nvPr/>
          </p:nvSpPr>
          <p:spPr>
            <a:xfrm>
              <a:off x="9517288" y="3498294"/>
              <a:ext cx="515369" cy="51536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dirty="0"/>
                <a:t>8</a:t>
              </a:r>
            </a:p>
          </p:txBody>
        </p:sp>
        <p:cxnSp>
          <p:nvCxnSpPr>
            <p:cNvPr id="20" name="Přímá spojnice 19">
              <a:extLst>
                <a:ext uri="{FF2B5EF4-FFF2-40B4-BE49-F238E27FC236}">
                  <a16:creationId xmlns:a16="http://schemas.microsoft.com/office/drawing/2014/main" id="{CA6AB5A3-1D34-B79E-CC6C-8AAAD83A96B3}"/>
                </a:ext>
              </a:extLst>
            </p:cNvPr>
            <p:cNvCxnSpPr>
              <a:cxnSpLocks/>
              <a:stCxn id="14" idx="2"/>
              <a:endCxn id="11" idx="7"/>
            </p:cNvCxnSpPr>
            <p:nvPr/>
          </p:nvCxnSpPr>
          <p:spPr>
            <a:xfrm flipH="1">
              <a:off x="7406104" y="3075168"/>
              <a:ext cx="835644" cy="320427"/>
            </a:xfrm>
            <a:prstGeom prst="line">
              <a:avLst/>
            </a:prstGeom>
          </p:spPr>
          <p:style>
            <a:lnRef idx="3">
              <a:schemeClr val="dk1"/>
            </a:lnRef>
            <a:fillRef idx="0">
              <a:schemeClr val="dk1"/>
            </a:fillRef>
            <a:effectRef idx="2">
              <a:schemeClr val="dk1"/>
            </a:effectRef>
            <a:fontRef idx="minor">
              <a:schemeClr val="tx1"/>
            </a:fontRef>
          </p:style>
        </p:cxnSp>
        <p:cxnSp>
          <p:nvCxnSpPr>
            <p:cNvPr id="21" name="Přímá spojnice 20">
              <a:extLst>
                <a:ext uri="{FF2B5EF4-FFF2-40B4-BE49-F238E27FC236}">
                  <a16:creationId xmlns:a16="http://schemas.microsoft.com/office/drawing/2014/main" id="{FDB39F3F-DDCC-8E8D-6D64-DBAC44E2DB2F}"/>
                </a:ext>
              </a:extLst>
            </p:cNvPr>
            <p:cNvCxnSpPr>
              <a:cxnSpLocks/>
              <a:stCxn id="18" idx="2"/>
              <a:endCxn id="17" idx="5"/>
            </p:cNvCxnSpPr>
            <p:nvPr/>
          </p:nvCxnSpPr>
          <p:spPr>
            <a:xfrm flipH="1" flipV="1">
              <a:off x="6453033" y="4580404"/>
              <a:ext cx="2024449" cy="135403"/>
            </a:xfrm>
            <a:prstGeom prst="line">
              <a:avLst/>
            </a:prstGeom>
          </p:spPr>
          <p:style>
            <a:lnRef idx="3">
              <a:schemeClr val="dk1"/>
            </a:lnRef>
            <a:fillRef idx="0">
              <a:schemeClr val="dk1"/>
            </a:fillRef>
            <a:effectRef idx="2">
              <a:schemeClr val="dk1"/>
            </a:effectRef>
            <a:fontRef idx="minor">
              <a:schemeClr val="tx1"/>
            </a:fontRef>
          </p:style>
        </p:cxnSp>
        <p:cxnSp>
          <p:nvCxnSpPr>
            <p:cNvPr id="22" name="Přímá spojnice 21">
              <a:extLst>
                <a:ext uri="{FF2B5EF4-FFF2-40B4-BE49-F238E27FC236}">
                  <a16:creationId xmlns:a16="http://schemas.microsoft.com/office/drawing/2014/main" id="{14693BD8-8181-ADAE-D149-1EE41127F9FE}"/>
                </a:ext>
              </a:extLst>
            </p:cNvPr>
            <p:cNvCxnSpPr>
              <a:cxnSpLocks/>
              <a:stCxn id="17" idx="1"/>
              <a:endCxn id="9" idx="4"/>
            </p:cNvCxnSpPr>
            <p:nvPr/>
          </p:nvCxnSpPr>
          <p:spPr>
            <a:xfrm flipH="1" flipV="1">
              <a:off x="5800615" y="3398160"/>
              <a:ext cx="287997" cy="817823"/>
            </a:xfrm>
            <a:prstGeom prst="line">
              <a:avLst/>
            </a:prstGeom>
          </p:spPr>
          <p:style>
            <a:lnRef idx="3">
              <a:schemeClr val="dk1"/>
            </a:lnRef>
            <a:fillRef idx="0">
              <a:schemeClr val="dk1"/>
            </a:fillRef>
            <a:effectRef idx="2">
              <a:schemeClr val="dk1"/>
            </a:effectRef>
            <a:fontRef idx="minor">
              <a:schemeClr val="tx1"/>
            </a:fontRef>
          </p:style>
        </p:cxnSp>
        <p:cxnSp>
          <p:nvCxnSpPr>
            <p:cNvPr id="23" name="Přímá spojnice 22">
              <a:extLst>
                <a:ext uri="{FF2B5EF4-FFF2-40B4-BE49-F238E27FC236}">
                  <a16:creationId xmlns:a16="http://schemas.microsoft.com/office/drawing/2014/main" id="{49795339-B185-A23F-8466-06D57DF9AA16}"/>
                </a:ext>
              </a:extLst>
            </p:cNvPr>
            <p:cNvCxnSpPr>
              <a:cxnSpLocks/>
              <a:stCxn id="9" idx="7"/>
              <a:endCxn id="10" idx="2"/>
            </p:cNvCxnSpPr>
            <p:nvPr/>
          </p:nvCxnSpPr>
          <p:spPr>
            <a:xfrm flipV="1">
              <a:off x="5982825" y="2390319"/>
              <a:ext cx="979781" cy="567946"/>
            </a:xfrm>
            <a:prstGeom prst="line">
              <a:avLst/>
            </a:prstGeom>
          </p:spPr>
          <p:style>
            <a:lnRef idx="3">
              <a:schemeClr val="dk1"/>
            </a:lnRef>
            <a:fillRef idx="0">
              <a:schemeClr val="dk1"/>
            </a:fillRef>
            <a:effectRef idx="2">
              <a:schemeClr val="dk1"/>
            </a:effectRef>
            <a:fontRef idx="minor">
              <a:schemeClr val="tx1"/>
            </a:fontRef>
          </p:style>
        </p:cxnSp>
        <p:cxnSp>
          <p:nvCxnSpPr>
            <p:cNvPr id="24" name="Přímá spojnice 23">
              <a:extLst>
                <a:ext uri="{FF2B5EF4-FFF2-40B4-BE49-F238E27FC236}">
                  <a16:creationId xmlns:a16="http://schemas.microsoft.com/office/drawing/2014/main" id="{3F19D546-079F-8DDE-BB61-509EE50E79AD}"/>
                </a:ext>
              </a:extLst>
            </p:cNvPr>
            <p:cNvCxnSpPr>
              <a:cxnSpLocks/>
              <a:stCxn id="12" idx="3"/>
              <a:endCxn id="14" idx="6"/>
            </p:cNvCxnSpPr>
            <p:nvPr/>
          </p:nvCxnSpPr>
          <p:spPr>
            <a:xfrm flipH="1">
              <a:off x="8757117" y="2754739"/>
              <a:ext cx="843285" cy="320429"/>
            </a:xfrm>
            <a:prstGeom prst="line">
              <a:avLst/>
            </a:prstGeom>
          </p:spPr>
          <p:style>
            <a:lnRef idx="3">
              <a:schemeClr val="dk1"/>
            </a:lnRef>
            <a:fillRef idx="0">
              <a:schemeClr val="dk1"/>
            </a:fillRef>
            <a:effectRef idx="2">
              <a:schemeClr val="dk1"/>
            </a:effectRef>
            <a:fontRef idx="minor">
              <a:schemeClr val="tx1"/>
            </a:fontRef>
          </p:style>
        </p:cxnSp>
        <p:cxnSp>
          <p:nvCxnSpPr>
            <p:cNvPr id="25" name="Přímá spojnice 24">
              <a:extLst>
                <a:ext uri="{FF2B5EF4-FFF2-40B4-BE49-F238E27FC236}">
                  <a16:creationId xmlns:a16="http://schemas.microsoft.com/office/drawing/2014/main" id="{4BE0D5D5-1896-0B33-00C8-C98CF376BB2C}"/>
                </a:ext>
              </a:extLst>
            </p:cNvPr>
            <p:cNvCxnSpPr>
              <a:cxnSpLocks/>
              <a:stCxn id="19" idx="2"/>
              <a:endCxn id="11" idx="6"/>
            </p:cNvCxnSpPr>
            <p:nvPr/>
          </p:nvCxnSpPr>
          <p:spPr>
            <a:xfrm flipH="1" flipV="1">
              <a:off x="7481578" y="3577806"/>
              <a:ext cx="2035710" cy="178173"/>
            </a:xfrm>
            <a:prstGeom prst="line">
              <a:avLst/>
            </a:prstGeom>
          </p:spPr>
          <p:style>
            <a:lnRef idx="3">
              <a:schemeClr val="dk1"/>
            </a:lnRef>
            <a:fillRef idx="0">
              <a:schemeClr val="dk1"/>
            </a:fillRef>
            <a:effectRef idx="2">
              <a:schemeClr val="dk1"/>
            </a:effectRef>
            <a:fontRef idx="minor">
              <a:schemeClr val="tx1"/>
            </a:fontRef>
          </p:style>
        </p:cxnSp>
        <p:cxnSp>
          <p:nvCxnSpPr>
            <p:cNvPr id="26" name="Přímá spojnice 25">
              <a:extLst>
                <a:ext uri="{FF2B5EF4-FFF2-40B4-BE49-F238E27FC236}">
                  <a16:creationId xmlns:a16="http://schemas.microsoft.com/office/drawing/2014/main" id="{5B83E490-960A-701D-BF68-D8A65E09BA63}"/>
                </a:ext>
              </a:extLst>
            </p:cNvPr>
            <p:cNvCxnSpPr>
              <a:cxnSpLocks/>
              <a:stCxn id="13" idx="1"/>
              <a:endCxn id="12" idx="5"/>
            </p:cNvCxnSpPr>
            <p:nvPr/>
          </p:nvCxnSpPr>
          <p:spPr>
            <a:xfrm flipH="1" flipV="1">
              <a:off x="9964823" y="2754739"/>
              <a:ext cx="947433" cy="674261"/>
            </a:xfrm>
            <a:prstGeom prst="line">
              <a:avLst/>
            </a:prstGeom>
          </p:spPr>
          <p:style>
            <a:lnRef idx="3">
              <a:schemeClr val="dk1"/>
            </a:lnRef>
            <a:fillRef idx="0">
              <a:schemeClr val="dk1"/>
            </a:fillRef>
            <a:effectRef idx="2">
              <a:schemeClr val="dk1"/>
            </a:effectRef>
            <a:fontRef idx="minor">
              <a:schemeClr val="tx1"/>
            </a:fontRef>
          </p:style>
        </p:cxnSp>
        <p:cxnSp>
          <p:nvCxnSpPr>
            <p:cNvPr id="27" name="Přímá spojnice 26">
              <a:extLst>
                <a:ext uri="{FF2B5EF4-FFF2-40B4-BE49-F238E27FC236}">
                  <a16:creationId xmlns:a16="http://schemas.microsoft.com/office/drawing/2014/main" id="{BB8E4957-2689-D73D-6526-2A64039F38AC}"/>
                </a:ext>
              </a:extLst>
            </p:cNvPr>
            <p:cNvCxnSpPr>
              <a:cxnSpLocks/>
              <a:stCxn id="13" idx="3"/>
              <a:endCxn id="18" idx="6"/>
            </p:cNvCxnSpPr>
            <p:nvPr/>
          </p:nvCxnSpPr>
          <p:spPr>
            <a:xfrm flipH="1">
              <a:off x="8992851" y="3793421"/>
              <a:ext cx="1919405" cy="922386"/>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8" name="Přímá spojnice 27">
              <a:extLst>
                <a:ext uri="{FF2B5EF4-FFF2-40B4-BE49-F238E27FC236}">
                  <a16:creationId xmlns:a16="http://schemas.microsoft.com/office/drawing/2014/main" id="{540ACBCB-A0B9-9B0E-352D-5C09C360E0B7}"/>
                </a:ext>
              </a:extLst>
            </p:cNvPr>
            <p:cNvCxnSpPr>
              <a:cxnSpLocks/>
              <a:stCxn id="13" idx="2"/>
              <a:endCxn id="19" idx="6"/>
            </p:cNvCxnSpPr>
            <p:nvPr/>
          </p:nvCxnSpPr>
          <p:spPr>
            <a:xfrm flipH="1">
              <a:off x="10032657" y="3611211"/>
              <a:ext cx="804125" cy="144768"/>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29" name="Přímá spojnice 28">
              <a:extLst>
                <a:ext uri="{FF2B5EF4-FFF2-40B4-BE49-F238E27FC236}">
                  <a16:creationId xmlns:a16="http://schemas.microsoft.com/office/drawing/2014/main" id="{17381E71-D375-D1A1-8549-6461B4DCB423}"/>
                </a:ext>
              </a:extLst>
            </p:cNvPr>
            <p:cNvCxnSpPr>
              <a:cxnSpLocks/>
              <a:stCxn id="19" idx="0"/>
              <a:endCxn id="12" idx="4"/>
            </p:cNvCxnSpPr>
            <p:nvPr/>
          </p:nvCxnSpPr>
          <p:spPr>
            <a:xfrm flipV="1">
              <a:off x="9774973" y="2830213"/>
              <a:ext cx="7640" cy="668081"/>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30" name="Přímá spojnice 29">
              <a:extLst>
                <a:ext uri="{FF2B5EF4-FFF2-40B4-BE49-F238E27FC236}">
                  <a16:creationId xmlns:a16="http://schemas.microsoft.com/office/drawing/2014/main" id="{8F5BAD91-D4E1-B904-3953-8D67C60D1D7B}"/>
                </a:ext>
              </a:extLst>
            </p:cNvPr>
            <p:cNvCxnSpPr>
              <a:cxnSpLocks/>
              <a:stCxn id="19" idx="1"/>
              <a:endCxn id="14" idx="5"/>
            </p:cNvCxnSpPr>
            <p:nvPr/>
          </p:nvCxnSpPr>
          <p:spPr>
            <a:xfrm flipH="1" flipV="1">
              <a:off x="8681643" y="3257378"/>
              <a:ext cx="911119" cy="316390"/>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31" name="Přímá spojnice 30">
              <a:extLst>
                <a:ext uri="{FF2B5EF4-FFF2-40B4-BE49-F238E27FC236}">
                  <a16:creationId xmlns:a16="http://schemas.microsoft.com/office/drawing/2014/main" id="{57B0DDBB-1186-1081-E1F9-19C30780C9D7}"/>
                </a:ext>
              </a:extLst>
            </p:cNvPr>
            <p:cNvCxnSpPr>
              <a:cxnSpLocks/>
              <a:stCxn id="14" idx="1"/>
              <a:endCxn id="10" idx="5"/>
            </p:cNvCxnSpPr>
            <p:nvPr/>
          </p:nvCxnSpPr>
          <p:spPr>
            <a:xfrm flipH="1" flipV="1">
              <a:off x="7402501" y="2572529"/>
              <a:ext cx="914721" cy="320428"/>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32" name="Přímá spojnice 31">
              <a:extLst>
                <a:ext uri="{FF2B5EF4-FFF2-40B4-BE49-F238E27FC236}">
                  <a16:creationId xmlns:a16="http://schemas.microsoft.com/office/drawing/2014/main" id="{0D8688F2-7F82-FE91-DB28-3FC8595736A6}"/>
                </a:ext>
              </a:extLst>
            </p:cNvPr>
            <p:cNvCxnSpPr>
              <a:cxnSpLocks/>
              <a:stCxn id="9" idx="5"/>
              <a:endCxn id="11" idx="2"/>
            </p:cNvCxnSpPr>
            <p:nvPr/>
          </p:nvCxnSpPr>
          <p:spPr>
            <a:xfrm>
              <a:off x="5982825" y="3322686"/>
              <a:ext cx="983384" cy="255120"/>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33" name="Přímá spojnice 32">
              <a:extLst>
                <a:ext uri="{FF2B5EF4-FFF2-40B4-BE49-F238E27FC236}">
                  <a16:creationId xmlns:a16="http://schemas.microsoft.com/office/drawing/2014/main" id="{5B537F27-4B68-FA75-BA97-168E93002D82}"/>
                </a:ext>
              </a:extLst>
            </p:cNvPr>
            <p:cNvCxnSpPr>
              <a:cxnSpLocks/>
              <a:stCxn id="11" idx="3"/>
              <a:endCxn id="17" idx="7"/>
            </p:cNvCxnSpPr>
            <p:nvPr/>
          </p:nvCxnSpPr>
          <p:spPr>
            <a:xfrm flipH="1">
              <a:off x="6453033" y="3760016"/>
              <a:ext cx="588650" cy="455967"/>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34" name="Přímá spojnice 33">
              <a:extLst>
                <a:ext uri="{FF2B5EF4-FFF2-40B4-BE49-F238E27FC236}">
                  <a16:creationId xmlns:a16="http://schemas.microsoft.com/office/drawing/2014/main" id="{1EC901B8-387B-3860-F49D-0395805EFA34}"/>
                </a:ext>
              </a:extLst>
            </p:cNvPr>
            <p:cNvCxnSpPr>
              <a:cxnSpLocks/>
              <a:stCxn id="11" idx="5"/>
              <a:endCxn id="18" idx="1"/>
            </p:cNvCxnSpPr>
            <p:nvPr/>
          </p:nvCxnSpPr>
          <p:spPr>
            <a:xfrm>
              <a:off x="7406104" y="3760016"/>
              <a:ext cx="1146852" cy="773580"/>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35" name="Přímá spojnice 34">
              <a:extLst>
                <a:ext uri="{FF2B5EF4-FFF2-40B4-BE49-F238E27FC236}">
                  <a16:creationId xmlns:a16="http://schemas.microsoft.com/office/drawing/2014/main" id="{51DA6A51-30BF-C644-EF92-2DB49FF04859}"/>
                </a:ext>
              </a:extLst>
            </p:cNvPr>
            <p:cNvCxnSpPr>
              <a:cxnSpLocks/>
              <a:stCxn id="11" idx="0"/>
              <a:endCxn id="10" idx="4"/>
            </p:cNvCxnSpPr>
            <p:nvPr/>
          </p:nvCxnSpPr>
          <p:spPr>
            <a:xfrm flipH="1" flipV="1">
              <a:off x="7220291" y="2648003"/>
              <a:ext cx="3603" cy="672118"/>
            </a:xfrm>
            <a:prstGeom prst="line">
              <a:avLst/>
            </a:prstGeom>
          </p:spPr>
          <p:style>
            <a:lnRef idx="3">
              <a:schemeClr val="dk1"/>
            </a:lnRef>
            <a:fillRef idx="0">
              <a:schemeClr val="dk1"/>
            </a:fillRef>
            <a:effectRef idx="2">
              <a:schemeClr val="dk1"/>
            </a:effectRef>
            <a:fontRef idx="minor">
              <a:schemeClr val="tx1"/>
            </a:fontRef>
          </p:style>
        </p:cxnSp>
        <p:cxnSp>
          <p:nvCxnSpPr>
            <p:cNvPr id="36" name="Přímá spojnice 35">
              <a:extLst>
                <a:ext uri="{FF2B5EF4-FFF2-40B4-BE49-F238E27FC236}">
                  <a16:creationId xmlns:a16="http://schemas.microsoft.com/office/drawing/2014/main" id="{F441968B-FD30-3EAA-F537-E7BF6561BEF1}"/>
                </a:ext>
              </a:extLst>
            </p:cNvPr>
            <p:cNvCxnSpPr>
              <a:cxnSpLocks/>
              <a:stCxn id="18" idx="7"/>
              <a:endCxn id="19" idx="3"/>
            </p:cNvCxnSpPr>
            <p:nvPr/>
          </p:nvCxnSpPr>
          <p:spPr>
            <a:xfrm flipV="1">
              <a:off x="8917377" y="3938189"/>
              <a:ext cx="675385" cy="595407"/>
            </a:xfrm>
            <a:prstGeom prst="line">
              <a:avLst/>
            </a:prstGeom>
          </p:spPr>
          <p:style>
            <a:lnRef idx="3">
              <a:schemeClr val="dk1"/>
            </a:lnRef>
            <a:fillRef idx="0">
              <a:schemeClr val="dk1"/>
            </a:fillRef>
            <a:effectRef idx="2">
              <a:schemeClr val="dk1"/>
            </a:effectRef>
            <a:fontRef idx="minor">
              <a:schemeClr val="tx1"/>
            </a:fontRef>
          </p:style>
        </p:cxnSp>
        <p:sp>
          <p:nvSpPr>
            <p:cNvPr id="37" name="TextovéPole 36">
              <a:extLst>
                <a:ext uri="{FF2B5EF4-FFF2-40B4-BE49-F238E27FC236}">
                  <a16:creationId xmlns:a16="http://schemas.microsoft.com/office/drawing/2014/main" id="{8CBB6E8A-2AB8-2308-675B-D3BF12A698E1}"/>
                </a:ext>
              </a:extLst>
            </p:cNvPr>
            <p:cNvSpPr txBox="1"/>
            <p:nvPr/>
          </p:nvSpPr>
          <p:spPr>
            <a:xfrm>
              <a:off x="8234632" y="2145325"/>
              <a:ext cx="367408" cy="307777"/>
            </a:xfrm>
            <a:prstGeom prst="rect">
              <a:avLst/>
            </a:prstGeom>
            <a:noFill/>
          </p:spPr>
          <p:txBody>
            <a:bodyPr wrap="none" rtlCol="0">
              <a:spAutoFit/>
            </a:bodyPr>
            <a:lstStyle/>
            <a:p>
              <a:r>
                <a:rPr lang="cs-CZ" sz="1400" dirty="0"/>
                <a:t>19</a:t>
              </a:r>
              <a:endParaRPr lang="cs-CZ" dirty="0"/>
            </a:p>
          </p:txBody>
        </p:sp>
        <p:sp>
          <p:nvSpPr>
            <p:cNvPr id="38" name="TextovéPole 37">
              <a:extLst>
                <a:ext uri="{FF2B5EF4-FFF2-40B4-BE49-F238E27FC236}">
                  <a16:creationId xmlns:a16="http://schemas.microsoft.com/office/drawing/2014/main" id="{8CE1F8F1-3E99-D583-84CA-EA98DD1352FF}"/>
                </a:ext>
              </a:extLst>
            </p:cNvPr>
            <p:cNvSpPr txBox="1"/>
            <p:nvPr/>
          </p:nvSpPr>
          <p:spPr>
            <a:xfrm>
              <a:off x="7775490" y="2465448"/>
              <a:ext cx="364376" cy="300500"/>
            </a:xfrm>
            <a:prstGeom prst="rect">
              <a:avLst/>
            </a:prstGeom>
            <a:noFill/>
          </p:spPr>
          <p:txBody>
            <a:bodyPr wrap="none" rtlCol="0">
              <a:spAutoFit/>
            </a:bodyPr>
            <a:lstStyle/>
            <a:p>
              <a:r>
                <a:rPr lang="cs-CZ" sz="1400" dirty="0"/>
                <a:t>15</a:t>
              </a:r>
              <a:endParaRPr lang="cs-CZ" dirty="0"/>
            </a:p>
          </p:txBody>
        </p:sp>
        <p:sp>
          <p:nvSpPr>
            <p:cNvPr id="39" name="TextovéPole 38">
              <a:extLst>
                <a:ext uri="{FF2B5EF4-FFF2-40B4-BE49-F238E27FC236}">
                  <a16:creationId xmlns:a16="http://schemas.microsoft.com/office/drawing/2014/main" id="{916090CE-DD7E-B1D5-682C-C25915C4F8C4}"/>
                </a:ext>
              </a:extLst>
            </p:cNvPr>
            <p:cNvSpPr txBox="1"/>
            <p:nvPr/>
          </p:nvSpPr>
          <p:spPr>
            <a:xfrm>
              <a:off x="8819508" y="2663594"/>
              <a:ext cx="273760" cy="300500"/>
            </a:xfrm>
            <a:prstGeom prst="rect">
              <a:avLst/>
            </a:prstGeom>
            <a:noFill/>
          </p:spPr>
          <p:txBody>
            <a:bodyPr wrap="none" rtlCol="0">
              <a:spAutoFit/>
            </a:bodyPr>
            <a:lstStyle/>
            <a:p>
              <a:r>
                <a:rPr lang="cs-CZ" sz="1400" dirty="0"/>
                <a:t>7</a:t>
              </a:r>
              <a:endParaRPr lang="cs-CZ" dirty="0"/>
            </a:p>
          </p:txBody>
        </p:sp>
        <p:sp>
          <p:nvSpPr>
            <p:cNvPr id="40" name="TextovéPole 39">
              <a:extLst>
                <a:ext uri="{FF2B5EF4-FFF2-40B4-BE49-F238E27FC236}">
                  <a16:creationId xmlns:a16="http://schemas.microsoft.com/office/drawing/2014/main" id="{79BEE68A-5569-F0B5-CAFA-2772CC322D0B}"/>
                </a:ext>
              </a:extLst>
            </p:cNvPr>
            <p:cNvSpPr txBox="1"/>
            <p:nvPr/>
          </p:nvSpPr>
          <p:spPr>
            <a:xfrm>
              <a:off x="10296589" y="2784092"/>
              <a:ext cx="364376" cy="300500"/>
            </a:xfrm>
            <a:prstGeom prst="rect">
              <a:avLst/>
            </a:prstGeom>
            <a:noFill/>
          </p:spPr>
          <p:txBody>
            <a:bodyPr wrap="none" rtlCol="0">
              <a:spAutoFit/>
            </a:bodyPr>
            <a:lstStyle/>
            <a:p>
              <a:r>
                <a:rPr lang="cs-CZ" sz="1400" dirty="0"/>
                <a:t>10</a:t>
              </a:r>
              <a:endParaRPr lang="cs-CZ" dirty="0"/>
            </a:p>
          </p:txBody>
        </p:sp>
        <p:sp>
          <p:nvSpPr>
            <p:cNvPr id="41" name="TextovéPole 40">
              <a:extLst>
                <a:ext uri="{FF2B5EF4-FFF2-40B4-BE49-F238E27FC236}">
                  <a16:creationId xmlns:a16="http://schemas.microsoft.com/office/drawing/2014/main" id="{953659EF-3D78-64F3-82D0-D858D6475AE6}"/>
                </a:ext>
              </a:extLst>
            </p:cNvPr>
            <p:cNvSpPr txBox="1"/>
            <p:nvPr/>
          </p:nvSpPr>
          <p:spPr>
            <a:xfrm>
              <a:off x="9727014" y="3001982"/>
              <a:ext cx="364376" cy="300500"/>
            </a:xfrm>
            <a:prstGeom prst="rect">
              <a:avLst/>
            </a:prstGeom>
            <a:noFill/>
          </p:spPr>
          <p:txBody>
            <a:bodyPr wrap="none" rtlCol="0">
              <a:spAutoFit/>
            </a:bodyPr>
            <a:lstStyle/>
            <a:p>
              <a:r>
                <a:rPr lang="cs-CZ" sz="1400" dirty="0"/>
                <a:t>11</a:t>
              </a:r>
              <a:endParaRPr lang="cs-CZ" dirty="0"/>
            </a:p>
          </p:txBody>
        </p:sp>
        <p:sp>
          <p:nvSpPr>
            <p:cNvPr id="42" name="TextovéPole 41">
              <a:extLst>
                <a:ext uri="{FF2B5EF4-FFF2-40B4-BE49-F238E27FC236}">
                  <a16:creationId xmlns:a16="http://schemas.microsoft.com/office/drawing/2014/main" id="{76F78698-68D4-BF12-A311-80C3A8D76A58}"/>
                </a:ext>
              </a:extLst>
            </p:cNvPr>
            <p:cNvSpPr txBox="1"/>
            <p:nvPr/>
          </p:nvSpPr>
          <p:spPr>
            <a:xfrm>
              <a:off x="10169229" y="3388028"/>
              <a:ext cx="273760" cy="300500"/>
            </a:xfrm>
            <a:prstGeom prst="rect">
              <a:avLst/>
            </a:prstGeom>
            <a:noFill/>
          </p:spPr>
          <p:txBody>
            <a:bodyPr wrap="none" rtlCol="0">
              <a:spAutoFit/>
            </a:bodyPr>
            <a:lstStyle/>
            <a:p>
              <a:r>
                <a:rPr lang="cs-CZ" sz="1400" dirty="0"/>
                <a:t>6</a:t>
              </a:r>
              <a:endParaRPr lang="cs-CZ" dirty="0"/>
            </a:p>
          </p:txBody>
        </p:sp>
        <p:sp>
          <p:nvSpPr>
            <p:cNvPr id="43" name="TextovéPole 42">
              <a:extLst>
                <a:ext uri="{FF2B5EF4-FFF2-40B4-BE49-F238E27FC236}">
                  <a16:creationId xmlns:a16="http://schemas.microsoft.com/office/drawing/2014/main" id="{F30486D2-58C1-227A-3D31-BBE4FC83AE44}"/>
                </a:ext>
              </a:extLst>
            </p:cNvPr>
            <p:cNvSpPr txBox="1"/>
            <p:nvPr/>
          </p:nvSpPr>
          <p:spPr>
            <a:xfrm>
              <a:off x="9836275" y="4272627"/>
              <a:ext cx="364376" cy="300500"/>
            </a:xfrm>
            <a:prstGeom prst="rect">
              <a:avLst/>
            </a:prstGeom>
            <a:noFill/>
          </p:spPr>
          <p:txBody>
            <a:bodyPr wrap="none" rtlCol="0">
              <a:spAutoFit/>
            </a:bodyPr>
            <a:lstStyle/>
            <a:p>
              <a:r>
                <a:rPr lang="cs-CZ" sz="1400" dirty="0"/>
                <a:t>18</a:t>
              </a:r>
              <a:endParaRPr lang="cs-CZ" dirty="0"/>
            </a:p>
          </p:txBody>
        </p:sp>
        <p:sp>
          <p:nvSpPr>
            <p:cNvPr id="44" name="TextovéPole 43">
              <a:extLst>
                <a:ext uri="{FF2B5EF4-FFF2-40B4-BE49-F238E27FC236}">
                  <a16:creationId xmlns:a16="http://schemas.microsoft.com/office/drawing/2014/main" id="{9BF608A7-BE90-4F52-6C78-A4E26DCA62E6}"/>
                </a:ext>
              </a:extLst>
            </p:cNvPr>
            <p:cNvSpPr txBox="1"/>
            <p:nvPr/>
          </p:nvSpPr>
          <p:spPr>
            <a:xfrm>
              <a:off x="7218797" y="4648105"/>
              <a:ext cx="367408" cy="307777"/>
            </a:xfrm>
            <a:prstGeom prst="rect">
              <a:avLst/>
            </a:prstGeom>
            <a:noFill/>
          </p:spPr>
          <p:txBody>
            <a:bodyPr wrap="none" rtlCol="0">
              <a:spAutoFit/>
            </a:bodyPr>
            <a:lstStyle/>
            <a:p>
              <a:r>
                <a:rPr lang="cs-CZ" sz="1400" dirty="0"/>
                <a:t>16</a:t>
              </a:r>
              <a:endParaRPr lang="cs-CZ" dirty="0"/>
            </a:p>
          </p:txBody>
        </p:sp>
        <p:sp>
          <p:nvSpPr>
            <p:cNvPr id="45" name="TextovéPole 44">
              <a:extLst>
                <a:ext uri="{FF2B5EF4-FFF2-40B4-BE49-F238E27FC236}">
                  <a16:creationId xmlns:a16="http://schemas.microsoft.com/office/drawing/2014/main" id="{7CBBEE87-0275-8416-5C69-2F92C2150737}"/>
                </a:ext>
              </a:extLst>
            </p:cNvPr>
            <p:cNvSpPr txBox="1"/>
            <p:nvPr/>
          </p:nvSpPr>
          <p:spPr>
            <a:xfrm>
              <a:off x="7940618" y="3919438"/>
              <a:ext cx="367408" cy="307777"/>
            </a:xfrm>
            <a:prstGeom prst="rect">
              <a:avLst/>
            </a:prstGeom>
            <a:noFill/>
          </p:spPr>
          <p:txBody>
            <a:bodyPr wrap="none" rtlCol="0">
              <a:spAutoFit/>
            </a:bodyPr>
            <a:lstStyle/>
            <a:p>
              <a:r>
                <a:rPr lang="cs-CZ" sz="1400" dirty="0"/>
                <a:t>14</a:t>
              </a:r>
              <a:endParaRPr lang="cs-CZ" dirty="0"/>
            </a:p>
          </p:txBody>
        </p:sp>
        <p:sp>
          <p:nvSpPr>
            <p:cNvPr id="46" name="TextovéPole 45">
              <a:extLst>
                <a:ext uri="{FF2B5EF4-FFF2-40B4-BE49-F238E27FC236}">
                  <a16:creationId xmlns:a16="http://schemas.microsoft.com/office/drawing/2014/main" id="{D2C615A8-CD57-03C2-2152-33B5761B1443}"/>
                </a:ext>
              </a:extLst>
            </p:cNvPr>
            <p:cNvSpPr txBox="1"/>
            <p:nvPr/>
          </p:nvSpPr>
          <p:spPr>
            <a:xfrm>
              <a:off x="8276498" y="3413794"/>
              <a:ext cx="367408" cy="307777"/>
            </a:xfrm>
            <a:prstGeom prst="rect">
              <a:avLst/>
            </a:prstGeom>
            <a:noFill/>
          </p:spPr>
          <p:txBody>
            <a:bodyPr wrap="none" rtlCol="0">
              <a:spAutoFit/>
            </a:bodyPr>
            <a:lstStyle/>
            <a:p>
              <a:r>
                <a:rPr lang="cs-CZ" sz="1400" dirty="0"/>
                <a:t>17</a:t>
              </a:r>
              <a:endParaRPr lang="cs-CZ" dirty="0"/>
            </a:p>
          </p:txBody>
        </p:sp>
        <p:sp>
          <p:nvSpPr>
            <p:cNvPr id="47" name="TextovéPole 46">
              <a:extLst>
                <a:ext uri="{FF2B5EF4-FFF2-40B4-BE49-F238E27FC236}">
                  <a16:creationId xmlns:a16="http://schemas.microsoft.com/office/drawing/2014/main" id="{5400888D-997E-4437-7EFE-D41994810F93}"/>
                </a:ext>
              </a:extLst>
            </p:cNvPr>
            <p:cNvSpPr txBox="1"/>
            <p:nvPr/>
          </p:nvSpPr>
          <p:spPr>
            <a:xfrm>
              <a:off x="9059461" y="3179631"/>
              <a:ext cx="364376" cy="300500"/>
            </a:xfrm>
            <a:prstGeom prst="rect">
              <a:avLst/>
            </a:prstGeom>
            <a:noFill/>
          </p:spPr>
          <p:txBody>
            <a:bodyPr wrap="none" rtlCol="0">
              <a:spAutoFit/>
            </a:bodyPr>
            <a:lstStyle/>
            <a:p>
              <a:r>
                <a:rPr lang="cs-CZ" sz="1400" dirty="0"/>
                <a:t>12</a:t>
              </a:r>
              <a:endParaRPr lang="cs-CZ" dirty="0"/>
            </a:p>
          </p:txBody>
        </p:sp>
        <p:sp>
          <p:nvSpPr>
            <p:cNvPr id="48" name="TextovéPole 47">
              <a:extLst>
                <a:ext uri="{FF2B5EF4-FFF2-40B4-BE49-F238E27FC236}">
                  <a16:creationId xmlns:a16="http://schemas.microsoft.com/office/drawing/2014/main" id="{8AAA8364-FBC8-7198-4F60-91D58995AF7D}"/>
                </a:ext>
              </a:extLst>
            </p:cNvPr>
            <p:cNvSpPr txBox="1"/>
            <p:nvPr/>
          </p:nvSpPr>
          <p:spPr>
            <a:xfrm>
              <a:off x="7589553" y="2952786"/>
              <a:ext cx="367408" cy="307777"/>
            </a:xfrm>
            <a:prstGeom prst="rect">
              <a:avLst/>
            </a:prstGeom>
            <a:noFill/>
          </p:spPr>
          <p:txBody>
            <a:bodyPr wrap="none" rtlCol="0">
              <a:spAutoFit/>
            </a:bodyPr>
            <a:lstStyle/>
            <a:p>
              <a:r>
                <a:rPr lang="cs-CZ" sz="1400" dirty="0"/>
                <a:t>13</a:t>
              </a:r>
              <a:endParaRPr lang="cs-CZ" dirty="0"/>
            </a:p>
          </p:txBody>
        </p:sp>
        <p:sp>
          <p:nvSpPr>
            <p:cNvPr id="49" name="TextovéPole 48">
              <a:extLst>
                <a:ext uri="{FF2B5EF4-FFF2-40B4-BE49-F238E27FC236}">
                  <a16:creationId xmlns:a16="http://schemas.microsoft.com/office/drawing/2014/main" id="{96ED618A-ED4F-8631-0254-95507E57B297}"/>
                </a:ext>
              </a:extLst>
            </p:cNvPr>
            <p:cNvSpPr txBox="1"/>
            <p:nvPr/>
          </p:nvSpPr>
          <p:spPr>
            <a:xfrm>
              <a:off x="6887132" y="2831857"/>
              <a:ext cx="367408" cy="307777"/>
            </a:xfrm>
            <a:prstGeom prst="rect">
              <a:avLst/>
            </a:prstGeom>
            <a:noFill/>
          </p:spPr>
          <p:txBody>
            <a:bodyPr wrap="none" rtlCol="0">
              <a:spAutoFit/>
            </a:bodyPr>
            <a:lstStyle/>
            <a:p>
              <a:r>
                <a:rPr lang="cs-CZ" sz="1400" dirty="0"/>
                <a:t>10</a:t>
              </a:r>
              <a:endParaRPr lang="cs-CZ" dirty="0"/>
            </a:p>
          </p:txBody>
        </p:sp>
        <p:sp>
          <p:nvSpPr>
            <p:cNvPr id="50" name="TextovéPole 49">
              <a:extLst>
                <a:ext uri="{FF2B5EF4-FFF2-40B4-BE49-F238E27FC236}">
                  <a16:creationId xmlns:a16="http://schemas.microsoft.com/office/drawing/2014/main" id="{B83BAF44-C432-8EC1-D517-37383F8A3AED}"/>
                </a:ext>
              </a:extLst>
            </p:cNvPr>
            <p:cNvSpPr txBox="1"/>
            <p:nvPr/>
          </p:nvSpPr>
          <p:spPr>
            <a:xfrm>
              <a:off x="6262265" y="3171201"/>
              <a:ext cx="276038" cy="307777"/>
            </a:xfrm>
            <a:prstGeom prst="rect">
              <a:avLst/>
            </a:prstGeom>
            <a:noFill/>
          </p:spPr>
          <p:txBody>
            <a:bodyPr wrap="none" rtlCol="0">
              <a:spAutoFit/>
            </a:bodyPr>
            <a:lstStyle/>
            <a:p>
              <a:r>
                <a:rPr lang="cs-CZ" sz="1400" dirty="0"/>
                <a:t>8</a:t>
              </a:r>
              <a:endParaRPr lang="cs-CZ" dirty="0"/>
            </a:p>
          </p:txBody>
        </p:sp>
        <p:sp>
          <p:nvSpPr>
            <p:cNvPr id="51" name="TextovéPole 50">
              <a:extLst>
                <a:ext uri="{FF2B5EF4-FFF2-40B4-BE49-F238E27FC236}">
                  <a16:creationId xmlns:a16="http://schemas.microsoft.com/office/drawing/2014/main" id="{C412D184-971B-E54F-DD86-A36CFA3FE611}"/>
                </a:ext>
              </a:extLst>
            </p:cNvPr>
            <p:cNvSpPr txBox="1"/>
            <p:nvPr/>
          </p:nvSpPr>
          <p:spPr>
            <a:xfrm>
              <a:off x="5640015" y="3626371"/>
              <a:ext cx="276038" cy="307777"/>
            </a:xfrm>
            <a:prstGeom prst="rect">
              <a:avLst/>
            </a:prstGeom>
            <a:noFill/>
          </p:spPr>
          <p:txBody>
            <a:bodyPr wrap="none" rtlCol="0">
              <a:spAutoFit/>
            </a:bodyPr>
            <a:lstStyle/>
            <a:p>
              <a:r>
                <a:rPr lang="cs-CZ" sz="1400" dirty="0"/>
                <a:t>9</a:t>
              </a:r>
              <a:endParaRPr lang="cs-CZ" dirty="0"/>
            </a:p>
          </p:txBody>
        </p:sp>
        <p:sp>
          <p:nvSpPr>
            <p:cNvPr id="52" name="TextovéPole 51">
              <a:extLst>
                <a:ext uri="{FF2B5EF4-FFF2-40B4-BE49-F238E27FC236}">
                  <a16:creationId xmlns:a16="http://schemas.microsoft.com/office/drawing/2014/main" id="{A2B1B4BE-3FCC-08C9-72E5-6E6FB398DA26}"/>
                </a:ext>
              </a:extLst>
            </p:cNvPr>
            <p:cNvSpPr txBox="1"/>
            <p:nvPr/>
          </p:nvSpPr>
          <p:spPr>
            <a:xfrm>
              <a:off x="6491654" y="3713224"/>
              <a:ext cx="276038" cy="307777"/>
            </a:xfrm>
            <a:prstGeom prst="rect">
              <a:avLst/>
            </a:prstGeom>
            <a:noFill/>
          </p:spPr>
          <p:txBody>
            <a:bodyPr wrap="none" rtlCol="0">
              <a:spAutoFit/>
            </a:bodyPr>
            <a:lstStyle/>
            <a:p>
              <a:r>
                <a:rPr lang="cs-CZ" sz="1400" dirty="0"/>
                <a:t>4</a:t>
              </a:r>
              <a:endParaRPr lang="cs-CZ" dirty="0"/>
            </a:p>
          </p:txBody>
        </p:sp>
        <p:sp>
          <p:nvSpPr>
            <p:cNvPr id="53" name="TextovéPole 52">
              <a:extLst>
                <a:ext uri="{FF2B5EF4-FFF2-40B4-BE49-F238E27FC236}">
                  <a16:creationId xmlns:a16="http://schemas.microsoft.com/office/drawing/2014/main" id="{7382EB3F-9C6A-3AB4-DECF-F788C8E95D6A}"/>
                </a:ext>
              </a:extLst>
            </p:cNvPr>
            <p:cNvSpPr txBox="1"/>
            <p:nvPr/>
          </p:nvSpPr>
          <p:spPr>
            <a:xfrm>
              <a:off x="8953498" y="3975632"/>
              <a:ext cx="367408" cy="307777"/>
            </a:xfrm>
            <a:prstGeom prst="rect">
              <a:avLst/>
            </a:prstGeom>
            <a:noFill/>
          </p:spPr>
          <p:txBody>
            <a:bodyPr wrap="none" rtlCol="0">
              <a:spAutoFit/>
            </a:bodyPr>
            <a:lstStyle/>
            <a:p>
              <a:r>
                <a:rPr lang="cs-CZ" sz="1400" dirty="0"/>
                <a:t>10</a:t>
              </a:r>
              <a:endParaRPr lang="cs-CZ" dirty="0"/>
            </a:p>
          </p:txBody>
        </p:sp>
      </p:grpSp>
    </p:spTree>
    <p:extLst>
      <p:ext uri="{BB962C8B-B14F-4D97-AF65-F5344CB8AC3E}">
        <p14:creationId xmlns:p14="http://schemas.microsoft.com/office/powerpoint/2010/main" val="14771246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ED0BCC2-8143-48FF-96C2-39FF8C1B37F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kt 2" hidden="1">
                        <a:extLst>
                          <a:ext uri="{FF2B5EF4-FFF2-40B4-BE49-F238E27FC236}">
                            <a16:creationId xmlns:a16="http://schemas.microsoft.com/office/drawing/2014/main" id="{5ED0BCC2-8143-48FF-96C2-39FF8C1B37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105</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66638"/>
            <a:ext cx="9242159" cy="369332"/>
          </a:xfrm>
        </p:spPr>
        <p:txBody>
          <a:bodyPr/>
          <a:lstStyle/>
          <a:p>
            <a:r>
              <a:rPr lang="cs-CZ" sz="1800" dirty="0" err="1"/>
              <a:t>Shortest</a:t>
            </a:r>
            <a:r>
              <a:rPr lang="cs-CZ" sz="1800" dirty="0"/>
              <a:t> </a:t>
            </a:r>
            <a:r>
              <a:rPr lang="cs-CZ" sz="1800" dirty="0" err="1"/>
              <a:t>Path</a:t>
            </a:r>
            <a:r>
              <a:rPr lang="cs-CZ" sz="1800" dirty="0"/>
              <a:t> </a:t>
            </a:r>
            <a:r>
              <a:rPr lang="cs-CZ" sz="1800" dirty="0" err="1"/>
              <a:t>Problem</a:t>
            </a:r>
            <a:endParaRPr lang="cs-CZ" dirty="0"/>
          </a:p>
        </p:txBody>
      </p:sp>
      <p:sp>
        <p:nvSpPr>
          <p:cNvPr id="57" name="Zástupný text 4">
            <a:extLst>
              <a:ext uri="{FF2B5EF4-FFF2-40B4-BE49-F238E27FC236}">
                <a16:creationId xmlns:a16="http://schemas.microsoft.com/office/drawing/2014/main" id="{E6B841F8-BA9A-EB82-930F-0FEE6B17ACC7}"/>
              </a:ext>
            </a:extLst>
          </p:cNvPr>
          <p:cNvSpPr>
            <a:spLocks noGrp="1"/>
          </p:cNvSpPr>
          <p:nvPr>
            <p:ph type="body" sz="half" idx="22"/>
          </p:nvPr>
        </p:nvSpPr>
        <p:spPr>
          <a:xfrm>
            <a:off x="438154" y="1645340"/>
            <a:ext cx="4272072" cy="494516"/>
          </a:xfrm>
        </p:spPr>
        <p:txBody>
          <a:bodyPr>
            <a:noAutofit/>
          </a:bodyPr>
          <a:lstStyle/>
          <a:p>
            <a:pPr marL="285750" lvl="0" indent="-285750">
              <a:lnSpc>
                <a:spcPct val="110000"/>
              </a:lnSpc>
              <a:buFont typeface="Wingdings" panose="05000000000000000000" pitchFamily="2" charset="2"/>
              <a:buChar char="§"/>
            </a:pPr>
            <a:r>
              <a:rPr lang="en-US" b="1" dirty="0"/>
              <a:t>Table with lengths of </a:t>
            </a:r>
            <a:r>
              <a:rPr lang="cs-CZ" b="1" dirty="0" err="1"/>
              <a:t>arcs</a:t>
            </a:r>
            <a:endParaRPr lang="en-US" b="1" dirty="0"/>
          </a:p>
        </p:txBody>
      </p:sp>
      <p:graphicFrame>
        <p:nvGraphicFramePr>
          <p:cNvPr id="56" name="Tabulka 55">
            <a:extLst>
              <a:ext uri="{FF2B5EF4-FFF2-40B4-BE49-F238E27FC236}">
                <a16:creationId xmlns:a16="http://schemas.microsoft.com/office/drawing/2014/main" id="{86EEE004-92B6-BF92-ADB7-B4105ACC1EB2}"/>
              </a:ext>
            </a:extLst>
          </p:cNvPr>
          <p:cNvGraphicFramePr>
            <a:graphicFrameLocks noGrp="1"/>
          </p:cNvGraphicFramePr>
          <p:nvPr>
            <p:extLst>
              <p:ext uri="{D42A27DB-BD31-4B8C-83A1-F6EECF244321}">
                <p14:modId xmlns:p14="http://schemas.microsoft.com/office/powerpoint/2010/main" val="462871757"/>
              </p:ext>
            </p:extLst>
          </p:nvPr>
        </p:nvGraphicFramePr>
        <p:xfrm>
          <a:off x="898552" y="2070645"/>
          <a:ext cx="8024360" cy="3142015"/>
        </p:xfrm>
        <a:graphic>
          <a:graphicData uri="http://schemas.openxmlformats.org/drawingml/2006/table">
            <a:tbl>
              <a:tblPr>
                <a:tableStyleId>{5C22544A-7EE6-4342-B048-85BDC9FD1C3A}</a:tableStyleId>
              </a:tblPr>
              <a:tblGrid>
                <a:gridCol w="802436">
                  <a:extLst>
                    <a:ext uri="{9D8B030D-6E8A-4147-A177-3AD203B41FA5}">
                      <a16:colId xmlns:a16="http://schemas.microsoft.com/office/drawing/2014/main" val="1456730736"/>
                    </a:ext>
                  </a:extLst>
                </a:gridCol>
                <a:gridCol w="802436">
                  <a:extLst>
                    <a:ext uri="{9D8B030D-6E8A-4147-A177-3AD203B41FA5}">
                      <a16:colId xmlns:a16="http://schemas.microsoft.com/office/drawing/2014/main" val="1066432856"/>
                    </a:ext>
                  </a:extLst>
                </a:gridCol>
                <a:gridCol w="802436">
                  <a:extLst>
                    <a:ext uri="{9D8B030D-6E8A-4147-A177-3AD203B41FA5}">
                      <a16:colId xmlns:a16="http://schemas.microsoft.com/office/drawing/2014/main" val="807784280"/>
                    </a:ext>
                  </a:extLst>
                </a:gridCol>
                <a:gridCol w="802436">
                  <a:extLst>
                    <a:ext uri="{9D8B030D-6E8A-4147-A177-3AD203B41FA5}">
                      <a16:colId xmlns:a16="http://schemas.microsoft.com/office/drawing/2014/main" val="1336584147"/>
                    </a:ext>
                  </a:extLst>
                </a:gridCol>
                <a:gridCol w="802436">
                  <a:extLst>
                    <a:ext uri="{9D8B030D-6E8A-4147-A177-3AD203B41FA5}">
                      <a16:colId xmlns:a16="http://schemas.microsoft.com/office/drawing/2014/main" val="785823838"/>
                    </a:ext>
                  </a:extLst>
                </a:gridCol>
                <a:gridCol w="802436">
                  <a:extLst>
                    <a:ext uri="{9D8B030D-6E8A-4147-A177-3AD203B41FA5}">
                      <a16:colId xmlns:a16="http://schemas.microsoft.com/office/drawing/2014/main" val="3724391793"/>
                    </a:ext>
                  </a:extLst>
                </a:gridCol>
                <a:gridCol w="802436">
                  <a:extLst>
                    <a:ext uri="{9D8B030D-6E8A-4147-A177-3AD203B41FA5}">
                      <a16:colId xmlns:a16="http://schemas.microsoft.com/office/drawing/2014/main" val="3135964084"/>
                    </a:ext>
                  </a:extLst>
                </a:gridCol>
                <a:gridCol w="802436">
                  <a:extLst>
                    <a:ext uri="{9D8B030D-6E8A-4147-A177-3AD203B41FA5}">
                      <a16:colId xmlns:a16="http://schemas.microsoft.com/office/drawing/2014/main" val="2209066176"/>
                    </a:ext>
                  </a:extLst>
                </a:gridCol>
                <a:gridCol w="802436">
                  <a:extLst>
                    <a:ext uri="{9D8B030D-6E8A-4147-A177-3AD203B41FA5}">
                      <a16:colId xmlns:a16="http://schemas.microsoft.com/office/drawing/2014/main" val="1550569888"/>
                    </a:ext>
                  </a:extLst>
                </a:gridCol>
                <a:gridCol w="802436">
                  <a:extLst>
                    <a:ext uri="{9D8B030D-6E8A-4147-A177-3AD203B41FA5}">
                      <a16:colId xmlns:a16="http://schemas.microsoft.com/office/drawing/2014/main" val="3598888748"/>
                    </a:ext>
                  </a:extLst>
                </a:gridCol>
              </a:tblGrid>
              <a:tr h="266272">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cs-CZ" sz="1200" b="1" u="none" strike="noStrike"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Arcs</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017063379"/>
                  </a:ext>
                </a:extLst>
              </a:tr>
              <a:tr h="319527">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0690014"/>
                  </a:ext>
                </a:extLst>
              </a:tr>
              <a:tr h="319527">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0" u="none" strike="noStrike" dirty="0">
                          <a:effectLst/>
                          <a:latin typeface="Arial" panose="020B0604020202020204" pitchFamily="34" charset="0"/>
                          <a:cs typeface="Arial" panose="020B0604020202020204" pitchFamily="34" charset="0"/>
                        </a:rPr>
                        <a:t>5</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200" b="0" u="none" strike="noStrike">
                          <a:effectLst/>
                          <a:latin typeface="Arial" panose="020B0604020202020204" pitchFamily="34" charset="0"/>
                          <a:cs typeface="Arial" panose="020B0604020202020204" pitchFamily="34" charset="0"/>
                        </a:rPr>
                        <a:t>10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1000</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19</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dirty="0">
                          <a:effectLst/>
                          <a:latin typeface="Arial" panose="020B0604020202020204" pitchFamily="34" charset="0"/>
                          <a:cs typeface="Arial" panose="020B0604020202020204" pitchFamily="34" charset="0"/>
                        </a:rPr>
                        <a:t>1000</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3296712"/>
                  </a:ext>
                </a:extLst>
              </a:tr>
              <a:tr h="319527">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200" b="0" u="none" strike="noStrike" dirty="0">
                          <a:effectLst/>
                          <a:latin typeface="Arial" panose="020B0604020202020204" pitchFamily="34" charset="0"/>
                          <a:cs typeface="Arial" panose="020B0604020202020204" pitchFamily="34" charset="0"/>
                        </a:rPr>
                        <a:t>10</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200" b="0" u="none" strike="noStrike">
                          <a:effectLst/>
                          <a:latin typeface="Arial" panose="020B0604020202020204" pitchFamily="34" charset="0"/>
                          <a:cs typeface="Arial" panose="020B0604020202020204" pitchFamily="34" charset="0"/>
                        </a:rPr>
                        <a:t>4</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13</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14</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17</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dirty="0">
                          <a:effectLst/>
                          <a:latin typeface="Arial" panose="020B0604020202020204" pitchFamily="34" charset="0"/>
                          <a:cs typeface="Arial" panose="020B0604020202020204" pitchFamily="34" charset="0"/>
                        </a:rPr>
                        <a:t>1000</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1280757"/>
                  </a:ext>
                </a:extLst>
              </a:tr>
              <a:tr h="319527">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0" u="none" strike="noStrike">
                          <a:effectLst/>
                          <a:latin typeface="Arial" panose="020B0604020202020204" pitchFamily="34" charset="0"/>
                          <a:cs typeface="Arial" panose="020B0604020202020204" pitchFamily="34" charset="0"/>
                        </a:rPr>
                        <a:t>9</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200" b="0" u="none" strike="noStrike" dirty="0">
                          <a:effectLst/>
                          <a:latin typeface="Arial" panose="020B0604020202020204" pitchFamily="34" charset="0"/>
                          <a:cs typeface="Arial" panose="020B0604020202020204" pitchFamily="34" charset="0"/>
                        </a:rPr>
                        <a:t>1000</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16</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dirty="0">
                          <a:effectLst/>
                          <a:latin typeface="Arial" panose="020B0604020202020204" pitchFamily="34" charset="0"/>
                          <a:cs typeface="Arial" panose="020B0604020202020204" pitchFamily="34" charset="0"/>
                        </a:rPr>
                        <a:t>1000</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9538100"/>
                  </a:ext>
                </a:extLst>
              </a:tr>
              <a:tr h="319527">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200" b="0" u="none" strike="noStrike">
                          <a:effectLst/>
                          <a:latin typeface="Arial" panose="020B0604020202020204" pitchFamily="34" charset="0"/>
                          <a:cs typeface="Arial" panose="020B0604020202020204" pitchFamily="34" charset="0"/>
                        </a:rPr>
                        <a:t>15</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200" b="0" u="none" strike="noStrike" dirty="0">
                          <a:effectLst/>
                          <a:latin typeface="Arial" panose="020B0604020202020204" pitchFamily="34" charset="0"/>
                          <a:cs typeface="Arial" panose="020B0604020202020204" pitchFamily="34" charset="0"/>
                        </a:rPr>
                        <a:t>13</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7</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dirty="0">
                          <a:effectLst/>
                          <a:latin typeface="Arial" panose="020B0604020202020204" pitchFamily="34" charset="0"/>
                          <a:cs typeface="Arial" panose="020B0604020202020204" pitchFamily="34" charset="0"/>
                        </a:rPr>
                        <a:t>1000</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4726024"/>
                  </a:ext>
                </a:extLst>
              </a:tr>
              <a:tr h="319527">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16</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dirty="0">
                          <a:effectLst/>
                          <a:latin typeface="Arial" panose="020B0604020202020204" pitchFamily="34" charset="0"/>
                          <a:cs typeface="Arial" panose="020B0604020202020204" pitchFamily="34" charset="0"/>
                        </a:rPr>
                        <a:t>18</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5083273"/>
                  </a:ext>
                </a:extLst>
              </a:tr>
              <a:tr h="319527">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19</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7</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dirty="0">
                          <a:effectLst/>
                          <a:latin typeface="Arial" panose="020B0604020202020204" pitchFamily="34" charset="0"/>
                          <a:cs typeface="Arial" panose="020B0604020202020204" pitchFamily="34" charset="0"/>
                        </a:rPr>
                        <a:t>10</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6042965"/>
                  </a:ext>
                </a:extLst>
              </a:tr>
              <a:tr h="319527">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17</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12</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11</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dirty="0">
                          <a:effectLst/>
                          <a:latin typeface="Arial" panose="020B0604020202020204" pitchFamily="34" charset="0"/>
                          <a:cs typeface="Arial" panose="020B0604020202020204" pitchFamily="34" charset="0"/>
                        </a:rPr>
                        <a:t>1000</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7287016"/>
                  </a:ext>
                </a:extLst>
              </a:tr>
              <a:tr h="319527">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1000</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18</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10</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a:effectLst/>
                          <a:latin typeface="Arial" panose="020B0604020202020204" pitchFamily="34" charset="0"/>
                          <a:cs typeface="Arial" panose="020B0604020202020204" pitchFamily="34" charset="0"/>
                        </a:rPr>
                        <a:t>6</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0" u="none" strike="noStrike" dirty="0">
                          <a:effectLst/>
                          <a:latin typeface="Arial" panose="020B0604020202020204" pitchFamily="34" charset="0"/>
                          <a:cs typeface="Arial" panose="020B0604020202020204" pitchFamily="34" charset="0"/>
                        </a:rPr>
                        <a:t>1000</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6970845"/>
                  </a:ext>
                </a:extLst>
              </a:tr>
            </a:tbl>
          </a:graphicData>
        </a:graphic>
      </p:graphicFrame>
    </p:spTree>
    <p:extLst>
      <p:ext uri="{BB962C8B-B14F-4D97-AF65-F5344CB8AC3E}">
        <p14:creationId xmlns:p14="http://schemas.microsoft.com/office/powerpoint/2010/main" val="158033924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ED0BCC2-8143-48FF-96C2-39FF8C1B37F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kt 2" hidden="1">
                        <a:extLst>
                          <a:ext uri="{FF2B5EF4-FFF2-40B4-BE49-F238E27FC236}">
                            <a16:creationId xmlns:a16="http://schemas.microsoft.com/office/drawing/2014/main" id="{5ED0BCC2-8143-48FF-96C2-39FF8C1B37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106</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154" y="1645340"/>
            <a:ext cx="4272072" cy="3773488"/>
          </a:xfrm>
        </p:spPr>
        <p:txBody>
          <a:bodyPr>
            <a:noAutofit/>
          </a:bodyPr>
          <a:lstStyle/>
          <a:p>
            <a:pPr marL="285750" lvl="0" indent="-285750">
              <a:lnSpc>
                <a:spcPct val="110000"/>
              </a:lnSpc>
              <a:buFont typeface="Wingdings" panose="05000000000000000000" pitchFamily="2" charset="2"/>
              <a:buChar char="§"/>
            </a:pPr>
            <a:r>
              <a:rPr lang="cs-CZ" b="1" dirty="0" err="1"/>
              <a:t>Decision</a:t>
            </a:r>
            <a:r>
              <a:rPr lang="cs-CZ" b="1" dirty="0"/>
              <a:t> </a:t>
            </a:r>
            <a:r>
              <a:rPr lang="cs-CZ" b="1" dirty="0" err="1"/>
              <a:t>variables</a:t>
            </a:r>
            <a:endParaRPr lang="cs-CZ" b="1" dirty="0"/>
          </a:p>
          <a:p>
            <a:pPr lvl="0">
              <a:lnSpc>
                <a:spcPct val="110000"/>
              </a:lnSpc>
            </a:pPr>
            <a:endParaRPr lang="cs-CZ" sz="3000" b="1" dirty="0"/>
          </a:p>
          <a:p>
            <a:pPr marL="285750" lvl="0" indent="-285750">
              <a:lnSpc>
                <a:spcPct val="110000"/>
              </a:lnSpc>
              <a:buFont typeface="Wingdings" panose="05000000000000000000" pitchFamily="2" charset="2"/>
              <a:buChar char="§"/>
            </a:pPr>
            <a:r>
              <a:rPr lang="cs-CZ" b="1" dirty="0"/>
              <a:t>Model</a:t>
            </a:r>
            <a:endParaRPr lang="en-US" b="1"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66638"/>
            <a:ext cx="9242159" cy="369332"/>
          </a:xfrm>
        </p:spPr>
        <p:txBody>
          <a:bodyPr/>
          <a:lstStyle/>
          <a:p>
            <a:r>
              <a:rPr lang="cs-CZ" sz="1800" dirty="0" err="1"/>
              <a:t>Minimal</a:t>
            </a:r>
            <a:r>
              <a:rPr lang="cs-CZ" sz="1800" dirty="0"/>
              <a:t> </a:t>
            </a:r>
            <a:r>
              <a:rPr lang="cs-CZ" sz="1800" dirty="0" err="1"/>
              <a:t>Path</a:t>
            </a:r>
            <a:r>
              <a:rPr lang="cs-CZ" sz="1800" dirty="0"/>
              <a:t> </a:t>
            </a:r>
            <a:r>
              <a:rPr lang="cs-CZ" sz="1800" dirty="0" err="1"/>
              <a:t>Problem</a:t>
            </a:r>
            <a:r>
              <a:rPr lang="cs-CZ" sz="1800" dirty="0"/>
              <a:t> </a:t>
            </a:r>
            <a:r>
              <a:rPr lang="cs-CZ" dirty="0"/>
              <a:t>–</a:t>
            </a:r>
            <a:r>
              <a:rPr lang="cs-CZ" sz="1800" dirty="0"/>
              <a:t> </a:t>
            </a:r>
            <a:r>
              <a:rPr lang="cs-CZ" dirty="0" err="1"/>
              <a:t>m</a:t>
            </a:r>
            <a:r>
              <a:rPr lang="cs-CZ" sz="1800" dirty="0" err="1"/>
              <a:t>athematical</a:t>
            </a:r>
            <a:r>
              <a:rPr lang="cs-CZ" sz="1800" dirty="0"/>
              <a:t> model</a:t>
            </a:r>
            <a:endParaRPr lang="en-US" dirty="0"/>
          </a:p>
        </p:txBody>
      </p:sp>
      <p:graphicFrame>
        <p:nvGraphicFramePr>
          <p:cNvPr id="7" name="Objekt 6">
            <a:extLst>
              <a:ext uri="{FF2B5EF4-FFF2-40B4-BE49-F238E27FC236}">
                <a16:creationId xmlns:a16="http://schemas.microsoft.com/office/drawing/2014/main" id="{6F9ED714-34B6-AEF7-50C8-E80835E0D9CE}"/>
              </a:ext>
            </a:extLst>
          </p:cNvPr>
          <p:cNvGraphicFramePr>
            <a:graphicFrameLocks noChangeAspect="1"/>
          </p:cNvGraphicFramePr>
          <p:nvPr>
            <p:extLst>
              <p:ext uri="{D42A27DB-BD31-4B8C-83A1-F6EECF244321}">
                <p14:modId xmlns:p14="http://schemas.microsoft.com/office/powerpoint/2010/main" val="2379006846"/>
              </p:ext>
            </p:extLst>
          </p:nvPr>
        </p:nvGraphicFramePr>
        <p:xfrm>
          <a:off x="956582" y="1952625"/>
          <a:ext cx="4383088" cy="636588"/>
        </p:xfrm>
        <a:graphic>
          <a:graphicData uri="http://schemas.openxmlformats.org/presentationml/2006/ole">
            <mc:AlternateContent xmlns:mc="http://schemas.openxmlformats.org/markup-compatibility/2006">
              <mc:Choice xmlns:v="urn:schemas-microsoft-com:vml" Requires="v">
                <p:oleObj name="Equation" r:id="rId5" imgW="3149280" imgH="457200" progId="Equation.DSMT4">
                  <p:embed/>
                </p:oleObj>
              </mc:Choice>
              <mc:Fallback>
                <p:oleObj name="Equation" r:id="rId5" imgW="3149280" imgH="457200" progId="Equation.DSMT4">
                  <p:embed/>
                  <p:pic>
                    <p:nvPicPr>
                      <p:cNvPr id="7" name="Objekt 6">
                        <a:extLst>
                          <a:ext uri="{FF2B5EF4-FFF2-40B4-BE49-F238E27FC236}">
                            <a16:creationId xmlns:a16="http://schemas.microsoft.com/office/drawing/2014/main" id="{6F9ED714-34B6-AEF7-50C8-E80835E0D9CE}"/>
                          </a:ext>
                        </a:extLst>
                      </p:cNvPr>
                      <p:cNvPicPr/>
                      <p:nvPr/>
                    </p:nvPicPr>
                    <p:blipFill>
                      <a:blip r:embed="rId6"/>
                      <a:stretch>
                        <a:fillRect/>
                      </a:stretch>
                    </p:blipFill>
                    <p:spPr>
                      <a:xfrm>
                        <a:off x="956582" y="1952625"/>
                        <a:ext cx="4383088" cy="636588"/>
                      </a:xfrm>
                      <a:prstGeom prst="rect">
                        <a:avLst/>
                      </a:prstGeom>
                    </p:spPr>
                  </p:pic>
                </p:oleObj>
              </mc:Fallback>
            </mc:AlternateContent>
          </a:graphicData>
        </a:graphic>
      </p:graphicFrame>
      <p:graphicFrame>
        <p:nvGraphicFramePr>
          <p:cNvPr id="10" name="Objekt 9">
            <a:extLst>
              <a:ext uri="{FF2B5EF4-FFF2-40B4-BE49-F238E27FC236}">
                <a16:creationId xmlns:a16="http://schemas.microsoft.com/office/drawing/2014/main" id="{FEED49D1-AE0D-1C6E-F2E6-63B9574807C4}"/>
              </a:ext>
            </a:extLst>
          </p:cNvPr>
          <p:cNvGraphicFramePr>
            <a:graphicFrameLocks noChangeAspect="1"/>
          </p:cNvGraphicFramePr>
          <p:nvPr>
            <p:extLst>
              <p:ext uri="{D42A27DB-BD31-4B8C-83A1-F6EECF244321}">
                <p14:modId xmlns:p14="http://schemas.microsoft.com/office/powerpoint/2010/main" val="2634190130"/>
              </p:ext>
            </p:extLst>
          </p:nvPr>
        </p:nvGraphicFramePr>
        <p:xfrm>
          <a:off x="1303338" y="2978150"/>
          <a:ext cx="3179762" cy="2359025"/>
        </p:xfrm>
        <a:graphic>
          <a:graphicData uri="http://schemas.openxmlformats.org/presentationml/2006/ole">
            <mc:AlternateContent xmlns:mc="http://schemas.openxmlformats.org/markup-compatibility/2006">
              <mc:Choice xmlns:v="urn:schemas-microsoft-com:vml" Requires="v">
                <p:oleObj name="Equation" r:id="rId7" imgW="2158920" imgH="1600200" progId="Equation.DSMT4">
                  <p:embed/>
                </p:oleObj>
              </mc:Choice>
              <mc:Fallback>
                <p:oleObj name="Equation" r:id="rId7" imgW="2158920" imgH="1600200" progId="Equation.DSMT4">
                  <p:embed/>
                  <p:pic>
                    <p:nvPicPr>
                      <p:cNvPr id="10" name="Objekt 9">
                        <a:extLst>
                          <a:ext uri="{FF2B5EF4-FFF2-40B4-BE49-F238E27FC236}">
                            <a16:creationId xmlns:a16="http://schemas.microsoft.com/office/drawing/2014/main" id="{FEED49D1-AE0D-1C6E-F2E6-63B9574807C4}"/>
                          </a:ext>
                        </a:extLst>
                      </p:cNvPr>
                      <p:cNvPicPr/>
                      <p:nvPr/>
                    </p:nvPicPr>
                    <p:blipFill>
                      <a:blip r:embed="rId8"/>
                      <a:stretch>
                        <a:fillRect/>
                      </a:stretch>
                    </p:blipFill>
                    <p:spPr>
                      <a:xfrm>
                        <a:off x="1303338" y="2978150"/>
                        <a:ext cx="3179762" cy="2359025"/>
                      </a:xfrm>
                      <a:prstGeom prst="rect">
                        <a:avLst/>
                      </a:prstGeom>
                    </p:spPr>
                  </p:pic>
                </p:oleObj>
              </mc:Fallback>
            </mc:AlternateContent>
          </a:graphicData>
        </a:graphic>
      </p:graphicFrame>
      <p:pic>
        <p:nvPicPr>
          <p:cNvPr id="6" name="Obrázek 5">
            <a:extLst>
              <a:ext uri="{FF2B5EF4-FFF2-40B4-BE49-F238E27FC236}">
                <a16:creationId xmlns:a16="http://schemas.microsoft.com/office/drawing/2014/main" id="{5A2EF9D8-912B-8BBD-BEA1-D42682961C5A}"/>
              </a:ext>
            </a:extLst>
          </p:cNvPr>
          <p:cNvPicPr>
            <a:picLocks noChangeAspect="1"/>
          </p:cNvPicPr>
          <p:nvPr/>
        </p:nvPicPr>
        <p:blipFill>
          <a:blip r:embed="rId9"/>
          <a:stretch>
            <a:fillRect/>
          </a:stretch>
        </p:blipFill>
        <p:spPr>
          <a:xfrm>
            <a:off x="5794794" y="1251304"/>
            <a:ext cx="5016758" cy="4667490"/>
          </a:xfrm>
          <a:prstGeom prst="rect">
            <a:avLst/>
          </a:prstGeom>
          <a:ln>
            <a:solidFill>
              <a:schemeClr val="accent1"/>
            </a:solidFill>
          </a:ln>
        </p:spPr>
      </p:pic>
    </p:spTree>
    <p:extLst>
      <p:ext uri="{BB962C8B-B14F-4D97-AF65-F5344CB8AC3E}">
        <p14:creationId xmlns:p14="http://schemas.microsoft.com/office/powerpoint/2010/main" val="312549484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ED0BCC2-8143-48FF-96C2-39FF8C1B37F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kt 2" hidden="1">
                        <a:extLst>
                          <a:ext uri="{FF2B5EF4-FFF2-40B4-BE49-F238E27FC236}">
                            <a16:creationId xmlns:a16="http://schemas.microsoft.com/office/drawing/2014/main" id="{5ED0BCC2-8143-48FF-96C2-39FF8C1B37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107</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sz="1800" dirty="0" err="1"/>
              <a:t>Shortest</a:t>
            </a:r>
            <a:r>
              <a:rPr lang="cs-CZ" sz="1800" dirty="0"/>
              <a:t> </a:t>
            </a:r>
            <a:r>
              <a:rPr lang="cs-CZ" sz="1800" dirty="0" err="1"/>
              <a:t>Path</a:t>
            </a:r>
            <a:r>
              <a:rPr lang="cs-CZ" sz="1800" dirty="0"/>
              <a:t> </a:t>
            </a:r>
            <a:r>
              <a:rPr lang="cs-CZ" sz="1800" dirty="0" err="1"/>
              <a:t>Problem</a:t>
            </a:r>
            <a:r>
              <a:rPr lang="cs-CZ" sz="1800" dirty="0"/>
              <a:t> </a:t>
            </a:r>
            <a:r>
              <a:rPr lang="cs-CZ" dirty="0"/>
              <a:t>–</a:t>
            </a:r>
            <a:r>
              <a:rPr lang="cs-CZ" sz="1800" dirty="0"/>
              <a:t> </a:t>
            </a:r>
            <a:r>
              <a:rPr lang="cs-CZ" sz="1800" dirty="0" err="1"/>
              <a:t>optimal</a:t>
            </a:r>
            <a:r>
              <a:rPr lang="cs-CZ" sz="1800" dirty="0"/>
              <a:t> </a:t>
            </a:r>
            <a:r>
              <a:rPr lang="cs-CZ" sz="1800" dirty="0" err="1"/>
              <a:t>solution</a:t>
            </a:r>
            <a:endParaRPr lang="en-US" dirty="0"/>
          </a:p>
        </p:txBody>
      </p:sp>
      <p:sp>
        <p:nvSpPr>
          <p:cNvPr id="57" name="Zástupný text 4">
            <a:extLst>
              <a:ext uri="{FF2B5EF4-FFF2-40B4-BE49-F238E27FC236}">
                <a16:creationId xmlns:a16="http://schemas.microsoft.com/office/drawing/2014/main" id="{E6B841F8-BA9A-EB82-930F-0FEE6B17ACC7}"/>
              </a:ext>
            </a:extLst>
          </p:cNvPr>
          <p:cNvSpPr>
            <a:spLocks noGrp="1"/>
          </p:cNvSpPr>
          <p:nvPr>
            <p:ph type="body" sz="half" idx="22"/>
          </p:nvPr>
        </p:nvSpPr>
        <p:spPr>
          <a:xfrm>
            <a:off x="438154" y="1645340"/>
            <a:ext cx="4272072" cy="3773488"/>
          </a:xfrm>
        </p:spPr>
        <p:txBody>
          <a:bodyPr>
            <a:noAutofit/>
          </a:bodyPr>
          <a:lstStyle/>
          <a:p>
            <a:pPr marL="285750" lvl="0" indent="-285750">
              <a:lnSpc>
                <a:spcPct val="110000"/>
              </a:lnSpc>
              <a:buFont typeface="Wingdings" panose="05000000000000000000" pitchFamily="2" charset="2"/>
              <a:buChar char="§"/>
            </a:pPr>
            <a:r>
              <a:rPr lang="cs-CZ" b="1" dirty="0" err="1"/>
              <a:t>Optimal</a:t>
            </a:r>
            <a:r>
              <a:rPr lang="cs-CZ" b="1" dirty="0"/>
              <a:t> </a:t>
            </a:r>
            <a:r>
              <a:rPr lang="cs-CZ" b="1" dirty="0" err="1"/>
              <a:t>solution</a:t>
            </a:r>
            <a:endParaRPr lang="cs-CZ" b="1" dirty="0"/>
          </a:p>
          <a:p>
            <a:pPr marL="628650" lvl="1" indent="-268288">
              <a:lnSpc>
                <a:spcPct val="110000"/>
              </a:lnSpc>
            </a:pPr>
            <a:r>
              <a:rPr lang="cs-CZ" dirty="0" err="1"/>
              <a:t>Objective</a:t>
            </a:r>
            <a:r>
              <a:rPr lang="cs-CZ" dirty="0"/>
              <a:t> </a:t>
            </a:r>
            <a:r>
              <a:rPr lang="cs-CZ" dirty="0" err="1"/>
              <a:t>value</a:t>
            </a:r>
            <a:endParaRPr lang="cs-CZ" dirty="0"/>
          </a:p>
          <a:p>
            <a:pPr marL="628650" lvl="1" indent="-268288">
              <a:lnSpc>
                <a:spcPct val="110000"/>
              </a:lnSpc>
            </a:pPr>
            <a:endParaRPr lang="cs-CZ" b="1" dirty="0"/>
          </a:p>
          <a:p>
            <a:pPr marL="628650" lvl="1" indent="-268288">
              <a:lnSpc>
                <a:spcPct val="110000"/>
              </a:lnSpc>
            </a:pPr>
            <a:r>
              <a:rPr lang="cs-CZ" dirty="0" err="1"/>
              <a:t>Arcs</a:t>
            </a:r>
            <a:r>
              <a:rPr lang="cs-CZ" dirty="0"/>
              <a:t> in </a:t>
            </a:r>
            <a:r>
              <a:rPr lang="cs-CZ" dirty="0" err="1"/>
              <a:t>the</a:t>
            </a:r>
            <a:r>
              <a:rPr lang="cs-CZ" dirty="0"/>
              <a:t> </a:t>
            </a:r>
            <a:r>
              <a:rPr lang="cs-CZ" dirty="0" err="1"/>
              <a:t>path</a:t>
            </a:r>
            <a:endParaRPr lang="en-US" dirty="0"/>
          </a:p>
        </p:txBody>
      </p:sp>
      <p:graphicFrame>
        <p:nvGraphicFramePr>
          <p:cNvPr id="58" name="Objekt 57">
            <a:extLst>
              <a:ext uri="{FF2B5EF4-FFF2-40B4-BE49-F238E27FC236}">
                <a16:creationId xmlns:a16="http://schemas.microsoft.com/office/drawing/2014/main" id="{0BCB9F0C-F05F-614E-CE9D-14ECEADA2984}"/>
              </a:ext>
            </a:extLst>
          </p:cNvPr>
          <p:cNvGraphicFramePr>
            <a:graphicFrameLocks noChangeAspect="1"/>
          </p:cNvGraphicFramePr>
          <p:nvPr/>
        </p:nvGraphicFramePr>
        <p:xfrm>
          <a:off x="1386294" y="2281238"/>
          <a:ext cx="781050" cy="369887"/>
        </p:xfrm>
        <a:graphic>
          <a:graphicData uri="http://schemas.openxmlformats.org/presentationml/2006/ole">
            <mc:AlternateContent xmlns:mc="http://schemas.openxmlformats.org/markup-compatibility/2006">
              <mc:Choice xmlns:v="urn:schemas-microsoft-com:vml" Requires="v">
                <p:oleObj name="Equation" r:id="rId5" imgW="482400" imgH="228600" progId="Equation.DSMT4">
                  <p:embed/>
                </p:oleObj>
              </mc:Choice>
              <mc:Fallback>
                <p:oleObj name="Equation" r:id="rId5" imgW="482400" imgH="228600" progId="Equation.DSMT4">
                  <p:embed/>
                  <p:pic>
                    <p:nvPicPr>
                      <p:cNvPr id="58" name="Objekt 57">
                        <a:extLst>
                          <a:ext uri="{FF2B5EF4-FFF2-40B4-BE49-F238E27FC236}">
                            <a16:creationId xmlns:a16="http://schemas.microsoft.com/office/drawing/2014/main" id="{0BCB9F0C-F05F-614E-CE9D-14ECEADA2984}"/>
                          </a:ext>
                        </a:extLst>
                      </p:cNvPr>
                      <p:cNvPicPr/>
                      <p:nvPr/>
                    </p:nvPicPr>
                    <p:blipFill>
                      <a:blip r:embed="rId6"/>
                      <a:stretch>
                        <a:fillRect/>
                      </a:stretch>
                    </p:blipFill>
                    <p:spPr>
                      <a:xfrm>
                        <a:off x="1386294" y="2281238"/>
                        <a:ext cx="781050" cy="369887"/>
                      </a:xfrm>
                      <a:prstGeom prst="rect">
                        <a:avLst/>
                      </a:prstGeom>
                    </p:spPr>
                  </p:pic>
                </p:oleObj>
              </mc:Fallback>
            </mc:AlternateContent>
          </a:graphicData>
        </a:graphic>
      </p:graphicFrame>
      <p:graphicFrame>
        <p:nvGraphicFramePr>
          <p:cNvPr id="5" name="Tabulka 4">
            <a:extLst>
              <a:ext uri="{FF2B5EF4-FFF2-40B4-BE49-F238E27FC236}">
                <a16:creationId xmlns:a16="http://schemas.microsoft.com/office/drawing/2014/main" id="{757E9730-1889-1CC6-00E1-67804D9B1DF4}"/>
              </a:ext>
            </a:extLst>
          </p:cNvPr>
          <p:cNvGraphicFramePr>
            <a:graphicFrameLocks noGrp="1"/>
          </p:cNvGraphicFramePr>
          <p:nvPr>
            <p:extLst>
              <p:ext uri="{D42A27DB-BD31-4B8C-83A1-F6EECF244321}">
                <p14:modId xmlns:p14="http://schemas.microsoft.com/office/powerpoint/2010/main" val="2944985979"/>
              </p:ext>
            </p:extLst>
          </p:nvPr>
        </p:nvGraphicFramePr>
        <p:xfrm>
          <a:off x="3256742" y="2812976"/>
          <a:ext cx="8024360" cy="3142015"/>
        </p:xfrm>
        <a:graphic>
          <a:graphicData uri="http://schemas.openxmlformats.org/drawingml/2006/table">
            <a:tbl>
              <a:tblPr>
                <a:tableStyleId>{5C22544A-7EE6-4342-B048-85BDC9FD1C3A}</a:tableStyleId>
              </a:tblPr>
              <a:tblGrid>
                <a:gridCol w="802436">
                  <a:extLst>
                    <a:ext uri="{9D8B030D-6E8A-4147-A177-3AD203B41FA5}">
                      <a16:colId xmlns:a16="http://schemas.microsoft.com/office/drawing/2014/main" val="1456730736"/>
                    </a:ext>
                  </a:extLst>
                </a:gridCol>
                <a:gridCol w="802436">
                  <a:extLst>
                    <a:ext uri="{9D8B030D-6E8A-4147-A177-3AD203B41FA5}">
                      <a16:colId xmlns:a16="http://schemas.microsoft.com/office/drawing/2014/main" val="1066432856"/>
                    </a:ext>
                  </a:extLst>
                </a:gridCol>
                <a:gridCol w="802436">
                  <a:extLst>
                    <a:ext uri="{9D8B030D-6E8A-4147-A177-3AD203B41FA5}">
                      <a16:colId xmlns:a16="http://schemas.microsoft.com/office/drawing/2014/main" val="807784280"/>
                    </a:ext>
                  </a:extLst>
                </a:gridCol>
                <a:gridCol w="802436">
                  <a:extLst>
                    <a:ext uri="{9D8B030D-6E8A-4147-A177-3AD203B41FA5}">
                      <a16:colId xmlns:a16="http://schemas.microsoft.com/office/drawing/2014/main" val="1336584147"/>
                    </a:ext>
                  </a:extLst>
                </a:gridCol>
                <a:gridCol w="802436">
                  <a:extLst>
                    <a:ext uri="{9D8B030D-6E8A-4147-A177-3AD203B41FA5}">
                      <a16:colId xmlns:a16="http://schemas.microsoft.com/office/drawing/2014/main" val="785823838"/>
                    </a:ext>
                  </a:extLst>
                </a:gridCol>
                <a:gridCol w="802436">
                  <a:extLst>
                    <a:ext uri="{9D8B030D-6E8A-4147-A177-3AD203B41FA5}">
                      <a16:colId xmlns:a16="http://schemas.microsoft.com/office/drawing/2014/main" val="3724391793"/>
                    </a:ext>
                  </a:extLst>
                </a:gridCol>
                <a:gridCol w="802436">
                  <a:extLst>
                    <a:ext uri="{9D8B030D-6E8A-4147-A177-3AD203B41FA5}">
                      <a16:colId xmlns:a16="http://schemas.microsoft.com/office/drawing/2014/main" val="3135964084"/>
                    </a:ext>
                  </a:extLst>
                </a:gridCol>
                <a:gridCol w="802436">
                  <a:extLst>
                    <a:ext uri="{9D8B030D-6E8A-4147-A177-3AD203B41FA5}">
                      <a16:colId xmlns:a16="http://schemas.microsoft.com/office/drawing/2014/main" val="2209066176"/>
                    </a:ext>
                  </a:extLst>
                </a:gridCol>
                <a:gridCol w="802436">
                  <a:extLst>
                    <a:ext uri="{9D8B030D-6E8A-4147-A177-3AD203B41FA5}">
                      <a16:colId xmlns:a16="http://schemas.microsoft.com/office/drawing/2014/main" val="1550569888"/>
                    </a:ext>
                  </a:extLst>
                </a:gridCol>
                <a:gridCol w="802436">
                  <a:extLst>
                    <a:ext uri="{9D8B030D-6E8A-4147-A177-3AD203B41FA5}">
                      <a16:colId xmlns:a16="http://schemas.microsoft.com/office/drawing/2014/main" val="3598888748"/>
                    </a:ext>
                  </a:extLst>
                </a:gridCol>
              </a:tblGrid>
              <a:tr h="266272">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cs-CZ" sz="1200" b="1" u="none" strike="noStrike"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Arcs</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017063379"/>
                  </a:ext>
                </a:extLst>
              </a:tr>
              <a:tr h="319527">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0690014"/>
                  </a:ext>
                </a:extLst>
              </a:tr>
              <a:tr h="319527">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3296712"/>
                  </a:ext>
                </a:extLst>
              </a:tr>
              <a:tr h="319527">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1280757"/>
                  </a:ext>
                </a:extLst>
              </a:tr>
              <a:tr h="319527">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9538100"/>
                  </a:ext>
                </a:extLst>
              </a:tr>
              <a:tr h="319527">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4726024"/>
                  </a:ext>
                </a:extLst>
              </a:tr>
              <a:tr h="319527">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5083273"/>
                  </a:ext>
                </a:extLst>
              </a:tr>
              <a:tr h="319527">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796042965"/>
                  </a:ext>
                </a:extLst>
              </a:tr>
              <a:tr h="319527">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7287016"/>
                  </a:ext>
                </a:extLst>
              </a:tr>
              <a:tr h="319527">
                <a:tc>
                  <a:txBody>
                    <a:bodyPr/>
                    <a:lstStyle/>
                    <a:p>
                      <a:pPr algn="ctr"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6970845"/>
                  </a:ext>
                </a:extLst>
              </a:tr>
            </a:tbl>
          </a:graphicData>
        </a:graphic>
      </p:graphicFrame>
    </p:spTree>
    <p:extLst>
      <p:ext uri="{BB962C8B-B14F-4D97-AF65-F5344CB8AC3E}">
        <p14:creationId xmlns:p14="http://schemas.microsoft.com/office/powerpoint/2010/main" val="8894266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ED0BCC2-8143-48FF-96C2-39FF8C1B37F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kt 2" hidden="1">
                        <a:extLst>
                          <a:ext uri="{FF2B5EF4-FFF2-40B4-BE49-F238E27FC236}">
                            <a16:creationId xmlns:a16="http://schemas.microsoft.com/office/drawing/2014/main" id="{5ED0BCC2-8143-48FF-96C2-39FF8C1B37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108</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sz="1800" dirty="0" err="1"/>
              <a:t>Shortest</a:t>
            </a:r>
            <a:r>
              <a:rPr lang="cs-CZ" sz="1800" dirty="0"/>
              <a:t> </a:t>
            </a:r>
            <a:r>
              <a:rPr lang="cs-CZ" sz="1800" dirty="0" err="1"/>
              <a:t>Path</a:t>
            </a:r>
            <a:r>
              <a:rPr lang="cs-CZ" sz="1800" dirty="0"/>
              <a:t> </a:t>
            </a:r>
            <a:r>
              <a:rPr lang="cs-CZ" sz="1800" dirty="0" err="1"/>
              <a:t>Problem</a:t>
            </a:r>
            <a:r>
              <a:rPr lang="cs-CZ" sz="1800" dirty="0"/>
              <a:t> </a:t>
            </a:r>
            <a:r>
              <a:rPr lang="cs-CZ" dirty="0"/>
              <a:t>–</a:t>
            </a:r>
            <a:r>
              <a:rPr lang="cs-CZ" sz="1800" dirty="0"/>
              <a:t> </a:t>
            </a:r>
            <a:r>
              <a:rPr lang="cs-CZ" sz="1800" dirty="0" err="1"/>
              <a:t>optimal</a:t>
            </a:r>
            <a:r>
              <a:rPr lang="cs-CZ" sz="1800" dirty="0"/>
              <a:t> </a:t>
            </a:r>
            <a:r>
              <a:rPr lang="cs-CZ" sz="1800" dirty="0" err="1"/>
              <a:t>solution</a:t>
            </a:r>
            <a:endParaRPr lang="en-US" dirty="0"/>
          </a:p>
        </p:txBody>
      </p:sp>
      <p:sp>
        <p:nvSpPr>
          <p:cNvPr id="57" name="Zástupný text 4">
            <a:extLst>
              <a:ext uri="{FF2B5EF4-FFF2-40B4-BE49-F238E27FC236}">
                <a16:creationId xmlns:a16="http://schemas.microsoft.com/office/drawing/2014/main" id="{E6B841F8-BA9A-EB82-930F-0FEE6B17ACC7}"/>
              </a:ext>
            </a:extLst>
          </p:cNvPr>
          <p:cNvSpPr>
            <a:spLocks noGrp="1"/>
          </p:cNvSpPr>
          <p:nvPr>
            <p:ph type="body" sz="half" idx="22"/>
          </p:nvPr>
        </p:nvSpPr>
        <p:spPr>
          <a:xfrm>
            <a:off x="438154" y="1645340"/>
            <a:ext cx="4272072" cy="3773488"/>
          </a:xfrm>
        </p:spPr>
        <p:txBody>
          <a:bodyPr>
            <a:noAutofit/>
          </a:bodyPr>
          <a:lstStyle/>
          <a:p>
            <a:pPr marL="285750" lvl="0" indent="-285750">
              <a:lnSpc>
                <a:spcPct val="110000"/>
              </a:lnSpc>
              <a:buFont typeface="Wingdings" panose="05000000000000000000" pitchFamily="2" charset="2"/>
              <a:buChar char="§"/>
            </a:pPr>
            <a:r>
              <a:rPr lang="cs-CZ" b="1" dirty="0" err="1"/>
              <a:t>Optimal</a:t>
            </a:r>
            <a:r>
              <a:rPr lang="cs-CZ" b="1" dirty="0"/>
              <a:t> </a:t>
            </a:r>
            <a:r>
              <a:rPr lang="cs-CZ" b="1" dirty="0" err="1"/>
              <a:t>solution</a:t>
            </a:r>
            <a:endParaRPr lang="cs-CZ" b="1" dirty="0"/>
          </a:p>
          <a:p>
            <a:pPr marL="628650" lvl="1" indent="-268288">
              <a:lnSpc>
                <a:spcPct val="110000"/>
              </a:lnSpc>
            </a:pPr>
            <a:r>
              <a:rPr lang="cs-CZ" dirty="0" err="1"/>
              <a:t>Objective</a:t>
            </a:r>
            <a:r>
              <a:rPr lang="cs-CZ" dirty="0"/>
              <a:t> </a:t>
            </a:r>
            <a:r>
              <a:rPr lang="cs-CZ" dirty="0" err="1"/>
              <a:t>value</a:t>
            </a:r>
            <a:endParaRPr lang="cs-CZ" dirty="0"/>
          </a:p>
          <a:p>
            <a:pPr marL="628650" lvl="1" indent="-268288">
              <a:lnSpc>
                <a:spcPct val="110000"/>
              </a:lnSpc>
            </a:pPr>
            <a:endParaRPr lang="cs-CZ" b="1" dirty="0"/>
          </a:p>
          <a:p>
            <a:pPr marL="628650" lvl="1" indent="-268288">
              <a:lnSpc>
                <a:spcPct val="110000"/>
              </a:lnSpc>
            </a:pPr>
            <a:r>
              <a:rPr lang="cs-CZ" dirty="0" err="1"/>
              <a:t>Arcs</a:t>
            </a:r>
            <a:r>
              <a:rPr lang="cs-CZ" dirty="0"/>
              <a:t> in </a:t>
            </a:r>
            <a:r>
              <a:rPr lang="cs-CZ" dirty="0" err="1"/>
              <a:t>the</a:t>
            </a:r>
            <a:r>
              <a:rPr lang="cs-CZ" dirty="0"/>
              <a:t> </a:t>
            </a:r>
            <a:r>
              <a:rPr lang="cs-CZ" dirty="0" err="1"/>
              <a:t>path</a:t>
            </a:r>
            <a:endParaRPr lang="en-US" dirty="0"/>
          </a:p>
        </p:txBody>
      </p:sp>
      <p:graphicFrame>
        <p:nvGraphicFramePr>
          <p:cNvPr id="58" name="Objekt 57">
            <a:extLst>
              <a:ext uri="{FF2B5EF4-FFF2-40B4-BE49-F238E27FC236}">
                <a16:creationId xmlns:a16="http://schemas.microsoft.com/office/drawing/2014/main" id="{0BCB9F0C-F05F-614E-CE9D-14ECEADA2984}"/>
              </a:ext>
            </a:extLst>
          </p:cNvPr>
          <p:cNvGraphicFramePr>
            <a:graphicFrameLocks noChangeAspect="1"/>
          </p:cNvGraphicFramePr>
          <p:nvPr/>
        </p:nvGraphicFramePr>
        <p:xfrm>
          <a:off x="1386294" y="2281238"/>
          <a:ext cx="781050" cy="369887"/>
        </p:xfrm>
        <a:graphic>
          <a:graphicData uri="http://schemas.openxmlformats.org/presentationml/2006/ole">
            <mc:AlternateContent xmlns:mc="http://schemas.openxmlformats.org/markup-compatibility/2006">
              <mc:Choice xmlns:v="urn:schemas-microsoft-com:vml" Requires="v">
                <p:oleObj name="Equation" r:id="rId5" imgW="482400" imgH="228600" progId="Equation.DSMT4">
                  <p:embed/>
                </p:oleObj>
              </mc:Choice>
              <mc:Fallback>
                <p:oleObj name="Equation" r:id="rId5" imgW="482400" imgH="228600" progId="Equation.DSMT4">
                  <p:embed/>
                  <p:pic>
                    <p:nvPicPr>
                      <p:cNvPr id="58" name="Objekt 57">
                        <a:extLst>
                          <a:ext uri="{FF2B5EF4-FFF2-40B4-BE49-F238E27FC236}">
                            <a16:creationId xmlns:a16="http://schemas.microsoft.com/office/drawing/2014/main" id="{0BCB9F0C-F05F-614E-CE9D-14ECEADA2984}"/>
                          </a:ext>
                        </a:extLst>
                      </p:cNvPr>
                      <p:cNvPicPr/>
                      <p:nvPr/>
                    </p:nvPicPr>
                    <p:blipFill>
                      <a:blip r:embed="rId6"/>
                      <a:stretch>
                        <a:fillRect/>
                      </a:stretch>
                    </p:blipFill>
                    <p:spPr>
                      <a:xfrm>
                        <a:off x="1386294" y="2281238"/>
                        <a:ext cx="781050" cy="369887"/>
                      </a:xfrm>
                      <a:prstGeom prst="rect">
                        <a:avLst/>
                      </a:prstGeom>
                    </p:spPr>
                  </p:pic>
                </p:oleObj>
              </mc:Fallback>
            </mc:AlternateContent>
          </a:graphicData>
        </a:graphic>
      </p:graphicFrame>
      <p:grpSp>
        <p:nvGrpSpPr>
          <p:cNvPr id="6" name="Skupina 5">
            <a:extLst>
              <a:ext uri="{FF2B5EF4-FFF2-40B4-BE49-F238E27FC236}">
                <a16:creationId xmlns:a16="http://schemas.microsoft.com/office/drawing/2014/main" id="{F6960DF2-CF1D-1F59-A5B0-8EB6A796A9A2}"/>
              </a:ext>
            </a:extLst>
          </p:cNvPr>
          <p:cNvGrpSpPr/>
          <p:nvPr/>
        </p:nvGrpSpPr>
        <p:grpSpPr>
          <a:xfrm>
            <a:off x="3294288" y="2350051"/>
            <a:ext cx="5857563" cy="2909654"/>
            <a:chOff x="5542930" y="2132634"/>
            <a:chExt cx="5809221" cy="2840857"/>
          </a:xfrm>
        </p:grpSpPr>
        <p:sp>
          <p:nvSpPr>
            <p:cNvPr id="7" name="Ovál 6">
              <a:extLst>
                <a:ext uri="{FF2B5EF4-FFF2-40B4-BE49-F238E27FC236}">
                  <a16:creationId xmlns:a16="http://schemas.microsoft.com/office/drawing/2014/main" id="{B5050B9E-72CA-314E-9116-7E6998A57F8F}"/>
                </a:ext>
              </a:extLst>
            </p:cNvPr>
            <p:cNvSpPr/>
            <p:nvPr/>
          </p:nvSpPr>
          <p:spPr>
            <a:xfrm>
              <a:off x="5542930" y="2882791"/>
              <a:ext cx="515369" cy="51536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a:t>1</a:t>
              </a:r>
            </a:p>
          </p:txBody>
        </p:sp>
        <p:sp>
          <p:nvSpPr>
            <p:cNvPr id="10" name="Ovál 9">
              <a:extLst>
                <a:ext uri="{FF2B5EF4-FFF2-40B4-BE49-F238E27FC236}">
                  <a16:creationId xmlns:a16="http://schemas.microsoft.com/office/drawing/2014/main" id="{91D3B36D-721D-D57C-B32A-D72B2241DEA6}"/>
                </a:ext>
              </a:extLst>
            </p:cNvPr>
            <p:cNvSpPr/>
            <p:nvPr/>
          </p:nvSpPr>
          <p:spPr>
            <a:xfrm>
              <a:off x="6962606" y="2132634"/>
              <a:ext cx="515369" cy="51536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a:t>2</a:t>
              </a:r>
            </a:p>
          </p:txBody>
        </p:sp>
        <p:sp>
          <p:nvSpPr>
            <p:cNvPr id="11" name="Ovál 10">
              <a:extLst>
                <a:ext uri="{FF2B5EF4-FFF2-40B4-BE49-F238E27FC236}">
                  <a16:creationId xmlns:a16="http://schemas.microsoft.com/office/drawing/2014/main" id="{AB4C7AE0-3018-9563-13A6-89E1E73FBC20}"/>
                </a:ext>
              </a:extLst>
            </p:cNvPr>
            <p:cNvSpPr/>
            <p:nvPr/>
          </p:nvSpPr>
          <p:spPr>
            <a:xfrm>
              <a:off x="6966209" y="3320121"/>
              <a:ext cx="515369" cy="51536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dirty="0"/>
                <a:t>3</a:t>
              </a:r>
            </a:p>
          </p:txBody>
        </p:sp>
        <p:sp>
          <p:nvSpPr>
            <p:cNvPr id="12" name="Ovál 11">
              <a:extLst>
                <a:ext uri="{FF2B5EF4-FFF2-40B4-BE49-F238E27FC236}">
                  <a16:creationId xmlns:a16="http://schemas.microsoft.com/office/drawing/2014/main" id="{944B3262-AB9F-7197-0531-05E69EA4EBA1}"/>
                </a:ext>
              </a:extLst>
            </p:cNvPr>
            <p:cNvSpPr/>
            <p:nvPr/>
          </p:nvSpPr>
          <p:spPr>
            <a:xfrm>
              <a:off x="9524928" y="2314844"/>
              <a:ext cx="515369" cy="51536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dirty="0"/>
                <a:t>7</a:t>
              </a:r>
            </a:p>
          </p:txBody>
        </p:sp>
        <p:sp>
          <p:nvSpPr>
            <p:cNvPr id="13" name="Ovál 12">
              <a:extLst>
                <a:ext uri="{FF2B5EF4-FFF2-40B4-BE49-F238E27FC236}">
                  <a16:creationId xmlns:a16="http://schemas.microsoft.com/office/drawing/2014/main" id="{E7938460-AC1C-151A-F895-B6EB0E9F2C1D}"/>
                </a:ext>
              </a:extLst>
            </p:cNvPr>
            <p:cNvSpPr/>
            <p:nvPr/>
          </p:nvSpPr>
          <p:spPr>
            <a:xfrm>
              <a:off x="10836782" y="3353526"/>
              <a:ext cx="515369" cy="51536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dirty="0"/>
                <a:t>9</a:t>
              </a:r>
            </a:p>
          </p:txBody>
        </p:sp>
        <p:sp>
          <p:nvSpPr>
            <p:cNvPr id="14" name="Ovál 13">
              <a:extLst>
                <a:ext uri="{FF2B5EF4-FFF2-40B4-BE49-F238E27FC236}">
                  <a16:creationId xmlns:a16="http://schemas.microsoft.com/office/drawing/2014/main" id="{49CC88A9-1438-0787-F645-06CCCD4C6393}"/>
                </a:ext>
              </a:extLst>
            </p:cNvPr>
            <p:cNvSpPr/>
            <p:nvPr/>
          </p:nvSpPr>
          <p:spPr>
            <a:xfrm>
              <a:off x="8241748" y="2817483"/>
              <a:ext cx="515369" cy="51536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dirty="0"/>
                <a:t>5</a:t>
              </a:r>
            </a:p>
          </p:txBody>
        </p:sp>
        <p:cxnSp>
          <p:nvCxnSpPr>
            <p:cNvPr id="15" name="Přímá spojnice 14">
              <a:extLst>
                <a:ext uri="{FF2B5EF4-FFF2-40B4-BE49-F238E27FC236}">
                  <a16:creationId xmlns:a16="http://schemas.microsoft.com/office/drawing/2014/main" id="{E27836C1-6FA4-2D1E-B200-4C4E066A26E1}"/>
                </a:ext>
              </a:extLst>
            </p:cNvPr>
            <p:cNvCxnSpPr>
              <a:cxnSpLocks/>
              <a:stCxn id="12" idx="2"/>
              <a:endCxn id="10" idx="6"/>
            </p:cNvCxnSpPr>
            <p:nvPr/>
          </p:nvCxnSpPr>
          <p:spPr>
            <a:xfrm flipH="1" flipV="1">
              <a:off x="7477975" y="2390319"/>
              <a:ext cx="2046953" cy="182210"/>
            </a:xfrm>
            <a:prstGeom prst="line">
              <a:avLst/>
            </a:prstGeom>
            <a:ln>
              <a:solidFill>
                <a:schemeClr val="accent3"/>
              </a:solidFill>
              <a:headEnd type="triangle"/>
              <a:tailEnd type="none"/>
            </a:ln>
          </p:spPr>
          <p:style>
            <a:lnRef idx="3">
              <a:schemeClr val="dk1"/>
            </a:lnRef>
            <a:fillRef idx="0">
              <a:schemeClr val="dk1"/>
            </a:fillRef>
            <a:effectRef idx="2">
              <a:schemeClr val="dk1"/>
            </a:effectRef>
            <a:fontRef idx="minor">
              <a:schemeClr val="tx1"/>
            </a:fontRef>
          </p:style>
        </p:cxnSp>
        <p:sp>
          <p:nvSpPr>
            <p:cNvPr id="16" name="TextovéPole 15">
              <a:extLst>
                <a:ext uri="{FF2B5EF4-FFF2-40B4-BE49-F238E27FC236}">
                  <a16:creationId xmlns:a16="http://schemas.microsoft.com/office/drawing/2014/main" id="{232D8551-872A-854E-0A89-B59B11A2836D}"/>
                </a:ext>
              </a:extLst>
            </p:cNvPr>
            <p:cNvSpPr txBox="1"/>
            <p:nvPr/>
          </p:nvSpPr>
          <p:spPr>
            <a:xfrm>
              <a:off x="6258771" y="2295857"/>
              <a:ext cx="276038" cy="307777"/>
            </a:xfrm>
            <a:prstGeom prst="rect">
              <a:avLst/>
            </a:prstGeom>
            <a:noFill/>
          </p:spPr>
          <p:txBody>
            <a:bodyPr wrap="none" rtlCol="0">
              <a:spAutoFit/>
            </a:bodyPr>
            <a:lstStyle/>
            <a:p>
              <a:r>
                <a:rPr lang="cs-CZ" sz="1400" dirty="0"/>
                <a:t>5</a:t>
              </a:r>
              <a:endParaRPr lang="cs-CZ" dirty="0"/>
            </a:p>
          </p:txBody>
        </p:sp>
        <p:sp>
          <p:nvSpPr>
            <p:cNvPr id="17" name="Ovál 16">
              <a:extLst>
                <a:ext uri="{FF2B5EF4-FFF2-40B4-BE49-F238E27FC236}">
                  <a16:creationId xmlns:a16="http://schemas.microsoft.com/office/drawing/2014/main" id="{FEF0A20E-7ABC-575D-616E-9D4234F58E39}"/>
                </a:ext>
              </a:extLst>
            </p:cNvPr>
            <p:cNvSpPr/>
            <p:nvPr/>
          </p:nvSpPr>
          <p:spPr>
            <a:xfrm>
              <a:off x="6013138" y="4140509"/>
              <a:ext cx="515369" cy="51536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dirty="0"/>
                <a:t>4</a:t>
              </a:r>
            </a:p>
          </p:txBody>
        </p:sp>
        <p:sp>
          <p:nvSpPr>
            <p:cNvPr id="18" name="Ovál 17">
              <a:extLst>
                <a:ext uri="{FF2B5EF4-FFF2-40B4-BE49-F238E27FC236}">
                  <a16:creationId xmlns:a16="http://schemas.microsoft.com/office/drawing/2014/main" id="{01016BD9-905B-0CE7-E695-95737CDC8CA7}"/>
                </a:ext>
              </a:extLst>
            </p:cNvPr>
            <p:cNvSpPr/>
            <p:nvPr/>
          </p:nvSpPr>
          <p:spPr>
            <a:xfrm>
              <a:off x="8477482" y="4458122"/>
              <a:ext cx="515369" cy="51536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dirty="0"/>
                <a:t>6</a:t>
              </a:r>
            </a:p>
          </p:txBody>
        </p:sp>
        <p:sp>
          <p:nvSpPr>
            <p:cNvPr id="19" name="Ovál 18">
              <a:extLst>
                <a:ext uri="{FF2B5EF4-FFF2-40B4-BE49-F238E27FC236}">
                  <a16:creationId xmlns:a16="http://schemas.microsoft.com/office/drawing/2014/main" id="{12B915D4-68CF-E0D3-BBE6-D884FA30C4C0}"/>
                </a:ext>
              </a:extLst>
            </p:cNvPr>
            <p:cNvSpPr/>
            <p:nvPr/>
          </p:nvSpPr>
          <p:spPr>
            <a:xfrm>
              <a:off x="9517288" y="3498294"/>
              <a:ext cx="515369" cy="51536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dirty="0"/>
                <a:t>8</a:t>
              </a:r>
            </a:p>
          </p:txBody>
        </p:sp>
        <p:cxnSp>
          <p:nvCxnSpPr>
            <p:cNvPr id="20" name="Přímá spojnice 19">
              <a:extLst>
                <a:ext uri="{FF2B5EF4-FFF2-40B4-BE49-F238E27FC236}">
                  <a16:creationId xmlns:a16="http://schemas.microsoft.com/office/drawing/2014/main" id="{370D0887-BA90-13CD-E285-42CE78D6CB9B}"/>
                </a:ext>
              </a:extLst>
            </p:cNvPr>
            <p:cNvCxnSpPr>
              <a:cxnSpLocks/>
              <a:stCxn id="14" idx="2"/>
              <a:endCxn id="11" idx="7"/>
            </p:cNvCxnSpPr>
            <p:nvPr/>
          </p:nvCxnSpPr>
          <p:spPr>
            <a:xfrm flipH="1">
              <a:off x="7406104" y="3075168"/>
              <a:ext cx="835644" cy="320427"/>
            </a:xfrm>
            <a:prstGeom prst="line">
              <a:avLst/>
            </a:prstGeom>
          </p:spPr>
          <p:style>
            <a:lnRef idx="3">
              <a:schemeClr val="dk1"/>
            </a:lnRef>
            <a:fillRef idx="0">
              <a:schemeClr val="dk1"/>
            </a:fillRef>
            <a:effectRef idx="2">
              <a:schemeClr val="dk1"/>
            </a:effectRef>
            <a:fontRef idx="minor">
              <a:schemeClr val="tx1"/>
            </a:fontRef>
          </p:style>
        </p:cxnSp>
        <p:cxnSp>
          <p:nvCxnSpPr>
            <p:cNvPr id="21" name="Přímá spojnice 20">
              <a:extLst>
                <a:ext uri="{FF2B5EF4-FFF2-40B4-BE49-F238E27FC236}">
                  <a16:creationId xmlns:a16="http://schemas.microsoft.com/office/drawing/2014/main" id="{5B78E62D-4BBA-6796-6847-03AA93FCCEBF}"/>
                </a:ext>
              </a:extLst>
            </p:cNvPr>
            <p:cNvCxnSpPr>
              <a:cxnSpLocks/>
              <a:stCxn id="18" idx="2"/>
              <a:endCxn id="17" idx="5"/>
            </p:cNvCxnSpPr>
            <p:nvPr/>
          </p:nvCxnSpPr>
          <p:spPr>
            <a:xfrm flipH="1" flipV="1">
              <a:off x="6453033" y="4580404"/>
              <a:ext cx="2024449" cy="135403"/>
            </a:xfrm>
            <a:prstGeom prst="line">
              <a:avLst/>
            </a:prstGeom>
          </p:spPr>
          <p:style>
            <a:lnRef idx="3">
              <a:schemeClr val="dk1"/>
            </a:lnRef>
            <a:fillRef idx="0">
              <a:schemeClr val="dk1"/>
            </a:fillRef>
            <a:effectRef idx="2">
              <a:schemeClr val="dk1"/>
            </a:effectRef>
            <a:fontRef idx="minor">
              <a:schemeClr val="tx1"/>
            </a:fontRef>
          </p:style>
        </p:cxnSp>
        <p:cxnSp>
          <p:nvCxnSpPr>
            <p:cNvPr id="22" name="Přímá spojnice 21">
              <a:extLst>
                <a:ext uri="{FF2B5EF4-FFF2-40B4-BE49-F238E27FC236}">
                  <a16:creationId xmlns:a16="http://schemas.microsoft.com/office/drawing/2014/main" id="{CB6305EF-5996-9EC3-FD47-0D822156C04F}"/>
                </a:ext>
              </a:extLst>
            </p:cNvPr>
            <p:cNvCxnSpPr>
              <a:cxnSpLocks/>
              <a:stCxn id="17" idx="1"/>
              <a:endCxn id="7" idx="4"/>
            </p:cNvCxnSpPr>
            <p:nvPr/>
          </p:nvCxnSpPr>
          <p:spPr>
            <a:xfrm flipH="1" flipV="1">
              <a:off x="5800615" y="3398160"/>
              <a:ext cx="287997" cy="817823"/>
            </a:xfrm>
            <a:prstGeom prst="line">
              <a:avLst/>
            </a:prstGeom>
          </p:spPr>
          <p:style>
            <a:lnRef idx="3">
              <a:schemeClr val="dk1"/>
            </a:lnRef>
            <a:fillRef idx="0">
              <a:schemeClr val="dk1"/>
            </a:fillRef>
            <a:effectRef idx="2">
              <a:schemeClr val="dk1"/>
            </a:effectRef>
            <a:fontRef idx="minor">
              <a:schemeClr val="tx1"/>
            </a:fontRef>
          </p:style>
        </p:cxnSp>
        <p:cxnSp>
          <p:nvCxnSpPr>
            <p:cNvPr id="23" name="Přímá spojnice 22">
              <a:extLst>
                <a:ext uri="{FF2B5EF4-FFF2-40B4-BE49-F238E27FC236}">
                  <a16:creationId xmlns:a16="http://schemas.microsoft.com/office/drawing/2014/main" id="{AFEFF1FF-02B1-3D16-82CD-1ED4F12A6AA6}"/>
                </a:ext>
              </a:extLst>
            </p:cNvPr>
            <p:cNvCxnSpPr>
              <a:cxnSpLocks/>
              <a:stCxn id="7" idx="7"/>
              <a:endCxn id="10" idx="2"/>
            </p:cNvCxnSpPr>
            <p:nvPr/>
          </p:nvCxnSpPr>
          <p:spPr>
            <a:xfrm flipV="1">
              <a:off x="5982825" y="2390319"/>
              <a:ext cx="979781" cy="567946"/>
            </a:xfrm>
            <a:prstGeom prst="line">
              <a:avLst/>
            </a:prstGeom>
            <a:ln>
              <a:solidFill>
                <a:schemeClr val="accent3"/>
              </a:solidFill>
              <a:tailEnd type="triangle"/>
            </a:ln>
          </p:spPr>
          <p:style>
            <a:lnRef idx="3">
              <a:schemeClr val="dk1"/>
            </a:lnRef>
            <a:fillRef idx="0">
              <a:schemeClr val="dk1"/>
            </a:fillRef>
            <a:effectRef idx="2">
              <a:schemeClr val="dk1"/>
            </a:effectRef>
            <a:fontRef idx="minor">
              <a:schemeClr val="tx1"/>
            </a:fontRef>
          </p:style>
        </p:cxnSp>
        <p:cxnSp>
          <p:nvCxnSpPr>
            <p:cNvPr id="24" name="Přímá spojnice 23">
              <a:extLst>
                <a:ext uri="{FF2B5EF4-FFF2-40B4-BE49-F238E27FC236}">
                  <a16:creationId xmlns:a16="http://schemas.microsoft.com/office/drawing/2014/main" id="{DD219E74-6A7E-D08E-F113-B2CEA23E019A}"/>
                </a:ext>
              </a:extLst>
            </p:cNvPr>
            <p:cNvCxnSpPr>
              <a:cxnSpLocks/>
              <a:stCxn id="12" idx="3"/>
              <a:endCxn id="14" idx="6"/>
            </p:cNvCxnSpPr>
            <p:nvPr/>
          </p:nvCxnSpPr>
          <p:spPr>
            <a:xfrm flipH="1">
              <a:off x="8757117" y="2754739"/>
              <a:ext cx="843285" cy="320429"/>
            </a:xfrm>
            <a:prstGeom prst="line">
              <a:avLst/>
            </a:prstGeom>
          </p:spPr>
          <p:style>
            <a:lnRef idx="3">
              <a:schemeClr val="dk1"/>
            </a:lnRef>
            <a:fillRef idx="0">
              <a:schemeClr val="dk1"/>
            </a:fillRef>
            <a:effectRef idx="2">
              <a:schemeClr val="dk1"/>
            </a:effectRef>
            <a:fontRef idx="minor">
              <a:schemeClr val="tx1"/>
            </a:fontRef>
          </p:style>
        </p:cxnSp>
        <p:cxnSp>
          <p:nvCxnSpPr>
            <p:cNvPr id="25" name="Přímá spojnice 24">
              <a:extLst>
                <a:ext uri="{FF2B5EF4-FFF2-40B4-BE49-F238E27FC236}">
                  <a16:creationId xmlns:a16="http://schemas.microsoft.com/office/drawing/2014/main" id="{8FF58F55-2AA8-4CBE-FEA0-D77AA28E0264}"/>
                </a:ext>
              </a:extLst>
            </p:cNvPr>
            <p:cNvCxnSpPr>
              <a:cxnSpLocks/>
              <a:stCxn id="19" idx="2"/>
              <a:endCxn id="11" idx="6"/>
            </p:cNvCxnSpPr>
            <p:nvPr/>
          </p:nvCxnSpPr>
          <p:spPr>
            <a:xfrm flipH="1" flipV="1">
              <a:off x="7481578" y="3577806"/>
              <a:ext cx="2035710" cy="178173"/>
            </a:xfrm>
            <a:prstGeom prst="line">
              <a:avLst/>
            </a:prstGeom>
          </p:spPr>
          <p:style>
            <a:lnRef idx="3">
              <a:schemeClr val="dk1"/>
            </a:lnRef>
            <a:fillRef idx="0">
              <a:schemeClr val="dk1"/>
            </a:fillRef>
            <a:effectRef idx="2">
              <a:schemeClr val="dk1"/>
            </a:effectRef>
            <a:fontRef idx="minor">
              <a:schemeClr val="tx1"/>
            </a:fontRef>
          </p:style>
        </p:cxnSp>
        <p:cxnSp>
          <p:nvCxnSpPr>
            <p:cNvPr id="26" name="Přímá spojnice 25">
              <a:extLst>
                <a:ext uri="{FF2B5EF4-FFF2-40B4-BE49-F238E27FC236}">
                  <a16:creationId xmlns:a16="http://schemas.microsoft.com/office/drawing/2014/main" id="{4AA827FB-80A9-CDA9-43B5-3F4F9368FF80}"/>
                </a:ext>
              </a:extLst>
            </p:cNvPr>
            <p:cNvCxnSpPr>
              <a:cxnSpLocks/>
              <a:stCxn id="13" idx="1"/>
              <a:endCxn id="12" idx="5"/>
            </p:cNvCxnSpPr>
            <p:nvPr/>
          </p:nvCxnSpPr>
          <p:spPr>
            <a:xfrm flipH="1" flipV="1">
              <a:off x="9964823" y="2754739"/>
              <a:ext cx="947433" cy="674261"/>
            </a:xfrm>
            <a:prstGeom prst="line">
              <a:avLst/>
            </a:prstGeom>
            <a:ln>
              <a:solidFill>
                <a:schemeClr val="accent3"/>
              </a:solidFill>
              <a:headEnd type="triangle"/>
              <a:tailEnd type="none"/>
            </a:ln>
          </p:spPr>
          <p:style>
            <a:lnRef idx="3">
              <a:schemeClr val="dk1"/>
            </a:lnRef>
            <a:fillRef idx="0">
              <a:schemeClr val="dk1"/>
            </a:fillRef>
            <a:effectRef idx="2">
              <a:schemeClr val="dk1"/>
            </a:effectRef>
            <a:fontRef idx="minor">
              <a:schemeClr val="tx1"/>
            </a:fontRef>
          </p:style>
        </p:cxnSp>
        <p:cxnSp>
          <p:nvCxnSpPr>
            <p:cNvPr id="27" name="Přímá spojnice 26">
              <a:extLst>
                <a:ext uri="{FF2B5EF4-FFF2-40B4-BE49-F238E27FC236}">
                  <a16:creationId xmlns:a16="http://schemas.microsoft.com/office/drawing/2014/main" id="{949D148B-1206-3132-1A71-C8952D868F92}"/>
                </a:ext>
              </a:extLst>
            </p:cNvPr>
            <p:cNvCxnSpPr>
              <a:cxnSpLocks/>
              <a:stCxn id="13" idx="3"/>
              <a:endCxn id="18" idx="6"/>
            </p:cNvCxnSpPr>
            <p:nvPr/>
          </p:nvCxnSpPr>
          <p:spPr>
            <a:xfrm flipH="1">
              <a:off x="8992851" y="3793421"/>
              <a:ext cx="1919405" cy="922386"/>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8" name="Přímá spojnice 27">
              <a:extLst>
                <a:ext uri="{FF2B5EF4-FFF2-40B4-BE49-F238E27FC236}">
                  <a16:creationId xmlns:a16="http://schemas.microsoft.com/office/drawing/2014/main" id="{B86AA966-A05F-CCFF-8EAD-60D72BA25584}"/>
                </a:ext>
              </a:extLst>
            </p:cNvPr>
            <p:cNvCxnSpPr>
              <a:cxnSpLocks/>
              <a:stCxn id="13" idx="2"/>
              <a:endCxn id="19" idx="6"/>
            </p:cNvCxnSpPr>
            <p:nvPr/>
          </p:nvCxnSpPr>
          <p:spPr>
            <a:xfrm flipH="1">
              <a:off x="10032657" y="3611211"/>
              <a:ext cx="804125" cy="144768"/>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29" name="Přímá spojnice 28">
              <a:extLst>
                <a:ext uri="{FF2B5EF4-FFF2-40B4-BE49-F238E27FC236}">
                  <a16:creationId xmlns:a16="http://schemas.microsoft.com/office/drawing/2014/main" id="{DE9567E3-B488-771A-9A4B-DF54529AAD56}"/>
                </a:ext>
              </a:extLst>
            </p:cNvPr>
            <p:cNvCxnSpPr>
              <a:cxnSpLocks/>
              <a:stCxn id="19" idx="0"/>
              <a:endCxn id="12" idx="4"/>
            </p:cNvCxnSpPr>
            <p:nvPr/>
          </p:nvCxnSpPr>
          <p:spPr>
            <a:xfrm flipV="1">
              <a:off x="9774973" y="2830213"/>
              <a:ext cx="7640" cy="668081"/>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30" name="Přímá spojnice 29">
              <a:extLst>
                <a:ext uri="{FF2B5EF4-FFF2-40B4-BE49-F238E27FC236}">
                  <a16:creationId xmlns:a16="http://schemas.microsoft.com/office/drawing/2014/main" id="{604A0CB7-721D-D078-9A03-28F1C8C5053B}"/>
                </a:ext>
              </a:extLst>
            </p:cNvPr>
            <p:cNvCxnSpPr>
              <a:cxnSpLocks/>
              <a:stCxn id="19" idx="1"/>
              <a:endCxn id="14" idx="5"/>
            </p:cNvCxnSpPr>
            <p:nvPr/>
          </p:nvCxnSpPr>
          <p:spPr>
            <a:xfrm flipH="1" flipV="1">
              <a:off x="8681643" y="3257378"/>
              <a:ext cx="911119" cy="316390"/>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31" name="Přímá spojnice 30">
              <a:extLst>
                <a:ext uri="{FF2B5EF4-FFF2-40B4-BE49-F238E27FC236}">
                  <a16:creationId xmlns:a16="http://schemas.microsoft.com/office/drawing/2014/main" id="{661B144D-E61F-4C05-88C8-C320316CFC3A}"/>
                </a:ext>
              </a:extLst>
            </p:cNvPr>
            <p:cNvCxnSpPr>
              <a:cxnSpLocks/>
              <a:stCxn id="14" idx="1"/>
              <a:endCxn id="10" idx="5"/>
            </p:cNvCxnSpPr>
            <p:nvPr/>
          </p:nvCxnSpPr>
          <p:spPr>
            <a:xfrm flipH="1" flipV="1">
              <a:off x="7402501" y="2572529"/>
              <a:ext cx="914721" cy="320428"/>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32" name="Přímá spojnice 31">
              <a:extLst>
                <a:ext uri="{FF2B5EF4-FFF2-40B4-BE49-F238E27FC236}">
                  <a16:creationId xmlns:a16="http://schemas.microsoft.com/office/drawing/2014/main" id="{D3DB4100-29ED-A12B-52EE-6DDAD91D8D2C}"/>
                </a:ext>
              </a:extLst>
            </p:cNvPr>
            <p:cNvCxnSpPr>
              <a:cxnSpLocks/>
              <a:stCxn id="7" idx="5"/>
              <a:endCxn id="11" idx="2"/>
            </p:cNvCxnSpPr>
            <p:nvPr/>
          </p:nvCxnSpPr>
          <p:spPr>
            <a:xfrm>
              <a:off x="5982825" y="3322686"/>
              <a:ext cx="983384" cy="255120"/>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33" name="Přímá spojnice 32">
              <a:extLst>
                <a:ext uri="{FF2B5EF4-FFF2-40B4-BE49-F238E27FC236}">
                  <a16:creationId xmlns:a16="http://schemas.microsoft.com/office/drawing/2014/main" id="{9937A6B6-3C2B-3536-3573-6669C7D8E937}"/>
                </a:ext>
              </a:extLst>
            </p:cNvPr>
            <p:cNvCxnSpPr>
              <a:cxnSpLocks/>
              <a:stCxn id="11" idx="3"/>
              <a:endCxn id="17" idx="7"/>
            </p:cNvCxnSpPr>
            <p:nvPr/>
          </p:nvCxnSpPr>
          <p:spPr>
            <a:xfrm flipH="1">
              <a:off x="6453033" y="3760016"/>
              <a:ext cx="588650" cy="455967"/>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34" name="Přímá spojnice 33">
              <a:extLst>
                <a:ext uri="{FF2B5EF4-FFF2-40B4-BE49-F238E27FC236}">
                  <a16:creationId xmlns:a16="http://schemas.microsoft.com/office/drawing/2014/main" id="{640031AA-33CE-64AE-B765-8605E90C46A3}"/>
                </a:ext>
              </a:extLst>
            </p:cNvPr>
            <p:cNvCxnSpPr>
              <a:cxnSpLocks/>
              <a:stCxn id="11" idx="5"/>
              <a:endCxn id="18" idx="1"/>
            </p:cNvCxnSpPr>
            <p:nvPr/>
          </p:nvCxnSpPr>
          <p:spPr>
            <a:xfrm>
              <a:off x="7406104" y="3760016"/>
              <a:ext cx="1146852" cy="773580"/>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35" name="Přímá spojnice 34">
              <a:extLst>
                <a:ext uri="{FF2B5EF4-FFF2-40B4-BE49-F238E27FC236}">
                  <a16:creationId xmlns:a16="http://schemas.microsoft.com/office/drawing/2014/main" id="{A90204B0-737A-B4AA-CCAF-5743D3B85D03}"/>
                </a:ext>
              </a:extLst>
            </p:cNvPr>
            <p:cNvCxnSpPr>
              <a:cxnSpLocks/>
              <a:stCxn id="11" idx="0"/>
              <a:endCxn id="10" idx="4"/>
            </p:cNvCxnSpPr>
            <p:nvPr/>
          </p:nvCxnSpPr>
          <p:spPr>
            <a:xfrm flipH="1" flipV="1">
              <a:off x="7220291" y="2648003"/>
              <a:ext cx="3603" cy="672118"/>
            </a:xfrm>
            <a:prstGeom prst="line">
              <a:avLst/>
            </a:prstGeom>
          </p:spPr>
          <p:style>
            <a:lnRef idx="3">
              <a:schemeClr val="dk1"/>
            </a:lnRef>
            <a:fillRef idx="0">
              <a:schemeClr val="dk1"/>
            </a:fillRef>
            <a:effectRef idx="2">
              <a:schemeClr val="dk1"/>
            </a:effectRef>
            <a:fontRef idx="minor">
              <a:schemeClr val="tx1"/>
            </a:fontRef>
          </p:style>
        </p:cxnSp>
        <p:cxnSp>
          <p:nvCxnSpPr>
            <p:cNvPr id="36" name="Přímá spojnice 35">
              <a:extLst>
                <a:ext uri="{FF2B5EF4-FFF2-40B4-BE49-F238E27FC236}">
                  <a16:creationId xmlns:a16="http://schemas.microsoft.com/office/drawing/2014/main" id="{AF69A8CE-C8F7-0E1D-8B43-DADDD18D290B}"/>
                </a:ext>
              </a:extLst>
            </p:cNvPr>
            <p:cNvCxnSpPr>
              <a:cxnSpLocks/>
              <a:stCxn id="18" idx="7"/>
              <a:endCxn id="19" idx="3"/>
            </p:cNvCxnSpPr>
            <p:nvPr/>
          </p:nvCxnSpPr>
          <p:spPr>
            <a:xfrm flipV="1">
              <a:off x="8917377" y="3938189"/>
              <a:ext cx="675385" cy="595407"/>
            </a:xfrm>
            <a:prstGeom prst="line">
              <a:avLst/>
            </a:prstGeom>
          </p:spPr>
          <p:style>
            <a:lnRef idx="3">
              <a:schemeClr val="dk1"/>
            </a:lnRef>
            <a:fillRef idx="0">
              <a:schemeClr val="dk1"/>
            </a:fillRef>
            <a:effectRef idx="2">
              <a:schemeClr val="dk1"/>
            </a:effectRef>
            <a:fontRef idx="minor">
              <a:schemeClr val="tx1"/>
            </a:fontRef>
          </p:style>
        </p:cxnSp>
        <p:sp>
          <p:nvSpPr>
            <p:cNvPr id="37" name="TextovéPole 36">
              <a:extLst>
                <a:ext uri="{FF2B5EF4-FFF2-40B4-BE49-F238E27FC236}">
                  <a16:creationId xmlns:a16="http://schemas.microsoft.com/office/drawing/2014/main" id="{E6F75DFF-F62D-663E-9857-1E06201E2C11}"/>
                </a:ext>
              </a:extLst>
            </p:cNvPr>
            <p:cNvSpPr txBox="1"/>
            <p:nvPr/>
          </p:nvSpPr>
          <p:spPr>
            <a:xfrm>
              <a:off x="8234632" y="2145325"/>
              <a:ext cx="367408" cy="307777"/>
            </a:xfrm>
            <a:prstGeom prst="rect">
              <a:avLst/>
            </a:prstGeom>
            <a:noFill/>
          </p:spPr>
          <p:txBody>
            <a:bodyPr wrap="none" rtlCol="0">
              <a:spAutoFit/>
            </a:bodyPr>
            <a:lstStyle/>
            <a:p>
              <a:r>
                <a:rPr lang="cs-CZ" sz="1400" dirty="0"/>
                <a:t>19</a:t>
              </a:r>
              <a:endParaRPr lang="cs-CZ" dirty="0"/>
            </a:p>
          </p:txBody>
        </p:sp>
        <p:sp>
          <p:nvSpPr>
            <p:cNvPr id="38" name="TextovéPole 37">
              <a:extLst>
                <a:ext uri="{FF2B5EF4-FFF2-40B4-BE49-F238E27FC236}">
                  <a16:creationId xmlns:a16="http://schemas.microsoft.com/office/drawing/2014/main" id="{D508916E-8328-22AE-EDF0-18099A2277BA}"/>
                </a:ext>
              </a:extLst>
            </p:cNvPr>
            <p:cNvSpPr txBox="1"/>
            <p:nvPr/>
          </p:nvSpPr>
          <p:spPr>
            <a:xfrm>
              <a:off x="7775490" y="2465448"/>
              <a:ext cx="364376" cy="300500"/>
            </a:xfrm>
            <a:prstGeom prst="rect">
              <a:avLst/>
            </a:prstGeom>
            <a:noFill/>
          </p:spPr>
          <p:txBody>
            <a:bodyPr wrap="none" rtlCol="0">
              <a:spAutoFit/>
            </a:bodyPr>
            <a:lstStyle/>
            <a:p>
              <a:r>
                <a:rPr lang="cs-CZ" sz="1400" dirty="0"/>
                <a:t>15</a:t>
              </a:r>
              <a:endParaRPr lang="cs-CZ" dirty="0"/>
            </a:p>
          </p:txBody>
        </p:sp>
        <p:sp>
          <p:nvSpPr>
            <p:cNvPr id="39" name="TextovéPole 38">
              <a:extLst>
                <a:ext uri="{FF2B5EF4-FFF2-40B4-BE49-F238E27FC236}">
                  <a16:creationId xmlns:a16="http://schemas.microsoft.com/office/drawing/2014/main" id="{A201F261-8BFC-FF9C-9E2F-987062BDA193}"/>
                </a:ext>
              </a:extLst>
            </p:cNvPr>
            <p:cNvSpPr txBox="1"/>
            <p:nvPr/>
          </p:nvSpPr>
          <p:spPr>
            <a:xfrm>
              <a:off x="8819508" y="2663594"/>
              <a:ext cx="273760" cy="300500"/>
            </a:xfrm>
            <a:prstGeom prst="rect">
              <a:avLst/>
            </a:prstGeom>
            <a:noFill/>
          </p:spPr>
          <p:txBody>
            <a:bodyPr wrap="none" rtlCol="0">
              <a:spAutoFit/>
            </a:bodyPr>
            <a:lstStyle/>
            <a:p>
              <a:r>
                <a:rPr lang="cs-CZ" sz="1400" dirty="0"/>
                <a:t>7</a:t>
              </a:r>
              <a:endParaRPr lang="cs-CZ" dirty="0"/>
            </a:p>
          </p:txBody>
        </p:sp>
        <p:sp>
          <p:nvSpPr>
            <p:cNvPr id="40" name="TextovéPole 39">
              <a:extLst>
                <a:ext uri="{FF2B5EF4-FFF2-40B4-BE49-F238E27FC236}">
                  <a16:creationId xmlns:a16="http://schemas.microsoft.com/office/drawing/2014/main" id="{1ACDEAB3-19CE-F3FA-3DC1-9054D92152F8}"/>
                </a:ext>
              </a:extLst>
            </p:cNvPr>
            <p:cNvSpPr txBox="1"/>
            <p:nvPr/>
          </p:nvSpPr>
          <p:spPr>
            <a:xfrm>
              <a:off x="10296589" y="2784092"/>
              <a:ext cx="364376" cy="300500"/>
            </a:xfrm>
            <a:prstGeom prst="rect">
              <a:avLst/>
            </a:prstGeom>
            <a:noFill/>
          </p:spPr>
          <p:txBody>
            <a:bodyPr wrap="none" rtlCol="0">
              <a:spAutoFit/>
            </a:bodyPr>
            <a:lstStyle/>
            <a:p>
              <a:r>
                <a:rPr lang="cs-CZ" sz="1400" dirty="0"/>
                <a:t>10</a:t>
              </a:r>
              <a:endParaRPr lang="cs-CZ" dirty="0"/>
            </a:p>
          </p:txBody>
        </p:sp>
        <p:sp>
          <p:nvSpPr>
            <p:cNvPr id="41" name="TextovéPole 40">
              <a:extLst>
                <a:ext uri="{FF2B5EF4-FFF2-40B4-BE49-F238E27FC236}">
                  <a16:creationId xmlns:a16="http://schemas.microsoft.com/office/drawing/2014/main" id="{1921FE25-4A50-036A-65DC-AA3C846CE4E3}"/>
                </a:ext>
              </a:extLst>
            </p:cNvPr>
            <p:cNvSpPr txBox="1"/>
            <p:nvPr/>
          </p:nvSpPr>
          <p:spPr>
            <a:xfrm>
              <a:off x="9727014" y="3001982"/>
              <a:ext cx="364376" cy="300500"/>
            </a:xfrm>
            <a:prstGeom prst="rect">
              <a:avLst/>
            </a:prstGeom>
            <a:noFill/>
          </p:spPr>
          <p:txBody>
            <a:bodyPr wrap="none" rtlCol="0">
              <a:spAutoFit/>
            </a:bodyPr>
            <a:lstStyle/>
            <a:p>
              <a:r>
                <a:rPr lang="cs-CZ" sz="1400" dirty="0"/>
                <a:t>11</a:t>
              </a:r>
              <a:endParaRPr lang="cs-CZ" dirty="0"/>
            </a:p>
          </p:txBody>
        </p:sp>
        <p:sp>
          <p:nvSpPr>
            <p:cNvPr id="42" name="TextovéPole 41">
              <a:extLst>
                <a:ext uri="{FF2B5EF4-FFF2-40B4-BE49-F238E27FC236}">
                  <a16:creationId xmlns:a16="http://schemas.microsoft.com/office/drawing/2014/main" id="{051140E6-3C44-CAFF-0482-1B2E1681AC91}"/>
                </a:ext>
              </a:extLst>
            </p:cNvPr>
            <p:cNvSpPr txBox="1"/>
            <p:nvPr/>
          </p:nvSpPr>
          <p:spPr>
            <a:xfrm>
              <a:off x="10169229" y="3388028"/>
              <a:ext cx="273760" cy="300500"/>
            </a:xfrm>
            <a:prstGeom prst="rect">
              <a:avLst/>
            </a:prstGeom>
            <a:noFill/>
          </p:spPr>
          <p:txBody>
            <a:bodyPr wrap="none" rtlCol="0">
              <a:spAutoFit/>
            </a:bodyPr>
            <a:lstStyle/>
            <a:p>
              <a:r>
                <a:rPr lang="cs-CZ" sz="1400" dirty="0"/>
                <a:t>6</a:t>
              </a:r>
              <a:endParaRPr lang="cs-CZ" dirty="0"/>
            </a:p>
          </p:txBody>
        </p:sp>
        <p:sp>
          <p:nvSpPr>
            <p:cNvPr id="43" name="TextovéPole 42">
              <a:extLst>
                <a:ext uri="{FF2B5EF4-FFF2-40B4-BE49-F238E27FC236}">
                  <a16:creationId xmlns:a16="http://schemas.microsoft.com/office/drawing/2014/main" id="{B88E1D26-4562-91EA-C10A-59B1FA0E53C0}"/>
                </a:ext>
              </a:extLst>
            </p:cNvPr>
            <p:cNvSpPr txBox="1"/>
            <p:nvPr/>
          </p:nvSpPr>
          <p:spPr>
            <a:xfrm>
              <a:off x="9836275" y="4272627"/>
              <a:ext cx="364376" cy="300500"/>
            </a:xfrm>
            <a:prstGeom prst="rect">
              <a:avLst/>
            </a:prstGeom>
            <a:noFill/>
          </p:spPr>
          <p:txBody>
            <a:bodyPr wrap="none" rtlCol="0">
              <a:spAutoFit/>
            </a:bodyPr>
            <a:lstStyle/>
            <a:p>
              <a:r>
                <a:rPr lang="cs-CZ" sz="1400" dirty="0"/>
                <a:t>18</a:t>
              </a:r>
              <a:endParaRPr lang="cs-CZ" dirty="0"/>
            </a:p>
          </p:txBody>
        </p:sp>
        <p:sp>
          <p:nvSpPr>
            <p:cNvPr id="44" name="TextovéPole 43">
              <a:extLst>
                <a:ext uri="{FF2B5EF4-FFF2-40B4-BE49-F238E27FC236}">
                  <a16:creationId xmlns:a16="http://schemas.microsoft.com/office/drawing/2014/main" id="{32FD770A-393B-5CB6-34A5-714E3364FE51}"/>
                </a:ext>
              </a:extLst>
            </p:cNvPr>
            <p:cNvSpPr txBox="1"/>
            <p:nvPr/>
          </p:nvSpPr>
          <p:spPr>
            <a:xfrm>
              <a:off x="7218797" y="4648105"/>
              <a:ext cx="367408" cy="307777"/>
            </a:xfrm>
            <a:prstGeom prst="rect">
              <a:avLst/>
            </a:prstGeom>
            <a:noFill/>
          </p:spPr>
          <p:txBody>
            <a:bodyPr wrap="none" rtlCol="0">
              <a:spAutoFit/>
            </a:bodyPr>
            <a:lstStyle/>
            <a:p>
              <a:r>
                <a:rPr lang="cs-CZ" sz="1400" dirty="0"/>
                <a:t>16</a:t>
              </a:r>
              <a:endParaRPr lang="cs-CZ" dirty="0"/>
            </a:p>
          </p:txBody>
        </p:sp>
        <p:sp>
          <p:nvSpPr>
            <p:cNvPr id="45" name="TextovéPole 44">
              <a:extLst>
                <a:ext uri="{FF2B5EF4-FFF2-40B4-BE49-F238E27FC236}">
                  <a16:creationId xmlns:a16="http://schemas.microsoft.com/office/drawing/2014/main" id="{33325EFE-3A19-B686-EED7-36D1582A404F}"/>
                </a:ext>
              </a:extLst>
            </p:cNvPr>
            <p:cNvSpPr txBox="1"/>
            <p:nvPr/>
          </p:nvSpPr>
          <p:spPr>
            <a:xfrm>
              <a:off x="7940618" y="3919438"/>
              <a:ext cx="367408" cy="307777"/>
            </a:xfrm>
            <a:prstGeom prst="rect">
              <a:avLst/>
            </a:prstGeom>
            <a:noFill/>
          </p:spPr>
          <p:txBody>
            <a:bodyPr wrap="none" rtlCol="0">
              <a:spAutoFit/>
            </a:bodyPr>
            <a:lstStyle/>
            <a:p>
              <a:r>
                <a:rPr lang="cs-CZ" sz="1400" dirty="0"/>
                <a:t>14</a:t>
              </a:r>
              <a:endParaRPr lang="cs-CZ" dirty="0"/>
            </a:p>
          </p:txBody>
        </p:sp>
        <p:sp>
          <p:nvSpPr>
            <p:cNvPr id="46" name="TextovéPole 45">
              <a:extLst>
                <a:ext uri="{FF2B5EF4-FFF2-40B4-BE49-F238E27FC236}">
                  <a16:creationId xmlns:a16="http://schemas.microsoft.com/office/drawing/2014/main" id="{C7287FA3-327A-2459-BA05-F14CF65F7609}"/>
                </a:ext>
              </a:extLst>
            </p:cNvPr>
            <p:cNvSpPr txBox="1"/>
            <p:nvPr/>
          </p:nvSpPr>
          <p:spPr>
            <a:xfrm>
              <a:off x="8276498" y="3413794"/>
              <a:ext cx="367408" cy="307777"/>
            </a:xfrm>
            <a:prstGeom prst="rect">
              <a:avLst/>
            </a:prstGeom>
            <a:noFill/>
          </p:spPr>
          <p:txBody>
            <a:bodyPr wrap="none" rtlCol="0">
              <a:spAutoFit/>
            </a:bodyPr>
            <a:lstStyle/>
            <a:p>
              <a:r>
                <a:rPr lang="cs-CZ" sz="1400" dirty="0"/>
                <a:t>17</a:t>
              </a:r>
              <a:endParaRPr lang="cs-CZ" dirty="0"/>
            </a:p>
          </p:txBody>
        </p:sp>
        <p:sp>
          <p:nvSpPr>
            <p:cNvPr id="47" name="TextovéPole 46">
              <a:extLst>
                <a:ext uri="{FF2B5EF4-FFF2-40B4-BE49-F238E27FC236}">
                  <a16:creationId xmlns:a16="http://schemas.microsoft.com/office/drawing/2014/main" id="{A0F1BD1E-5B59-A571-A492-DE8F008BC17F}"/>
                </a:ext>
              </a:extLst>
            </p:cNvPr>
            <p:cNvSpPr txBox="1"/>
            <p:nvPr/>
          </p:nvSpPr>
          <p:spPr>
            <a:xfrm>
              <a:off x="9059461" y="3179631"/>
              <a:ext cx="364376" cy="300500"/>
            </a:xfrm>
            <a:prstGeom prst="rect">
              <a:avLst/>
            </a:prstGeom>
            <a:noFill/>
          </p:spPr>
          <p:txBody>
            <a:bodyPr wrap="none" rtlCol="0">
              <a:spAutoFit/>
            </a:bodyPr>
            <a:lstStyle/>
            <a:p>
              <a:r>
                <a:rPr lang="cs-CZ" sz="1400" dirty="0"/>
                <a:t>12</a:t>
              </a:r>
              <a:endParaRPr lang="cs-CZ" dirty="0"/>
            </a:p>
          </p:txBody>
        </p:sp>
        <p:sp>
          <p:nvSpPr>
            <p:cNvPr id="48" name="TextovéPole 47">
              <a:extLst>
                <a:ext uri="{FF2B5EF4-FFF2-40B4-BE49-F238E27FC236}">
                  <a16:creationId xmlns:a16="http://schemas.microsoft.com/office/drawing/2014/main" id="{E84FCEEA-B297-3505-149A-A2B808488669}"/>
                </a:ext>
              </a:extLst>
            </p:cNvPr>
            <p:cNvSpPr txBox="1"/>
            <p:nvPr/>
          </p:nvSpPr>
          <p:spPr>
            <a:xfrm>
              <a:off x="7589553" y="2952786"/>
              <a:ext cx="367408" cy="307777"/>
            </a:xfrm>
            <a:prstGeom prst="rect">
              <a:avLst/>
            </a:prstGeom>
            <a:noFill/>
          </p:spPr>
          <p:txBody>
            <a:bodyPr wrap="none" rtlCol="0">
              <a:spAutoFit/>
            </a:bodyPr>
            <a:lstStyle/>
            <a:p>
              <a:r>
                <a:rPr lang="cs-CZ" sz="1400" dirty="0"/>
                <a:t>13</a:t>
              </a:r>
              <a:endParaRPr lang="cs-CZ" dirty="0"/>
            </a:p>
          </p:txBody>
        </p:sp>
        <p:sp>
          <p:nvSpPr>
            <p:cNvPr id="49" name="TextovéPole 48">
              <a:extLst>
                <a:ext uri="{FF2B5EF4-FFF2-40B4-BE49-F238E27FC236}">
                  <a16:creationId xmlns:a16="http://schemas.microsoft.com/office/drawing/2014/main" id="{125E2448-FAD6-DC55-8933-6737E2ADE2B4}"/>
                </a:ext>
              </a:extLst>
            </p:cNvPr>
            <p:cNvSpPr txBox="1"/>
            <p:nvPr/>
          </p:nvSpPr>
          <p:spPr>
            <a:xfrm>
              <a:off x="6887132" y="2831857"/>
              <a:ext cx="367408" cy="307777"/>
            </a:xfrm>
            <a:prstGeom prst="rect">
              <a:avLst/>
            </a:prstGeom>
            <a:noFill/>
          </p:spPr>
          <p:txBody>
            <a:bodyPr wrap="none" rtlCol="0">
              <a:spAutoFit/>
            </a:bodyPr>
            <a:lstStyle/>
            <a:p>
              <a:r>
                <a:rPr lang="cs-CZ" sz="1400" dirty="0"/>
                <a:t>10</a:t>
              </a:r>
              <a:endParaRPr lang="cs-CZ" dirty="0"/>
            </a:p>
          </p:txBody>
        </p:sp>
        <p:sp>
          <p:nvSpPr>
            <p:cNvPr id="50" name="TextovéPole 49">
              <a:extLst>
                <a:ext uri="{FF2B5EF4-FFF2-40B4-BE49-F238E27FC236}">
                  <a16:creationId xmlns:a16="http://schemas.microsoft.com/office/drawing/2014/main" id="{F224B4B1-7A28-5DC9-BB79-4DE12D22F14A}"/>
                </a:ext>
              </a:extLst>
            </p:cNvPr>
            <p:cNvSpPr txBox="1"/>
            <p:nvPr/>
          </p:nvSpPr>
          <p:spPr>
            <a:xfrm>
              <a:off x="6262265" y="3171201"/>
              <a:ext cx="276038" cy="307777"/>
            </a:xfrm>
            <a:prstGeom prst="rect">
              <a:avLst/>
            </a:prstGeom>
            <a:noFill/>
          </p:spPr>
          <p:txBody>
            <a:bodyPr wrap="none" rtlCol="0">
              <a:spAutoFit/>
            </a:bodyPr>
            <a:lstStyle/>
            <a:p>
              <a:r>
                <a:rPr lang="cs-CZ" sz="1400" dirty="0"/>
                <a:t>8</a:t>
              </a:r>
              <a:endParaRPr lang="cs-CZ" dirty="0"/>
            </a:p>
          </p:txBody>
        </p:sp>
        <p:sp>
          <p:nvSpPr>
            <p:cNvPr id="51" name="TextovéPole 50">
              <a:extLst>
                <a:ext uri="{FF2B5EF4-FFF2-40B4-BE49-F238E27FC236}">
                  <a16:creationId xmlns:a16="http://schemas.microsoft.com/office/drawing/2014/main" id="{B37011F3-0041-8379-61D1-74BA63B700E8}"/>
                </a:ext>
              </a:extLst>
            </p:cNvPr>
            <p:cNvSpPr txBox="1"/>
            <p:nvPr/>
          </p:nvSpPr>
          <p:spPr>
            <a:xfrm>
              <a:off x="5640015" y="3626371"/>
              <a:ext cx="276038" cy="307777"/>
            </a:xfrm>
            <a:prstGeom prst="rect">
              <a:avLst/>
            </a:prstGeom>
            <a:noFill/>
          </p:spPr>
          <p:txBody>
            <a:bodyPr wrap="none" rtlCol="0">
              <a:spAutoFit/>
            </a:bodyPr>
            <a:lstStyle/>
            <a:p>
              <a:r>
                <a:rPr lang="cs-CZ" sz="1400" dirty="0"/>
                <a:t>9</a:t>
              </a:r>
              <a:endParaRPr lang="cs-CZ" dirty="0"/>
            </a:p>
          </p:txBody>
        </p:sp>
        <p:sp>
          <p:nvSpPr>
            <p:cNvPr id="52" name="TextovéPole 51">
              <a:extLst>
                <a:ext uri="{FF2B5EF4-FFF2-40B4-BE49-F238E27FC236}">
                  <a16:creationId xmlns:a16="http://schemas.microsoft.com/office/drawing/2014/main" id="{ED4C8EBB-0B8A-E3B2-EFFF-BA44127300C7}"/>
                </a:ext>
              </a:extLst>
            </p:cNvPr>
            <p:cNvSpPr txBox="1"/>
            <p:nvPr/>
          </p:nvSpPr>
          <p:spPr>
            <a:xfrm>
              <a:off x="6491654" y="3713224"/>
              <a:ext cx="276038" cy="307777"/>
            </a:xfrm>
            <a:prstGeom prst="rect">
              <a:avLst/>
            </a:prstGeom>
            <a:noFill/>
          </p:spPr>
          <p:txBody>
            <a:bodyPr wrap="none" rtlCol="0">
              <a:spAutoFit/>
            </a:bodyPr>
            <a:lstStyle/>
            <a:p>
              <a:r>
                <a:rPr lang="cs-CZ" sz="1400" dirty="0"/>
                <a:t>4</a:t>
              </a:r>
              <a:endParaRPr lang="cs-CZ" dirty="0"/>
            </a:p>
          </p:txBody>
        </p:sp>
        <p:sp>
          <p:nvSpPr>
            <p:cNvPr id="53" name="TextovéPole 52">
              <a:extLst>
                <a:ext uri="{FF2B5EF4-FFF2-40B4-BE49-F238E27FC236}">
                  <a16:creationId xmlns:a16="http://schemas.microsoft.com/office/drawing/2014/main" id="{94F0A773-DADC-4D19-E3B6-6A8D68592E5C}"/>
                </a:ext>
              </a:extLst>
            </p:cNvPr>
            <p:cNvSpPr txBox="1"/>
            <p:nvPr/>
          </p:nvSpPr>
          <p:spPr>
            <a:xfrm>
              <a:off x="8953498" y="3975632"/>
              <a:ext cx="367408" cy="307777"/>
            </a:xfrm>
            <a:prstGeom prst="rect">
              <a:avLst/>
            </a:prstGeom>
            <a:noFill/>
          </p:spPr>
          <p:txBody>
            <a:bodyPr wrap="none" rtlCol="0">
              <a:spAutoFit/>
            </a:bodyPr>
            <a:lstStyle/>
            <a:p>
              <a:r>
                <a:rPr lang="cs-CZ" sz="1400" dirty="0"/>
                <a:t>10</a:t>
              </a:r>
              <a:endParaRPr lang="cs-CZ" dirty="0"/>
            </a:p>
          </p:txBody>
        </p:sp>
      </p:grpSp>
    </p:spTree>
    <p:extLst>
      <p:ext uri="{BB962C8B-B14F-4D97-AF65-F5344CB8AC3E}">
        <p14:creationId xmlns:p14="http://schemas.microsoft.com/office/powerpoint/2010/main" val="21412391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ED0BCC2-8143-48FF-96C2-39FF8C1B37F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kt 2" hidden="1">
                        <a:extLst>
                          <a:ext uri="{FF2B5EF4-FFF2-40B4-BE49-F238E27FC236}">
                            <a16:creationId xmlns:a16="http://schemas.microsoft.com/office/drawing/2014/main" id="{5ED0BCC2-8143-48FF-96C2-39FF8C1B37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109</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Definition of the problem</a:t>
            </a:r>
          </a:p>
          <a:p>
            <a:pPr lvl="1" indent="-249238">
              <a:lnSpc>
                <a:spcPct val="110000"/>
              </a:lnSpc>
            </a:pPr>
            <a:r>
              <a:rPr lang="en-US" dirty="0">
                <a:solidFill>
                  <a:srgbClr val="4BA82E"/>
                </a:solidFill>
              </a:rPr>
              <a:t>Set</a:t>
            </a:r>
            <a:r>
              <a:rPr lang="en-US" dirty="0"/>
              <a:t> of </a:t>
            </a:r>
            <a:r>
              <a:rPr lang="en-US" dirty="0">
                <a:solidFill>
                  <a:srgbClr val="4BA82E"/>
                </a:solidFill>
              </a:rPr>
              <a:t>customers</a:t>
            </a:r>
            <a:r>
              <a:rPr lang="en-US" dirty="0"/>
              <a:t>.</a:t>
            </a:r>
          </a:p>
          <a:p>
            <a:pPr lvl="1" indent="-249238">
              <a:lnSpc>
                <a:spcPct val="110000"/>
              </a:lnSpc>
            </a:pPr>
            <a:r>
              <a:rPr lang="en-US" dirty="0">
                <a:solidFill>
                  <a:srgbClr val="4BA82E"/>
                </a:solidFill>
              </a:rPr>
              <a:t>Each customer </a:t>
            </a:r>
            <a:r>
              <a:rPr lang="en-US" dirty="0"/>
              <a:t>must be visited </a:t>
            </a:r>
            <a:r>
              <a:rPr lang="en-US" dirty="0">
                <a:solidFill>
                  <a:srgbClr val="4BA82E"/>
                </a:solidFill>
              </a:rPr>
              <a:t>exactly</a:t>
            </a:r>
            <a:r>
              <a:rPr lang="en-US" dirty="0"/>
              <a:t> </a:t>
            </a:r>
            <a:r>
              <a:rPr lang="en-US" dirty="0">
                <a:solidFill>
                  <a:srgbClr val="4BA82E"/>
                </a:solidFill>
              </a:rPr>
              <a:t>once</a:t>
            </a:r>
            <a:r>
              <a:rPr lang="en-US" dirty="0"/>
              <a:t>.</a:t>
            </a:r>
          </a:p>
          <a:p>
            <a:pPr lvl="1" indent="-249238">
              <a:lnSpc>
                <a:spcPct val="110000"/>
              </a:lnSpc>
            </a:pPr>
            <a:r>
              <a:rPr lang="en-US" dirty="0">
                <a:solidFill>
                  <a:srgbClr val="4BA82E"/>
                </a:solidFill>
              </a:rPr>
              <a:t>Cyclical</a:t>
            </a:r>
            <a:r>
              <a:rPr lang="en-US" dirty="0"/>
              <a:t> </a:t>
            </a:r>
            <a:r>
              <a:rPr lang="en-US" dirty="0">
                <a:solidFill>
                  <a:srgbClr val="4BA82E"/>
                </a:solidFill>
              </a:rPr>
              <a:t>route</a:t>
            </a:r>
            <a:r>
              <a:rPr lang="en-US" dirty="0"/>
              <a:t> starts and ends in the </a:t>
            </a:r>
            <a:r>
              <a:rPr lang="en-US" dirty="0">
                <a:solidFill>
                  <a:srgbClr val="4BA82E"/>
                </a:solidFill>
              </a:rPr>
              <a:t>home</a:t>
            </a:r>
            <a:r>
              <a:rPr lang="en-US" dirty="0"/>
              <a:t> </a:t>
            </a:r>
            <a:r>
              <a:rPr lang="en-US" dirty="0">
                <a:solidFill>
                  <a:srgbClr val="4BA82E"/>
                </a:solidFill>
              </a:rPr>
              <a:t>city</a:t>
            </a:r>
            <a:r>
              <a:rPr lang="en-US" dirty="0"/>
              <a:t> (index 1).</a:t>
            </a:r>
          </a:p>
          <a:p>
            <a:pPr lvl="1" indent="-249238">
              <a:lnSpc>
                <a:spcPct val="110000"/>
              </a:lnSpc>
            </a:pPr>
            <a:r>
              <a:rPr lang="en-US" dirty="0">
                <a:solidFill>
                  <a:srgbClr val="4BA82E"/>
                </a:solidFill>
              </a:rPr>
              <a:t>Evaluation</a:t>
            </a:r>
            <a:r>
              <a:rPr lang="en-US" dirty="0"/>
              <a:t> of </a:t>
            </a:r>
            <a:r>
              <a:rPr lang="en-US" dirty="0">
                <a:solidFill>
                  <a:srgbClr val="4BA82E"/>
                </a:solidFill>
              </a:rPr>
              <a:t>direct</a:t>
            </a:r>
            <a:r>
              <a:rPr lang="en-US" dirty="0"/>
              <a:t> </a:t>
            </a:r>
            <a:r>
              <a:rPr lang="en-US" dirty="0">
                <a:solidFill>
                  <a:srgbClr val="4BA82E"/>
                </a:solidFill>
              </a:rPr>
              <a:t>travel</a:t>
            </a:r>
            <a:r>
              <a:rPr lang="en-US" dirty="0"/>
              <a:t> form location </a:t>
            </a:r>
            <a:r>
              <a:rPr lang="en-US" sz="1800" i="1" dirty="0" err="1">
                <a:latin typeface="Times New Roman" panose="02020603050405020304" pitchFamily="18" charset="0"/>
                <a:cs typeface="Times New Roman" panose="02020603050405020304" pitchFamily="18" charset="0"/>
              </a:rPr>
              <a:t>i</a:t>
            </a:r>
            <a:r>
              <a:rPr lang="en-US" dirty="0"/>
              <a:t> to location </a:t>
            </a:r>
            <a:r>
              <a:rPr lang="en-US" sz="1800" dirty="0">
                <a:latin typeface="Times New Roman" panose="02020603050405020304" pitchFamily="18" charset="0"/>
                <a:cs typeface="Times New Roman" panose="02020603050405020304" pitchFamily="18" charset="0"/>
              </a:rPr>
              <a:t>j</a:t>
            </a:r>
            <a:r>
              <a:rPr lang="en-US" dirty="0"/>
              <a:t> is denoted by </a:t>
            </a:r>
            <a:r>
              <a:rPr lang="en-US" sz="1800" i="1" dirty="0">
                <a:latin typeface="Times New Roman" panose="02020603050405020304" pitchFamily="18" charset="0"/>
                <a:cs typeface="Times New Roman" panose="02020603050405020304" pitchFamily="18" charset="0"/>
              </a:rPr>
              <a:t>c</a:t>
            </a:r>
            <a:r>
              <a:rPr lang="en-US" sz="1800" i="1" baseline="-25000" dirty="0">
                <a:latin typeface="Times New Roman" panose="02020603050405020304" pitchFamily="18" charset="0"/>
                <a:cs typeface="Times New Roman" panose="02020603050405020304" pitchFamily="18" charset="0"/>
              </a:rPr>
              <a:t>ij</a:t>
            </a:r>
            <a:r>
              <a:rPr lang="en-US" dirty="0"/>
              <a:t> (distance, time or cost).</a:t>
            </a:r>
          </a:p>
          <a:p>
            <a:pPr lvl="1" indent="-249238">
              <a:lnSpc>
                <a:spcPct val="110000"/>
              </a:lnSpc>
            </a:pPr>
            <a:r>
              <a:rPr lang="en-US" dirty="0">
                <a:solidFill>
                  <a:srgbClr val="4BA82E"/>
                </a:solidFill>
              </a:rPr>
              <a:t>Objective</a:t>
            </a:r>
            <a:r>
              <a:rPr lang="en-US" dirty="0"/>
              <a:t> is to </a:t>
            </a:r>
            <a:r>
              <a:rPr lang="en-US" dirty="0">
                <a:solidFill>
                  <a:srgbClr val="4BA82E"/>
                </a:solidFill>
              </a:rPr>
              <a:t>minimize</a:t>
            </a:r>
            <a:r>
              <a:rPr lang="en-US" dirty="0"/>
              <a:t> </a:t>
            </a:r>
            <a:r>
              <a:rPr lang="en-US" dirty="0">
                <a:solidFill>
                  <a:srgbClr val="4BA82E"/>
                </a:solidFill>
              </a:rPr>
              <a:t>total</a:t>
            </a:r>
            <a:r>
              <a:rPr lang="en-US" dirty="0"/>
              <a:t> </a:t>
            </a:r>
            <a:r>
              <a:rPr lang="en-US" dirty="0">
                <a:solidFill>
                  <a:srgbClr val="4BA82E"/>
                </a:solidFill>
              </a:rPr>
              <a:t>length</a:t>
            </a:r>
            <a:r>
              <a:rPr lang="en-US" dirty="0"/>
              <a:t> of the </a:t>
            </a:r>
            <a:r>
              <a:rPr lang="en-US" dirty="0">
                <a:solidFill>
                  <a:srgbClr val="4BA82E"/>
                </a:solidFill>
              </a:rPr>
              <a:t>route</a:t>
            </a:r>
            <a:r>
              <a:rPr lang="en-US" dirty="0"/>
              <a:t>, total travel time or total travel cost</a:t>
            </a:r>
            <a:r>
              <a:rPr lang="cs-CZ" dirty="0"/>
              <a:t>.</a:t>
            </a: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sz="1800" dirty="0" err="1"/>
              <a:t>Treveling</a:t>
            </a:r>
            <a:r>
              <a:rPr lang="cs-CZ" sz="1800" dirty="0"/>
              <a:t> </a:t>
            </a:r>
            <a:r>
              <a:rPr lang="cs-CZ" sz="1800" dirty="0" err="1"/>
              <a:t>Salesman</a:t>
            </a:r>
            <a:r>
              <a:rPr lang="cs-CZ" sz="1800" dirty="0"/>
              <a:t> </a:t>
            </a:r>
            <a:r>
              <a:rPr lang="cs-CZ" sz="1800" dirty="0" err="1"/>
              <a:t>Problem</a:t>
            </a:r>
            <a:endParaRPr lang="en-US" dirty="0"/>
          </a:p>
        </p:txBody>
      </p:sp>
    </p:spTree>
    <p:extLst>
      <p:ext uri="{BB962C8B-B14F-4D97-AF65-F5344CB8AC3E}">
        <p14:creationId xmlns:p14="http://schemas.microsoft.com/office/powerpoint/2010/main" val="3880985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11</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Introduction</a:t>
            </a:r>
            <a:r>
              <a:rPr lang="cs-CZ" dirty="0"/>
              <a:t> to </a:t>
            </a:r>
            <a:r>
              <a:rPr lang="cs-CZ" dirty="0" err="1"/>
              <a:t>Operational</a:t>
            </a:r>
            <a:r>
              <a:rPr lang="cs-CZ" dirty="0"/>
              <a:t> </a:t>
            </a:r>
            <a:r>
              <a:rPr lang="cs-CZ" dirty="0" err="1"/>
              <a:t>Research</a:t>
            </a: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3" name="Zástupný text 2">
            <a:extLst>
              <a:ext uri="{FF2B5EF4-FFF2-40B4-BE49-F238E27FC236}">
                <a16:creationId xmlns:a16="http://schemas.microsoft.com/office/drawing/2014/main" id="{B1C54F94-AD44-4C01-9344-1A7D829B01F0}"/>
              </a:ext>
            </a:extLst>
          </p:cNvPr>
          <p:cNvSpPr>
            <a:spLocks noGrp="1"/>
          </p:cNvSpPr>
          <p:nvPr>
            <p:ph type="body" sz="quarter" idx="23"/>
          </p:nvPr>
        </p:nvSpPr>
        <p:spPr>
          <a:xfrm>
            <a:off x="460326" y="1066638"/>
            <a:ext cx="9242159" cy="369332"/>
          </a:xfrm>
        </p:spPr>
        <p:txBody>
          <a:bodyPr/>
          <a:lstStyle/>
          <a:p>
            <a:r>
              <a:rPr lang="en-US" dirty="0"/>
              <a:t>Modeling Process (Analytical Approach)</a:t>
            </a:r>
          </a:p>
        </p:txBody>
      </p:sp>
      <p:grpSp>
        <p:nvGrpSpPr>
          <p:cNvPr id="10" name="Group 71">
            <a:extLst>
              <a:ext uri="{FF2B5EF4-FFF2-40B4-BE49-F238E27FC236}">
                <a16:creationId xmlns:a16="http://schemas.microsoft.com/office/drawing/2014/main" id="{0A1E88B1-4AC1-41CB-95AD-FA5604B6C819}"/>
              </a:ext>
            </a:extLst>
          </p:cNvPr>
          <p:cNvGrpSpPr>
            <a:grpSpLocks/>
          </p:cNvGrpSpPr>
          <p:nvPr/>
        </p:nvGrpSpPr>
        <p:grpSpPr bwMode="auto">
          <a:xfrm>
            <a:off x="1074637" y="1724713"/>
            <a:ext cx="2930631" cy="1759463"/>
            <a:chOff x="249" y="1947"/>
            <a:chExt cx="1680" cy="10"/>
          </a:xfrm>
        </p:grpSpPr>
        <p:sp>
          <p:nvSpPr>
            <p:cNvPr id="11" name="AutoShape 47">
              <a:extLst>
                <a:ext uri="{FF2B5EF4-FFF2-40B4-BE49-F238E27FC236}">
                  <a16:creationId xmlns:a16="http://schemas.microsoft.com/office/drawing/2014/main" id="{F45ACCB5-3E34-4823-8F50-3E332C9F7D25}"/>
                </a:ext>
              </a:extLst>
            </p:cNvPr>
            <p:cNvSpPr>
              <a:spLocks noChangeArrowheads="1"/>
            </p:cNvSpPr>
            <p:nvPr/>
          </p:nvSpPr>
          <p:spPr bwMode="auto">
            <a:xfrm>
              <a:off x="249" y="1947"/>
              <a:ext cx="1680" cy="10"/>
            </a:xfrm>
            <a:prstGeom prst="irregularSeal2">
              <a:avLst/>
            </a:prstGeom>
            <a:noFill/>
            <a:ln w="12700">
              <a:solidFill>
                <a:srgbClr val="4BA82E"/>
              </a:solidFill>
              <a:miter lim="800000"/>
              <a:headEnd/>
              <a:tailEnd/>
            </a:ln>
            <a:effectLst/>
          </p:spPr>
          <p:txBody>
            <a:bodyPr anchor="ctr">
              <a:spAutoFit/>
            </a:bodyPr>
            <a:lstStyle/>
            <a:p>
              <a:pPr>
                <a:defRPr/>
              </a:pPr>
              <a:endParaRPr lang="en-US" sz="1600">
                <a:latin typeface="Times New Roman" charset="0"/>
              </a:endParaRPr>
            </a:p>
          </p:txBody>
        </p:sp>
        <p:sp>
          <p:nvSpPr>
            <p:cNvPr id="12" name="Text Box 48">
              <a:extLst>
                <a:ext uri="{FF2B5EF4-FFF2-40B4-BE49-F238E27FC236}">
                  <a16:creationId xmlns:a16="http://schemas.microsoft.com/office/drawing/2014/main" id="{2C8B2FB0-0FC7-4887-87BD-49B1B93CFCDA}"/>
                </a:ext>
              </a:extLst>
            </p:cNvPr>
            <p:cNvSpPr txBox="1">
              <a:spLocks noChangeArrowheads="1"/>
            </p:cNvSpPr>
            <p:nvPr/>
          </p:nvSpPr>
          <p:spPr bwMode="auto">
            <a:xfrm>
              <a:off x="586" y="1951"/>
              <a:ext cx="878" cy="3"/>
            </a:xfrm>
            <a:prstGeom prst="rect">
              <a:avLst/>
            </a:prstGeom>
            <a:noFill/>
            <a:ln w="9525">
              <a:noFill/>
              <a:miter lim="800000"/>
              <a:headEnd/>
              <a:tailEnd/>
            </a:ln>
            <a:effectLst/>
          </p:spPr>
          <p:txBody>
            <a:bodyPr wrap="square">
              <a:spAutoFit/>
            </a:bodyPr>
            <a:lstStyle/>
            <a:p>
              <a:pPr marL="285750" indent="-285750">
                <a:lnSpc>
                  <a:spcPct val="110000"/>
                </a:lnSpc>
                <a:spcBef>
                  <a:spcPts val="1000"/>
                </a:spcBef>
                <a:buClr>
                  <a:srgbClr val="D9D9D9"/>
                </a:buClr>
                <a:buFont typeface="Wingdings" panose="05000000000000000000" pitchFamily="2" charset="2"/>
                <a:buChar char="§"/>
                <a:defRPr/>
              </a:pPr>
              <a:r>
                <a:rPr lang="cs-CZ" sz="1600" dirty="0">
                  <a:latin typeface="Arial" panose="020B0604020202020204" pitchFamily="34" charset="0"/>
                  <a:cs typeface="Arial" panose="020B0604020202020204" pitchFamily="34" charset="0"/>
                </a:rPr>
                <a:t>Real-</a:t>
              </a:r>
              <a:r>
                <a:rPr lang="cs-CZ" sz="1600" dirty="0" err="1">
                  <a:latin typeface="Arial" panose="020B0604020202020204" pitchFamily="34" charset="0"/>
                  <a:cs typeface="Arial" panose="020B0604020202020204" pitchFamily="34" charset="0"/>
                </a:rPr>
                <a:t>World</a:t>
              </a:r>
              <a:br>
                <a:rPr lang="cs-CZ" sz="1600" dirty="0">
                  <a:latin typeface="Arial" panose="020B0604020202020204" pitchFamily="34" charset="0"/>
                  <a:cs typeface="Arial" panose="020B0604020202020204" pitchFamily="34" charset="0"/>
                </a:rPr>
              </a:br>
              <a:r>
                <a:rPr lang="cs-CZ" sz="1600" dirty="0">
                  <a:latin typeface="Arial" panose="020B0604020202020204" pitchFamily="34" charset="0"/>
                  <a:cs typeface="Arial" panose="020B0604020202020204" pitchFamily="34" charset="0"/>
                </a:rPr>
                <a:t>System</a:t>
              </a:r>
            </a:p>
          </p:txBody>
        </p:sp>
      </p:grpSp>
      <p:grpSp>
        <p:nvGrpSpPr>
          <p:cNvPr id="13" name="Group 74">
            <a:extLst>
              <a:ext uri="{FF2B5EF4-FFF2-40B4-BE49-F238E27FC236}">
                <a16:creationId xmlns:a16="http://schemas.microsoft.com/office/drawing/2014/main" id="{18852CA6-81C9-4FEB-BC5F-CE256A43B623}"/>
              </a:ext>
            </a:extLst>
          </p:cNvPr>
          <p:cNvGrpSpPr>
            <a:grpSpLocks/>
          </p:cNvGrpSpPr>
          <p:nvPr/>
        </p:nvGrpSpPr>
        <p:grpSpPr bwMode="auto">
          <a:xfrm>
            <a:off x="4113639" y="2222020"/>
            <a:ext cx="3889490" cy="1012509"/>
            <a:chOff x="1872" y="1584"/>
            <a:chExt cx="1728" cy="919"/>
          </a:xfrm>
        </p:grpSpPr>
        <p:sp>
          <p:nvSpPr>
            <p:cNvPr id="14" name="Text Box 58">
              <a:extLst>
                <a:ext uri="{FF2B5EF4-FFF2-40B4-BE49-F238E27FC236}">
                  <a16:creationId xmlns:a16="http://schemas.microsoft.com/office/drawing/2014/main" id="{F1521D5F-BFD7-487B-BBFB-821C0C8DF920}"/>
                </a:ext>
              </a:extLst>
            </p:cNvPr>
            <p:cNvSpPr txBox="1">
              <a:spLocks noChangeArrowheads="1"/>
            </p:cNvSpPr>
            <p:nvPr/>
          </p:nvSpPr>
          <p:spPr bwMode="auto">
            <a:xfrm>
              <a:off x="2283" y="1584"/>
              <a:ext cx="1317" cy="919"/>
            </a:xfrm>
            <a:prstGeom prst="rect">
              <a:avLst/>
            </a:prstGeom>
            <a:noFill/>
            <a:ln w="12700">
              <a:solidFill>
                <a:srgbClr val="4BA82E"/>
              </a:solidFill>
              <a:miter lim="800000"/>
              <a:headEnd/>
              <a:tailEnd/>
            </a:ln>
            <a:effectLst/>
          </p:spPr>
          <p:txBody>
            <a:bodyPr wrap="square">
              <a:spAutoFit/>
            </a:bodyPr>
            <a:lstStyle/>
            <a:p>
              <a:pPr marL="285750" indent="-285750">
                <a:lnSpc>
                  <a:spcPct val="110000"/>
                </a:lnSpc>
                <a:spcBef>
                  <a:spcPts val="1000"/>
                </a:spcBef>
                <a:buClr>
                  <a:srgbClr val="D9D9D9"/>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Definition of the Problem</a:t>
              </a:r>
            </a:p>
            <a:p>
              <a:pPr marL="285750" indent="-285750">
                <a:lnSpc>
                  <a:spcPct val="110000"/>
                </a:lnSpc>
                <a:spcBef>
                  <a:spcPts val="1000"/>
                </a:spcBef>
                <a:buClr>
                  <a:srgbClr val="D9D9D9"/>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Formulation of the Conceptual Model</a:t>
              </a:r>
            </a:p>
          </p:txBody>
        </p:sp>
        <p:sp>
          <p:nvSpPr>
            <p:cNvPr id="15" name="Line 59">
              <a:extLst>
                <a:ext uri="{FF2B5EF4-FFF2-40B4-BE49-F238E27FC236}">
                  <a16:creationId xmlns:a16="http://schemas.microsoft.com/office/drawing/2014/main" id="{0F00AF3E-5CAA-43C7-8610-F7A5C748CBCB}"/>
                </a:ext>
              </a:extLst>
            </p:cNvPr>
            <p:cNvSpPr>
              <a:spLocks noChangeShapeType="1"/>
            </p:cNvSpPr>
            <p:nvPr/>
          </p:nvSpPr>
          <p:spPr bwMode="auto">
            <a:xfrm>
              <a:off x="1872" y="2011"/>
              <a:ext cx="336" cy="0"/>
            </a:xfrm>
            <a:prstGeom prst="line">
              <a:avLst/>
            </a:prstGeom>
            <a:noFill/>
            <a:ln w="38100">
              <a:solidFill>
                <a:srgbClr val="4BA82E"/>
              </a:solidFill>
              <a:round/>
              <a:headEnd/>
              <a:tailEnd type="triangle" w="med" len="med"/>
            </a:ln>
            <a:effectLst/>
          </p:spPr>
          <p:txBody>
            <a:bodyPr>
              <a:spAutoFit/>
            </a:bodyPr>
            <a:lstStyle/>
            <a:p>
              <a:pPr>
                <a:defRPr/>
              </a:pPr>
              <a:endParaRPr lang="en-US" sz="1600">
                <a:latin typeface="Times New Roman" charset="0"/>
              </a:endParaRPr>
            </a:p>
          </p:txBody>
        </p:sp>
      </p:grpSp>
      <p:grpSp>
        <p:nvGrpSpPr>
          <p:cNvPr id="16" name="Group 75">
            <a:extLst>
              <a:ext uri="{FF2B5EF4-FFF2-40B4-BE49-F238E27FC236}">
                <a16:creationId xmlns:a16="http://schemas.microsoft.com/office/drawing/2014/main" id="{797C60FE-3657-4BD0-89AC-D457DB10C30B}"/>
              </a:ext>
            </a:extLst>
          </p:cNvPr>
          <p:cNvGrpSpPr>
            <a:grpSpLocks/>
          </p:cNvGrpSpPr>
          <p:nvPr/>
        </p:nvGrpSpPr>
        <p:grpSpPr bwMode="auto">
          <a:xfrm>
            <a:off x="8209957" y="2407358"/>
            <a:ext cx="3216162" cy="612775"/>
            <a:chOff x="3739" y="1620"/>
            <a:chExt cx="1840" cy="386"/>
          </a:xfrm>
        </p:grpSpPr>
        <p:sp>
          <p:nvSpPr>
            <p:cNvPr id="17" name="Text Box 50">
              <a:extLst>
                <a:ext uri="{FF2B5EF4-FFF2-40B4-BE49-F238E27FC236}">
                  <a16:creationId xmlns:a16="http://schemas.microsoft.com/office/drawing/2014/main" id="{C3D311B3-84E1-4D26-851E-B07B05B39E64}"/>
                </a:ext>
              </a:extLst>
            </p:cNvPr>
            <p:cNvSpPr txBox="1">
              <a:spLocks noChangeArrowheads="1"/>
            </p:cNvSpPr>
            <p:nvPr/>
          </p:nvSpPr>
          <p:spPr bwMode="auto">
            <a:xfrm>
              <a:off x="4046" y="1620"/>
              <a:ext cx="1533" cy="386"/>
            </a:xfrm>
            <a:prstGeom prst="rect">
              <a:avLst/>
            </a:prstGeom>
            <a:noFill/>
            <a:ln w="12700">
              <a:solidFill>
                <a:srgbClr val="4BA82E"/>
              </a:solidFill>
              <a:miter lim="800000"/>
              <a:headEnd/>
              <a:tailEnd/>
            </a:ln>
            <a:effectLst/>
          </p:spPr>
          <p:txBody>
            <a:bodyPr wrap="square">
              <a:spAutoFit/>
            </a:bodyPr>
            <a:lstStyle/>
            <a:p>
              <a:pPr marL="285750" indent="-285750">
                <a:lnSpc>
                  <a:spcPct val="110000"/>
                </a:lnSpc>
                <a:spcBef>
                  <a:spcPts val="1000"/>
                </a:spcBef>
                <a:buClr>
                  <a:srgbClr val="D9D9D9"/>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Formulation of the Mathematical Model</a:t>
              </a:r>
            </a:p>
          </p:txBody>
        </p:sp>
        <p:sp>
          <p:nvSpPr>
            <p:cNvPr id="18" name="Line 60">
              <a:extLst>
                <a:ext uri="{FF2B5EF4-FFF2-40B4-BE49-F238E27FC236}">
                  <a16:creationId xmlns:a16="http://schemas.microsoft.com/office/drawing/2014/main" id="{1A08E147-33DD-449E-B9DD-F682DC9D5BC0}"/>
                </a:ext>
              </a:extLst>
            </p:cNvPr>
            <p:cNvSpPr>
              <a:spLocks noChangeShapeType="1"/>
            </p:cNvSpPr>
            <p:nvPr/>
          </p:nvSpPr>
          <p:spPr bwMode="auto">
            <a:xfrm>
              <a:off x="3739" y="1846"/>
              <a:ext cx="245" cy="0"/>
            </a:xfrm>
            <a:prstGeom prst="line">
              <a:avLst/>
            </a:prstGeom>
            <a:noFill/>
            <a:ln w="38100">
              <a:solidFill>
                <a:srgbClr val="4BA82E"/>
              </a:solidFill>
              <a:round/>
              <a:headEnd/>
              <a:tailEnd type="triangle" w="med" len="med"/>
            </a:ln>
            <a:effectLst/>
          </p:spPr>
          <p:txBody>
            <a:bodyPr wrap="square">
              <a:spAutoFit/>
            </a:bodyPr>
            <a:lstStyle/>
            <a:p>
              <a:pPr>
                <a:defRPr/>
              </a:pPr>
              <a:endParaRPr lang="en-US" sz="1600">
                <a:latin typeface="Times New Roman" charset="0"/>
              </a:endParaRPr>
            </a:p>
          </p:txBody>
        </p:sp>
      </p:grpSp>
      <p:grpSp>
        <p:nvGrpSpPr>
          <p:cNvPr id="19" name="Group 76">
            <a:extLst>
              <a:ext uri="{FF2B5EF4-FFF2-40B4-BE49-F238E27FC236}">
                <a16:creationId xmlns:a16="http://schemas.microsoft.com/office/drawing/2014/main" id="{2F073060-DB30-4C0F-A451-F497C78D98FD}"/>
              </a:ext>
            </a:extLst>
          </p:cNvPr>
          <p:cNvGrpSpPr>
            <a:grpSpLocks/>
          </p:cNvGrpSpPr>
          <p:nvPr/>
        </p:nvGrpSpPr>
        <p:grpSpPr bwMode="auto">
          <a:xfrm>
            <a:off x="8316622" y="3300634"/>
            <a:ext cx="2584451" cy="1455738"/>
            <a:chOff x="3774" y="2046"/>
            <a:chExt cx="1628" cy="917"/>
          </a:xfrm>
        </p:grpSpPr>
        <p:sp>
          <p:nvSpPr>
            <p:cNvPr id="20" name="Text Box 51">
              <a:extLst>
                <a:ext uri="{FF2B5EF4-FFF2-40B4-BE49-F238E27FC236}">
                  <a16:creationId xmlns:a16="http://schemas.microsoft.com/office/drawing/2014/main" id="{A11FCE83-82A2-4C6E-A7C7-1921DB013AB0}"/>
                </a:ext>
              </a:extLst>
            </p:cNvPr>
            <p:cNvSpPr txBox="1">
              <a:spLocks noChangeArrowheads="1"/>
            </p:cNvSpPr>
            <p:nvPr/>
          </p:nvSpPr>
          <p:spPr bwMode="auto">
            <a:xfrm>
              <a:off x="3774" y="2747"/>
              <a:ext cx="1628" cy="216"/>
            </a:xfrm>
            <a:prstGeom prst="rect">
              <a:avLst/>
            </a:prstGeom>
            <a:noFill/>
            <a:ln w="12700">
              <a:solidFill>
                <a:srgbClr val="4BA82E"/>
              </a:solidFill>
              <a:miter lim="800000"/>
              <a:headEnd/>
              <a:tailEnd/>
            </a:ln>
            <a:effectLst/>
          </p:spPr>
          <p:txBody>
            <a:bodyPr wrap="square">
              <a:spAutoFit/>
            </a:bodyPr>
            <a:lstStyle/>
            <a:p>
              <a:pPr marL="285750" indent="-285750">
                <a:lnSpc>
                  <a:spcPct val="110000"/>
                </a:lnSpc>
                <a:spcBef>
                  <a:spcPts val="1000"/>
                </a:spcBef>
                <a:buClr>
                  <a:srgbClr val="D9D9D9"/>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Solution of the Model</a:t>
              </a:r>
            </a:p>
          </p:txBody>
        </p:sp>
        <p:sp>
          <p:nvSpPr>
            <p:cNvPr id="21" name="Line 61">
              <a:extLst>
                <a:ext uri="{FF2B5EF4-FFF2-40B4-BE49-F238E27FC236}">
                  <a16:creationId xmlns:a16="http://schemas.microsoft.com/office/drawing/2014/main" id="{D9DA8282-C330-4AD7-B894-1201C64BA185}"/>
                </a:ext>
              </a:extLst>
            </p:cNvPr>
            <p:cNvSpPr>
              <a:spLocks noChangeShapeType="1"/>
            </p:cNvSpPr>
            <p:nvPr/>
          </p:nvSpPr>
          <p:spPr bwMode="auto">
            <a:xfrm flipH="1">
              <a:off x="4647" y="2046"/>
              <a:ext cx="9" cy="507"/>
            </a:xfrm>
            <a:prstGeom prst="line">
              <a:avLst/>
            </a:prstGeom>
            <a:noFill/>
            <a:ln w="38100">
              <a:solidFill>
                <a:srgbClr val="4BA82E"/>
              </a:solidFill>
              <a:round/>
              <a:headEnd/>
              <a:tailEnd type="triangle" w="med" len="med"/>
            </a:ln>
            <a:effectLst/>
          </p:spPr>
          <p:txBody>
            <a:bodyPr wrap="square">
              <a:spAutoFit/>
            </a:bodyPr>
            <a:lstStyle/>
            <a:p>
              <a:pPr>
                <a:defRPr/>
              </a:pPr>
              <a:endParaRPr lang="en-US" sz="1600">
                <a:latin typeface="Times New Roman" charset="0"/>
              </a:endParaRPr>
            </a:p>
          </p:txBody>
        </p:sp>
      </p:grpSp>
      <p:sp>
        <p:nvSpPr>
          <p:cNvPr id="22" name="Text Box 52">
            <a:extLst>
              <a:ext uri="{FF2B5EF4-FFF2-40B4-BE49-F238E27FC236}">
                <a16:creationId xmlns:a16="http://schemas.microsoft.com/office/drawing/2014/main" id="{68971BA7-3B25-412D-898C-691221A6BF3E}"/>
              </a:ext>
            </a:extLst>
          </p:cNvPr>
          <p:cNvSpPr txBox="1">
            <a:spLocks noChangeArrowheads="1"/>
          </p:cNvSpPr>
          <p:nvPr/>
        </p:nvSpPr>
        <p:spPr bwMode="auto">
          <a:xfrm>
            <a:off x="4296464" y="3794027"/>
            <a:ext cx="2875488" cy="1540806"/>
          </a:xfrm>
          <a:prstGeom prst="rect">
            <a:avLst/>
          </a:prstGeom>
          <a:noFill/>
          <a:ln w="12700">
            <a:solidFill>
              <a:srgbClr val="4BA82E"/>
            </a:solidFill>
            <a:miter lim="800000"/>
            <a:headEnd/>
            <a:tailEnd/>
          </a:ln>
          <a:effectLst/>
        </p:spPr>
        <p:txBody>
          <a:bodyPr wrap="square">
            <a:spAutoFit/>
          </a:bodyPr>
          <a:lstStyle/>
          <a:p>
            <a:pPr marL="285750" indent="-285750">
              <a:lnSpc>
                <a:spcPct val="110000"/>
              </a:lnSpc>
              <a:spcBef>
                <a:spcPts val="1000"/>
              </a:spcBef>
              <a:buClr>
                <a:srgbClr val="D9D9D9"/>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Results Interpretation</a:t>
            </a:r>
          </a:p>
          <a:p>
            <a:pPr marL="285750" indent="-285750">
              <a:lnSpc>
                <a:spcPct val="110000"/>
              </a:lnSpc>
              <a:spcBef>
                <a:spcPts val="1000"/>
              </a:spcBef>
              <a:buClr>
                <a:srgbClr val="D9D9D9"/>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Model Verification</a:t>
            </a:r>
          </a:p>
          <a:p>
            <a:pPr marL="285750" indent="-285750">
              <a:lnSpc>
                <a:spcPct val="110000"/>
              </a:lnSpc>
              <a:spcBef>
                <a:spcPts val="1000"/>
              </a:spcBef>
              <a:buClr>
                <a:srgbClr val="D9D9D9"/>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Model Validation</a:t>
            </a:r>
          </a:p>
          <a:p>
            <a:pPr marL="285750" indent="-285750">
              <a:lnSpc>
                <a:spcPct val="110000"/>
              </a:lnSpc>
              <a:spcBef>
                <a:spcPts val="1000"/>
              </a:spcBef>
              <a:buClr>
                <a:srgbClr val="D9D9D9"/>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Sensitivity Analysis</a:t>
            </a:r>
          </a:p>
        </p:txBody>
      </p:sp>
      <p:sp>
        <p:nvSpPr>
          <p:cNvPr id="23" name="Line 62">
            <a:extLst>
              <a:ext uri="{FF2B5EF4-FFF2-40B4-BE49-F238E27FC236}">
                <a16:creationId xmlns:a16="http://schemas.microsoft.com/office/drawing/2014/main" id="{5664BDC4-6B23-4431-A22C-D45D565089E8}"/>
              </a:ext>
            </a:extLst>
          </p:cNvPr>
          <p:cNvSpPr>
            <a:spLocks noChangeShapeType="1"/>
          </p:cNvSpPr>
          <p:nvPr/>
        </p:nvSpPr>
        <p:spPr bwMode="auto">
          <a:xfrm flipH="1">
            <a:off x="7385508" y="4606782"/>
            <a:ext cx="617621" cy="0"/>
          </a:xfrm>
          <a:prstGeom prst="line">
            <a:avLst/>
          </a:prstGeom>
          <a:noFill/>
          <a:ln w="38100">
            <a:solidFill>
              <a:srgbClr val="4BA82E"/>
            </a:solidFill>
            <a:round/>
            <a:headEnd/>
            <a:tailEnd type="triangle" w="med" len="med"/>
          </a:ln>
          <a:effectLst/>
        </p:spPr>
        <p:txBody>
          <a:bodyPr>
            <a:spAutoFit/>
          </a:bodyPr>
          <a:lstStyle/>
          <a:p>
            <a:pPr>
              <a:defRPr/>
            </a:pPr>
            <a:endParaRPr lang="en-US" sz="1600">
              <a:latin typeface="Times New Roman" charset="0"/>
            </a:endParaRPr>
          </a:p>
        </p:txBody>
      </p:sp>
      <p:grpSp>
        <p:nvGrpSpPr>
          <p:cNvPr id="24" name="Group 78">
            <a:extLst>
              <a:ext uri="{FF2B5EF4-FFF2-40B4-BE49-F238E27FC236}">
                <a16:creationId xmlns:a16="http://schemas.microsoft.com/office/drawing/2014/main" id="{6AD07576-44FD-4DB3-9816-2C4611161A3D}"/>
              </a:ext>
            </a:extLst>
          </p:cNvPr>
          <p:cNvGrpSpPr>
            <a:grpSpLocks/>
          </p:cNvGrpSpPr>
          <p:nvPr/>
        </p:nvGrpSpPr>
        <p:grpSpPr bwMode="auto">
          <a:xfrm>
            <a:off x="1111855" y="3493943"/>
            <a:ext cx="3001964" cy="1284289"/>
            <a:chOff x="272" y="2421"/>
            <a:chExt cx="1891" cy="809"/>
          </a:xfrm>
        </p:grpSpPr>
        <p:sp>
          <p:nvSpPr>
            <p:cNvPr id="25" name="Text Box 49">
              <a:extLst>
                <a:ext uri="{FF2B5EF4-FFF2-40B4-BE49-F238E27FC236}">
                  <a16:creationId xmlns:a16="http://schemas.microsoft.com/office/drawing/2014/main" id="{F58BC7D6-2F8D-44EE-8325-0FD5F4C7090E}"/>
                </a:ext>
              </a:extLst>
            </p:cNvPr>
            <p:cNvSpPr txBox="1">
              <a:spLocks noChangeArrowheads="1"/>
            </p:cNvSpPr>
            <p:nvPr/>
          </p:nvSpPr>
          <p:spPr bwMode="auto">
            <a:xfrm>
              <a:off x="272" y="3014"/>
              <a:ext cx="1431" cy="216"/>
            </a:xfrm>
            <a:prstGeom prst="rect">
              <a:avLst/>
            </a:prstGeom>
            <a:noFill/>
            <a:ln w="12700">
              <a:solidFill>
                <a:srgbClr val="4BA82E"/>
              </a:solidFill>
              <a:miter lim="800000"/>
              <a:headEnd/>
              <a:tailEnd/>
            </a:ln>
            <a:effectLst/>
          </p:spPr>
          <p:txBody>
            <a:bodyPr wrap="square">
              <a:spAutoFit/>
            </a:bodyPr>
            <a:lstStyle/>
            <a:p>
              <a:pPr marL="285750" indent="-285750">
                <a:lnSpc>
                  <a:spcPct val="110000"/>
                </a:lnSpc>
                <a:spcBef>
                  <a:spcPts val="1000"/>
                </a:spcBef>
                <a:buClr>
                  <a:srgbClr val="D9D9D9"/>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Implementation</a:t>
              </a:r>
            </a:p>
          </p:txBody>
        </p:sp>
        <p:sp>
          <p:nvSpPr>
            <p:cNvPr id="26" name="Line 63">
              <a:extLst>
                <a:ext uri="{FF2B5EF4-FFF2-40B4-BE49-F238E27FC236}">
                  <a16:creationId xmlns:a16="http://schemas.microsoft.com/office/drawing/2014/main" id="{A68D4996-87A3-48BC-805B-138E5363E4B7}"/>
                </a:ext>
              </a:extLst>
            </p:cNvPr>
            <p:cNvSpPr>
              <a:spLocks noChangeShapeType="1"/>
            </p:cNvSpPr>
            <p:nvPr/>
          </p:nvSpPr>
          <p:spPr bwMode="auto">
            <a:xfrm flipH="1">
              <a:off x="1827" y="3122"/>
              <a:ext cx="336" cy="0"/>
            </a:xfrm>
            <a:prstGeom prst="line">
              <a:avLst/>
            </a:prstGeom>
            <a:noFill/>
            <a:ln w="38100">
              <a:solidFill>
                <a:srgbClr val="4BA82E"/>
              </a:solidFill>
              <a:round/>
              <a:headEnd/>
              <a:tailEnd type="triangle" w="med" len="med"/>
            </a:ln>
            <a:effectLst/>
          </p:spPr>
          <p:txBody>
            <a:bodyPr>
              <a:spAutoFit/>
            </a:bodyPr>
            <a:lstStyle/>
            <a:p>
              <a:pPr>
                <a:defRPr/>
              </a:pPr>
              <a:endParaRPr lang="en-US" sz="1600">
                <a:latin typeface="Times New Roman" charset="0"/>
              </a:endParaRPr>
            </a:p>
          </p:txBody>
        </p:sp>
        <p:sp>
          <p:nvSpPr>
            <p:cNvPr id="27" name="Line 64">
              <a:extLst>
                <a:ext uri="{FF2B5EF4-FFF2-40B4-BE49-F238E27FC236}">
                  <a16:creationId xmlns:a16="http://schemas.microsoft.com/office/drawing/2014/main" id="{B0591BD5-85CD-42AD-84E5-101809EC2717}"/>
                </a:ext>
              </a:extLst>
            </p:cNvPr>
            <p:cNvSpPr>
              <a:spLocks noChangeShapeType="1"/>
            </p:cNvSpPr>
            <p:nvPr/>
          </p:nvSpPr>
          <p:spPr bwMode="auto">
            <a:xfrm flipH="1" flipV="1">
              <a:off x="1120" y="2421"/>
              <a:ext cx="0" cy="456"/>
            </a:xfrm>
            <a:prstGeom prst="line">
              <a:avLst/>
            </a:prstGeom>
            <a:noFill/>
            <a:ln w="38100">
              <a:solidFill>
                <a:srgbClr val="4BA82E"/>
              </a:solidFill>
              <a:round/>
              <a:headEnd/>
              <a:tailEnd type="triangle" w="med" len="med"/>
            </a:ln>
            <a:effectLst/>
          </p:spPr>
          <p:txBody>
            <a:bodyPr wrap="square">
              <a:spAutoFit/>
            </a:bodyPr>
            <a:lstStyle/>
            <a:p>
              <a:pPr>
                <a:defRPr/>
              </a:pPr>
              <a:endParaRPr lang="en-US" sz="1600">
                <a:latin typeface="Times New Roman" charset="0"/>
              </a:endParaRPr>
            </a:p>
          </p:txBody>
        </p:sp>
      </p:grpSp>
    </p:spTree>
    <p:extLst>
      <p:ext uri="{BB962C8B-B14F-4D97-AF65-F5344CB8AC3E}">
        <p14:creationId xmlns:p14="http://schemas.microsoft.com/office/powerpoint/2010/main" val="65144577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110</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18" name="Zástupný text 4">
            <a:extLst>
              <a:ext uri="{FF2B5EF4-FFF2-40B4-BE49-F238E27FC236}">
                <a16:creationId xmlns:a16="http://schemas.microsoft.com/office/drawing/2014/main" id="{AB1EFCF1-64B5-4DB9-8064-63D400E246EF}"/>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cs-CZ" b="1" dirty="0" err="1"/>
              <a:t>Decision</a:t>
            </a:r>
            <a:r>
              <a:rPr lang="cs-CZ" b="1" dirty="0"/>
              <a:t> </a:t>
            </a:r>
            <a:r>
              <a:rPr lang="cs-CZ" b="1" dirty="0" err="1"/>
              <a:t>variables</a:t>
            </a:r>
            <a:endParaRPr lang="cs-CZ" b="1" dirty="0"/>
          </a:p>
          <a:p>
            <a:pPr marL="285750" lvl="0" indent="-285750">
              <a:lnSpc>
                <a:spcPct val="110000"/>
              </a:lnSpc>
              <a:buFont typeface="Wingdings" panose="05000000000000000000" pitchFamily="2" charset="2"/>
              <a:buChar char="§"/>
            </a:pPr>
            <a:endParaRPr lang="cs-CZ" b="1" dirty="0"/>
          </a:p>
          <a:p>
            <a:pPr marL="285750" lvl="0" indent="-285750">
              <a:lnSpc>
                <a:spcPct val="110000"/>
              </a:lnSpc>
              <a:buFont typeface="Wingdings" panose="05000000000000000000" pitchFamily="2" charset="2"/>
              <a:buChar char="§"/>
            </a:pPr>
            <a:endParaRPr lang="cs-CZ" b="1" dirty="0"/>
          </a:p>
          <a:p>
            <a:pPr marL="285750" lvl="0" indent="-285750">
              <a:lnSpc>
                <a:spcPct val="110000"/>
              </a:lnSpc>
              <a:buFont typeface="Wingdings" panose="05000000000000000000" pitchFamily="2" charset="2"/>
              <a:buChar char="§"/>
            </a:pPr>
            <a:endParaRPr lang="cs-CZ" sz="1200" b="1" dirty="0"/>
          </a:p>
          <a:p>
            <a:pPr marL="285750" lvl="0" indent="-285750">
              <a:lnSpc>
                <a:spcPct val="110000"/>
              </a:lnSpc>
              <a:buFont typeface="Wingdings" panose="05000000000000000000" pitchFamily="2" charset="2"/>
              <a:buChar char="§"/>
            </a:pPr>
            <a:r>
              <a:rPr lang="cs-CZ" b="1" dirty="0"/>
              <a:t>Model</a:t>
            </a:r>
            <a:endParaRPr lang="en-US" b="1" dirty="0"/>
          </a:p>
          <a:p>
            <a:pPr marL="285750" lvl="0" indent="-285750">
              <a:lnSpc>
                <a:spcPct val="110000"/>
              </a:lnSpc>
              <a:buFont typeface="Wingdings" panose="05000000000000000000" pitchFamily="2" charset="2"/>
              <a:buChar char="§"/>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66638"/>
            <a:ext cx="9242159" cy="369332"/>
          </a:xfrm>
        </p:spPr>
        <p:txBody>
          <a:bodyPr/>
          <a:lstStyle/>
          <a:p>
            <a:r>
              <a:rPr lang="cs-CZ" sz="1800" dirty="0" err="1"/>
              <a:t>Treveling</a:t>
            </a:r>
            <a:r>
              <a:rPr lang="cs-CZ" sz="1800" dirty="0"/>
              <a:t> </a:t>
            </a:r>
            <a:r>
              <a:rPr lang="cs-CZ" sz="1800" dirty="0" err="1"/>
              <a:t>Salesman</a:t>
            </a:r>
            <a:r>
              <a:rPr lang="cs-CZ" sz="1800" dirty="0"/>
              <a:t> </a:t>
            </a:r>
            <a:r>
              <a:rPr lang="cs-CZ" sz="1800" dirty="0" err="1"/>
              <a:t>Problem</a:t>
            </a:r>
            <a:r>
              <a:rPr lang="cs-CZ" sz="1800" dirty="0"/>
              <a:t> – </a:t>
            </a:r>
            <a:r>
              <a:rPr lang="cs-CZ" sz="1800" dirty="0" err="1"/>
              <a:t>mathematical</a:t>
            </a:r>
            <a:r>
              <a:rPr lang="cs-CZ" sz="1800" dirty="0"/>
              <a:t> mode</a:t>
            </a:r>
            <a:r>
              <a:rPr lang="cs-CZ" dirty="0"/>
              <a:t>l</a:t>
            </a:r>
            <a:endParaRPr lang="cs-CZ" sz="1800" dirty="0"/>
          </a:p>
        </p:txBody>
      </p:sp>
      <p:sp>
        <p:nvSpPr>
          <p:cNvPr id="3" name="Rectangle 2">
            <a:extLst>
              <a:ext uri="{FF2B5EF4-FFF2-40B4-BE49-F238E27FC236}">
                <a16:creationId xmlns:a16="http://schemas.microsoft.com/office/drawing/2014/main" id="{AA0F2058-DB7C-4E1E-AF9C-A7BDEB8B3A3B}"/>
              </a:ext>
            </a:extLst>
          </p:cNvPr>
          <p:cNvSpPr>
            <a:spLocks noChangeArrowheads="1"/>
          </p:cNvSpPr>
          <p:nvPr/>
        </p:nvSpPr>
        <p:spPr bwMode="auto">
          <a:xfrm>
            <a:off x="348783" y="33738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10" name="Objekt 9">
            <a:extLst>
              <a:ext uri="{FF2B5EF4-FFF2-40B4-BE49-F238E27FC236}">
                <a16:creationId xmlns:a16="http://schemas.microsoft.com/office/drawing/2014/main" id="{8F7CEBE1-58F8-54EE-8260-FE2BD3914706}"/>
              </a:ext>
            </a:extLst>
          </p:cNvPr>
          <p:cNvGraphicFramePr>
            <a:graphicFrameLocks noChangeAspect="1"/>
          </p:cNvGraphicFramePr>
          <p:nvPr>
            <p:extLst>
              <p:ext uri="{D42A27DB-BD31-4B8C-83A1-F6EECF244321}">
                <p14:modId xmlns:p14="http://schemas.microsoft.com/office/powerpoint/2010/main" val="327762260"/>
              </p:ext>
            </p:extLst>
          </p:nvPr>
        </p:nvGraphicFramePr>
        <p:xfrm>
          <a:off x="1030288" y="2011024"/>
          <a:ext cx="5589587" cy="1090613"/>
        </p:xfrm>
        <a:graphic>
          <a:graphicData uri="http://schemas.openxmlformats.org/presentationml/2006/ole">
            <mc:AlternateContent xmlns:mc="http://schemas.openxmlformats.org/markup-compatibility/2006">
              <mc:Choice xmlns:v="urn:schemas-microsoft-com:vml" Requires="v">
                <p:oleObj name="Equation" r:id="rId2" imgW="3644640" imgH="711000" progId="Equation.DSMT4">
                  <p:embed/>
                </p:oleObj>
              </mc:Choice>
              <mc:Fallback>
                <p:oleObj name="Equation" r:id="rId2" imgW="3644640" imgH="711000" progId="Equation.DSMT4">
                  <p:embed/>
                  <p:pic>
                    <p:nvPicPr>
                      <p:cNvPr id="10" name="Objekt 9">
                        <a:extLst>
                          <a:ext uri="{FF2B5EF4-FFF2-40B4-BE49-F238E27FC236}">
                            <a16:creationId xmlns:a16="http://schemas.microsoft.com/office/drawing/2014/main" id="{8F7CEBE1-58F8-54EE-8260-FE2BD3914706}"/>
                          </a:ext>
                        </a:extLst>
                      </p:cNvPr>
                      <p:cNvPicPr/>
                      <p:nvPr/>
                    </p:nvPicPr>
                    <p:blipFill>
                      <a:blip r:embed="rId3"/>
                      <a:stretch>
                        <a:fillRect/>
                      </a:stretch>
                    </p:blipFill>
                    <p:spPr>
                      <a:xfrm>
                        <a:off x="1030288" y="2011024"/>
                        <a:ext cx="5589587" cy="1090613"/>
                      </a:xfrm>
                      <a:prstGeom prst="rect">
                        <a:avLst/>
                      </a:prstGeom>
                    </p:spPr>
                  </p:pic>
                </p:oleObj>
              </mc:Fallback>
            </mc:AlternateContent>
          </a:graphicData>
        </a:graphic>
      </p:graphicFrame>
      <p:graphicFrame>
        <p:nvGraphicFramePr>
          <p:cNvPr id="11" name="Objekt 10">
            <a:extLst>
              <a:ext uri="{FF2B5EF4-FFF2-40B4-BE49-F238E27FC236}">
                <a16:creationId xmlns:a16="http://schemas.microsoft.com/office/drawing/2014/main" id="{46B26457-E894-35D2-1B1F-6A8A864498E6}"/>
              </a:ext>
            </a:extLst>
          </p:cNvPr>
          <p:cNvGraphicFramePr>
            <a:graphicFrameLocks noChangeAspect="1"/>
          </p:cNvGraphicFramePr>
          <p:nvPr>
            <p:extLst>
              <p:ext uri="{D42A27DB-BD31-4B8C-83A1-F6EECF244321}">
                <p14:modId xmlns:p14="http://schemas.microsoft.com/office/powerpoint/2010/main" val="740623100"/>
              </p:ext>
            </p:extLst>
          </p:nvPr>
        </p:nvGraphicFramePr>
        <p:xfrm>
          <a:off x="1030288" y="3425825"/>
          <a:ext cx="6269037" cy="2570163"/>
        </p:xfrm>
        <a:graphic>
          <a:graphicData uri="http://schemas.openxmlformats.org/presentationml/2006/ole">
            <mc:AlternateContent xmlns:mc="http://schemas.openxmlformats.org/markup-compatibility/2006">
              <mc:Choice xmlns:v="urn:schemas-microsoft-com:vml" Requires="v">
                <p:oleObj name="Equation" r:id="rId4" imgW="4025880" imgH="1650960" progId="Equation.DSMT4">
                  <p:embed/>
                </p:oleObj>
              </mc:Choice>
              <mc:Fallback>
                <p:oleObj name="Equation" r:id="rId4" imgW="4025880" imgH="1650960" progId="Equation.DSMT4">
                  <p:embed/>
                  <p:pic>
                    <p:nvPicPr>
                      <p:cNvPr id="11" name="Objekt 10">
                        <a:extLst>
                          <a:ext uri="{FF2B5EF4-FFF2-40B4-BE49-F238E27FC236}">
                            <a16:creationId xmlns:a16="http://schemas.microsoft.com/office/drawing/2014/main" id="{46B26457-E894-35D2-1B1F-6A8A864498E6}"/>
                          </a:ext>
                        </a:extLst>
                      </p:cNvPr>
                      <p:cNvPicPr/>
                      <p:nvPr/>
                    </p:nvPicPr>
                    <p:blipFill>
                      <a:blip r:embed="rId5"/>
                      <a:stretch>
                        <a:fillRect/>
                      </a:stretch>
                    </p:blipFill>
                    <p:spPr>
                      <a:xfrm>
                        <a:off x="1030288" y="3425825"/>
                        <a:ext cx="6269037" cy="2570163"/>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AC329590-EC6B-689D-4284-26097380BD5B}"/>
              </a:ext>
            </a:extLst>
          </p:cNvPr>
          <p:cNvPicPr>
            <a:picLocks noChangeAspect="1"/>
          </p:cNvPicPr>
          <p:nvPr/>
        </p:nvPicPr>
        <p:blipFill>
          <a:blip r:embed="rId6"/>
          <a:stretch>
            <a:fillRect/>
          </a:stretch>
        </p:blipFill>
        <p:spPr>
          <a:xfrm>
            <a:off x="7562223" y="1390866"/>
            <a:ext cx="3877216" cy="4286848"/>
          </a:xfrm>
          <a:prstGeom prst="rect">
            <a:avLst/>
          </a:prstGeom>
          <a:ln w="12700">
            <a:solidFill>
              <a:schemeClr val="accent1"/>
            </a:solidFill>
          </a:ln>
        </p:spPr>
      </p:pic>
    </p:spTree>
    <p:extLst>
      <p:ext uri="{BB962C8B-B14F-4D97-AF65-F5344CB8AC3E}">
        <p14:creationId xmlns:p14="http://schemas.microsoft.com/office/powerpoint/2010/main" val="14020809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D99D437B-59AB-4AC7-A785-82D1CD608B9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kt 2" hidden="1">
                        <a:extLst>
                          <a:ext uri="{FF2B5EF4-FFF2-40B4-BE49-F238E27FC236}">
                            <a16:creationId xmlns:a16="http://schemas.microsoft.com/office/drawing/2014/main" id="{D99D437B-59AB-4AC7-A785-82D1CD608B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111</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cs-CZ" b="1" dirty="0" err="1"/>
              <a:t>Example</a:t>
            </a:r>
            <a:endParaRPr lang="en-US" b="1" dirty="0"/>
          </a:p>
          <a:p>
            <a:pPr lvl="1">
              <a:lnSpc>
                <a:spcPct val="110000"/>
              </a:lnSpc>
            </a:pPr>
            <a:r>
              <a:rPr lang="en-US" dirty="0"/>
              <a:t>A sales representative of the </a:t>
            </a:r>
            <a:r>
              <a:rPr lang="en-US" dirty="0">
                <a:solidFill>
                  <a:schemeClr val="accent2"/>
                </a:solidFill>
              </a:rPr>
              <a:t>brewery</a:t>
            </a:r>
            <a:r>
              <a:rPr lang="en-US" dirty="0"/>
              <a:t> located in </a:t>
            </a:r>
            <a:r>
              <a:rPr lang="en-US" dirty="0" err="1">
                <a:solidFill>
                  <a:schemeClr val="accent2"/>
                </a:solidFill>
              </a:rPr>
              <a:t>Velvary</a:t>
            </a:r>
            <a:r>
              <a:rPr lang="en-US" dirty="0"/>
              <a:t> must visit 7 pubs in 7 cities. </a:t>
            </a:r>
            <a:endParaRPr lang="cs-CZ" dirty="0"/>
          </a:p>
          <a:p>
            <a:pPr lvl="1">
              <a:lnSpc>
                <a:spcPct val="110000"/>
              </a:lnSpc>
            </a:pPr>
            <a:r>
              <a:rPr lang="en-US" dirty="0"/>
              <a:t>In the following table, </a:t>
            </a:r>
            <a:r>
              <a:rPr lang="en-US" dirty="0">
                <a:solidFill>
                  <a:schemeClr val="accent2"/>
                </a:solidFill>
              </a:rPr>
              <a:t>distances</a:t>
            </a:r>
            <a:r>
              <a:rPr lang="en-US" dirty="0"/>
              <a:t> (in km) correspond to </a:t>
            </a:r>
            <a:r>
              <a:rPr lang="en-US" dirty="0">
                <a:solidFill>
                  <a:schemeClr val="accent2"/>
                </a:solidFill>
              </a:rPr>
              <a:t>direct links</a:t>
            </a:r>
            <a:r>
              <a:rPr lang="en-US" dirty="0"/>
              <a:t> (roads) </a:t>
            </a:r>
            <a:r>
              <a:rPr lang="en-US" dirty="0">
                <a:solidFill>
                  <a:schemeClr val="accent2"/>
                </a:solidFill>
              </a:rPr>
              <a:t>between</a:t>
            </a:r>
            <a:r>
              <a:rPr lang="en-US" dirty="0"/>
              <a:t> </a:t>
            </a:r>
            <a:r>
              <a:rPr lang="en-US" dirty="0">
                <a:solidFill>
                  <a:schemeClr val="accent2"/>
                </a:solidFill>
              </a:rPr>
              <a:t>cities</a:t>
            </a:r>
            <a:r>
              <a:rPr lang="en-US" dirty="0"/>
              <a:t>. A dash indicates there is no direct road between cities. </a:t>
            </a:r>
            <a:endParaRPr lang="cs-CZ" dirty="0"/>
          </a:p>
          <a:p>
            <a:pPr lvl="1">
              <a:lnSpc>
                <a:spcPct val="110000"/>
              </a:lnSpc>
            </a:pPr>
            <a:r>
              <a:rPr lang="en-US" dirty="0"/>
              <a:t>The </a:t>
            </a:r>
            <a:r>
              <a:rPr lang="en-US" dirty="0">
                <a:solidFill>
                  <a:schemeClr val="accent2"/>
                </a:solidFill>
              </a:rPr>
              <a:t>objective</a:t>
            </a:r>
            <a:r>
              <a:rPr lang="en-US" dirty="0"/>
              <a:t> is to visit all pubs </a:t>
            </a:r>
            <a:r>
              <a:rPr lang="en-US" dirty="0">
                <a:solidFill>
                  <a:schemeClr val="accent2"/>
                </a:solidFill>
              </a:rPr>
              <a:t>minimizing</a:t>
            </a:r>
            <a:r>
              <a:rPr lang="en-US" dirty="0"/>
              <a:t> </a:t>
            </a:r>
            <a:r>
              <a:rPr lang="en-US" dirty="0">
                <a:solidFill>
                  <a:schemeClr val="accent2"/>
                </a:solidFill>
              </a:rPr>
              <a:t>total</a:t>
            </a:r>
            <a:r>
              <a:rPr lang="en-US" dirty="0"/>
              <a:t> </a:t>
            </a:r>
            <a:r>
              <a:rPr lang="en-US" dirty="0">
                <a:solidFill>
                  <a:schemeClr val="accent2"/>
                </a:solidFill>
              </a:rPr>
              <a:t>length</a:t>
            </a:r>
            <a:r>
              <a:rPr lang="en-US" dirty="0"/>
              <a:t> of the tour.</a:t>
            </a:r>
            <a:r>
              <a:rPr lang="cs-CZ" dirty="0"/>
              <a:t> </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sz="1800" dirty="0" err="1"/>
              <a:t>Treveling</a:t>
            </a:r>
            <a:r>
              <a:rPr lang="cs-CZ" sz="1800" dirty="0"/>
              <a:t> </a:t>
            </a:r>
            <a:r>
              <a:rPr lang="cs-CZ" sz="1800" dirty="0" err="1"/>
              <a:t>Salesman</a:t>
            </a:r>
            <a:r>
              <a:rPr lang="cs-CZ" sz="1800" dirty="0"/>
              <a:t> </a:t>
            </a:r>
            <a:r>
              <a:rPr lang="cs-CZ" sz="1800" dirty="0" err="1"/>
              <a:t>Problem</a:t>
            </a:r>
            <a:endParaRPr lang="en-US" dirty="0"/>
          </a:p>
        </p:txBody>
      </p:sp>
      <p:graphicFrame>
        <p:nvGraphicFramePr>
          <p:cNvPr id="7" name="Tabulka 6">
            <a:extLst>
              <a:ext uri="{FF2B5EF4-FFF2-40B4-BE49-F238E27FC236}">
                <a16:creationId xmlns:a16="http://schemas.microsoft.com/office/drawing/2014/main" id="{9D475AE4-AA0B-6B8E-C8A8-329CB6621254}"/>
              </a:ext>
            </a:extLst>
          </p:cNvPr>
          <p:cNvGraphicFramePr>
            <a:graphicFrameLocks noGrp="1"/>
          </p:cNvGraphicFramePr>
          <p:nvPr>
            <p:extLst>
              <p:ext uri="{D42A27DB-BD31-4B8C-83A1-F6EECF244321}">
                <p14:modId xmlns:p14="http://schemas.microsoft.com/office/powerpoint/2010/main" val="264285147"/>
              </p:ext>
            </p:extLst>
          </p:nvPr>
        </p:nvGraphicFramePr>
        <p:xfrm>
          <a:off x="1107124" y="3325467"/>
          <a:ext cx="7770348" cy="2558673"/>
        </p:xfrm>
        <a:graphic>
          <a:graphicData uri="http://schemas.openxmlformats.org/drawingml/2006/table">
            <a:tbl>
              <a:tblPr>
                <a:tableStyleId>{5C22544A-7EE6-4342-B048-85BDC9FD1C3A}</a:tableStyleId>
              </a:tblPr>
              <a:tblGrid>
                <a:gridCol w="863372">
                  <a:extLst>
                    <a:ext uri="{9D8B030D-6E8A-4147-A177-3AD203B41FA5}">
                      <a16:colId xmlns:a16="http://schemas.microsoft.com/office/drawing/2014/main" val="3566923475"/>
                    </a:ext>
                  </a:extLst>
                </a:gridCol>
                <a:gridCol w="863372">
                  <a:extLst>
                    <a:ext uri="{9D8B030D-6E8A-4147-A177-3AD203B41FA5}">
                      <a16:colId xmlns:a16="http://schemas.microsoft.com/office/drawing/2014/main" val="547339429"/>
                    </a:ext>
                  </a:extLst>
                </a:gridCol>
                <a:gridCol w="863372">
                  <a:extLst>
                    <a:ext uri="{9D8B030D-6E8A-4147-A177-3AD203B41FA5}">
                      <a16:colId xmlns:a16="http://schemas.microsoft.com/office/drawing/2014/main" val="3263931820"/>
                    </a:ext>
                  </a:extLst>
                </a:gridCol>
                <a:gridCol w="863372">
                  <a:extLst>
                    <a:ext uri="{9D8B030D-6E8A-4147-A177-3AD203B41FA5}">
                      <a16:colId xmlns:a16="http://schemas.microsoft.com/office/drawing/2014/main" val="1786227408"/>
                    </a:ext>
                  </a:extLst>
                </a:gridCol>
                <a:gridCol w="863372">
                  <a:extLst>
                    <a:ext uri="{9D8B030D-6E8A-4147-A177-3AD203B41FA5}">
                      <a16:colId xmlns:a16="http://schemas.microsoft.com/office/drawing/2014/main" val="752071579"/>
                    </a:ext>
                  </a:extLst>
                </a:gridCol>
                <a:gridCol w="863372">
                  <a:extLst>
                    <a:ext uri="{9D8B030D-6E8A-4147-A177-3AD203B41FA5}">
                      <a16:colId xmlns:a16="http://schemas.microsoft.com/office/drawing/2014/main" val="4125464464"/>
                    </a:ext>
                  </a:extLst>
                </a:gridCol>
                <a:gridCol w="863372">
                  <a:extLst>
                    <a:ext uri="{9D8B030D-6E8A-4147-A177-3AD203B41FA5}">
                      <a16:colId xmlns:a16="http://schemas.microsoft.com/office/drawing/2014/main" val="2403101278"/>
                    </a:ext>
                  </a:extLst>
                </a:gridCol>
                <a:gridCol w="863372">
                  <a:extLst>
                    <a:ext uri="{9D8B030D-6E8A-4147-A177-3AD203B41FA5}">
                      <a16:colId xmlns:a16="http://schemas.microsoft.com/office/drawing/2014/main" val="3593258144"/>
                    </a:ext>
                  </a:extLst>
                </a:gridCol>
                <a:gridCol w="863372">
                  <a:extLst>
                    <a:ext uri="{9D8B030D-6E8A-4147-A177-3AD203B41FA5}">
                      <a16:colId xmlns:a16="http://schemas.microsoft.com/office/drawing/2014/main" val="1036314762"/>
                    </a:ext>
                  </a:extLst>
                </a:gridCol>
              </a:tblGrid>
              <a:tr h="284297">
                <a:tc>
                  <a:txBody>
                    <a:bodyPr/>
                    <a:lstStyle/>
                    <a:p>
                      <a:pPr algn="ctr" rtl="0" fontAlgn="b"/>
                      <a:r>
                        <a:rPr lang="cs-CZ" sz="1200" b="1" u="none" strike="noStrike"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Town</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1"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Velvary</a:t>
                      </a:r>
                      <a:endPar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1"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Kralupy</a:t>
                      </a:r>
                      <a:endPar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1" u="none" strike="noStrike"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Libcice</a:t>
                      </a:r>
                      <a:endPar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1"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Slaný</a:t>
                      </a:r>
                      <a:endPar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1"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Zlonice</a:t>
                      </a:r>
                      <a:endPar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1"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Vraný</a:t>
                      </a:r>
                      <a:endPar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1"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Bříza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1"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Veltrusy</a:t>
                      </a:r>
                      <a:endPar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87576602"/>
                  </a:ext>
                </a:extLst>
              </a:tr>
              <a:tr h="284297">
                <a:tc>
                  <a:txBody>
                    <a:bodyPr/>
                    <a:lstStyle/>
                    <a:p>
                      <a:pPr marL="0" algn="ctr" defTabSz="914400" rtl="0" eaLnBrk="1" fontAlgn="b" latinLnBrk="0" hangingPunct="1"/>
                      <a:r>
                        <a:rPr lang="cs-CZ" sz="1200" b="1"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Velvary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8</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13</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10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12</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9</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7834771"/>
                  </a:ext>
                </a:extLst>
              </a:tr>
              <a:tr h="284297">
                <a:tc>
                  <a:txBody>
                    <a:bodyPr/>
                    <a:lstStyle/>
                    <a:p>
                      <a:pPr marL="0" algn="ctr" defTabSz="914400" rtl="0" eaLnBrk="1" fontAlgn="b" latinLnBrk="0" hangingPunct="1"/>
                      <a:r>
                        <a:rPr lang="cs-CZ" sz="1200" b="1"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Kralupy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8</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6</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16</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4</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4363872"/>
                  </a:ext>
                </a:extLst>
              </a:tr>
              <a:tr h="284297">
                <a:tc>
                  <a:txBody>
                    <a:bodyPr/>
                    <a:lstStyle/>
                    <a:p>
                      <a:pPr marL="0" algn="ctr" defTabSz="914400" rtl="0" eaLnBrk="1" fontAlgn="b" latinLnBrk="0" hangingPunct="1"/>
                      <a:r>
                        <a:rPr lang="cs-CZ" sz="1200" b="1"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Libcice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6</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8547497"/>
                  </a:ext>
                </a:extLst>
              </a:tr>
              <a:tr h="284297">
                <a:tc>
                  <a:txBody>
                    <a:bodyPr/>
                    <a:lstStyle/>
                    <a:p>
                      <a:pPr algn="ctr" rtl="0" fontAlgn="b"/>
                      <a:r>
                        <a:rPr lang="cs-CZ" sz="1200" b="1"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Slaný</a:t>
                      </a:r>
                      <a:endPar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13</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16</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7</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9660159"/>
                  </a:ext>
                </a:extLst>
              </a:tr>
              <a:tr h="284297">
                <a:tc>
                  <a:txBody>
                    <a:bodyPr/>
                    <a:lstStyle/>
                    <a:p>
                      <a:pPr marL="0" algn="ctr" defTabSz="914400" rtl="0" eaLnBrk="1" fontAlgn="b" latinLnBrk="0" hangingPunct="1"/>
                      <a:r>
                        <a:rPr lang="cs-CZ" sz="1200" b="1"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Zlonice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10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7</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7</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13</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7193505"/>
                  </a:ext>
                </a:extLst>
              </a:tr>
              <a:tr h="284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200" b="1"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Vraný</a:t>
                      </a:r>
                      <a:endPar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7</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15</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345694"/>
                  </a:ext>
                </a:extLst>
              </a:tr>
              <a:tr h="284297">
                <a:tc>
                  <a:txBody>
                    <a:bodyPr/>
                    <a:lstStyle/>
                    <a:p>
                      <a:pPr marL="0" algn="ctr" defTabSz="914400" rtl="0" eaLnBrk="1" fontAlgn="b" latinLnBrk="0" hangingPunct="1"/>
                      <a:r>
                        <a:rPr lang="cs-CZ" sz="1200" b="1"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Bříza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12</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13</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15</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0</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13</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1000198"/>
                  </a:ext>
                </a:extLst>
              </a:tr>
              <a:tr h="284297">
                <a:tc>
                  <a:txBody>
                    <a:bodyPr/>
                    <a:lstStyle/>
                    <a:p>
                      <a:pPr marL="0" algn="ctr" defTabSz="914400" rtl="0" eaLnBrk="1" fontAlgn="b" latinLnBrk="0" hangingPunct="1"/>
                      <a:r>
                        <a:rPr lang="cs-CZ" sz="1200" b="1"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Veltrusy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9</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4</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a:effectLst/>
                          <a:latin typeface="Arial" panose="020B0604020202020204" pitchFamily="34" charset="0"/>
                          <a:cs typeface="Arial" panose="020B0604020202020204" pitchFamily="34" charset="0"/>
                        </a:rPr>
                        <a:t>13</a:t>
                      </a:r>
                      <a:endParaRPr lang="cs-CZ"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u="none" strike="noStrike" dirty="0">
                          <a:effectLst/>
                          <a:latin typeface="Arial" panose="020B0604020202020204" pitchFamily="34" charset="0"/>
                          <a:cs typeface="Arial" panose="020B0604020202020204" pitchFamily="34" charset="0"/>
                        </a:rPr>
                        <a:t>0</a:t>
                      </a:r>
                      <a:endParaRPr lang="cs-CZ"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1094404"/>
                  </a:ext>
                </a:extLst>
              </a:tr>
            </a:tbl>
          </a:graphicData>
        </a:graphic>
      </p:graphicFrame>
    </p:spTree>
    <p:extLst>
      <p:ext uri="{BB962C8B-B14F-4D97-AF65-F5344CB8AC3E}">
        <p14:creationId xmlns:p14="http://schemas.microsoft.com/office/powerpoint/2010/main" val="161297120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06BE120-0238-4042-9686-FC765AD3181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kt 2" hidden="1">
                        <a:extLst>
                          <a:ext uri="{FF2B5EF4-FFF2-40B4-BE49-F238E27FC236}">
                            <a16:creationId xmlns:a16="http://schemas.microsoft.com/office/drawing/2014/main" id="{506BE120-0238-4042-9686-FC765AD318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112</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cs-CZ" b="1" dirty="0" err="1"/>
              <a:t>Example</a:t>
            </a:r>
            <a:endParaRPr lang="en-US" b="1" dirty="0"/>
          </a:p>
          <a:p>
            <a:pPr lvl="1">
              <a:lnSpc>
                <a:spcPct val="110000"/>
              </a:lnSpc>
            </a:pPr>
            <a:r>
              <a:rPr lang="cs-CZ" dirty="0"/>
              <a:t>T</a:t>
            </a:r>
            <a:r>
              <a:rPr lang="en-US" dirty="0"/>
              <a:t>he following table contains </a:t>
            </a:r>
            <a:r>
              <a:rPr lang="en-US" dirty="0">
                <a:solidFill>
                  <a:schemeClr val="accent2"/>
                </a:solidFill>
              </a:rPr>
              <a:t>distances</a:t>
            </a:r>
            <a:r>
              <a:rPr lang="en-US" dirty="0"/>
              <a:t> </a:t>
            </a:r>
            <a:r>
              <a:rPr lang="en-US" dirty="0">
                <a:solidFill>
                  <a:schemeClr val="accent2"/>
                </a:solidFill>
              </a:rPr>
              <a:t>between</a:t>
            </a:r>
            <a:r>
              <a:rPr lang="en-US" dirty="0"/>
              <a:t> all </a:t>
            </a:r>
            <a:r>
              <a:rPr lang="en-US" dirty="0">
                <a:solidFill>
                  <a:schemeClr val="accent2"/>
                </a:solidFill>
              </a:rPr>
              <a:t>pairs</a:t>
            </a:r>
            <a:r>
              <a:rPr lang="en-US" dirty="0"/>
              <a:t> of </a:t>
            </a:r>
            <a:r>
              <a:rPr lang="en-US" dirty="0">
                <a:solidFill>
                  <a:schemeClr val="accent2"/>
                </a:solidFill>
              </a:rPr>
              <a:t>cities</a:t>
            </a:r>
            <a:r>
              <a:rPr lang="en-US" dirty="0"/>
              <a:t>.</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sz="1800" dirty="0" err="1"/>
              <a:t>Treveling</a:t>
            </a:r>
            <a:r>
              <a:rPr lang="cs-CZ" sz="1800" dirty="0"/>
              <a:t> </a:t>
            </a:r>
            <a:r>
              <a:rPr lang="cs-CZ" sz="1800" dirty="0" err="1"/>
              <a:t>Salesman</a:t>
            </a:r>
            <a:r>
              <a:rPr lang="cs-CZ" sz="1800" dirty="0"/>
              <a:t> </a:t>
            </a:r>
            <a:r>
              <a:rPr lang="cs-CZ" sz="1800" dirty="0" err="1"/>
              <a:t>Problem</a:t>
            </a:r>
            <a:endParaRPr lang="en-US" dirty="0"/>
          </a:p>
        </p:txBody>
      </p:sp>
      <p:graphicFrame>
        <p:nvGraphicFramePr>
          <p:cNvPr id="10" name="Tabulka 9">
            <a:extLst>
              <a:ext uri="{FF2B5EF4-FFF2-40B4-BE49-F238E27FC236}">
                <a16:creationId xmlns:a16="http://schemas.microsoft.com/office/drawing/2014/main" id="{C7C1AFBD-404D-AFA2-0172-8710E06526E8}"/>
              </a:ext>
            </a:extLst>
          </p:cNvPr>
          <p:cNvGraphicFramePr>
            <a:graphicFrameLocks noGrp="1"/>
          </p:cNvGraphicFramePr>
          <p:nvPr/>
        </p:nvGraphicFramePr>
        <p:xfrm>
          <a:off x="1107124" y="2406966"/>
          <a:ext cx="7770348" cy="2558673"/>
        </p:xfrm>
        <a:graphic>
          <a:graphicData uri="http://schemas.openxmlformats.org/drawingml/2006/table">
            <a:tbl>
              <a:tblPr>
                <a:tableStyleId>{5C22544A-7EE6-4342-B048-85BDC9FD1C3A}</a:tableStyleId>
              </a:tblPr>
              <a:tblGrid>
                <a:gridCol w="863372">
                  <a:extLst>
                    <a:ext uri="{9D8B030D-6E8A-4147-A177-3AD203B41FA5}">
                      <a16:colId xmlns:a16="http://schemas.microsoft.com/office/drawing/2014/main" val="3566923475"/>
                    </a:ext>
                  </a:extLst>
                </a:gridCol>
                <a:gridCol w="863372">
                  <a:extLst>
                    <a:ext uri="{9D8B030D-6E8A-4147-A177-3AD203B41FA5}">
                      <a16:colId xmlns:a16="http://schemas.microsoft.com/office/drawing/2014/main" val="547339429"/>
                    </a:ext>
                  </a:extLst>
                </a:gridCol>
                <a:gridCol w="863372">
                  <a:extLst>
                    <a:ext uri="{9D8B030D-6E8A-4147-A177-3AD203B41FA5}">
                      <a16:colId xmlns:a16="http://schemas.microsoft.com/office/drawing/2014/main" val="3263931820"/>
                    </a:ext>
                  </a:extLst>
                </a:gridCol>
                <a:gridCol w="863372">
                  <a:extLst>
                    <a:ext uri="{9D8B030D-6E8A-4147-A177-3AD203B41FA5}">
                      <a16:colId xmlns:a16="http://schemas.microsoft.com/office/drawing/2014/main" val="1786227408"/>
                    </a:ext>
                  </a:extLst>
                </a:gridCol>
                <a:gridCol w="863372">
                  <a:extLst>
                    <a:ext uri="{9D8B030D-6E8A-4147-A177-3AD203B41FA5}">
                      <a16:colId xmlns:a16="http://schemas.microsoft.com/office/drawing/2014/main" val="752071579"/>
                    </a:ext>
                  </a:extLst>
                </a:gridCol>
                <a:gridCol w="863372">
                  <a:extLst>
                    <a:ext uri="{9D8B030D-6E8A-4147-A177-3AD203B41FA5}">
                      <a16:colId xmlns:a16="http://schemas.microsoft.com/office/drawing/2014/main" val="4125464464"/>
                    </a:ext>
                  </a:extLst>
                </a:gridCol>
                <a:gridCol w="863372">
                  <a:extLst>
                    <a:ext uri="{9D8B030D-6E8A-4147-A177-3AD203B41FA5}">
                      <a16:colId xmlns:a16="http://schemas.microsoft.com/office/drawing/2014/main" val="2403101278"/>
                    </a:ext>
                  </a:extLst>
                </a:gridCol>
                <a:gridCol w="863372">
                  <a:extLst>
                    <a:ext uri="{9D8B030D-6E8A-4147-A177-3AD203B41FA5}">
                      <a16:colId xmlns:a16="http://schemas.microsoft.com/office/drawing/2014/main" val="3593258144"/>
                    </a:ext>
                  </a:extLst>
                </a:gridCol>
                <a:gridCol w="863372">
                  <a:extLst>
                    <a:ext uri="{9D8B030D-6E8A-4147-A177-3AD203B41FA5}">
                      <a16:colId xmlns:a16="http://schemas.microsoft.com/office/drawing/2014/main" val="1036314762"/>
                    </a:ext>
                  </a:extLst>
                </a:gridCol>
              </a:tblGrid>
              <a:tr h="284297">
                <a:tc>
                  <a:txBody>
                    <a:bodyPr/>
                    <a:lstStyle/>
                    <a:p>
                      <a:pPr algn="ctr" rtl="0" fontAlgn="b"/>
                      <a:r>
                        <a:rPr lang="cs-CZ" sz="1200" b="1" u="none" strike="noStrike"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Town</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1"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Velvary</a:t>
                      </a:r>
                      <a:endPar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1"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Kralupy</a:t>
                      </a:r>
                      <a:endPar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1" u="none" strike="noStrike"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Libcice</a:t>
                      </a:r>
                      <a:endPar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1"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Slaný</a:t>
                      </a:r>
                      <a:endPar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1"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Zlonice</a:t>
                      </a:r>
                      <a:endPar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1"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Vraný</a:t>
                      </a:r>
                      <a:endPar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1"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Bříza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1"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Veltrusy</a:t>
                      </a:r>
                      <a:endPar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87576602"/>
                  </a:ext>
                </a:extLst>
              </a:tr>
              <a:tr h="284297">
                <a:tc>
                  <a:txBody>
                    <a:bodyPr/>
                    <a:lstStyle/>
                    <a:p>
                      <a:pPr marL="0" algn="ctr" defTabSz="914400" rtl="0" eaLnBrk="1" fontAlgn="b" latinLnBrk="0" hangingPunct="1"/>
                      <a:r>
                        <a:rPr lang="cs-CZ" sz="1200" b="1"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Velvary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7834771"/>
                  </a:ext>
                </a:extLst>
              </a:tr>
              <a:tr h="284297">
                <a:tc>
                  <a:txBody>
                    <a:bodyPr/>
                    <a:lstStyle/>
                    <a:p>
                      <a:pPr marL="0" algn="ctr" defTabSz="914400" rtl="0" eaLnBrk="1" fontAlgn="b" latinLnBrk="0" hangingPunct="1"/>
                      <a:r>
                        <a:rPr lang="cs-CZ" sz="1200" b="1"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Kralupy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0" i="0" u="none" strike="noStrike">
                          <a:solidFill>
                            <a:srgbClr val="000000"/>
                          </a:solidFill>
                          <a:effectLst/>
                          <a:latin typeface="Arial" panose="020B060402020202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4363872"/>
                  </a:ext>
                </a:extLst>
              </a:tr>
              <a:tr h="284297">
                <a:tc>
                  <a:txBody>
                    <a:bodyPr/>
                    <a:lstStyle/>
                    <a:p>
                      <a:pPr marL="0" algn="ctr" defTabSz="914400" rtl="0" eaLnBrk="1" fontAlgn="b" latinLnBrk="0" hangingPunct="1"/>
                      <a:r>
                        <a:rPr lang="cs-CZ" sz="1200" b="1"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Libcice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0" i="0" u="none" strike="noStrike">
                          <a:solidFill>
                            <a:srgbClr val="000000"/>
                          </a:solidFill>
                          <a:effectLst/>
                          <a:latin typeface="Arial" panose="020B0604020202020204" pitchFamily="34" charset="0"/>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8547497"/>
                  </a:ext>
                </a:extLst>
              </a:tr>
              <a:tr h="284297">
                <a:tc>
                  <a:txBody>
                    <a:bodyPr/>
                    <a:lstStyle/>
                    <a:p>
                      <a:pPr algn="ctr" rtl="0" fontAlgn="b"/>
                      <a:r>
                        <a:rPr lang="cs-CZ" sz="1200" b="1"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Slaný</a:t>
                      </a:r>
                      <a:endPar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0" i="0" u="none" strike="noStrike">
                          <a:solidFill>
                            <a:srgbClr val="000000"/>
                          </a:solidFill>
                          <a:effectLst/>
                          <a:latin typeface="Arial" panose="020B060402020202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9660159"/>
                  </a:ext>
                </a:extLst>
              </a:tr>
              <a:tr h="284297">
                <a:tc>
                  <a:txBody>
                    <a:bodyPr/>
                    <a:lstStyle/>
                    <a:p>
                      <a:pPr marL="0" algn="ctr" defTabSz="914400" rtl="0" eaLnBrk="1" fontAlgn="b" latinLnBrk="0" hangingPunct="1"/>
                      <a:r>
                        <a:rPr lang="cs-CZ" sz="1200" b="1"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Zlonice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0" i="0" u="none" strike="noStrike">
                          <a:solidFill>
                            <a:srgbClr val="000000"/>
                          </a:solidFill>
                          <a:effectLst/>
                          <a:latin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7193505"/>
                  </a:ext>
                </a:extLst>
              </a:tr>
              <a:tr h="284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200" b="1"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Vraný</a:t>
                      </a:r>
                      <a:endPar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0" i="0" u="none" strike="noStrike">
                          <a:solidFill>
                            <a:srgbClr val="000000"/>
                          </a:solidFill>
                          <a:effectLst/>
                          <a:latin typeface="Arial" panose="020B0604020202020204" pitchFamily="34" charset="0"/>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345694"/>
                  </a:ext>
                </a:extLst>
              </a:tr>
              <a:tr h="284297">
                <a:tc>
                  <a:txBody>
                    <a:bodyPr/>
                    <a:lstStyle/>
                    <a:p>
                      <a:pPr marL="0" algn="ctr" defTabSz="914400" rtl="0" eaLnBrk="1" fontAlgn="b" latinLnBrk="0" hangingPunct="1"/>
                      <a:r>
                        <a:rPr lang="cs-CZ" sz="1200" b="1"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Bříza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0" i="0" u="none" strike="noStrike">
                          <a:solidFill>
                            <a:srgbClr val="000000"/>
                          </a:solidFill>
                          <a:effectLst/>
                          <a:latin typeface="Arial" panose="020B060402020202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1000198"/>
                  </a:ext>
                </a:extLst>
              </a:tr>
              <a:tr h="284297">
                <a:tc>
                  <a:txBody>
                    <a:bodyPr/>
                    <a:lstStyle/>
                    <a:p>
                      <a:pPr marL="0" algn="ctr" defTabSz="914400" rtl="0" eaLnBrk="1" fontAlgn="b" latinLnBrk="0" hangingPunct="1"/>
                      <a:r>
                        <a:rPr lang="cs-CZ" sz="1200" b="1"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Veltrusy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0" i="0" u="none" strike="noStrike">
                          <a:solidFill>
                            <a:srgbClr val="000000"/>
                          </a:solidFill>
                          <a:effectLst/>
                          <a:latin typeface="Arial" panose="020B0604020202020204" pitchFamily="34" charset="0"/>
                        </a:rPr>
                        <a:t>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1094404"/>
                  </a:ext>
                </a:extLst>
              </a:tr>
            </a:tbl>
          </a:graphicData>
        </a:graphic>
      </p:graphicFrame>
    </p:spTree>
    <p:extLst>
      <p:ext uri="{BB962C8B-B14F-4D97-AF65-F5344CB8AC3E}">
        <p14:creationId xmlns:p14="http://schemas.microsoft.com/office/powerpoint/2010/main" val="210381557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C3D0AB39-84BE-40B8-AC35-DAA7AB0EA9D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kt 2" hidden="1">
                        <a:extLst>
                          <a:ext uri="{FF2B5EF4-FFF2-40B4-BE49-F238E27FC236}">
                            <a16:creationId xmlns:a16="http://schemas.microsoft.com/office/drawing/2014/main" id="{C3D0AB39-84BE-40B8-AC35-DAA7AB0EA9D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113</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192109" cy="3773488"/>
          </a:xfrm>
        </p:spPr>
        <p:txBody>
          <a:bodyPr>
            <a:noAutofit/>
          </a:bodyPr>
          <a:lstStyle/>
          <a:p>
            <a:pPr marL="285750" lvl="0" indent="-285750">
              <a:lnSpc>
                <a:spcPct val="110000"/>
              </a:lnSpc>
              <a:buFont typeface="Wingdings" panose="05000000000000000000" pitchFamily="2" charset="2"/>
              <a:buChar char="§"/>
            </a:pPr>
            <a:r>
              <a:rPr lang="cs-CZ" b="1" dirty="0" err="1"/>
              <a:t>The</a:t>
            </a:r>
            <a:r>
              <a:rPr lang="cs-CZ" b="1" dirty="0"/>
              <a:t> </a:t>
            </a:r>
            <a:r>
              <a:rPr lang="cs-CZ" b="1" dirty="0" err="1"/>
              <a:t>Nearest</a:t>
            </a:r>
            <a:r>
              <a:rPr lang="cs-CZ" b="1" dirty="0"/>
              <a:t> </a:t>
            </a:r>
            <a:r>
              <a:rPr lang="cs-CZ" b="1" dirty="0" err="1"/>
              <a:t>Neighbor</a:t>
            </a:r>
            <a:r>
              <a:rPr lang="cs-CZ" b="1" dirty="0"/>
              <a:t> </a:t>
            </a:r>
            <a:r>
              <a:rPr lang="cs-CZ" b="1" dirty="0" err="1"/>
              <a:t>Algorithm</a:t>
            </a:r>
            <a:endParaRPr lang="cs-CZ" b="1" dirty="0"/>
          </a:p>
          <a:p>
            <a:pPr marL="723900" lvl="1" indent="-342900">
              <a:lnSpc>
                <a:spcPct val="110000"/>
              </a:lnSpc>
              <a:buFont typeface="+mj-lt"/>
              <a:buAutoNum type="arabicPeriod"/>
            </a:pPr>
            <a:r>
              <a:rPr lang="en-US" dirty="0"/>
              <a:t>Select any node as the initial one of the tour.</a:t>
            </a:r>
            <a:endParaRPr lang="cs-CZ" dirty="0"/>
          </a:p>
          <a:p>
            <a:pPr marL="723900" lvl="1" indent="-342900">
              <a:lnSpc>
                <a:spcPct val="110000"/>
              </a:lnSpc>
              <a:buFont typeface="+mj-lt"/>
              <a:buAutoNum type="arabicPeriod"/>
            </a:pPr>
            <a:r>
              <a:rPr lang="en-US" dirty="0"/>
              <a:t>Find the </a:t>
            </a:r>
            <a:r>
              <a:rPr lang="en-US" dirty="0">
                <a:solidFill>
                  <a:schemeClr val="accent2"/>
                </a:solidFill>
              </a:rPr>
              <a:t>nearest node </a:t>
            </a:r>
            <a:r>
              <a:rPr lang="en-US" dirty="0"/>
              <a:t>(not selected before) to the </a:t>
            </a:r>
            <a:r>
              <a:rPr lang="en-US" dirty="0">
                <a:solidFill>
                  <a:schemeClr val="accent2"/>
                </a:solidFill>
              </a:rPr>
              <a:t>last node </a:t>
            </a:r>
            <a:r>
              <a:rPr lang="en-US" dirty="0"/>
              <a:t>and add it to the tour. If it is impossible (all nodes have been selected) then add the initial node to the tour (Hamiltonian cycle is created) and go to Step 4. </a:t>
            </a:r>
            <a:endParaRPr lang="cs-CZ" dirty="0"/>
          </a:p>
          <a:p>
            <a:pPr marL="723900" lvl="1" indent="-342900">
              <a:lnSpc>
                <a:spcPct val="110000"/>
              </a:lnSpc>
              <a:buFont typeface="+mj-lt"/>
              <a:buAutoNum type="arabicPeriod"/>
            </a:pPr>
            <a:r>
              <a:rPr lang="en-US" dirty="0"/>
              <a:t>Go to Step 2. </a:t>
            </a:r>
            <a:endParaRPr lang="cs-CZ" dirty="0"/>
          </a:p>
          <a:p>
            <a:pPr marL="723900" lvl="1" indent="-342900">
              <a:lnSpc>
                <a:spcPct val="110000"/>
              </a:lnSpc>
              <a:buFont typeface="+mj-lt"/>
              <a:buAutoNum type="arabicPeriod"/>
            </a:pPr>
            <a:r>
              <a:rPr lang="en-US" dirty="0"/>
              <a:t>End.</a:t>
            </a:r>
            <a:endParaRPr lang="cs-CZ" dirty="0"/>
          </a:p>
          <a:p>
            <a:pPr marL="381000" lvl="1" indent="0">
              <a:lnSpc>
                <a:spcPct val="110000"/>
              </a:lnSpc>
              <a:buNone/>
            </a:pPr>
            <a:endParaRPr lang="cs-CZ" dirty="0"/>
          </a:p>
          <a:p>
            <a:pPr lvl="1">
              <a:lnSpc>
                <a:spcPct val="110000"/>
              </a:lnSpc>
            </a:pPr>
            <a:r>
              <a:rPr lang="cs-CZ" dirty="0" err="1"/>
              <a:t>Objective</a:t>
            </a:r>
            <a:r>
              <a:rPr lang="cs-CZ" dirty="0"/>
              <a:t> </a:t>
            </a:r>
            <a:r>
              <a:rPr lang="cs-CZ" dirty="0" err="1"/>
              <a:t>value</a:t>
            </a:r>
            <a:endParaRPr lang="cs-CZ"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66638"/>
            <a:ext cx="9242159" cy="369332"/>
          </a:xfrm>
        </p:spPr>
        <p:txBody>
          <a:bodyPr/>
          <a:lstStyle/>
          <a:p>
            <a:r>
              <a:rPr lang="cs-CZ" sz="1800" dirty="0" err="1"/>
              <a:t>Treveling</a:t>
            </a:r>
            <a:r>
              <a:rPr lang="cs-CZ" sz="1800" dirty="0"/>
              <a:t> </a:t>
            </a:r>
            <a:r>
              <a:rPr lang="cs-CZ" sz="1800" dirty="0" err="1"/>
              <a:t>Salesman</a:t>
            </a:r>
            <a:r>
              <a:rPr lang="cs-CZ" sz="1800" dirty="0"/>
              <a:t> </a:t>
            </a:r>
            <a:r>
              <a:rPr lang="cs-CZ" sz="1800" dirty="0" err="1"/>
              <a:t>Problem</a:t>
            </a:r>
            <a:r>
              <a:rPr lang="cs-CZ" sz="1800" dirty="0"/>
              <a:t> – </a:t>
            </a:r>
            <a:r>
              <a:rPr lang="cs-CZ" dirty="0" err="1"/>
              <a:t>feasible</a:t>
            </a:r>
            <a:r>
              <a:rPr lang="cs-CZ" dirty="0"/>
              <a:t> </a:t>
            </a:r>
            <a:r>
              <a:rPr lang="cs-CZ" dirty="0" err="1"/>
              <a:t>solution</a:t>
            </a:r>
            <a:r>
              <a:rPr lang="cs-CZ" b="1" dirty="0"/>
              <a:t> </a:t>
            </a:r>
            <a:endParaRPr lang="en-US" dirty="0"/>
          </a:p>
        </p:txBody>
      </p:sp>
      <p:graphicFrame>
        <p:nvGraphicFramePr>
          <p:cNvPr id="6" name="Tabulka 5">
            <a:extLst>
              <a:ext uri="{FF2B5EF4-FFF2-40B4-BE49-F238E27FC236}">
                <a16:creationId xmlns:a16="http://schemas.microsoft.com/office/drawing/2014/main" id="{457E5845-BDA0-715C-1D30-FE2769E1F9A3}"/>
              </a:ext>
            </a:extLst>
          </p:cNvPr>
          <p:cNvGraphicFramePr>
            <a:graphicFrameLocks noGrp="1"/>
          </p:cNvGraphicFramePr>
          <p:nvPr>
            <p:extLst>
              <p:ext uri="{D42A27DB-BD31-4B8C-83A1-F6EECF244321}">
                <p14:modId xmlns:p14="http://schemas.microsoft.com/office/powerpoint/2010/main" val="4058958862"/>
              </p:ext>
            </p:extLst>
          </p:nvPr>
        </p:nvGraphicFramePr>
        <p:xfrm>
          <a:off x="3339738" y="3429000"/>
          <a:ext cx="7770348" cy="2558673"/>
        </p:xfrm>
        <a:graphic>
          <a:graphicData uri="http://schemas.openxmlformats.org/drawingml/2006/table">
            <a:tbl>
              <a:tblPr>
                <a:tableStyleId>{5C22544A-7EE6-4342-B048-85BDC9FD1C3A}</a:tableStyleId>
              </a:tblPr>
              <a:tblGrid>
                <a:gridCol w="863372">
                  <a:extLst>
                    <a:ext uri="{9D8B030D-6E8A-4147-A177-3AD203B41FA5}">
                      <a16:colId xmlns:a16="http://schemas.microsoft.com/office/drawing/2014/main" val="3566923475"/>
                    </a:ext>
                  </a:extLst>
                </a:gridCol>
                <a:gridCol w="863372">
                  <a:extLst>
                    <a:ext uri="{9D8B030D-6E8A-4147-A177-3AD203B41FA5}">
                      <a16:colId xmlns:a16="http://schemas.microsoft.com/office/drawing/2014/main" val="547339429"/>
                    </a:ext>
                  </a:extLst>
                </a:gridCol>
                <a:gridCol w="863372">
                  <a:extLst>
                    <a:ext uri="{9D8B030D-6E8A-4147-A177-3AD203B41FA5}">
                      <a16:colId xmlns:a16="http://schemas.microsoft.com/office/drawing/2014/main" val="3263931820"/>
                    </a:ext>
                  </a:extLst>
                </a:gridCol>
                <a:gridCol w="863372">
                  <a:extLst>
                    <a:ext uri="{9D8B030D-6E8A-4147-A177-3AD203B41FA5}">
                      <a16:colId xmlns:a16="http://schemas.microsoft.com/office/drawing/2014/main" val="1786227408"/>
                    </a:ext>
                  </a:extLst>
                </a:gridCol>
                <a:gridCol w="863372">
                  <a:extLst>
                    <a:ext uri="{9D8B030D-6E8A-4147-A177-3AD203B41FA5}">
                      <a16:colId xmlns:a16="http://schemas.microsoft.com/office/drawing/2014/main" val="752071579"/>
                    </a:ext>
                  </a:extLst>
                </a:gridCol>
                <a:gridCol w="863372">
                  <a:extLst>
                    <a:ext uri="{9D8B030D-6E8A-4147-A177-3AD203B41FA5}">
                      <a16:colId xmlns:a16="http://schemas.microsoft.com/office/drawing/2014/main" val="4125464464"/>
                    </a:ext>
                  </a:extLst>
                </a:gridCol>
                <a:gridCol w="863372">
                  <a:extLst>
                    <a:ext uri="{9D8B030D-6E8A-4147-A177-3AD203B41FA5}">
                      <a16:colId xmlns:a16="http://schemas.microsoft.com/office/drawing/2014/main" val="2403101278"/>
                    </a:ext>
                  </a:extLst>
                </a:gridCol>
                <a:gridCol w="863372">
                  <a:extLst>
                    <a:ext uri="{9D8B030D-6E8A-4147-A177-3AD203B41FA5}">
                      <a16:colId xmlns:a16="http://schemas.microsoft.com/office/drawing/2014/main" val="3593258144"/>
                    </a:ext>
                  </a:extLst>
                </a:gridCol>
                <a:gridCol w="863372">
                  <a:extLst>
                    <a:ext uri="{9D8B030D-6E8A-4147-A177-3AD203B41FA5}">
                      <a16:colId xmlns:a16="http://schemas.microsoft.com/office/drawing/2014/main" val="1036314762"/>
                    </a:ext>
                  </a:extLst>
                </a:gridCol>
              </a:tblGrid>
              <a:tr h="284297">
                <a:tc>
                  <a:txBody>
                    <a:bodyPr/>
                    <a:lstStyle/>
                    <a:p>
                      <a:pPr algn="ctr" rtl="0" fontAlgn="b"/>
                      <a:r>
                        <a:rPr lang="cs-CZ" sz="1200" b="1" u="none" strike="noStrike"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Town</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1"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Velvary</a:t>
                      </a:r>
                      <a:endPar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1"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Kralupy</a:t>
                      </a:r>
                      <a:endPar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1" u="none" strike="noStrike"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Libcice</a:t>
                      </a:r>
                      <a:endPar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1"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Slaný</a:t>
                      </a:r>
                      <a:endPar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1"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Zlonice</a:t>
                      </a:r>
                      <a:endPar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1"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Vraný</a:t>
                      </a:r>
                      <a:endPar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1"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Bříza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1"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Veltrusy</a:t>
                      </a:r>
                      <a:endPar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87576602"/>
                  </a:ext>
                </a:extLst>
              </a:tr>
              <a:tr h="284297">
                <a:tc>
                  <a:txBody>
                    <a:bodyPr/>
                    <a:lstStyle/>
                    <a:p>
                      <a:pPr marL="0" algn="ctr" defTabSz="914400" rtl="0" eaLnBrk="1" fontAlgn="b" latinLnBrk="0" hangingPunct="1"/>
                      <a:r>
                        <a:rPr lang="cs-CZ" sz="1200" b="1"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Velvary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0" fontAlgn="b"/>
                      <a:r>
                        <a:rPr lang="cs-CZ" sz="1200" b="0" i="0" u="none" strike="noStrike">
                          <a:solidFill>
                            <a:srgbClr val="000000"/>
                          </a:solidFill>
                          <a:effectLst/>
                          <a:latin typeface="Arial" panose="020B0604020202020204" pitchFamily="34" charset="0"/>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7834771"/>
                  </a:ext>
                </a:extLst>
              </a:tr>
              <a:tr h="284297">
                <a:tc>
                  <a:txBody>
                    <a:bodyPr/>
                    <a:lstStyle/>
                    <a:p>
                      <a:pPr marL="0" algn="ctr" defTabSz="914400" rtl="0" eaLnBrk="1" fontAlgn="b" latinLnBrk="0" hangingPunct="1"/>
                      <a:r>
                        <a:rPr lang="cs-CZ" sz="1200" b="1"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Kralupy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0" i="0" u="none" strike="noStrike">
                          <a:solidFill>
                            <a:srgbClr val="000000"/>
                          </a:solidFill>
                          <a:effectLst/>
                          <a:latin typeface="Arial" panose="020B060402020202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294363872"/>
                  </a:ext>
                </a:extLst>
              </a:tr>
              <a:tr h="284297">
                <a:tc>
                  <a:txBody>
                    <a:bodyPr/>
                    <a:lstStyle/>
                    <a:p>
                      <a:pPr marL="0" algn="ctr" defTabSz="914400" rtl="0" eaLnBrk="1" fontAlgn="b" latinLnBrk="0" hangingPunct="1"/>
                      <a:r>
                        <a:rPr lang="cs-CZ" sz="1200" b="1" u="none" strike="noStrike" kern="120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Libcice</a:t>
                      </a:r>
                      <a:endParaRPr lang="cs-CZ" sz="1200" b="1"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0" i="0" u="none" strike="noStrike">
                          <a:solidFill>
                            <a:srgbClr val="000000"/>
                          </a:solidFill>
                          <a:effectLst/>
                          <a:latin typeface="Arial" panose="020B0604020202020204" pitchFamily="34" charset="0"/>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0" fontAlgn="b"/>
                      <a:r>
                        <a:rPr lang="cs-CZ" sz="1200" b="0" i="0" u="none" strike="noStrike">
                          <a:solidFill>
                            <a:srgbClr val="000000"/>
                          </a:solidFill>
                          <a:effectLst/>
                          <a:latin typeface="Arial" panose="020B0604020202020204" pitchFamily="34" charset="0"/>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8547497"/>
                  </a:ext>
                </a:extLst>
              </a:tr>
              <a:tr h="284297">
                <a:tc>
                  <a:txBody>
                    <a:bodyPr/>
                    <a:lstStyle/>
                    <a:p>
                      <a:pPr algn="ctr" rtl="0" fontAlgn="b"/>
                      <a:r>
                        <a:rPr lang="cs-CZ" sz="1200" b="1"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Slaný</a:t>
                      </a:r>
                      <a:endPar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0" i="0" u="none" strike="noStrike">
                          <a:solidFill>
                            <a:srgbClr val="000000"/>
                          </a:solidFill>
                          <a:effectLst/>
                          <a:latin typeface="Arial" panose="020B060402020202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0" fontAlgn="b"/>
                      <a:r>
                        <a:rPr lang="cs-CZ" sz="1200" b="0" i="0" u="none" strike="noStrike">
                          <a:solidFill>
                            <a:srgbClr val="000000"/>
                          </a:solidFill>
                          <a:effectLst/>
                          <a:latin typeface="Arial" panose="020B0604020202020204" pitchFamily="34" charset="0"/>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9660159"/>
                  </a:ext>
                </a:extLst>
              </a:tr>
              <a:tr h="284297">
                <a:tc>
                  <a:txBody>
                    <a:bodyPr/>
                    <a:lstStyle/>
                    <a:p>
                      <a:pPr marL="0" algn="ctr" defTabSz="914400" rtl="0" eaLnBrk="1" fontAlgn="b" latinLnBrk="0" hangingPunct="1"/>
                      <a:r>
                        <a:rPr lang="cs-CZ" sz="1200" b="1"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Zlonice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0" i="0" u="none" strike="noStrike">
                          <a:solidFill>
                            <a:srgbClr val="000000"/>
                          </a:solidFill>
                          <a:effectLst/>
                          <a:latin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0" fontAlgn="b"/>
                      <a:r>
                        <a:rPr lang="cs-CZ" sz="1200" b="0" i="0" u="none" strike="noStrike">
                          <a:solidFill>
                            <a:srgbClr val="000000"/>
                          </a:solidFill>
                          <a:effectLst/>
                          <a:latin typeface="Arial" panose="020B060402020202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7193505"/>
                  </a:ext>
                </a:extLst>
              </a:tr>
              <a:tr h="284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200" b="1"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Vraný</a:t>
                      </a:r>
                      <a:endPar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0" i="0" u="none" strike="noStrike">
                          <a:solidFill>
                            <a:srgbClr val="000000"/>
                          </a:solidFill>
                          <a:effectLst/>
                          <a:latin typeface="Arial" panose="020B0604020202020204" pitchFamily="34" charset="0"/>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0" fontAlgn="b"/>
                      <a:r>
                        <a:rPr lang="cs-CZ" sz="1200" b="0" i="0" u="none" strike="noStrike">
                          <a:solidFill>
                            <a:srgbClr val="000000"/>
                          </a:solidFill>
                          <a:effectLst/>
                          <a:latin typeface="Arial" panose="020B0604020202020204" pitchFamily="34" charset="0"/>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345694"/>
                  </a:ext>
                </a:extLst>
              </a:tr>
              <a:tr h="284297">
                <a:tc>
                  <a:txBody>
                    <a:bodyPr/>
                    <a:lstStyle/>
                    <a:p>
                      <a:pPr marL="0" algn="ctr" defTabSz="914400" rtl="0" eaLnBrk="1" fontAlgn="b" latinLnBrk="0" hangingPunct="1"/>
                      <a:r>
                        <a:rPr lang="cs-CZ" sz="1200" b="1"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Bříza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0" i="0" u="none" strike="noStrike">
                          <a:solidFill>
                            <a:srgbClr val="000000"/>
                          </a:solidFill>
                          <a:effectLst/>
                          <a:latin typeface="Arial" panose="020B060402020202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0" fontAlgn="b"/>
                      <a:r>
                        <a:rPr lang="cs-CZ" sz="1200" b="0" i="0" u="none" strike="noStrike">
                          <a:solidFill>
                            <a:srgbClr val="000000"/>
                          </a:solidFill>
                          <a:effectLst/>
                          <a:latin typeface="Arial" panose="020B0604020202020204" pitchFamily="34" charset="0"/>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1000198"/>
                  </a:ext>
                </a:extLst>
              </a:tr>
              <a:tr h="284297">
                <a:tc>
                  <a:txBody>
                    <a:bodyPr/>
                    <a:lstStyle/>
                    <a:p>
                      <a:pPr marL="0" algn="ctr" defTabSz="914400" rtl="0" eaLnBrk="1" fontAlgn="b" latinLnBrk="0" hangingPunct="1"/>
                      <a:r>
                        <a:rPr lang="cs-CZ" sz="1200" b="1"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Veltrusy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0" i="0" u="none" strike="noStrike">
                          <a:solidFill>
                            <a:srgbClr val="000000"/>
                          </a:solidFill>
                          <a:effectLst/>
                          <a:latin typeface="Arial" panose="020B0604020202020204" pitchFamily="34" charset="0"/>
                        </a:rPr>
                        <a:t>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0" fontAlgn="b"/>
                      <a:r>
                        <a:rPr lang="cs-CZ" sz="1200" b="0" i="0" u="none" strike="noStrike">
                          <a:solidFill>
                            <a:srgbClr val="000000"/>
                          </a:solidFill>
                          <a:effectLst/>
                          <a:latin typeface="Arial" panose="020B0604020202020204" pitchFamily="34" charset="0"/>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dirty="0">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1094404"/>
                  </a:ext>
                </a:extLst>
              </a:tr>
            </a:tbl>
          </a:graphicData>
        </a:graphic>
      </p:graphicFrame>
      <p:graphicFrame>
        <p:nvGraphicFramePr>
          <p:cNvPr id="7" name="Objekt 6">
            <a:extLst>
              <a:ext uri="{FF2B5EF4-FFF2-40B4-BE49-F238E27FC236}">
                <a16:creationId xmlns:a16="http://schemas.microsoft.com/office/drawing/2014/main" id="{ADC4D5A6-AFFE-BF46-2CEF-1BDD4519FEBD}"/>
              </a:ext>
            </a:extLst>
          </p:cNvPr>
          <p:cNvGraphicFramePr>
            <a:graphicFrameLocks noChangeAspect="1"/>
          </p:cNvGraphicFramePr>
          <p:nvPr/>
        </p:nvGraphicFramePr>
        <p:xfrm>
          <a:off x="1277276" y="4519938"/>
          <a:ext cx="688975" cy="293688"/>
        </p:xfrm>
        <a:graphic>
          <a:graphicData uri="http://schemas.openxmlformats.org/presentationml/2006/ole">
            <mc:AlternateContent xmlns:mc="http://schemas.openxmlformats.org/markup-compatibility/2006">
              <mc:Choice xmlns:v="urn:schemas-microsoft-com:vml" Requires="v">
                <p:oleObj name="Equation" r:id="rId5" imgW="419040" imgH="177480" progId="Equation.DSMT4">
                  <p:embed/>
                </p:oleObj>
              </mc:Choice>
              <mc:Fallback>
                <p:oleObj name="Equation" r:id="rId5" imgW="419040" imgH="177480" progId="Equation.DSMT4">
                  <p:embed/>
                  <p:pic>
                    <p:nvPicPr>
                      <p:cNvPr id="7" name="Objekt 6">
                        <a:extLst>
                          <a:ext uri="{FF2B5EF4-FFF2-40B4-BE49-F238E27FC236}">
                            <a16:creationId xmlns:a16="http://schemas.microsoft.com/office/drawing/2014/main" id="{ADC4D5A6-AFFE-BF46-2CEF-1BDD4519FEBD}"/>
                          </a:ext>
                        </a:extLst>
                      </p:cNvPr>
                      <p:cNvPicPr/>
                      <p:nvPr/>
                    </p:nvPicPr>
                    <p:blipFill>
                      <a:blip r:embed="rId6"/>
                      <a:stretch>
                        <a:fillRect/>
                      </a:stretch>
                    </p:blipFill>
                    <p:spPr>
                      <a:xfrm>
                        <a:off x="1277276" y="4519938"/>
                        <a:ext cx="688975" cy="293688"/>
                      </a:xfrm>
                      <a:prstGeom prst="rect">
                        <a:avLst/>
                      </a:prstGeom>
                    </p:spPr>
                  </p:pic>
                </p:oleObj>
              </mc:Fallback>
            </mc:AlternateContent>
          </a:graphicData>
        </a:graphic>
      </p:graphicFrame>
    </p:spTree>
    <p:extLst>
      <p:ext uri="{BB962C8B-B14F-4D97-AF65-F5344CB8AC3E}">
        <p14:creationId xmlns:p14="http://schemas.microsoft.com/office/powerpoint/2010/main" val="364813345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EC06B5E8-2225-4090-8508-72696E88E6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kt 2" hidden="1">
                        <a:extLst>
                          <a:ext uri="{FF2B5EF4-FFF2-40B4-BE49-F238E27FC236}">
                            <a16:creationId xmlns:a16="http://schemas.microsoft.com/office/drawing/2014/main" id="{EC06B5E8-2225-4090-8508-72696E88E61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114</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cs-CZ" b="1" dirty="0" err="1"/>
              <a:t>Optimal</a:t>
            </a:r>
            <a:r>
              <a:rPr lang="cs-CZ" b="1" dirty="0"/>
              <a:t> </a:t>
            </a:r>
            <a:r>
              <a:rPr lang="cs-CZ" b="1" dirty="0" err="1"/>
              <a:t>solution</a:t>
            </a:r>
            <a:endParaRPr lang="cs-CZ" b="1" dirty="0"/>
          </a:p>
          <a:p>
            <a:pPr marL="628650" lvl="1" indent="-268288">
              <a:lnSpc>
                <a:spcPct val="110000"/>
              </a:lnSpc>
            </a:pPr>
            <a:r>
              <a:rPr lang="cs-CZ" dirty="0" err="1">
                <a:latin typeface="Arial" panose="020B0604020202020204" pitchFamily="34" charset="0"/>
                <a:cs typeface="Arial" panose="020B0604020202020204" pitchFamily="34" charset="0"/>
              </a:rPr>
              <a:t>Objective</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value</a:t>
            </a:r>
            <a:endParaRPr lang="en-US" dirty="0">
              <a:latin typeface="Arial" panose="020B0604020202020204" pitchFamily="34" charset="0"/>
              <a:cs typeface="Arial" panose="020B0604020202020204" pitchFamily="34" charset="0"/>
            </a:endParaRPr>
          </a:p>
          <a:p>
            <a:pPr marL="285750" lvl="0" indent="-285750">
              <a:lnSpc>
                <a:spcPct val="110000"/>
              </a:lnSpc>
              <a:buFont typeface="Wingdings" panose="05000000000000000000" pitchFamily="2" charset="2"/>
              <a:buChar char="§"/>
            </a:pPr>
            <a:endParaRPr lang="en-US" b="1"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sz="1800" dirty="0" err="1"/>
              <a:t>Treveling</a:t>
            </a:r>
            <a:r>
              <a:rPr lang="cs-CZ" sz="1800" dirty="0"/>
              <a:t> </a:t>
            </a:r>
            <a:r>
              <a:rPr lang="cs-CZ" sz="1800" dirty="0" err="1"/>
              <a:t>Salesman</a:t>
            </a:r>
            <a:r>
              <a:rPr lang="cs-CZ" sz="1800" dirty="0"/>
              <a:t> </a:t>
            </a:r>
            <a:r>
              <a:rPr lang="cs-CZ" sz="1800" dirty="0" err="1"/>
              <a:t>Problem</a:t>
            </a:r>
            <a:r>
              <a:rPr lang="cs-CZ" sz="1800" dirty="0"/>
              <a:t> – </a:t>
            </a:r>
            <a:r>
              <a:rPr lang="cs-CZ" sz="1800" dirty="0" err="1"/>
              <a:t>optimal</a:t>
            </a:r>
            <a:r>
              <a:rPr lang="cs-CZ" sz="1800" dirty="0"/>
              <a:t> </a:t>
            </a:r>
            <a:r>
              <a:rPr lang="cs-CZ" sz="1800" dirty="0" err="1"/>
              <a:t>solution</a:t>
            </a:r>
            <a:r>
              <a:rPr lang="cs-CZ" sz="1800" dirty="0"/>
              <a:t> </a:t>
            </a:r>
            <a:endParaRPr lang="en-US" dirty="0"/>
          </a:p>
        </p:txBody>
      </p:sp>
      <p:graphicFrame>
        <p:nvGraphicFramePr>
          <p:cNvPr id="6" name="Objekt 5">
            <a:extLst>
              <a:ext uri="{FF2B5EF4-FFF2-40B4-BE49-F238E27FC236}">
                <a16:creationId xmlns:a16="http://schemas.microsoft.com/office/drawing/2014/main" id="{DA250CDC-F7EE-66B3-D64D-91C0EABF7058}"/>
              </a:ext>
            </a:extLst>
          </p:cNvPr>
          <p:cNvGraphicFramePr>
            <a:graphicFrameLocks noChangeAspect="1"/>
          </p:cNvGraphicFramePr>
          <p:nvPr/>
        </p:nvGraphicFramePr>
        <p:xfrm>
          <a:off x="1569732" y="2275699"/>
          <a:ext cx="767524" cy="363564"/>
        </p:xfrm>
        <a:graphic>
          <a:graphicData uri="http://schemas.openxmlformats.org/presentationml/2006/ole">
            <mc:AlternateContent xmlns:mc="http://schemas.openxmlformats.org/markup-compatibility/2006">
              <mc:Choice xmlns:v="urn:schemas-microsoft-com:vml" Requires="v">
                <p:oleObj name="Equation" r:id="rId5" imgW="482400" imgH="228600" progId="Equation.DSMT4">
                  <p:embed/>
                </p:oleObj>
              </mc:Choice>
              <mc:Fallback>
                <p:oleObj name="Equation" r:id="rId5" imgW="482400" imgH="228600" progId="Equation.DSMT4">
                  <p:embed/>
                  <p:pic>
                    <p:nvPicPr>
                      <p:cNvPr id="6" name="Objekt 5">
                        <a:extLst>
                          <a:ext uri="{FF2B5EF4-FFF2-40B4-BE49-F238E27FC236}">
                            <a16:creationId xmlns:a16="http://schemas.microsoft.com/office/drawing/2014/main" id="{DA250CDC-F7EE-66B3-D64D-91C0EABF7058}"/>
                          </a:ext>
                        </a:extLst>
                      </p:cNvPr>
                      <p:cNvPicPr/>
                      <p:nvPr/>
                    </p:nvPicPr>
                    <p:blipFill>
                      <a:blip r:embed="rId6"/>
                      <a:stretch>
                        <a:fillRect/>
                      </a:stretch>
                    </p:blipFill>
                    <p:spPr>
                      <a:xfrm>
                        <a:off x="1569732" y="2275699"/>
                        <a:ext cx="767524" cy="363564"/>
                      </a:xfrm>
                      <a:prstGeom prst="rect">
                        <a:avLst/>
                      </a:prstGeom>
                    </p:spPr>
                  </p:pic>
                </p:oleObj>
              </mc:Fallback>
            </mc:AlternateContent>
          </a:graphicData>
        </a:graphic>
      </p:graphicFrame>
      <p:graphicFrame>
        <p:nvGraphicFramePr>
          <p:cNvPr id="7" name="Tabulka 6">
            <a:extLst>
              <a:ext uri="{FF2B5EF4-FFF2-40B4-BE49-F238E27FC236}">
                <a16:creationId xmlns:a16="http://schemas.microsoft.com/office/drawing/2014/main" id="{0F66650E-5AD9-0FB4-129F-C39C90266DD8}"/>
              </a:ext>
            </a:extLst>
          </p:cNvPr>
          <p:cNvGraphicFramePr>
            <a:graphicFrameLocks noGrp="1"/>
          </p:cNvGraphicFramePr>
          <p:nvPr/>
        </p:nvGraphicFramePr>
        <p:xfrm>
          <a:off x="1027105" y="2718300"/>
          <a:ext cx="7770348" cy="2558673"/>
        </p:xfrm>
        <a:graphic>
          <a:graphicData uri="http://schemas.openxmlformats.org/drawingml/2006/table">
            <a:tbl>
              <a:tblPr>
                <a:tableStyleId>{5C22544A-7EE6-4342-B048-85BDC9FD1C3A}</a:tableStyleId>
              </a:tblPr>
              <a:tblGrid>
                <a:gridCol w="863372">
                  <a:extLst>
                    <a:ext uri="{9D8B030D-6E8A-4147-A177-3AD203B41FA5}">
                      <a16:colId xmlns:a16="http://schemas.microsoft.com/office/drawing/2014/main" val="3566923475"/>
                    </a:ext>
                  </a:extLst>
                </a:gridCol>
                <a:gridCol w="863372">
                  <a:extLst>
                    <a:ext uri="{9D8B030D-6E8A-4147-A177-3AD203B41FA5}">
                      <a16:colId xmlns:a16="http://schemas.microsoft.com/office/drawing/2014/main" val="547339429"/>
                    </a:ext>
                  </a:extLst>
                </a:gridCol>
                <a:gridCol w="863372">
                  <a:extLst>
                    <a:ext uri="{9D8B030D-6E8A-4147-A177-3AD203B41FA5}">
                      <a16:colId xmlns:a16="http://schemas.microsoft.com/office/drawing/2014/main" val="3263931820"/>
                    </a:ext>
                  </a:extLst>
                </a:gridCol>
                <a:gridCol w="863372">
                  <a:extLst>
                    <a:ext uri="{9D8B030D-6E8A-4147-A177-3AD203B41FA5}">
                      <a16:colId xmlns:a16="http://schemas.microsoft.com/office/drawing/2014/main" val="1786227408"/>
                    </a:ext>
                  </a:extLst>
                </a:gridCol>
                <a:gridCol w="863372">
                  <a:extLst>
                    <a:ext uri="{9D8B030D-6E8A-4147-A177-3AD203B41FA5}">
                      <a16:colId xmlns:a16="http://schemas.microsoft.com/office/drawing/2014/main" val="752071579"/>
                    </a:ext>
                  </a:extLst>
                </a:gridCol>
                <a:gridCol w="863372">
                  <a:extLst>
                    <a:ext uri="{9D8B030D-6E8A-4147-A177-3AD203B41FA5}">
                      <a16:colId xmlns:a16="http://schemas.microsoft.com/office/drawing/2014/main" val="4125464464"/>
                    </a:ext>
                  </a:extLst>
                </a:gridCol>
                <a:gridCol w="863372">
                  <a:extLst>
                    <a:ext uri="{9D8B030D-6E8A-4147-A177-3AD203B41FA5}">
                      <a16:colId xmlns:a16="http://schemas.microsoft.com/office/drawing/2014/main" val="2403101278"/>
                    </a:ext>
                  </a:extLst>
                </a:gridCol>
                <a:gridCol w="863372">
                  <a:extLst>
                    <a:ext uri="{9D8B030D-6E8A-4147-A177-3AD203B41FA5}">
                      <a16:colId xmlns:a16="http://schemas.microsoft.com/office/drawing/2014/main" val="3593258144"/>
                    </a:ext>
                  </a:extLst>
                </a:gridCol>
                <a:gridCol w="863372">
                  <a:extLst>
                    <a:ext uri="{9D8B030D-6E8A-4147-A177-3AD203B41FA5}">
                      <a16:colId xmlns:a16="http://schemas.microsoft.com/office/drawing/2014/main" val="1036314762"/>
                    </a:ext>
                  </a:extLst>
                </a:gridCol>
              </a:tblGrid>
              <a:tr h="284297">
                <a:tc>
                  <a:txBody>
                    <a:bodyPr/>
                    <a:lstStyle/>
                    <a:p>
                      <a:pPr algn="ctr" rtl="0" fontAlgn="b"/>
                      <a:r>
                        <a:rPr lang="cs-CZ" sz="1200" b="1" u="none" strike="noStrike"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Town</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1"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Velvary</a:t>
                      </a:r>
                      <a:endPar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1"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Kralupy</a:t>
                      </a:r>
                      <a:endPar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1" u="none" strike="noStrike"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Libcice</a:t>
                      </a:r>
                      <a:endPar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1"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Slaný</a:t>
                      </a:r>
                      <a:endPar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1"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Zlonice</a:t>
                      </a:r>
                      <a:endPar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1"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Vraný</a:t>
                      </a:r>
                      <a:endPar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1"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Bříza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1"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Veltrusy</a:t>
                      </a:r>
                      <a:endPar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87576602"/>
                  </a:ext>
                </a:extLst>
              </a:tr>
              <a:tr h="284297">
                <a:tc>
                  <a:txBody>
                    <a:bodyPr/>
                    <a:lstStyle/>
                    <a:p>
                      <a:pPr marL="0" algn="ctr" defTabSz="914400" rtl="0" eaLnBrk="1" fontAlgn="b" latinLnBrk="0" hangingPunct="1"/>
                      <a:r>
                        <a:rPr lang="cs-CZ" sz="1200" b="1"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Velvary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cs-CZ" sz="1200" b="0" i="0" u="none" strike="noStrike">
                          <a:solidFill>
                            <a:srgbClr val="000000"/>
                          </a:solidFill>
                          <a:effectLst/>
                          <a:latin typeface="Arial" panose="020B0604020202020204" pitchFamily="34" charset="0"/>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0" fontAlgn="b"/>
                      <a:r>
                        <a:rPr lang="cs-CZ" sz="1200" b="0" i="0" u="none" strike="noStrike">
                          <a:solidFill>
                            <a:srgbClr val="000000"/>
                          </a:solidFill>
                          <a:effectLst/>
                          <a:latin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7834771"/>
                  </a:ext>
                </a:extLst>
              </a:tr>
              <a:tr h="284297">
                <a:tc>
                  <a:txBody>
                    <a:bodyPr/>
                    <a:lstStyle/>
                    <a:p>
                      <a:pPr marL="0" algn="ctr" defTabSz="914400" rtl="0" eaLnBrk="1" fontAlgn="b" latinLnBrk="0" hangingPunct="1"/>
                      <a:r>
                        <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Kralupy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0" i="0" u="none" strike="noStrike">
                          <a:solidFill>
                            <a:srgbClr val="000000"/>
                          </a:solidFill>
                          <a:effectLst/>
                          <a:latin typeface="Arial" panose="020B060402020202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0" fontAlgn="b"/>
                      <a:r>
                        <a:rPr lang="cs-CZ" sz="1200" b="0" i="0" u="none" strike="noStrike">
                          <a:solidFill>
                            <a:srgbClr val="000000"/>
                          </a:solidFill>
                          <a:effectLst/>
                          <a:latin typeface="Arial" panose="020B0604020202020204" pitchFamily="34" charset="0"/>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4363872"/>
                  </a:ext>
                </a:extLst>
              </a:tr>
              <a:tr h="284297">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Libcice</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0" i="0" u="none" strike="noStrike">
                          <a:solidFill>
                            <a:srgbClr val="000000"/>
                          </a:solidFill>
                          <a:effectLst/>
                          <a:latin typeface="Arial" panose="020B0604020202020204" pitchFamily="34" charset="0"/>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0" fontAlgn="b"/>
                      <a:r>
                        <a:rPr lang="cs-CZ" sz="1200" b="0" i="0" u="none" strike="noStrike">
                          <a:solidFill>
                            <a:srgbClr val="000000"/>
                          </a:solidFill>
                          <a:effectLst/>
                          <a:latin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0" fontAlgn="b"/>
                      <a:r>
                        <a:rPr lang="cs-CZ" sz="1200" b="0" i="0" u="none" strike="noStrike">
                          <a:solidFill>
                            <a:srgbClr val="000000"/>
                          </a:solidFill>
                          <a:effectLst/>
                          <a:latin typeface="Arial" panose="020B0604020202020204" pitchFamily="34" charset="0"/>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8547497"/>
                  </a:ext>
                </a:extLst>
              </a:tr>
              <a:tr h="284297">
                <a:tc>
                  <a:txBody>
                    <a:bodyPr/>
                    <a:lstStyle/>
                    <a:p>
                      <a:pPr algn="ctr" rtl="0" fontAlgn="b"/>
                      <a:r>
                        <a:rPr lang="cs-CZ"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Slaný</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0" i="0" u="none" strike="noStrike">
                          <a:solidFill>
                            <a:srgbClr val="000000"/>
                          </a:solidFill>
                          <a:effectLst/>
                          <a:latin typeface="Arial" panose="020B060402020202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0" fontAlgn="b"/>
                      <a:r>
                        <a:rPr lang="cs-CZ" sz="1200" b="0" i="0" u="none" strike="noStrike">
                          <a:solidFill>
                            <a:srgbClr val="000000"/>
                          </a:solidFill>
                          <a:effectLst/>
                          <a:latin typeface="Arial" panose="020B0604020202020204" pitchFamily="34" charset="0"/>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9660159"/>
                  </a:ext>
                </a:extLst>
              </a:tr>
              <a:tr h="284297">
                <a:tc>
                  <a:txBody>
                    <a:bodyPr/>
                    <a:lstStyle/>
                    <a:p>
                      <a:pPr marL="0" algn="ctr" defTabSz="914400" rtl="0" eaLnBrk="1" fontAlgn="b" latinLnBrk="0" hangingPunct="1"/>
                      <a:r>
                        <a:rPr lang="cs-CZ" sz="1200" b="1"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Zlonice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0" i="0" u="none" strike="noStrike">
                          <a:solidFill>
                            <a:srgbClr val="000000"/>
                          </a:solidFill>
                          <a:effectLst/>
                          <a:latin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0" fontAlgn="b"/>
                      <a:r>
                        <a:rPr lang="cs-CZ" sz="1200" b="0" i="0" u="none" strike="noStrike">
                          <a:solidFill>
                            <a:srgbClr val="000000"/>
                          </a:solidFill>
                          <a:effectLst/>
                          <a:latin typeface="Arial" panose="020B060402020202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7193505"/>
                  </a:ext>
                </a:extLst>
              </a:tr>
              <a:tr h="284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200" b="1"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Vraný</a:t>
                      </a:r>
                      <a:endPar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0" i="0" u="none" strike="noStrike">
                          <a:solidFill>
                            <a:srgbClr val="000000"/>
                          </a:solidFill>
                          <a:effectLst/>
                          <a:latin typeface="Arial" panose="020B0604020202020204" pitchFamily="34" charset="0"/>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0" fontAlgn="b"/>
                      <a:r>
                        <a:rPr lang="cs-CZ" sz="1200" b="0" i="0" u="none" strike="noStrike">
                          <a:solidFill>
                            <a:srgbClr val="000000"/>
                          </a:solidFill>
                          <a:effectLst/>
                          <a:latin typeface="Arial" panose="020B0604020202020204" pitchFamily="34" charset="0"/>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345694"/>
                  </a:ext>
                </a:extLst>
              </a:tr>
              <a:tr h="284297">
                <a:tc>
                  <a:txBody>
                    <a:bodyPr/>
                    <a:lstStyle/>
                    <a:p>
                      <a:pPr marL="0" algn="ctr" defTabSz="914400" rtl="0" eaLnBrk="1" fontAlgn="b" latinLnBrk="0" hangingPunct="1"/>
                      <a:r>
                        <a:rPr lang="cs-CZ" sz="1200" b="1"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Bříza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0" i="0" u="none" strike="noStrike">
                          <a:solidFill>
                            <a:srgbClr val="000000"/>
                          </a:solidFill>
                          <a:effectLst/>
                          <a:latin typeface="Arial" panose="020B060402020202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cs-CZ" sz="1200" b="0" i="0" u="none" strike="noStrike">
                          <a:solidFill>
                            <a:srgbClr val="000000"/>
                          </a:solidFill>
                          <a:effectLst/>
                          <a:latin typeface="Arial" panose="020B0604020202020204" pitchFamily="34" charset="0"/>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721000198"/>
                  </a:ext>
                </a:extLst>
              </a:tr>
              <a:tr h="284297">
                <a:tc>
                  <a:txBody>
                    <a:bodyPr/>
                    <a:lstStyle/>
                    <a:p>
                      <a:pPr marL="0" algn="ctr" defTabSz="914400" rtl="0" eaLnBrk="1" fontAlgn="b" latinLnBrk="0" hangingPunct="1"/>
                      <a:r>
                        <a:rPr lang="cs-CZ" sz="1200" b="1"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Veltrusy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cs-CZ" sz="1200" b="0" i="0" u="none" strike="noStrike">
                          <a:solidFill>
                            <a:srgbClr val="000000"/>
                          </a:solidFill>
                          <a:effectLst/>
                          <a:latin typeface="Arial" panose="020B0604020202020204" pitchFamily="34" charset="0"/>
                        </a:rPr>
                        <a:t>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0" fontAlgn="b"/>
                      <a:r>
                        <a:rPr lang="cs-CZ" sz="1200" b="0" i="0" u="none" strike="noStrike">
                          <a:solidFill>
                            <a:srgbClr val="000000"/>
                          </a:solidFill>
                          <a:effectLst/>
                          <a:latin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cs-CZ" sz="1200" b="0" i="0" u="none" strike="noStrike">
                          <a:solidFill>
                            <a:srgbClr val="000000"/>
                          </a:solidFill>
                          <a:effectLst/>
                          <a:latin typeface="Arial" panose="020B0604020202020204" pitchFamily="34" charset="0"/>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200" b="0" i="0" u="none" strike="noStrike" dirty="0">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1094404"/>
                  </a:ext>
                </a:extLst>
              </a:tr>
            </a:tbl>
          </a:graphicData>
        </a:graphic>
      </p:graphicFrame>
    </p:spTree>
    <p:extLst>
      <p:ext uri="{BB962C8B-B14F-4D97-AF65-F5344CB8AC3E}">
        <p14:creationId xmlns:p14="http://schemas.microsoft.com/office/powerpoint/2010/main" val="141464480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ED0BCC2-8143-48FF-96C2-39FF8C1B37F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kt 2" hidden="1">
                        <a:extLst>
                          <a:ext uri="{FF2B5EF4-FFF2-40B4-BE49-F238E27FC236}">
                            <a16:creationId xmlns:a16="http://schemas.microsoft.com/office/drawing/2014/main" id="{5ED0BCC2-8143-48FF-96C2-39FF8C1B37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115</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Definition of the problem</a:t>
            </a:r>
          </a:p>
          <a:p>
            <a:pPr marL="628650" lvl="1" indent="-268288">
              <a:lnSpc>
                <a:spcPct val="110000"/>
              </a:lnSpc>
            </a:pPr>
            <a:r>
              <a:rPr lang="en-US" dirty="0"/>
              <a:t>Each </a:t>
            </a:r>
            <a:r>
              <a:rPr lang="cs-CZ" dirty="0" err="1">
                <a:solidFill>
                  <a:schemeClr val="accent2"/>
                </a:solidFill>
              </a:rPr>
              <a:t>location</a:t>
            </a:r>
            <a:r>
              <a:rPr lang="en-US" dirty="0"/>
              <a:t> </a:t>
            </a:r>
            <a:r>
              <a:rPr lang="en-US" sz="1800" i="1" dirty="0" err="1">
                <a:solidFill>
                  <a:prstClr val="black"/>
                </a:solidFill>
                <a:latin typeface="Times New Roman" panose="02020603050405020304" pitchFamily="18" charset="0"/>
                <a:cs typeface="Times New Roman" panose="02020603050405020304" pitchFamily="18" charset="0"/>
              </a:rPr>
              <a:t>i</a:t>
            </a:r>
            <a:r>
              <a:rPr lang="en-US" dirty="0"/>
              <a:t> </a:t>
            </a:r>
            <a:r>
              <a:rPr lang="en-US" dirty="0">
                <a:solidFill>
                  <a:schemeClr val="accent2"/>
                </a:solidFill>
              </a:rPr>
              <a:t>has to be visited </a:t>
            </a:r>
            <a:r>
              <a:rPr lang="en-US" dirty="0"/>
              <a:t>within </a:t>
            </a:r>
            <a:r>
              <a:rPr lang="en-US" dirty="0">
                <a:solidFill>
                  <a:schemeClr val="accent2"/>
                </a:solidFill>
              </a:rPr>
              <a:t>time interval</a:t>
            </a:r>
            <a:r>
              <a:rPr lang="cs-CZ" dirty="0">
                <a:solidFill>
                  <a:schemeClr val="accent2"/>
                </a:solidFill>
              </a:rPr>
              <a:t> </a:t>
            </a:r>
            <a:r>
              <a:rPr kumimoji="0" lang="cs-CZ"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&lt;</a:t>
            </a:r>
            <a:r>
              <a:rPr kumimoji="0" lang="cs-CZ" sz="1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a:t>
            </a:r>
            <a:r>
              <a:rPr kumimoji="0" lang="cs-CZ" sz="1800" b="0" i="1" u="none" strike="noStrike" kern="1200" cap="none" spc="0" normalizeH="0" baseline="-2500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cs-CZ"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cs-CZ" sz="1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a:t>
            </a:r>
            <a:r>
              <a:rPr kumimoji="0" lang="cs-CZ" sz="1800" b="0" i="1" u="none" strike="noStrike" kern="1200" cap="none" spc="0" normalizeH="0" baseline="-2500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cs-CZ"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&gt;</a:t>
            </a:r>
            <a:r>
              <a:rPr kumimoji="0" lang="cs-CZ"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lang="cs-CZ" dirty="0">
              <a:solidFill>
                <a:schemeClr val="accent2"/>
              </a:solidFill>
            </a:endParaRPr>
          </a:p>
          <a:p>
            <a:pPr marL="628650" lvl="1" indent="-268288">
              <a:lnSpc>
                <a:spcPct val="110000"/>
              </a:lnSpc>
            </a:pPr>
            <a:r>
              <a:rPr lang="en-US" dirty="0"/>
              <a:t>A vehicle </a:t>
            </a:r>
            <a:r>
              <a:rPr lang="en-US" dirty="0">
                <a:solidFill>
                  <a:schemeClr val="accent2"/>
                </a:solidFill>
              </a:rPr>
              <a:t>spends</a:t>
            </a:r>
            <a:r>
              <a:rPr lang="en-US" dirty="0"/>
              <a:t> given </a:t>
            </a:r>
            <a:r>
              <a:rPr lang="en-US" dirty="0">
                <a:solidFill>
                  <a:schemeClr val="accent2"/>
                </a:solidFill>
              </a:rPr>
              <a:t>time</a:t>
            </a:r>
            <a:r>
              <a:rPr lang="cs-CZ" dirty="0"/>
              <a:t> </a:t>
            </a:r>
            <a:r>
              <a:rPr kumimoji="0" lang="cs-CZ"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t>
            </a:r>
            <a:r>
              <a:rPr kumimoji="0" lang="cs-CZ" sz="1800" b="0" i="1"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a:t>
            </a:r>
            <a:r>
              <a:rPr lang="cs-CZ" dirty="0" err="1"/>
              <a:t>at</a:t>
            </a:r>
            <a:r>
              <a:rPr lang="cs-CZ" dirty="0"/>
              <a:t> </a:t>
            </a:r>
            <a:r>
              <a:rPr lang="cs-CZ" dirty="0" err="1"/>
              <a:t>location</a:t>
            </a:r>
            <a:r>
              <a:rPr lang="cs-CZ" dirty="0"/>
              <a:t> </a:t>
            </a:r>
            <a:r>
              <a:rPr kumimoji="0" lang="cs-CZ"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lang="cs-CZ" dirty="0"/>
              <a:t>. </a:t>
            </a:r>
          </a:p>
          <a:p>
            <a:pPr marL="628650" lvl="1" indent="-268288">
              <a:lnSpc>
                <a:spcPct val="110000"/>
              </a:lnSpc>
            </a:pPr>
            <a:r>
              <a:rPr lang="cs-CZ" dirty="0"/>
              <a:t>Let </a:t>
            </a:r>
            <a:r>
              <a:rPr lang="cs-CZ" sz="1800" i="1" dirty="0" err="1">
                <a:solidFill>
                  <a:prstClr val="black"/>
                </a:solidFill>
                <a:latin typeface="Times New Roman" panose="02020603050405020304" pitchFamily="18" charset="0"/>
                <a:cs typeface="Times New Roman" panose="02020603050405020304" pitchFamily="18" charset="0"/>
              </a:rPr>
              <a:t>d</a:t>
            </a:r>
            <a:r>
              <a:rPr lang="cs-CZ" sz="1800" i="1" baseline="-25000" dirty="0" err="1">
                <a:solidFill>
                  <a:prstClr val="black"/>
                </a:solidFill>
                <a:latin typeface="Times New Roman" panose="02020603050405020304" pitchFamily="18" charset="0"/>
                <a:cs typeface="Times New Roman" panose="02020603050405020304" pitchFamily="18" charset="0"/>
              </a:rPr>
              <a:t>ij</a:t>
            </a:r>
            <a:r>
              <a:rPr lang="cs-CZ" dirty="0"/>
              <a:t> </a:t>
            </a:r>
            <a:r>
              <a:rPr lang="en-US" dirty="0"/>
              <a:t>be the </a:t>
            </a:r>
            <a:r>
              <a:rPr lang="cs-CZ" dirty="0" err="1">
                <a:solidFill>
                  <a:schemeClr val="accent2"/>
                </a:solidFill>
              </a:rPr>
              <a:t>travel</a:t>
            </a:r>
            <a:r>
              <a:rPr lang="en-US" dirty="0">
                <a:solidFill>
                  <a:schemeClr val="accent2"/>
                </a:solidFill>
              </a:rPr>
              <a:t> time </a:t>
            </a:r>
            <a:r>
              <a:rPr lang="en-US" dirty="0"/>
              <a:t>between </a:t>
            </a:r>
            <a:r>
              <a:rPr lang="cs-CZ" dirty="0" err="1"/>
              <a:t>locations</a:t>
            </a:r>
            <a:r>
              <a:rPr lang="cs-CZ" dirty="0"/>
              <a:t> </a:t>
            </a:r>
            <a:r>
              <a:rPr lang="cs-CZ" sz="1800" i="1" dirty="0">
                <a:solidFill>
                  <a:prstClr val="black"/>
                </a:solidFill>
                <a:latin typeface="Times New Roman" panose="02020603050405020304" pitchFamily="18" charset="0"/>
                <a:cs typeface="Times New Roman" panose="02020603050405020304" pitchFamily="18" charset="0"/>
              </a:rPr>
              <a:t>i</a:t>
            </a:r>
            <a:r>
              <a:rPr lang="cs-CZ" dirty="0"/>
              <a:t> and </a:t>
            </a:r>
            <a:r>
              <a:rPr lang="cs-CZ" sz="1800" i="1" dirty="0">
                <a:solidFill>
                  <a:prstClr val="black"/>
                </a:solidFill>
                <a:latin typeface="Times New Roman" panose="02020603050405020304" pitchFamily="18" charset="0"/>
                <a:cs typeface="Times New Roman" panose="02020603050405020304" pitchFamily="18" charset="0"/>
              </a:rPr>
              <a:t>j</a:t>
            </a:r>
            <a:r>
              <a:rPr lang="cs-CZ" dirty="0"/>
              <a:t>. </a:t>
            </a:r>
          </a:p>
          <a:p>
            <a:pPr marL="628650" lvl="1" indent="-268288">
              <a:lnSpc>
                <a:spcPct val="110000"/>
              </a:lnSpc>
            </a:pPr>
            <a:r>
              <a:rPr lang="en-US" dirty="0"/>
              <a:t>The </a:t>
            </a:r>
            <a:r>
              <a:rPr lang="en-US" dirty="0">
                <a:solidFill>
                  <a:schemeClr val="accent2"/>
                </a:solidFill>
              </a:rPr>
              <a:t>objective</a:t>
            </a:r>
            <a:r>
              <a:rPr lang="en-US" dirty="0"/>
              <a:t> is to determine the </a:t>
            </a:r>
            <a:r>
              <a:rPr lang="en-US" dirty="0">
                <a:solidFill>
                  <a:schemeClr val="accent2"/>
                </a:solidFill>
              </a:rPr>
              <a:t>minimal</a:t>
            </a:r>
            <a:r>
              <a:rPr lang="en-US" dirty="0"/>
              <a:t> </a:t>
            </a:r>
            <a:r>
              <a:rPr lang="en-US" dirty="0">
                <a:solidFill>
                  <a:schemeClr val="accent2"/>
                </a:solidFill>
              </a:rPr>
              <a:t>Hamiltonian cycle</a:t>
            </a:r>
            <a:r>
              <a:rPr lang="en-US" dirty="0"/>
              <a:t> (in terms of distance) respecting all time windows. </a:t>
            </a:r>
            <a:endParaRPr lang="cs-CZ"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sz="1800" dirty="0" err="1"/>
              <a:t>Treveling</a:t>
            </a:r>
            <a:r>
              <a:rPr lang="en-US" sz="1800" dirty="0"/>
              <a:t> Salesman Problem with Time Windows</a:t>
            </a:r>
            <a:endParaRPr lang="en-US" dirty="0"/>
          </a:p>
        </p:txBody>
      </p:sp>
    </p:spTree>
    <p:extLst>
      <p:ext uri="{BB962C8B-B14F-4D97-AF65-F5344CB8AC3E}">
        <p14:creationId xmlns:p14="http://schemas.microsoft.com/office/powerpoint/2010/main" val="329741253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116</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18" name="Zástupný text 4">
            <a:extLst>
              <a:ext uri="{FF2B5EF4-FFF2-40B4-BE49-F238E27FC236}">
                <a16:creationId xmlns:a16="http://schemas.microsoft.com/office/drawing/2014/main" id="{AB1EFCF1-64B5-4DB9-8064-63D400E246EF}"/>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cs-CZ" b="1" dirty="0" err="1"/>
              <a:t>Decision</a:t>
            </a:r>
            <a:r>
              <a:rPr lang="cs-CZ" b="1" dirty="0"/>
              <a:t> </a:t>
            </a:r>
            <a:r>
              <a:rPr lang="cs-CZ" b="1" dirty="0" err="1"/>
              <a:t>variables</a:t>
            </a:r>
            <a:endParaRPr lang="cs-CZ" b="1" dirty="0"/>
          </a:p>
          <a:p>
            <a:pPr marL="285750" lvl="0" indent="-285750">
              <a:lnSpc>
                <a:spcPct val="110000"/>
              </a:lnSpc>
              <a:buFont typeface="Wingdings" panose="05000000000000000000" pitchFamily="2" charset="2"/>
              <a:buChar char="§"/>
            </a:pPr>
            <a:endParaRPr lang="cs-CZ" b="1" dirty="0"/>
          </a:p>
          <a:p>
            <a:pPr marL="285750" lvl="0" indent="-285750">
              <a:lnSpc>
                <a:spcPct val="110000"/>
              </a:lnSpc>
              <a:buFont typeface="Wingdings" panose="05000000000000000000" pitchFamily="2" charset="2"/>
              <a:buChar char="§"/>
            </a:pPr>
            <a:endParaRPr lang="cs-CZ" b="1" dirty="0"/>
          </a:p>
          <a:p>
            <a:pPr marL="285750" lvl="0" indent="-285750">
              <a:lnSpc>
                <a:spcPct val="110000"/>
              </a:lnSpc>
              <a:buFont typeface="Wingdings" panose="05000000000000000000" pitchFamily="2" charset="2"/>
              <a:buChar char="§"/>
            </a:pPr>
            <a:endParaRPr lang="cs-CZ" sz="1200" b="1" dirty="0"/>
          </a:p>
          <a:p>
            <a:pPr marL="285750" lvl="0" indent="-285750">
              <a:lnSpc>
                <a:spcPct val="110000"/>
              </a:lnSpc>
              <a:buFont typeface="Wingdings" panose="05000000000000000000" pitchFamily="2" charset="2"/>
              <a:buChar char="§"/>
            </a:pPr>
            <a:r>
              <a:rPr lang="cs-CZ" b="1" dirty="0"/>
              <a:t>Model</a:t>
            </a:r>
          </a:p>
          <a:p>
            <a:pPr marL="628650" lvl="1" indent="-268288">
              <a:lnSpc>
                <a:spcPct val="110000"/>
              </a:lnSpc>
            </a:pPr>
            <a:r>
              <a:rPr lang="cs-CZ" dirty="0" err="1"/>
              <a:t>Variables</a:t>
            </a:r>
            <a:r>
              <a:rPr lang="cs-CZ" dirty="0"/>
              <a:t> </a:t>
            </a:r>
            <a:r>
              <a:rPr lang="cs-CZ" sz="1800" i="1" dirty="0" err="1">
                <a:solidFill>
                  <a:prstClr val="black"/>
                </a:solidFill>
                <a:latin typeface="Times New Roman" panose="02020603050405020304" pitchFamily="18" charset="0"/>
                <a:cs typeface="Times New Roman" panose="02020603050405020304" pitchFamily="18" charset="0"/>
              </a:rPr>
              <a:t>u</a:t>
            </a:r>
            <a:r>
              <a:rPr lang="cs-CZ" sz="1800" i="1" baseline="-25000" dirty="0" err="1">
                <a:solidFill>
                  <a:prstClr val="black"/>
                </a:solidFill>
                <a:latin typeface="Times New Roman" panose="02020603050405020304" pitchFamily="18" charset="0"/>
                <a:cs typeface="Times New Roman" panose="02020603050405020304" pitchFamily="18" charset="0"/>
              </a:rPr>
              <a:t>i</a:t>
            </a:r>
            <a:r>
              <a:rPr lang="cs-CZ" dirty="0"/>
              <a:t> are </a:t>
            </a:r>
            <a:r>
              <a:rPr lang="cs-CZ" dirty="0" err="1"/>
              <a:t>eliminated</a:t>
            </a:r>
            <a:r>
              <a:rPr lang="cs-CZ" dirty="0"/>
              <a:t> and </a:t>
            </a:r>
            <a:r>
              <a:rPr lang="cs-CZ" dirty="0" err="1"/>
              <a:t>constraints</a:t>
            </a:r>
            <a:r>
              <a:rPr lang="cs-CZ" dirty="0"/>
              <a:t> are </a:t>
            </a:r>
            <a:r>
              <a:rPr lang="cs-CZ" dirty="0" err="1"/>
              <a:t>replaced</a:t>
            </a:r>
            <a:r>
              <a:rPr lang="cs-CZ" dirty="0"/>
              <a:t> </a:t>
            </a:r>
            <a:r>
              <a:rPr lang="cs-CZ" dirty="0" err="1"/>
              <a:t>with</a:t>
            </a:r>
            <a:endParaRPr lang="en-US" b="1" dirty="0"/>
          </a:p>
          <a:p>
            <a:pPr marL="285750" lvl="0" indent="-285750">
              <a:lnSpc>
                <a:spcPct val="110000"/>
              </a:lnSpc>
              <a:buFont typeface="Wingdings" panose="05000000000000000000" pitchFamily="2" charset="2"/>
              <a:buChar char="§"/>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66638"/>
            <a:ext cx="9242159" cy="369332"/>
          </a:xfrm>
        </p:spPr>
        <p:txBody>
          <a:bodyPr/>
          <a:lstStyle/>
          <a:p>
            <a:r>
              <a:rPr lang="en-US" sz="1800" dirty="0" err="1"/>
              <a:t>Treveling</a:t>
            </a:r>
            <a:r>
              <a:rPr lang="en-US" sz="1800" dirty="0"/>
              <a:t> Salesman Problem with Time Windows</a:t>
            </a:r>
            <a:r>
              <a:rPr lang="cs-CZ" sz="1800" dirty="0"/>
              <a:t> – </a:t>
            </a:r>
            <a:r>
              <a:rPr lang="cs-CZ" sz="1800" dirty="0" err="1"/>
              <a:t>mathematical</a:t>
            </a:r>
            <a:r>
              <a:rPr lang="cs-CZ" sz="1800" dirty="0"/>
              <a:t> model</a:t>
            </a:r>
          </a:p>
        </p:txBody>
      </p:sp>
      <p:graphicFrame>
        <p:nvGraphicFramePr>
          <p:cNvPr id="10" name="Objekt 9">
            <a:extLst>
              <a:ext uri="{FF2B5EF4-FFF2-40B4-BE49-F238E27FC236}">
                <a16:creationId xmlns:a16="http://schemas.microsoft.com/office/drawing/2014/main" id="{8F7CEBE1-58F8-54EE-8260-FE2BD3914706}"/>
              </a:ext>
            </a:extLst>
          </p:cNvPr>
          <p:cNvGraphicFramePr>
            <a:graphicFrameLocks noChangeAspect="1"/>
          </p:cNvGraphicFramePr>
          <p:nvPr>
            <p:extLst>
              <p:ext uri="{D42A27DB-BD31-4B8C-83A1-F6EECF244321}">
                <p14:modId xmlns:p14="http://schemas.microsoft.com/office/powerpoint/2010/main" val="4070943711"/>
              </p:ext>
            </p:extLst>
          </p:nvPr>
        </p:nvGraphicFramePr>
        <p:xfrm>
          <a:off x="936625" y="1979613"/>
          <a:ext cx="5568950" cy="1033462"/>
        </p:xfrm>
        <a:graphic>
          <a:graphicData uri="http://schemas.openxmlformats.org/presentationml/2006/ole">
            <mc:AlternateContent xmlns:mc="http://schemas.openxmlformats.org/markup-compatibility/2006">
              <mc:Choice xmlns:v="urn:schemas-microsoft-com:vml" Requires="v">
                <p:oleObj name="Equation" r:id="rId2" imgW="3835080" imgH="711000" progId="Equation.DSMT4">
                  <p:embed/>
                </p:oleObj>
              </mc:Choice>
              <mc:Fallback>
                <p:oleObj name="Equation" r:id="rId2" imgW="3835080" imgH="711000" progId="Equation.DSMT4">
                  <p:embed/>
                  <p:pic>
                    <p:nvPicPr>
                      <p:cNvPr id="10" name="Objekt 9">
                        <a:extLst>
                          <a:ext uri="{FF2B5EF4-FFF2-40B4-BE49-F238E27FC236}">
                            <a16:creationId xmlns:a16="http://schemas.microsoft.com/office/drawing/2014/main" id="{8F7CEBE1-58F8-54EE-8260-FE2BD3914706}"/>
                          </a:ext>
                        </a:extLst>
                      </p:cNvPr>
                      <p:cNvPicPr/>
                      <p:nvPr/>
                    </p:nvPicPr>
                    <p:blipFill>
                      <a:blip r:embed="rId3"/>
                      <a:stretch>
                        <a:fillRect/>
                      </a:stretch>
                    </p:blipFill>
                    <p:spPr>
                      <a:xfrm>
                        <a:off x="936625" y="1979613"/>
                        <a:ext cx="5568950" cy="1033462"/>
                      </a:xfrm>
                      <a:prstGeom prst="rect">
                        <a:avLst/>
                      </a:prstGeom>
                    </p:spPr>
                  </p:pic>
                </p:oleObj>
              </mc:Fallback>
            </mc:AlternateContent>
          </a:graphicData>
        </a:graphic>
      </p:graphicFrame>
      <p:graphicFrame>
        <p:nvGraphicFramePr>
          <p:cNvPr id="11" name="Objekt 10">
            <a:extLst>
              <a:ext uri="{FF2B5EF4-FFF2-40B4-BE49-F238E27FC236}">
                <a16:creationId xmlns:a16="http://schemas.microsoft.com/office/drawing/2014/main" id="{46B26457-E894-35D2-1B1F-6A8A864498E6}"/>
              </a:ext>
            </a:extLst>
          </p:cNvPr>
          <p:cNvGraphicFramePr>
            <a:graphicFrameLocks noChangeAspect="1"/>
          </p:cNvGraphicFramePr>
          <p:nvPr>
            <p:extLst>
              <p:ext uri="{D42A27DB-BD31-4B8C-83A1-F6EECF244321}">
                <p14:modId xmlns:p14="http://schemas.microsoft.com/office/powerpoint/2010/main" val="216905352"/>
              </p:ext>
            </p:extLst>
          </p:nvPr>
        </p:nvGraphicFramePr>
        <p:xfrm>
          <a:off x="936625" y="3931959"/>
          <a:ext cx="6097587" cy="1489075"/>
        </p:xfrm>
        <a:graphic>
          <a:graphicData uri="http://schemas.openxmlformats.org/presentationml/2006/ole">
            <mc:AlternateContent xmlns:mc="http://schemas.openxmlformats.org/markup-compatibility/2006">
              <mc:Choice xmlns:v="urn:schemas-microsoft-com:vml" Requires="v">
                <p:oleObj name="Equation" r:id="rId4" imgW="3848040" imgH="939600" progId="Equation.DSMT4">
                  <p:embed/>
                </p:oleObj>
              </mc:Choice>
              <mc:Fallback>
                <p:oleObj name="Equation" r:id="rId4" imgW="3848040" imgH="939600" progId="Equation.DSMT4">
                  <p:embed/>
                  <p:pic>
                    <p:nvPicPr>
                      <p:cNvPr id="11" name="Objekt 10">
                        <a:extLst>
                          <a:ext uri="{FF2B5EF4-FFF2-40B4-BE49-F238E27FC236}">
                            <a16:creationId xmlns:a16="http://schemas.microsoft.com/office/drawing/2014/main" id="{46B26457-E894-35D2-1B1F-6A8A864498E6}"/>
                          </a:ext>
                        </a:extLst>
                      </p:cNvPr>
                      <p:cNvPicPr/>
                      <p:nvPr/>
                    </p:nvPicPr>
                    <p:blipFill>
                      <a:blip r:embed="rId5"/>
                      <a:stretch>
                        <a:fillRect/>
                      </a:stretch>
                    </p:blipFill>
                    <p:spPr>
                      <a:xfrm>
                        <a:off x="936625" y="3931959"/>
                        <a:ext cx="6097587" cy="1489075"/>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2C687748-B2FF-C1C5-7DAF-17DEEA6A775F}"/>
              </a:ext>
            </a:extLst>
          </p:cNvPr>
          <p:cNvPicPr>
            <a:picLocks noChangeAspect="1"/>
          </p:cNvPicPr>
          <p:nvPr/>
        </p:nvPicPr>
        <p:blipFill>
          <a:blip r:embed="rId6"/>
          <a:stretch>
            <a:fillRect/>
          </a:stretch>
        </p:blipFill>
        <p:spPr>
          <a:xfrm>
            <a:off x="7321559" y="1612519"/>
            <a:ext cx="3794019" cy="4653533"/>
          </a:xfrm>
          <a:prstGeom prst="rect">
            <a:avLst/>
          </a:prstGeom>
          <a:ln w="12700">
            <a:solidFill>
              <a:schemeClr val="accent1"/>
            </a:solidFill>
          </a:ln>
        </p:spPr>
      </p:pic>
    </p:spTree>
    <p:extLst>
      <p:ext uri="{BB962C8B-B14F-4D97-AF65-F5344CB8AC3E}">
        <p14:creationId xmlns:p14="http://schemas.microsoft.com/office/powerpoint/2010/main" val="309765765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7496F-2155-5250-61BB-A0EE71BBE8FF}"/>
            </a:ext>
          </a:extLst>
        </p:cNvPr>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0B2A5C1C-F4B6-D6E2-DF17-FAE30089552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kt 2" hidden="1">
                        <a:extLst>
                          <a:ext uri="{FF2B5EF4-FFF2-40B4-BE49-F238E27FC236}">
                            <a16:creationId xmlns:a16="http://schemas.microsoft.com/office/drawing/2014/main" id="{0B2A5C1C-F4B6-D6E2-DF17-FAE3008955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a:extLst>
              <a:ext uri="{FF2B5EF4-FFF2-40B4-BE49-F238E27FC236}">
                <a16:creationId xmlns:a16="http://schemas.microsoft.com/office/drawing/2014/main" id="{7D86BB9A-A328-A13F-671E-098F499BC742}"/>
              </a:ext>
            </a:extLst>
          </p:cNvPr>
          <p:cNvSpPr>
            <a:spLocks noGrp="1"/>
          </p:cNvSpPr>
          <p:nvPr>
            <p:ph type="sldNum" sz="quarter" idx="2"/>
          </p:nvPr>
        </p:nvSpPr>
        <p:spPr/>
        <p:txBody>
          <a:bodyPr/>
          <a:lstStyle/>
          <a:p>
            <a:fld id="{1E956721-BB38-4972-8ACD-5A2C9377E3B4}" type="slidenum">
              <a:rPr lang="en-US" smtClean="0"/>
              <a:pPr/>
              <a:t>117</a:t>
            </a:fld>
            <a:endParaRPr lang="en-US"/>
          </a:p>
        </p:txBody>
      </p:sp>
      <p:sp>
        <p:nvSpPr>
          <p:cNvPr id="8" name="Zástupný text 7">
            <a:extLst>
              <a:ext uri="{FF2B5EF4-FFF2-40B4-BE49-F238E27FC236}">
                <a16:creationId xmlns:a16="http://schemas.microsoft.com/office/drawing/2014/main" id="{47C0B48E-275B-C3E6-7F8D-BA4BA88A8F49}"/>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32B59F6F-238A-7071-571F-46BEE647ACDA}"/>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cs-CZ" b="1" dirty="0" err="1"/>
              <a:t>Optimal</a:t>
            </a:r>
            <a:r>
              <a:rPr lang="cs-CZ" b="1" dirty="0"/>
              <a:t> </a:t>
            </a:r>
            <a:r>
              <a:rPr lang="cs-CZ" b="1" dirty="0" err="1"/>
              <a:t>solution</a:t>
            </a:r>
            <a:endParaRPr lang="cs-CZ" b="1" dirty="0"/>
          </a:p>
          <a:p>
            <a:pPr marL="628650" lvl="1" indent="-268288">
              <a:lnSpc>
                <a:spcPct val="110000"/>
              </a:lnSpc>
            </a:pPr>
            <a:r>
              <a:rPr lang="cs-CZ" dirty="0" err="1">
                <a:latin typeface="Arial" panose="020B0604020202020204" pitchFamily="34" charset="0"/>
                <a:cs typeface="Arial" panose="020B0604020202020204" pitchFamily="34" charset="0"/>
              </a:rPr>
              <a:t>Objective</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value</a:t>
            </a:r>
            <a:endParaRPr lang="en-US" dirty="0">
              <a:latin typeface="Arial" panose="020B0604020202020204" pitchFamily="34" charset="0"/>
              <a:cs typeface="Arial" panose="020B0604020202020204" pitchFamily="34" charset="0"/>
            </a:endParaRPr>
          </a:p>
          <a:p>
            <a:pPr marL="285750" lvl="0" indent="-285750">
              <a:lnSpc>
                <a:spcPct val="110000"/>
              </a:lnSpc>
              <a:buFont typeface="Wingdings" panose="05000000000000000000" pitchFamily="2" charset="2"/>
              <a:buChar char="§"/>
            </a:pPr>
            <a:endParaRPr lang="en-US" b="1" dirty="0"/>
          </a:p>
        </p:txBody>
      </p:sp>
      <p:sp>
        <p:nvSpPr>
          <p:cNvPr id="2" name="Zástupný symbol pro zápatí 1">
            <a:extLst>
              <a:ext uri="{FF2B5EF4-FFF2-40B4-BE49-F238E27FC236}">
                <a16:creationId xmlns:a16="http://schemas.microsoft.com/office/drawing/2014/main" id="{093142DB-CF7F-2D60-6392-FA7B133B61D1}"/>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F2A23072-B489-818C-9BE2-6A49D28C43C3}"/>
              </a:ext>
            </a:extLst>
          </p:cNvPr>
          <p:cNvSpPr>
            <a:spLocks noGrp="1"/>
          </p:cNvSpPr>
          <p:nvPr>
            <p:ph type="body" sz="quarter" idx="23"/>
          </p:nvPr>
        </p:nvSpPr>
        <p:spPr/>
        <p:txBody>
          <a:bodyPr/>
          <a:lstStyle/>
          <a:p>
            <a:r>
              <a:rPr lang="cs-CZ" sz="1800" dirty="0" err="1"/>
              <a:t>Treveling</a:t>
            </a:r>
            <a:r>
              <a:rPr lang="cs-CZ" sz="1800" dirty="0"/>
              <a:t> </a:t>
            </a:r>
            <a:r>
              <a:rPr lang="cs-CZ" sz="1800" dirty="0" err="1"/>
              <a:t>Salesman</a:t>
            </a:r>
            <a:r>
              <a:rPr lang="cs-CZ" sz="1800" dirty="0"/>
              <a:t> </a:t>
            </a:r>
            <a:r>
              <a:rPr lang="cs-CZ" sz="1800" dirty="0" err="1"/>
              <a:t>Problem</a:t>
            </a:r>
            <a:r>
              <a:rPr lang="cs-CZ" sz="1800" dirty="0"/>
              <a:t> </a:t>
            </a:r>
            <a:r>
              <a:rPr lang="cs-CZ" sz="1800" dirty="0" err="1"/>
              <a:t>with</a:t>
            </a:r>
            <a:r>
              <a:rPr lang="cs-CZ" sz="1800" dirty="0"/>
              <a:t> Time Windows – </a:t>
            </a:r>
            <a:r>
              <a:rPr lang="cs-CZ" sz="1800" dirty="0" err="1"/>
              <a:t>optimal</a:t>
            </a:r>
            <a:r>
              <a:rPr lang="cs-CZ" sz="1800" dirty="0"/>
              <a:t> </a:t>
            </a:r>
            <a:r>
              <a:rPr lang="cs-CZ" sz="1800" dirty="0" err="1"/>
              <a:t>solution</a:t>
            </a:r>
            <a:r>
              <a:rPr lang="cs-CZ" sz="1800" dirty="0"/>
              <a:t> </a:t>
            </a:r>
            <a:endParaRPr lang="en-US" dirty="0"/>
          </a:p>
        </p:txBody>
      </p:sp>
      <p:graphicFrame>
        <p:nvGraphicFramePr>
          <p:cNvPr id="6" name="Objekt 5">
            <a:extLst>
              <a:ext uri="{FF2B5EF4-FFF2-40B4-BE49-F238E27FC236}">
                <a16:creationId xmlns:a16="http://schemas.microsoft.com/office/drawing/2014/main" id="{313AF43F-2AA2-AFAE-8541-312FFE048EA4}"/>
              </a:ext>
            </a:extLst>
          </p:cNvPr>
          <p:cNvGraphicFramePr>
            <a:graphicFrameLocks noChangeAspect="1"/>
          </p:cNvGraphicFramePr>
          <p:nvPr>
            <p:extLst>
              <p:ext uri="{D42A27DB-BD31-4B8C-83A1-F6EECF244321}">
                <p14:modId xmlns:p14="http://schemas.microsoft.com/office/powerpoint/2010/main" val="2455603190"/>
              </p:ext>
            </p:extLst>
          </p:nvPr>
        </p:nvGraphicFramePr>
        <p:xfrm>
          <a:off x="1519238" y="2276475"/>
          <a:ext cx="868362" cy="363538"/>
        </p:xfrm>
        <a:graphic>
          <a:graphicData uri="http://schemas.openxmlformats.org/presentationml/2006/ole">
            <mc:AlternateContent xmlns:mc="http://schemas.openxmlformats.org/markup-compatibility/2006">
              <mc:Choice xmlns:v="urn:schemas-microsoft-com:vml" Requires="v">
                <p:oleObj name="Equation" r:id="rId5" imgW="545760" imgH="228600" progId="Equation.DSMT4">
                  <p:embed/>
                </p:oleObj>
              </mc:Choice>
              <mc:Fallback>
                <p:oleObj name="Equation" r:id="rId5" imgW="545760" imgH="228600" progId="Equation.DSMT4">
                  <p:embed/>
                  <p:pic>
                    <p:nvPicPr>
                      <p:cNvPr id="6" name="Objekt 5">
                        <a:extLst>
                          <a:ext uri="{FF2B5EF4-FFF2-40B4-BE49-F238E27FC236}">
                            <a16:creationId xmlns:a16="http://schemas.microsoft.com/office/drawing/2014/main" id="{313AF43F-2AA2-AFAE-8541-312FFE048EA4}"/>
                          </a:ext>
                        </a:extLst>
                      </p:cNvPr>
                      <p:cNvPicPr/>
                      <p:nvPr/>
                    </p:nvPicPr>
                    <p:blipFill>
                      <a:blip r:embed="rId6"/>
                      <a:stretch>
                        <a:fillRect/>
                      </a:stretch>
                    </p:blipFill>
                    <p:spPr>
                      <a:xfrm>
                        <a:off x="1519238" y="2276475"/>
                        <a:ext cx="868362" cy="36353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9D927020-CA83-7D44-959C-4E256B60DA53}"/>
              </a:ext>
            </a:extLst>
          </p:cNvPr>
          <p:cNvPicPr>
            <a:picLocks noChangeAspect="1"/>
          </p:cNvPicPr>
          <p:nvPr/>
        </p:nvPicPr>
        <p:blipFill>
          <a:blip r:embed="rId7"/>
          <a:stretch>
            <a:fillRect/>
          </a:stretch>
        </p:blipFill>
        <p:spPr>
          <a:xfrm>
            <a:off x="1519239" y="2648872"/>
            <a:ext cx="6659321" cy="2301500"/>
          </a:xfrm>
          <a:prstGeom prst="rect">
            <a:avLst/>
          </a:prstGeom>
          <a:ln w="12700">
            <a:solidFill>
              <a:schemeClr val="tx1"/>
            </a:solidFill>
          </a:ln>
        </p:spPr>
      </p:pic>
      <p:pic>
        <p:nvPicPr>
          <p:cNvPr id="12" name="Picture 11">
            <a:extLst>
              <a:ext uri="{FF2B5EF4-FFF2-40B4-BE49-F238E27FC236}">
                <a16:creationId xmlns:a16="http://schemas.microsoft.com/office/drawing/2014/main" id="{DA593CBE-255C-0E77-169F-BEB4122CC1BB}"/>
              </a:ext>
            </a:extLst>
          </p:cNvPr>
          <p:cNvPicPr>
            <a:picLocks noChangeAspect="1"/>
          </p:cNvPicPr>
          <p:nvPr/>
        </p:nvPicPr>
        <p:blipFill>
          <a:blip r:embed="rId8"/>
          <a:stretch>
            <a:fillRect/>
          </a:stretch>
        </p:blipFill>
        <p:spPr>
          <a:xfrm>
            <a:off x="8333995" y="2648872"/>
            <a:ext cx="3263461" cy="2585005"/>
          </a:xfrm>
          <a:prstGeom prst="rect">
            <a:avLst/>
          </a:prstGeom>
          <a:ln w="12700">
            <a:solidFill>
              <a:schemeClr val="accent1"/>
            </a:solidFill>
          </a:ln>
        </p:spPr>
      </p:pic>
    </p:spTree>
    <p:extLst>
      <p:ext uri="{BB962C8B-B14F-4D97-AF65-F5344CB8AC3E}">
        <p14:creationId xmlns:p14="http://schemas.microsoft.com/office/powerpoint/2010/main" val="33743840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2A65B-3130-D4D6-6211-A4C0EB019E6C}"/>
            </a:ext>
          </a:extLst>
        </p:cNvPr>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1194FBCA-C5E0-FC89-902A-D4C3410EB0C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kt 2" hidden="1">
                        <a:extLst>
                          <a:ext uri="{FF2B5EF4-FFF2-40B4-BE49-F238E27FC236}">
                            <a16:creationId xmlns:a16="http://schemas.microsoft.com/office/drawing/2014/main" id="{1194FBCA-C5E0-FC89-902A-D4C3410EB0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a:extLst>
              <a:ext uri="{FF2B5EF4-FFF2-40B4-BE49-F238E27FC236}">
                <a16:creationId xmlns:a16="http://schemas.microsoft.com/office/drawing/2014/main" id="{E7498455-C489-72CB-8668-A4FD6BAF01EC}"/>
              </a:ext>
            </a:extLst>
          </p:cNvPr>
          <p:cNvSpPr>
            <a:spLocks noGrp="1"/>
          </p:cNvSpPr>
          <p:nvPr>
            <p:ph type="sldNum" sz="quarter" idx="2"/>
          </p:nvPr>
        </p:nvSpPr>
        <p:spPr/>
        <p:txBody>
          <a:bodyPr/>
          <a:lstStyle/>
          <a:p>
            <a:fld id="{1E956721-BB38-4972-8ACD-5A2C9377E3B4}" type="slidenum">
              <a:rPr lang="en-US" smtClean="0"/>
              <a:pPr/>
              <a:t>118</a:t>
            </a:fld>
            <a:endParaRPr lang="en-US"/>
          </a:p>
        </p:txBody>
      </p:sp>
      <p:sp>
        <p:nvSpPr>
          <p:cNvPr id="8" name="Zástupný text 7">
            <a:extLst>
              <a:ext uri="{FF2B5EF4-FFF2-40B4-BE49-F238E27FC236}">
                <a16:creationId xmlns:a16="http://schemas.microsoft.com/office/drawing/2014/main" id="{EDFAA6C8-1DD3-2494-7F5A-7DAF4D6C9D25}"/>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6E3E02FA-2B65-0594-1637-0C2BC7FFD756}"/>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Definition of the problem</a:t>
            </a:r>
          </a:p>
          <a:p>
            <a:pPr lvl="1" indent="-249238">
              <a:lnSpc>
                <a:spcPct val="110000"/>
              </a:lnSpc>
            </a:pPr>
            <a:r>
              <a:rPr lang="en-US" dirty="0">
                <a:solidFill>
                  <a:srgbClr val="4BA82E"/>
                </a:solidFill>
              </a:rPr>
              <a:t>Set</a:t>
            </a:r>
            <a:r>
              <a:rPr lang="en-US" dirty="0"/>
              <a:t> of </a:t>
            </a:r>
            <a:r>
              <a:rPr lang="en-US" dirty="0">
                <a:solidFill>
                  <a:srgbClr val="4BA82E"/>
                </a:solidFill>
              </a:rPr>
              <a:t>customers</a:t>
            </a:r>
            <a:r>
              <a:rPr lang="en-US" dirty="0"/>
              <a:t>.</a:t>
            </a:r>
          </a:p>
          <a:p>
            <a:pPr lvl="1" indent="-249238">
              <a:lnSpc>
                <a:spcPct val="110000"/>
              </a:lnSpc>
            </a:pPr>
            <a:r>
              <a:rPr lang="en-US" dirty="0">
                <a:solidFill>
                  <a:srgbClr val="4BA82E"/>
                </a:solidFill>
              </a:rPr>
              <a:t>Each customer </a:t>
            </a:r>
            <a:r>
              <a:rPr lang="en-US" dirty="0"/>
              <a:t>must be visited </a:t>
            </a:r>
            <a:r>
              <a:rPr lang="en-US" dirty="0">
                <a:solidFill>
                  <a:srgbClr val="4BA82E"/>
                </a:solidFill>
              </a:rPr>
              <a:t>exactly</a:t>
            </a:r>
            <a:r>
              <a:rPr lang="en-US" dirty="0"/>
              <a:t> </a:t>
            </a:r>
            <a:r>
              <a:rPr lang="en-US" dirty="0">
                <a:solidFill>
                  <a:srgbClr val="4BA82E"/>
                </a:solidFill>
              </a:rPr>
              <a:t>once</a:t>
            </a:r>
            <a:r>
              <a:rPr lang="en-US" dirty="0"/>
              <a:t>.</a:t>
            </a:r>
          </a:p>
          <a:p>
            <a:pPr lvl="1" indent="-249238">
              <a:lnSpc>
                <a:spcPct val="110000"/>
              </a:lnSpc>
            </a:pPr>
            <a:r>
              <a:rPr lang="cs-CZ" dirty="0" err="1"/>
              <a:t>Vehicle</a:t>
            </a:r>
            <a:r>
              <a:rPr lang="cs-CZ" dirty="0"/>
              <a:t> </a:t>
            </a:r>
            <a:r>
              <a:rPr lang="cs-CZ" dirty="0" err="1"/>
              <a:t>does</a:t>
            </a:r>
            <a:r>
              <a:rPr lang="cs-CZ" dirty="0"/>
              <a:t> not return to t</a:t>
            </a:r>
            <a:r>
              <a:rPr lang="en-US" dirty="0"/>
              <a:t>he </a:t>
            </a:r>
            <a:r>
              <a:rPr lang="en-US" dirty="0">
                <a:solidFill>
                  <a:srgbClr val="4BA82E"/>
                </a:solidFill>
              </a:rPr>
              <a:t>home</a:t>
            </a:r>
            <a:r>
              <a:rPr lang="en-US" dirty="0"/>
              <a:t> </a:t>
            </a:r>
            <a:r>
              <a:rPr lang="en-US" dirty="0">
                <a:solidFill>
                  <a:srgbClr val="4BA82E"/>
                </a:solidFill>
              </a:rPr>
              <a:t>city</a:t>
            </a:r>
            <a:r>
              <a:rPr lang="en-US" dirty="0"/>
              <a:t> (index 1).</a:t>
            </a:r>
          </a:p>
          <a:p>
            <a:pPr lvl="1" indent="-249238">
              <a:lnSpc>
                <a:spcPct val="110000"/>
              </a:lnSpc>
            </a:pPr>
            <a:r>
              <a:rPr lang="en-US" dirty="0">
                <a:solidFill>
                  <a:srgbClr val="4BA82E"/>
                </a:solidFill>
              </a:rPr>
              <a:t>Objective</a:t>
            </a:r>
            <a:r>
              <a:rPr lang="en-US" dirty="0"/>
              <a:t> is to </a:t>
            </a:r>
            <a:r>
              <a:rPr lang="en-US" dirty="0">
                <a:solidFill>
                  <a:srgbClr val="4BA82E"/>
                </a:solidFill>
              </a:rPr>
              <a:t>minimize</a:t>
            </a:r>
            <a:r>
              <a:rPr lang="en-US" dirty="0"/>
              <a:t> </a:t>
            </a:r>
            <a:r>
              <a:rPr lang="en-US" dirty="0">
                <a:solidFill>
                  <a:srgbClr val="4BA82E"/>
                </a:solidFill>
              </a:rPr>
              <a:t>total</a:t>
            </a:r>
            <a:r>
              <a:rPr lang="en-US" dirty="0"/>
              <a:t> </a:t>
            </a:r>
            <a:r>
              <a:rPr lang="en-US" dirty="0">
                <a:solidFill>
                  <a:srgbClr val="4BA82E"/>
                </a:solidFill>
              </a:rPr>
              <a:t>length</a:t>
            </a:r>
            <a:r>
              <a:rPr lang="en-US" dirty="0"/>
              <a:t> of the </a:t>
            </a:r>
            <a:r>
              <a:rPr lang="en-US" dirty="0">
                <a:solidFill>
                  <a:srgbClr val="4BA82E"/>
                </a:solidFill>
              </a:rPr>
              <a:t>route</a:t>
            </a:r>
            <a:r>
              <a:rPr lang="en-US" dirty="0"/>
              <a:t>, total travel time or total travel cost</a:t>
            </a:r>
            <a:r>
              <a:rPr lang="cs-CZ" dirty="0"/>
              <a:t>.</a:t>
            </a:r>
            <a:endParaRPr lang="en-US" dirty="0"/>
          </a:p>
        </p:txBody>
      </p:sp>
      <p:sp>
        <p:nvSpPr>
          <p:cNvPr id="2" name="Zástupný symbol pro zápatí 1">
            <a:extLst>
              <a:ext uri="{FF2B5EF4-FFF2-40B4-BE49-F238E27FC236}">
                <a16:creationId xmlns:a16="http://schemas.microsoft.com/office/drawing/2014/main" id="{EBE84649-0F6F-3F0C-F705-20C2153E33DA}"/>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C56859D3-501F-3F80-9393-838A8901D2A5}"/>
              </a:ext>
            </a:extLst>
          </p:cNvPr>
          <p:cNvSpPr>
            <a:spLocks noGrp="1"/>
          </p:cNvSpPr>
          <p:nvPr>
            <p:ph type="body" sz="quarter" idx="23"/>
          </p:nvPr>
        </p:nvSpPr>
        <p:spPr/>
        <p:txBody>
          <a:bodyPr/>
          <a:lstStyle/>
          <a:p>
            <a:r>
              <a:rPr lang="cs-CZ" dirty="0"/>
              <a:t>Open </a:t>
            </a:r>
            <a:r>
              <a:rPr lang="cs-CZ" dirty="0" err="1"/>
              <a:t>T</a:t>
            </a:r>
            <a:r>
              <a:rPr lang="cs-CZ" sz="1800" dirty="0" err="1"/>
              <a:t>reveling</a:t>
            </a:r>
            <a:r>
              <a:rPr lang="cs-CZ" sz="1800" dirty="0"/>
              <a:t> </a:t>
            </a:r>
            <a:r>
              <a:rPr lang="cs-CZ" sz="1800" dirty="0" err="1"/>
              <a:t>Salesman</a:t>
            </a:r>
            <a:r>
              <a:rPr lang="cs-CZ" sz="1800" dirty="0"/>
              <a:t> </a:t>
            </a:r>
            <a:r>
              <a:rPr lang="cs-CZ" sz="1800" dirty="0" err="1"/>
              <a:t>Problem</a:t>
            </a:r>
            <a:endParaRPr lang="en-US" dirty="0"/>
          </a:p>
        </p:txBody>
      </p:sp>
    </p:spTree>
    <p:extLst>
      <p:ext uri="{BB962C8B-B14F-4D97-AF65-F5344CB8AC3E}">
        <p14:creationId xmlns:p14="http://schemas.microsoft.com/office/powerpoint/2010/main" val="95376385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73C75-73D0-77F8-D7ED-2F91D6A6BE1B}"/>
            </a:ext>
          </a:extLst>
        </p:cNvPr>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AB1539D6-3F5B-28DA-EAFD-C84AE8DA322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kt 2" hidden="1">
                        <a:extLst>
                          <a:ext uri="{FF2B5EF4-FFF2-40B4-BE49-F238E27FC236}">
                            <a16:creationId xmlns:a16="http://schemas.microsoft.com/office/drawing/2014/main" id="{AB1539D6-3F5B-28DA-EAFD-C84AE8DA322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a:extLst>
              <a:ext uri="{FF2B5EF4-FFF2-40B4-BE49-F238E27FC236}">
                <a16:creationId xmlns:a16="http://schemas.microsoft.com/office/drawing/2014/main" id="{5F97AFDA-0C8F-595B-AB7F-B539063D1BAC}"/>
              </a:ext>
            </a:extLst>
          </p:cNvPr>
          <p:cNvSpPr>
            <a:spLocks noGrp="1"/>
          </p:cNvSpPr>
          <p:nvPr>
            <p:ph type="sldNum" sz="quarter" idx="2"/>
          </p:nvPr>
        </p:nvSpPr>
        <p:spPr/>
        <p:txBody>
          <a:bodyPr/>
          <a:lstStyle/>
          <a:p>
            <a:fld id="{1E956721-BB38-4972-8ACD-5A2C9377E3B4}" type="slidenum">
              <a:rPr lang="en-US" smtClean="0"/>
              <a:pPr/>
              <a:t>119</a:t>
            </a:fld>
            <a:endParaRPr lang="en-US"/>
          </a:p>
        </p:txBody>
      </p:sp>
      <p:sp>
        <p:nvSpPr>
          <p:cNvPr id="8" name="Zástupný text 7">
            <a:extLst>
              <a:ext uri="{FF2B5EF4-FFF2-40B4-BE49-F238E27FC236}">
                <a16:creationId xmlns:a16="http://schemas.microsoft.com/office/drawing/2014/main" id="{0E3F1583-FC0E-D0BD-BE55-681192DC0D12}"/>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61F22381-1F8C-5CD5-065F-E22D0180C0E3}"/>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cs-CZ" b="1" dirty="0" err="1"/>
              <a:t>Optimal</a:t>
            </a:r>
            <a:r>
              <a:rPr lang="cs-CZ" b="1" dirty="0"/>
              <a:t> </a:t>
            </a:r>
            <a:r>
              <a:rPr lang="cs-CZ" b="1" dirty="0" err="1"/>
              <a:t>solution</a:t>
            </a:r>
            <a:endParaRPr lang="cs-CZ" b="1" dirty="0"/>
          </a:p>
          <a:p>
            <a:pPr marL="628650" lvl="1" indent="-268288">
              <a:lnSpc>
                <a:spcPct val="110000"/>
              </a:lnSpc>
            </a:pPr>
            <a:r>
              <a:rPr lang="cs-CZ" dirty="0" err="1">
                <a:latin typeface="Arial" panose="020B0604020202020204" pitchFamily="34" charset="0"/>
                <a:cs typeface="Arial" panose="020B0604020202020204" pitchFamily="34" charset="0"/>
              </a:rPr>
              <a:t>Objective</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value</a:t>
            </a:r>
            <a:endParaRPr lang="en-US" dirty="0">
              <a:latin typeface="Arial" panose="020B0604020202020204" pitchFamily="34" charset="0"/>
              <a:cs typeface="Arial" panose="020B0604020202020204" pitchFamily="34" charset="0"/>
            </a:endParaRPr>
          </a:p>
          <a:p>
            <a:pPr marL="285750" lvl="0" indent="-285750">
              <a:lnSpc>
                <a:spcPct val="110000"/>
              </a:lnSpc>
              <a:buFont typeface="Wingdings" panose="05000000000000000000" pitchFamily="2" charset="2"/>
              <a:buChar char="§"/>
            </a:pPr>
            <a:endParaRPr lang="en-US" b="1" dirty="0"/>
          </a:p>
        </p:txBody>
      </p:sp>
      <p:sp>
        <p:nvSpPr>
          <p:cNvPr id="2" name="Zástupný symbol pro zápatí 1">
            <a:extLst>
              <a:ext uri="{FF2B5EF4-FFF2-40B4-BE49-F238E27FC236}">
                <a16:creationId xmlns:a16="http://schemas.microsoft.com/office/drawing/2014/main" id="{F78478F5-3BDB-C108-1A4A-68EF0473FCEE}"/>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2AC71DC9-FB20-FDAB-2F9B-E5180E108A8C}"/>
              </a:ext>
            </a:extLst>
          </p:cNvPr>
          <p:cNvSpPr>
            <a:spLocks noGrp="1"/>
          </p:cNvSpPr>
          <p:nvPr>
            <p:ph type="body" sz="quarter" idx="23"/>
          </p:nvPr>
        </p:nvSpPr>
        <p:spPr/>
        <p:txBody>
          <a:bodyPr/>
          <a:lstStyle/>
          <a:p>
            <a:r>
              <a:rPr lang="cs-CZ" sz="1800" dirty="0"/>
              <a:t>Open </a:t>
            </a:r>
            <a:r>
              <a:rPr lang="cs-CZ" dirty="0" err="1"/>
              <a:t>T</a:t>
            </a:r>
            <a:r>
              <a:rPr lang="cs-CZ" sz="1800" dirty="0" err="1"/>
              <a:t>reveling</a:t>
            </a:r>
            <a:r>
              <a:rPr lang="cs-CZ" sz="1800" dirty="0"/>
              <a:t> </a:t>
            </a:r>
            <a:r>
              <a:rPr lang="cs-CZ" sz="1800" dirty="0" err="1"/>
              <a:t>Salesman</a:t>
            </a:r>
            <a:r>
              <a:rPr lang="cs-CZ" sz="1800" dirty="0"/>
              <a:t> </a:t>
            </a:r>
            <a:r>
              <a:rPr lang="cs-CZ" sz="1800" dirty="0" err="1"/>
              <a:t>Problem</a:t>
            </a:r>
            <a:r>
              <a:rPr lang="cs-CZ" sz="1800" dirty="0"/>
              <a:t> – </a:t>
            </a:r>
            <a:r>
              <a:rPr lang="cs-CZ" sz="1800" dirty="0" err="1"/>
              <a:t>optimal</a:t>
            </a:r>
            <a:r>
              <a:rPr lang="cs-CZ" sz="1800" dirty="0"/>
              <a:t> </a:t>
            </a:r>
            <a:r>
              <a:rPr lang="cs-CZ" sz="1800" dirty="0" err="1"/>
              <a:t>solution</a:t>
            </a:r>
            <a:r>
              <a:rPr lang="cs-CZ" sz="1800" dirty="0"/>
              <a:t> </a:t>
            </a:r>
            <a:endParaRPr lang="en-US" dirty="0"/>
          </a:p>
        </p:txBody>
      </p:sp>
      <p:graphicFrame>
        <p:nvGraphicFramePr>
          <p:cNvPr id="6" name="Objekt 5">
            <a:extLst>
              <a:ext uri="{FF2B5EF4-FFF2-40B4-BE49-F238E27FC236}">
                <a16:creationId xmlns:a16="http://schemas.microsoft.com/office/drawing/2014/main" id="{22057E57-20C5-1ACA-66C8-28E8795B6EAA}"/>
              </a:ext>
            </a:extLst>
          </p:cNvPr>
          <p:cNvGraphicFramePr>
            <a:graphicFrameLocks noChangeAspect="1"/>
          </p:cNvGraphicFramePr>
          <p:nvPr>
            <p:extLst>
              <p:ext uri="{D42A27DB-BD31-4B8C-83A1-F6EECF244321}">
                <p14:modId xmlns:p14="http://schemas.microsoft.com/office/powerpoint/2010/main" val="3222570964"/>
              </p:ext>
            </p:extLst>
          </p:nvPr>
        </p:nvGraphicFramePr>
        <p:xfrm>
          <a:off x="1128604" y="2386834"/>
          <a:ext cx="766762" cy="363538"/>
        </p:xfrm>
        <a:graphic>
          <a:graphicData uri="http://schemas.openxmlformats.org/presentationml/2006/ole">
            <mc:AlternateContent xmlns:mc="http://schemas.openxmlformats.org/markup-compatibility/2006">
              <mc:Choice xmlns:v="urn:schemas-microsoft-com:vml" Requires="v">
                <p:oleObj name="Equation" r:id="rId5" imgW="482400" imgH="228600" progId="Equation.DSMT4">
                  <p:embed/>
                </p:oleObj>
              </mc:Choice>
              <mc:Fallback>
                <p:oleObj name="Equation" r:id="rId5" imgW="482400" imgH="228600" progId="Equation.DSMT4">
                  <p:embed/>
                  <p:pic>
                    <p:nvPicPr>
                      <p:cNvPr id="6" name="Objekt 5">
                        <a:extLst>
                          <a:ext uri="{FF2B5EF4-FFF2-40B4-BE49-F238E27FC236}">
                            <a16:creationId xmlns:a16="http://schemas.microsoft.com/office/drawing/2014/main" id="{22057E57-20C5-1ACA-66C8-28E8795B6EAA}"/>
                          </a:ext>
                        </a:extLst>
                      </p:cNvPr>
                      <p:cNvPicPr/>
                      <p:nvPr/>
                    </p:nvPicPr>
                    <p:blipFill>
                      <a:blip r:embed="rId6"/>
                      <a:stretch>
                        <a:fillRect/>
                      </a:stretch>
                    </p:blipFill>
                    <p:spPr>
                      <a:xfrm>
                        <a:off x="1128604" y="2386834"/>
                        <a:ext cx="766762" cy="36353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7F27AD8B-CD9E-C61F-2C5B-2E71EC847467}"/>
              </a:ext>
            </a:extLst>
          </p:cNvPr>
          <p:cNvGrpSpPr/>
          <p:nvPr/>
        </p:nvGrpSpPr>
        <p:grpSpPr>
          <a:xfrm>
            <a:off x="3272642" y="1944308"/>
            <a:ext cx="5896558" cy="4030823"/>
            <a:chOff x="3357986" y="1944308"/>
            <a:chExt cx="5896558" cy="4030823"/>
          </a:xfrm>
        </p:grpSpPr>
        <p:pic>
          <p:nvPicPr>
            <p:cNvPr id="7" name="Picture 6">
              <a:extLst>
                <a:ext uri="{FF2B5EF4-FFF2-40B4-BE49-F238E27FC236}">
                  <a16:creationId xmlns:a16="http://schemas.microsoft.com/office/drawing/2014/main" id="{DEE5BA5E-F3FC-FE17-8D54-FAC91FEA6822}"/>
                </a:ext>
              </a:extLst>
            </p:cNvPr>
            <p:cNvPicPr>
              <a:picLocks noChangeAspect="1"/>
            </p:cNvPicPr>
            <p:nvPr/>
          </p:nvPicPr>
          <p:blipFill>
            <a:blip r:embed="rId7"/>
            <a:stretch>
              <a:fillRect/>
            </a:stretch>
          </p:blipFill>
          <p:spPr>
            <a:xfrm>
              <a:off x="3357986" y="1944308"/>
              <a:ext cx="5896558" cy="4030823"/>
            </a:xfrm>
            <a:prstGeom prst="rect">
              <a:avLst/>
            </a:prstGeom>
            <a:ln w="12700">
              <a:solidFill>
                <a:schemeClr val="tx1"/>
              </a:solidFill>
            </a:ln>
          </p:spPr>
        </p:pic>
        <p:sp>
          <p:nvSpPr>
            <p:cNvPr id="11" name="Rectangle 10">
              <a:extLst>
                <a:ext uri="{FF2B5EF4-FFF2-40B4-BE49-F238E27FC236}">
                  <a16:creationId xmlns:a16="http://schemas.microsoft.com/office/drawing/2014/main" id="{7ADDB585-09F7-22BC-39CC-5D8E58B3DE30}"/>
                </a:ext>
              </a:extLst>
            </p:cNvPr>
            <p:cNvSpPr/>
            <p:nvPr/>
          </p:nvSpPr>
          <p:spPr>
            <a:xfrm>
              <a:off x="4358911" y="2308004"/>
              <a:ext cx="280219" cy="140988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grpSp>
    </p:spTree>
    <p:extLst>
      <p:ext uri="{BB962C8B-B14F-4D97-AF65-F5344CB8AC3E}">
        <p14:creationId xmlns:p14="http://schemas.microsoft.com/office/powerpoint/2010/main" val="2130729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12</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Introduction</a:t>
            </a:r>
            <a:r>
              <a:rPr lang="cs-CZ" dirty="0"/>
              <a:t> to </a:t>
            </a:r>
            <a:r>
              <a:rPr lang="cs-CZ" dirty="0" err="1"/>
              <a:t>Operational</a:t>
            </a:r>
            <a:r>
              <a:rPr lang="cs-CZ" dirty="0"/>
              <a:t> </a:t>
            </a:r>
            <a:r>
              <a:rPr lang="cs-CZ" dirty="0" err="1"/>
              <a:t>Research</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Conceptual model</a:t>
            </a:r>
          </a:p>
          <a:p>
            <a:pPr lvl="1">
              <a:lnSpc>
                <a:spcPct val="110000"/>
              </a:lnSpc>
            </a:pPr>
            <a:r>
              <a:rPr lang="en-US" dirty="0">
                <a:solidFill>
                  <a:srgbClr val="4BA82E"/>
                </a:solidFill>
              </a:rPr>
              <a:t>Processes</a:t>
            </a:r>
            <a:r>
              <a:rPr lang="en-US" dirty="0"/>
              <a:t>.</a:t>
            </a:r>
          </a:p>
          <a:p>
            <a:pPr lvl="1">
              <a:lnSpc>
                <a:spcPct val="110000"/>
              </a:lnSpc>
            </a:pPr>
            <a:r>
              <a:rPr lang="en-US" dirty="0">
                <a:solidFill>
                  <a:srgbClr val="4BA82E"/>
                </a:solidFill>
              </a:rPr>
              <a:t>Restrictions</a:t>
            </a:r>
            <a:r>
              <a:rPr lang="en-US" dirty="0"/>
              <a:t>.</a:t>
            </a:r>
          </a:p>
          <a:p>
            <a:pPr lvl="1">
              <a:lnSpc>
                <a:spcPct val="110000"/>
              </a:lnSpc>
            </a:pPr>
            <a:r>
              <a:rPr lang="en-US" dirty="0">
                <a:solidFill>
                  <a:srgbClr val="4BA82E"/>
                </a:solidFill>
              </a:rPr>
              <a:t>Objective</a:t>
            </a:r>
            <a:r>
              <a:rPr lang="en-US" dirty="0"/>
              <a:t>.</a:t>
            </a:r>
          </a:p>
          <a:p>
            <a:pPr marL="285750" lvl="0" indent="-285750">
              <a:lnSpc>
                <a:spcPct val="110000"/>
              </a:lnSpc>
              <a:buFont typeface="Wingdings" panose="05000000000000000000" pitchFamily="2" charset="2"/>
              <a:buChar char="§"/>
            </a:pPr>
            <a:r>
              <a:rPr lang="en-US" b="1" dirty="0"/>
              <a:t>Mathematical model</a:t>
            </a:r>
          </a:p>
          <a:p>
            <a:pPr lvl="1">
              <a:lnSpc>
                <a:spcPct val="110000"/>
              </a:lnSpc>
            </a:pPr>
            <a:r>
              <a:rPr lang="en-US" dirty="0">
                <a:solidFill>
                  <a:srgbClr val="4BA82E"/>
                </a:solidFill>
              </a:rPr>
              <a:t>Decision</a:t>
            </a:r>
            <a:r>
              <a:rPr lang="en-US" dirty="0"/>
              <a:t> </a:t>
            </a:r>
            <a:r>
              <a:rPr lang="en-US" dirty="0">
                <a:solidFill>
                  <a:srgbClr val="4BA82E"/>
                </a:solidFill>
              </a:rPr>
              <a:t>Variables</a:t>
            </a:r>
            <a:r>
              <a:rPr lang="en-US" dirty="0"/>
              <a:t> – continuous, integral, binary.</a:t>
            </a:r>
          </a:p>
          <a:p>
            <a:pPr lvl="1">
              <a:lnSpc>
                <a:spcPct val="110000"/>
              </a:lnSpc>
            </a:pPr>
            <a:r>
              <a:rPr lang="en-US" dirty="0">
                <a:solidFill>
                  <a:srgbClr val="4BA82E"/>
                </a:solidFill>
              </a:rPr>
              <a:t>Constraints</a:t>
            </a:r>
            <a:r>
              <a:rPr lang="en-US" dirty="0"/>
              <a:t> – equations, inequalities.</a:t>
            </a:r>
          </a:p>
          <a:p>
            <a:pPr lvl="1">
              <a:lnSpc>
                <a:spcPct val="110000"/>
              </a:lnSpc>
            </a:pPr>
            <a:r>
              <a:rPr lang="en-US" dirty="0">
                <a:solidFill>
                  <a:srgbClr val="4BA82E"/>
                </a:solidFill>
              </a:rPr>
              <a:t>Objective</a:t>
            </a:r>
            <a:r>
              <a:rPr lang="en-US" dirty="0"/>
              <a:t> </a:t>
            </a:r>
            <a:r>
              <a:rPr lang="en-US" dirty="0">
                <a:solidFill>
                  <a:srgbClr val="4BA82E"/>
                </a:solidFill>
              </a:rPr>
              <a:t>function</a:t>
            </a:r>
            <a:r>
              <a:rPr lang="en-US" dirty="0"/>
              <a:t> – max, min.</a:t>
            </a:r>
          </a:p>
          <a:p>
            <a:pPr marL="285750" lvl="0" indent="-285750">
              <a:lnSpc>
                <a:spcPct val="110000"/>
              </a:lnSpc>
              <a:buFont typeface="Wingdings" panose="05000000000000000000" pitchFamily="2" charset="2"/>
              <a:buChar char="§"/>
            </a:pPr>
            <a:r>
              <a:rPr lang="en-US" b="1" dirty="0"/>
              <a:t>Solution</a:t>
            </a:r>
          </a:p>
          <a:p>
            <a:pPr lvl="1">
              <a:lnSpc>
                <a:spcPct val="110000"/>
              </a:lnSpc>
            </a:pPr>
            <a:r>
              <a:rPr lang="en-US" dirty="0">
                <a:solidFill>
                  <a:srgbClr val="4BA82E"/>
                </a:solidFill>
              </a:rPr>
              <a:t>Feasible</a:t>
            </a:r>
            <a:r>
              <a:rPr lang="en-US" dirty="0"/>
              <a:t> – satisfies all constraints.</a:t>
            </a:r>
          </a:p>
          <a:p>
            <a:pPr lvl="1">
              <a:lnSpc>
                <a:spcPct val="110000"/>
              </a:lnSpc>
            </a:pPr>
            <a:r>
              <a:rPr lang="en-US" dirty="0">
                <a:solidFill>
                  <a:srgbClr val="4BA82E"/>
                </a:solidFill>
              </a:rPr>
              <a:t>Optimal</a:t>
            </a:r>
            <a:r>
              <a:rPr lang="en-US" dirty="0"/>
              <a:t> – best feasible solution in terms of the objective.</a:t>
            </a:r>
          </a:p>
          <a:p>
            <a:pPr lvl="1">
              <a:lnSpc>
                <a:spcPct val="110000"/>
              </a:lnSpc>
            </a:pPr>
            <a:r>
              <a:rPr lang="en-US" dirty="0">
                <a:solidFill>
                  <a:srgbClr val="4BA82E"/>
                </a:solidFill>
              </a:rPr>
              <a:t>Infeasible</a:t>
            </a:r>
            <a:r>
              <a:rPr lang="en-US" dirty="0"/>
              <a:t> – does not satisfy any constraint.</a:t>
            </a:r>
          </a:p>
          <a:p>
            <a:pPr marL="381000" lvl="1" indent="0">
              <a:lnSpc>
                <a:spcPct val="110000"/>
              </a:lnSpc>
              <a:buNone/>
            </a:pPr>
            <a:r>
              <a:rPr lang="en-US" dirty="0"/>
              <a:t>	</a:t>
            </a:r>
          </a:p>
          <a:p>
            <a:pPr marL="285750" lvl="0" indent="-285750">
              <a:lnSpc>
                <a:spcPct val="110000"/>
              </a:lnSpc>
              <a:buFont typeface="Wingdings" panose="05000000000000000000" pitchFamily="2" charset="2"/>
              <a:buChar char="§"/>
            </a:pPr>
            <a:endParaRPr lang="en-US" dirty="0"/>
          </a:p>
          <a:p>
            <a:pPr marL="285750" lvl="0" indent="-285750">
              <a:lnSpc>
                <a:spcPct val="110000"/>
              </a:lnSpc>
              <a:buFont typeface="Wingdings" panose="05000000000000000000" pitchFamily="2" charset="2"/>
              <a:buChar char="§"/>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Linear Programming</a:t>
            </a:r>
          </a:p>
        </p:txBody>
      </p:sp>
    </p:spTree>
    <p:extLst>
      <p:ext uri="{BB962C8B-B14F-4D97-AF65-F5344CB8AC3E}">
        <p14:creationId xmlns:p14="http://schemas.microsoft.com/office/powerpoint/2010/main" val="39707212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ED0BCC2-8143-48FF-96C2-39FF8C1B37F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kt 2" hidden="1">
                        <a:extLst>
                          <a:ext uri="{FF2B5EF4-FFF2-40B4-BE49-F238E27FC236}">
                            <a16:creationId xmlns:a16="http://schemas.microsoft.com/office/drawing/2014/main" id="{5ED0BCC2-8143-48FF-96C2-39FF8C1B37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120</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9" y="1647546"/>
            <a:ext cx="11317005" cy="2978883"/>
          </a:xfrm>
        </p:spPr>
        <p:txBody>
          <a:bodyPr>
            <a:noAutofit/>
          </a:bodyPr>
          <a:lstStyle/>
          <a:p>
            <a:pPr marL="285750" lvl="0" indent="-285750">
              <a:lnSpc>
                <a:spcPct val="110000"/>
              </a:lnSpc>
              <a:buFont typeface="Wingdings" panose="05000000000000000000" pitchFamily="2" charset="2"/>
              <a:buChar char="§"/>
            </a:pPr>
            <a:r>
              <a:rPr lang="cs-CZ" b="1" dirty="0" err="1"/>
              <a:t>Definition</a:t>
            </a:r>
            <a:r>
              <a:rPr lang="cs-CZ" b="1" dirty="0"/>
              <a:t> </a:t>
            </a:r>
            <a:r>
              <a:rPr lang="cs-CZ" b="1" dirty="0" err="1"/>
              <a:t>of</a:t>
            </a:r>
            <a:r>
              <a:rPr lang="cs-CZ" b="1" dirty="0"/>
              <a:t> </a:t>
            </a:r>
            <a:r>
              <a:rPr lang="cs-CZ" b="1" dirty="0" err="1"/>
              <a:t>the</a:t>
            </a:r>
            <a:r>
              <a:rPr lang="cs-CZ" b="1" dirty="0"/>
              <a:t> </a:t>
            </a:r>
            <a:r>
              <a:rPr lang="cs-CZ" b="1" dirty="0" err="1"/>
              <a:t>problem</a:t>
            </a:r>
            <a:endParaRPr lang="cs-CZ" b="1" dirty="0"/>
          </a:p>
          <a:p>
            <a:pPr marL="628650" lvl="1" indent="-268288" defTabSz="628650">
              <a:lnSpc>
                <a:spcPct val="110000"/>
              </a:lnSpc>
            </a:pPr>
            <a:r>
              <a:rPr lang="en-US" dirty="0"/>
              <a:t>The company </a:t>
            </a:r>
            <a:r>
              <a:rPr lang="en-US" dirty="0">
                <a:solidFill>
                  <a:schemeClr val="accent2"/>
                </a:solidFill>
              </a:rPr>
              <a:t>produces</a:t>
            </a:r>
            <a:r>
              <a:rPr lang="en-US" dirty="0"/>
              <a:t> utility glass (</a:t>
            </a:r>
            <a:r>
              <a:rPr lang="en-US" dirty="0">
                <a:solidFill>
                  <a:schemeClr val="accent2"/>
                </a:solidFill>
              </a:rPr>
              <a:t>beakers</a:t>
            </a:r>
            <a:r>
              <a:rPr lang="en-US" dirty="0"/>
              <a:t>, </a:t>
            </a:r>
            <a:r>
              <a:rPr lang="en-US" dirty="0">
                <a:solidFill>
                  <a:schemeClr val="accent2"/>
                </a:solidFill>
              </a:rPr>
              <a:t>ashtrays</a:t>
            </a:r>
            <a:r>
              <a:rPr lang="en-US" dirty="0"/>
              <a:t>, </a:t>
            </a:r>
            <a:r>
              <a:rPr lang="en-US" dirty="0">
                <a:solidFill>
                  <a:schemeClr val="accent2"/>
                </a:solidFill>
              </a:rPr>
              <a:t>bottles</a:t>
            </a:r>
            <a:r>
              <a:rPr lang="en-US" dirty="0"/>
              <a:t>, </a:t>
            </a:r>
            <a:r>
              <a:rPr lang="en-US" dirty="0">
                <a:solidFill>
                  <a:schemeClr val="accent2"/>
                </a:solidFill>
              </a:rPr>
              <a:t>bowls</a:t>
            </a:r>
            <a:r>
              <a:rPr lang="en-US" dirty="0"/>
              <a:t>, </a:t>
            </a:r>
            <a:r>
              <a:rPr lang="en-US" dirty="0">
                <a:solidFill>
                  <a:schemeClr val="accent2"/>
                </a:solidFill>
              </a:rPr>
              <a:t>vases</a:t>
            </a:r>
            <a:r>
              <a:rPr lang="en-US" dirty="0"/>
              <a:t> and </a:t>
            </a:r>
            <a:r>
              <a:rPr lang="en-US" dirty="0">
                <a:solidFill>
                  <a:schemeClr val="accent2"/>
                </a:solidFill>
              </a:rPr>
              <a:t>test tubes</a:t>
            </a:r>
            <a:r>
              <a:rPr lang="en-US" dirty="0"/>
              <a:t>).</a:t>
            </a:r>
            <a:r>
              <a:rPr lang="cs-CZ" dirty="0"/>
              <a:t> </a:t>
            </a:r>
            <a:r>
              <a:rPr lang="en-US" dirty="0"/>
              <a:t>The production line measures the size of the drop of glass from the storage room into the press, on which the mold for the given product is placed. The </a:t>
            </a:r>
            <a:r>
              <a:rPr lang="en-US" dirty="0">
                <a:solidFill>
                  <a:schemeClr val="accent2"/>
                </a:solidFill>
              </a:rPr>
              <a:t>conversion times </a:t>
            </a:r>
            <a:r>
              <a:rPr lang="en-US" dirty="0"/>
              <a:t>(in hours) for changing the mold and setting the drop size are </a:t>
            </a:r>
            <a:r>
              <a:rPr lang="cs-CZ" dirty="0" err="1"/>
              <a:t>given</a:t>
            </a:r>
            <a:r>
              <a:rPr lang="en-US" dirty="0"/>
              <a:t> in the table</a:t>
            </a:r>
            <a:r>
              <a:rPr lang="cs-CZ" dirty="0"/>
              <a:t>. </a:t>
            </a:r>
          </a:p>
          <a:p>
            <a:pPr marL="628650" lvl="1" indent="-268288" defTabSz="628650">
              <a:lnSpc>
                <a:spcPct val="110000"/>
              </a:lnSpc>
            </a:pPr>
            <a:r>
              <a:rPr lang="en-US" dirty="0"/>
              <a:t>The company wants to </a:t>
            </a:r>
            <a:r>
              <a:rPr lang="en-US" dirty="0">
                <a:solidFill>
                  <a:schemeClr val="accent2"/>
                </a:solidFill>
              </a:rPr>
              <a:t>minimize</a:t>
            </a:r>
            <a:r>
              <a:rPr lang="en-US" dirty="0"/>
              <a:t> </a:t>
            </a:r>
            <a:r>
              <a:rPr lang="en-US" dirty="0">
                <a:solidFill>
                  <a:schemeClr val="accent2"/>
                </a:solidFill>
              </a:rPr>
              <a:t>costs</a:t>
            </a:r>
            <a:r>
              <a:rPr lang="en-US" dirty="0"/>
              <a:t> that correspond </a:t>
            </a:r>
            <a:r>
              <a:rPr lang="cs-CZ" dirty="0" err="1"/>
              <a:t>with</a:t>
            </a:r>
            <a:r>
              <a:rPr lang="cs-CZ" dirty="0"/>
              <a:t> </a:t>
            </a:r>
            <a:r>
              <a:rPr lang="en-US" dirty="0">
                <a:solidFill>
                  <a:schemeClr val="accent2"/>
                </a:solidFill>
              </a:rPr>
              <a:t>downtime</a:t>
            </a:r>
            <a:r>
              <a:rPr lang="en-US" dirty="0"/>
              <a:t> due to </a:t>
            </a:r>
            <a:r>
              <a:rPr lang="en-US" dirty="0">
                <a:solidFill>
                  <a:schemeClr val="accent2"/>
                </a:solidFill>
              </a:rPr>
              <a:t>changing</a:t>
            </a:r>
            <a:r>
              <a:rPr lang="en-US" dirty="0"/>
              <a:t> the </a:t>
            </a:r>
            <a:r>
              <a:rPr lang="en-US" dirty="0">
                <a:solidFill>
                  <a:schemeClr val="accent2"/>
                </a:solidFill>
              </a:rPr>
              <a:t>mold</a:t>
            </a:r>
            <a:r>
              <a:rPr lang="en-US" dirty="0"/>
              <a:t> and setting the drop</a:t>
            </a:r>
            <a:r>
              <a:rPr lang="cs-CZ" dirty="0"/>
              <a:t>.</a:t>
            </a:r>
          </a:p>
          <a:p>
            <a:pPr marL="984250" lvl="2" indent="-342900">
              <a:lnSpc>
                <a:spcPct val="110000"/>
              </a:lnSpc>
              <a:buFont typeface="+mj-lt"/>
              <a:buAutoNum type="alphaLcParenR"/>
            </a:pPr>
            <a:r>
              <a:rPr lang="cs-CZ" dirty="0" err="1"/>
              <a:t>The</a:t>
            </a:r>
            <a:r>
              <a:rPr lang="cs-CZ" dirty="0"/>
              <a:t> </a:t>
            </a:r>
            <a:r>
              <a:rPr lang="en-US" dirty="0"/>
              <a:t>production batch always </a:t>
            </a:r>
            <a:r>
              <a:rPr lang="en-US" dirty="0">
                <a:solidFill>
                  <a:schemeClr val="accent2"/>
                </a:solidFill>
              </a:rPr>
              <a:t>begins</a:t>
            </a:r>
            <a:r>
              <a:rPr lang="en-US" dirty="0"/>
              <a:t> and </a:t>
            </a:r>
            <a:r>
              <a:rPr lang="en-US" dirty="0">
                <a:solidFill>
                  <a:schemeClr val="accent2"/>
                </a:solidFill>
              </a:rPr>
              <a:t>ends</a:t>
            </a:r>
            <a:r>
              <a:rPr lang="en-US" dirty="0"/>
              <a:t> with the production of a </a:t>
            </a:r>
            <a:r>
              <a:rPr lang="en-US" dirty="0">
                <a:solidFill>
                  <a:schemeClr val="accent2"/>
                </a:solidFill>
              </a:rPr>
              <a:t>beaker</a:t>
            </a:r>
            <a:r>
              <a:rPr lang="en-US" dirty="0"/>
              <a:t>.</a:t>
            </a:r>
            <a:endParaRPr lang="cs-CZ" dirty="0"/>
          </a:p>
          <a:p>
            <a:pPr marL="984250" lvl="2" indent="-342900">
              <a:lnSpc>
                <a:spcPct val="110000"/>
              </a:lnSpc>
              <a:buFont typeface="+mj-lt"/>
              <a:buAutoNum type="alphaLcParenR"/>
            </a:pPr>
            <a:r>
              <a:rPr lang="en-US" dirty="0"/>
              <a:t>The production batch </a:t>
            </a:r>
            <a:r>
              <a:rPr lang="en-US" dirty="0">
                <a:solidFill>
                  <a:schemeClr val="accent2"/>
                </a:solidFill>
              </a:rPr>
              <a:t>begins</a:t>
            </a:r>
            <a:r>
              <a:rPr lang="en-US" dirty="0"/>
              <a:t> with the production of the </a:t>
            </a:r>
            <a:r>
              <a:rPr lang="en-US" dirty="0">
                <a:solidFill>
                  <a:schemeClr val="accent2"/>
                </a:solidFill>
              </a:rPr>
              <a:t>beaker</a:t>
            </a:r>
            <a:r>
              <a:rPr lang="en-US" dirty="0"/>
              <a:t> and </a:t>
            </a:r>
            <a:r>
              <a:rPr lang="en-US" dirty="0">
                <a:solidFill>
                  <a:schemeClr val="accent2"/>
                </a:solidFill>
              </a:rPr>
              <a:t>ends</a:t>
            </a:r>
            <a:r>
              <a:rPr lang="en-US" dirty="0"/>
              <a:t> with </a:t>
            </a:r>
            <a:r>
              <a:rPr lang="en-US" dirty="0">
                <a:solidFill>
                  <a:schemeClr val="accent2"/>
                </a:solidFill>
              </a:rPr>
              <a:t>any</a:t>
            </a:r>
            <a:r>
              <a:rPr lang="en-US" dirty="0"/>
              <a:t> </a:t>
            </a:r>
            <a:r>
              <a:rPr lang="en-US" dirty="0">
                <a:solidFill>
                  <a:schemeClr val="accent2"/>
                </a:solidFill>
              </a:rPr>
              <a:t>product</a:t>
            </a:r>
            <a:r>
              <a:rPr lang="cs-CZ" dirty="0"/>
              <a:t>. </a:t>
            </a:r>
          </a:p>
          <a:p>
            <a:pPr marL="984250" lvl="2" indent="-342900">
              <a:lnSpc>
                <a:spcPct val="110000"/>
              </a:lnSpc>
              <a:buFont typeface="+mj-lt"/>
              <a:buAutoNum type="alphaLcParenR"/>
            </a:pPr>
            <a:r>
              <a:rPr lang="en-US" dirty="0"/>
              <a:t>The production batch </a:t>
            </a:r>
            <a:r>
              <a:rPr lang="en-US" dirty="0">
                <a:solidFill>
                  <a:schemeClr val="accent2"/>
                </a:solidFill>
              </a:rPr>
              <a:t>begins</a:t>
            </a:r>
            <a:r>
              <a:rPr lang="en-US" dirty="0"/>
              <a:t> with the production of the </a:t>
            </a:r>
            <a:r>
              <a:rPr lang="en-US" dirty="0">
                <a:solidFill>
                  <a:schemeClr val="accent2"/>
                </a:solidFill>
              </a:rPr>
              <a:t>beaker</a:t>
            </a:r>
            <a:r>
              <a:rPr lang="en-US" dirty="0"/>
              <a:t> and </a:t>
            </a:r>
            <a:r>
              <a:rPr lang="en-US" dirty="0">
                <a:solidFill>
                  <a:schemeClr val="accent2"/>
                </a:solidFill>
              </a:rPr>
              <a:t>ends</a:t>
            </a:r>
            <a:r>
              <a:rPr lang="en-US" dirty="0"/>
              <a:t> with the production of the </a:t>
            </a:r>
            <a:r>
              <a:rPr lang="en-US" dirty="0">
                <a:solidFill>
                  <a:schemeClr val="accent2"/>
                </a:solidFill>
              </a:rPr>
              <a:t>bottle</a:t>
            </a:r>
            <a:r>
              <a:rPr lang="en-US" dirty="0"/>
              <a:t>.</a:t>
            </a:r>
            <a:endParaRPr lang="cs-CZ"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sz="1800" dirty="0" err="1"/>
              <a:t>Treveling</a:t>
            </a:r>
            <a:r>
              <a:rPr lang="cs-CZ" sz="1800" dirty="0"/>
              <a:t> </a:t>
            </a:r>
            <a:r>
              <a:rPr lang="cs-CZ" sz="1800" dirty="0" err="1"/>
              <a:t>Salesman</a:t>
            </a:r>
            <a:r>
              <a:rPr lang="cs-CZ" sz="1800" dirty="0"/>
              <a:t> </a:t>
            </a:r>
            <a:r>
              <a:rPr lang="cs-CZ" sz="1800" dirty="0" err="1"/>
              <a:t>Problem</a:t>
            </a:r>
            <a:r>
              <a:rPr lang="cs-CZ" sz="1800" dirty="0"/>
              <a:t> in </a:t>
            </a:r>
            <a:r>
              <a:rPr lang="cs-CZ" dirty="0" err="1"/>
              <a:t>P</a:t>
            </a:r>
            <a:r>
              <a:rPr lang="cs-CZ" sz="1800" dirty="0" err="1"/>
              <a:t>roduction</a:t>
            </a:r>
            <a:endParaRPr lang="en-US" dirty="0"/>
          </a:p>
        </p:txBody>
      </p:sp>
      <p:graphicFrame>
        <p:nvGraphicFramePr>
          <p:cNvPr id="6" name="Tabulka 5">
            <a:extLst>
              <a:ext uri="{FF2B5EF4-FFF2-40B4-BE49-F238E27FC236}">
                <a16:creationId xmlns:a16="http://schemas.microsoft.com/office/drawing/2014/main" id="{0E0AF992-3E1C-DB1C-E17E-4631895D682E}"/>
              </a:ext>
            </a:extLst>
          </p:cNvPr>
          <p:cNvGraphicFramePr>
            <a:graphicFrameLocks noGrp="1"/>
          </p:cNvGraphicFramePr>
          <p:nvPr>
            <p:extLst>
              <p:ext uri="{D42A27DB-BD31-4B8C-83A1-F6EECF244321}">
                <p14:modId xmlns:p14="http://schemas.microsoft.com/office/powerpoint/2010/main" val="1539865288"/>
              </p:ext>
            </p:extLst>
          </p:nvPr>
        </p:nvGraphicFramePr>
        <p:xfrm>
          <a:off x="3963642" y="4303902"/>
          <a:ext cx="5738845" cy="1869889"/>
        </p:xfrm>
        <a:graphic>
          <a:graphicData uri="http://schemas.openxmlformats.org/drawingml/2006/table">
            <a:tbl>
              <a:tblPr>
                <a:tableStyleId>{5C22544A-7EE6-4342-B048-85BDC9FD1C3A}</a:tableStyleId>
              </a:tblPr>
              <a:tblGrid>
                <a:gridCol w="819835">
                  <a:extLst>
                    <a:ext uri="{9D8B030D-6E8A-4147-A177-3AD203B41FA5}">
                      <a16:colId xmlns:a16="http://schemas.microsoft.com/office/drawing/2014/main" val="3566923475"/>
                    </a:ext>
                  </a:extLst>
                </a:gridCol>
                <a:gridCol w="819835">
                  <a:extLst>
                    <a:ext uri="{9D8B030D-6E8A-4147-A177-3AD203B41FA5}">
                      <a16:colId xmlns:a16="http://schemas.microsoft.com/office/drawing/2014/main" val="547339429"/>
                    </a:ext>
                  </a:extLst>
                </a:gridCol>
                <a:gridCol w="819835">
                  <a:extLst>
                    <a:ext uri="{9D8B030D-6E8A-4147-A177-3AD203B41FA5}">
                      <a16:colId xmlns:a16="http://schemas.microsoft.com/office/drawing/2014/main" val="3263931820"/>
                    </a:ext>
                  </a:extLst>
                </a:gridCol>
                <a:gridCol w="819835">
                  <a:extLst>
                    <a:ext uri="{9D8B030D-6E8A-4147-A177-3AD203B41FA5}">
                      <a16:colId xmlns:a16="http://schemas.microsoft.com/office/drawing/2014/main" val="1786227408"/>
                    </a:ext>
                  </a:extLst>
                </a:gridCol>
                <a:gridCol w="819835">
                  <a:extLst>
                    <a:ext uri="{9D8B030D-6E8A-4147-A177-3AD203B41FA5}">
                      <a16:colId xmlns:a16="http://schemas.microsoft.com/office/drawing/2014/main" val="752071579"/>
                    </a:ext>
                  </a:extLst>
                </a:gridCol>
                <a:gridCol w="819835">
                  <a:extLst>
                    <a:ext uri="{9D8B030D-6E8A-4147-A177-3AD203B41FA5}">
                      <a16:colId xmlns:a16="http://schemas.microsoft.com/office/drawing/2014/main" val="4125464464"/>
                    </a:ext>
                  </a:extLst>
                </a:gridCol>
                <a:gridCol w="819835">
                  <a:extLst>
                    <a:ext uri="{9D8B030D-6E8A-4147-A177-3AD203B41FA5}">
                      <a16:colId xmlns:a16="http://schemas.microsoft.com/office/drawing/2014/main" val="2403101278"/>
                    </a:ext>
                  </a:extLst>
                </a:gridCol>
              </a:tblGrid>
              <a:tr h="267127">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Product</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Beaker</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Ashtray</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Bottle</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Bowl</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Vase</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Test tube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87576602"/>
                  </a:ext>
                </a:extLst>
              </a:tr>
              <a:tr h="267127">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Beaker</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7834771"/>
                  </a:ext>
                </a:extLst>
              </a:tr>
              <a:tr h="267127">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Ashtray</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4363872"/>
                  </a:ext>
                </a:extLst>
              </a:tr>
              <a:tr h="267127">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Bottle</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8547497"/>
                  </a:ext>
                </a:extLst>
              </a:tr>
              <a:tr h="267127">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Bowl</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9660159"/>
                  </a:ext>
                </a:extLst>
              </a:tr>
              <a:tr h="267127">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Vase</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193505"/>
                  </a:ext>
                </a:extLst>
              </a:tr>
              <a:tr h="267127">
                <a:tc>
                  <a:txBody>
                    <a:bodyPr/>
                    <a:lstStyle/>
                    <a:p>
                      <a:pPr marL="0" algn="ctr" defTabSz="914400" rtl="0" eaLnBrk="1" fontAlgn="b" latinLnBrk="0" hangingPunct="1"/>
                      <a:r>
                        <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Test tube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345694"/>
                  </a:ext>
                </a:extLst>
              </a:tr>
            </a:tbl>
          </a:graphicData>
        </a:graphic>
      </p:graphicFrame>
    </p:spTree>
    <p:extLst>
      <p:ext uri="{BB962C8B-B14F-4D97-AF65-F5344CB8AC3E}">
        <p14:creationId xmlns:p14="http://schemas.microsoft.com/office/powerpoint/2010/main" val="304022189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ED0BCC2-8143-48FF-96C2-39FF8C1B37F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kt 2" hidden="1">
                        <a:extLst>
                          <a:ext uri="{FF2B5EF4-FFF2-40B4-BE49-F238E27FC236}">
                            <a16:creationId xmlns:a16="http://schemas.microsoft.com/office/drawing/2014/main" id="{5ED0BCC2-8143-48FF-96C2-39FF8C1B37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121</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9" y="1647546"/>
            <a:ext cx="11356202" cy="2978883"/>
          </a:xfrm>
        </p:spPr>
        <p:txBody>
          <a:bodyPr>
            <a:noAutofit/>
          </a:bodyPr>
          <a:lstStyle/>
          <a:p>
            <a:pPr marL="342900" indent="-342900">
              <a:lnSpc>
                <a:spcPct val="110000"/>
              </a:lnSpc>
              <a:buFont typeface="+mj-lt"/>
              <a:buAutoNum type="alphaLcParenR"/>
            </a:pPr>
            <a:r>
              <a:rPr lang="cs-CZ" dirty="0" err="1">
                <a:solidFill>
                  <a:prstClr val="black"/>
                </a:solidFill>
              </a:rPr>
              <a:t>The</a:t>
            </a:r>
            <a:r>
              <a:rPr lang="cs-CZ" dirty="0">
                <a:solidFill>
                  <a:prstClr val="black"/>
                </a:solidFill>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production batch always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begins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ends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with the production of a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beaker</a:t>
            </a:r>
            <a:r>
              <a:rPr lang="cs-CZ" dirty="0"/>
              <a:t>.</a:t>
            </a:r>
            <a:endParaRPr lang="cs-CZ" b="1"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sz="1800" dirty="0" err="1"/>
              <a:t>Treveling</a:t>
            </a:r>
            <a:r>
              <a:rPr lang="cs-CZ" sz="1800" dirty="0"/>
              <a:t> </a:t>
            </a:r>
            <a:r>
              <a:rPr lang="cs-CZ" sz="1800" dirty="0" err="1"/>
              <a:t>Salesman</a:t>
            </a:r>
            <a:r>
              <a:rPr lang="cs-CZ" sz="1800" dirty="0"/>
              <a:t> </a:t>
            </a:r>
            <a:r>
              <a:rPr lang="cs-CZ" sz="1800" dirty="0" err="1"/>
              <a:t>Problem</a:t>
            </a:r>
            <a:r>
              <a:rPr lang="cs-CZ" sz="1800" dirty="0"/>
              <a:t> in </a:t>
            </a:r>
            <a:r>
              <a:rPr lang="cs-CZ" dirty="0" err="1"/>
              <a:t>P</a:t>
            </a:r>
            <a:r>
              <a:rPr lang="cs-CZ" sz="1800" dirty="0" err="1"/>
              <a:t>roduction</a:t>
            </a:r>
            <a:r>
              <a:rPr lang="cs-CZ" sz="1800" dirty="0"/>
              <a:t> – </a:t>
            </a:r>
            <a:r>
              <a:rPr lang="cs-CZ" sz="1800" dirty="0" err="1"/>
              <a:t>optimal</a:t>
            </a:r>
            <a:r>
              <a:rPr lang="cs-CZ" sz="1800" dirty="0"/>
              <a:t> </a:t>
            </a:r>
            <a:r>
              <a:rPr lang="cs-CZ" sz="1800" dirty="0" err="1"/>
              <a:t>solution</a:t>
            </a:r>
            <a:endParaRPr lang="en-US" dirty="0"/>
          </a:p>
        </p:txBody>
      </p:sp>
      <p:graphicFrame>
        <p:nvGraphicFramePr>
          <p:cNvPr id="6" name="Tabulka 5">
            <a:extLst>
              <a:ext uri="{FF2B5EF4-FFF2-40B4-BE49-F238E27FC236}">
                <a16:creationId xmlns:a16="http://schemas.microsoft.com/office/drawing/2014/main" id="{166C8057-1691-A856-46CC-10CD1140940C}"/>
              </a:ext>
            </a:extLst>
          </p:cNvPr>
          <p:cNvGraphicFramePr>
            <a:graphicFrameLocks noGrp="1"/>
          </p:cNvGraphicFramePr>
          <p:nvPr>
            <p:extLst>
              <p:ext uri="{D42A27DB-BD31-4B8C-83A1-F6EECF244321}">
                <p14:modId xmlns:p14="http://schemas.microsoft.com/office/powerpoint/2010/main" val="2167073471"/>
              </p:ext>
            </p:extLst>
          </p:nvPr>
        </p:nvGraphicFramePr>
        <p:xfrm>
          <a:off x="626245" y="2102583"/>
          <a:ext cx="6079353" cy="1720635"/>
        </p:xfrm>
        <a:graphic>
          <a:graphicData uri="http://schemas.openxmlformats.org/drawingml/2006/table">
            <a:tbl>
              <a:tblPr>
                <a:tableStyleId>{5C22544A-7EE6-4342-B048-85BDC9FD1C3A}</a:tableStyleId>
              </a:tblPr>
              <a:tblGrid>
                <a:gridCol w="868479">
                  <a:extLst>
                    <a:ext uri="{9D8B030D-6E8A-4147-A177-3AD203B41FA5}">
                      <a16:colId xmlns:a16="http://schemas.microsoft.com/office/drawing/2014/main" val="3566923475"/>
                    </a:ext>
                  </a:extLst>
                </a:gridCol>
                <a:gridCol w="868479">
                  <a:extLst>
                    <a:ext uri="{9D8B030D-6E8A-4147-A177-3AD203B41FA5}">
                      <a16:colId xmlns:a16="http://schemas.microsoft.com/office/drawing/2014/main" val="547339429"/>
                    </a:ext>
                  </a:extLst>
                </a:gridCol>
                <a:gridCol w="868479">
                  <a:extLst>
                    <a:ext uri="{9D8B030D-6E8A-4147-A177-3AD203B41FA5}">
                      <a16:colId xmlns:a16="http://schemas.microsoft.com/office/drawing/2014/main" val="3263931820"/>
                    </a:ext>
                  </a:extLst>
                </a:gridCol>
                <a:gridCol w="868479">
                  <a:extLst>
                    <a:ext uri="{9D8B030D-6E8A-4147-A177-3AD203B41FA5}">
                      <a16:colId xmlns:a16="http://schemas.microsoft.com/office/drawing/2014/main" val="1786227408"/>
                    </a:ext>
                  </a:extLst>
                </a:gridCol>
                <a:gridCol w="868479">
                  <a:extLst>
                    <a:ext uri="{9D8B030D-6E8A-4147-A177-3AD203B41FA5}">
                      <a16:colId xmlns:a16="http://schemas.microsoft.com/office/drawing/2014/main" val="752071579"/>
                    </a:ext>
                  </a:extLst>
                </a:gridCol>
                <a:gridCol w="868479">
                  <a:extLst>
                    <a:ext uri="{9D8B030D-6E8A-4147-A177-3AD203B41FA5}">
                      <a16:colId xmlns:a16="http://schemas.microsoft.com/office/drawing/2014/main" val="4125464464"/>
                    </a:ext>
                  </a:extLst>
                </a:gridCol>
                <a:gridCol w="868479">
                  <a:extLst>
                    <a:ext uri="{9D8B030D-6E8A-4147-A177-3AD203B41FA5}">
                      <a16:colId xmlns:a16="http://schemas.microsoft.com/office/drawing/2014/main" val="2403101278"/>
                    </a:ext>
                  </a:extLst>
                </a:gridCol>
              </a:tblGrid>
              <a:tr h="245805">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Product</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Beaker</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Ashtray</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Bottle</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Bowl</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Vase</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Test tube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87576602"/>
                  </a:ext>
                </a:extLst>
              </a:tr>
              <a:tr h="245805">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Beaker</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7834771"/>
                  </a:ext>
                </a:extLst>
              </a:tr>
              <a:tr h="245805">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Ashtray</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4363872"/>
                  </a:ext>
                </a:extLst>
              </a:tr>
              <a:tr h="245805">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Bottle</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8547497"/>
                  </a:ext>
                </a:extLst>
              </a:tr>
              <a:tr h="245805">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Bowl</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9660159"/>
                  </a:ext>
                </a:extLst>
              </a:tr>
              <a:tr h="245805">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Vase</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193505"/>
                  </a:ext>
                </a:extLst>
              </a:tr>
              <a:tr h="245805">
                <a:tc>
                  <a:txBody>
                    <a:bodyPr/>
                    <a:lstStyle/>
                    <a:p>
                      <a:pPr marL="0" algn="ctr" defTabSz="914400" rtl="0" eaLnBrk="1" fontAlgn="b" latinLnBrk="0" hangingPunct="1"/>
                      <a:r>
                        <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Test tube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345694"/>
                  </a:ext>
                </a:extLst>
              </a:tr>
            </a:tbl>
          </a:graphicData>
        </a:graphic>
      </p:graphicFrame>
      <p:sp>
        <p:nvSpPr>
          <p:cNvPr id="17" name="TextovéPole 16">
            <a:extLst>
              <a:ext uri="{FF2B5EF4-FFF2-40B4-BE49-F238E27FC236}">
                <a16:creationId xmlns:a16="http://schemas.microsoft.com/office/drawing/2014/main" id="{B6FB5637-3402-E0FE-30E0-6832B0636BB7}"/>
              </a:ext>
            </a:extLst>
          </p:cNvPr>
          <p:cNvSpPr txBox="1"/>
          <p:nvPr/>
        </p:nvSpPr>
        <p:spPr>
          <a:xfrm>
            <a:off x="438469" y="5730238"/>
            <a:ext cx="3662726" cy="342145"/>
          </a:xfrm>
          <a:prstGeom prst="rect">
            <a:avLst/>
          </a:prstGeom>
        </p:spPr>
        <p:txBody>
          <a:bodyPr wrap="square">
            <a:spAutoFit/>
          </a:bodyPr>
          <a:lstStyle/>
          <a:p>
            <a:pPr marL="895350" lvl="1" indent="-285750">
              <a:lnSpc>
                <a:spcPct val="110000"/>
              </a:lnSpc>
              <a:spcBef>
                <a:spcPts val="500"/>
              </a:spcBef>
              <a:buClr>
                <a:schemeClr val="bg1">
                  <a:lumMod val="75000"/>
                </a:schemeClr>
              </a:buClr>
              <a:buFont typeface="Wingdings" panose="05000000000000000000" pitchFamily="2" charset="2"/>
              <a:buChar char="§"/>
            </a:pPr>
            <a:r>
              <a:rPr lang="cs-CZ" sz="1600" dirty="0" err="1">
                <a:latin typeface="Arial" panose="020B0604020202020204" pitchFamily="34" charset="0"/>
                <a:cs typeface="Arial" panose="020B0604020202020204" pitchFamily="34" charset="0"/>
              </a:rPr>
              <a:t>Objective</a:t>
            </a:r>
            <a:r>
              <a:rPr lang="cs-CZ" sz="1600" dirty="0">
                <a:latin typeface="Arial" panose="020B0604020202020204" pitchFamily="34" charset="0"/>
                <a:cs typeface="Arial" panose="020B0604020202020204" pitchFamily="34" charset="0"/>
              </a:rPr>
              <a:t> </a:t>
            </a:r>
            <a:r>
              <a:rPr lang="cs-CZ" sz="1600" dirty="0" err="1">
                <a:latin typeface="Arial" panose="020B0604020202020204" pitchFamily="34" charset="0"/>
                <a:cs typeface="Arial" panose="020B0604020202020204" pitchFamily="34" charset="0"/>
              </a:rPr>
              <a:t>value</a:t>
            </a:r>
            <a:endParaRPr lang="cs-CZ" sz="1600" dirty="0">
              <a:latin typeface="Arial" panose="020B0604020202020204" pitchFamily="34" charset="0"/>
              <a:cs typeface="Arial" panose="020B0604020202020204" pitchFamily="34" charset="0"/>
            </a:endParaRPr>
          </a:p>
        </p:txBody>
      </p:sp>
      <p:graphicFrame>
        <p:nvGraphicFramePr>
          <p:cNvPr id="20" name="Tabulka 19">
            <a:extLst>
              <a:ext uri="{FF2B5EF4-FFF2-40B4-BE49-F238E27FC236}">
                <a16:creationId xmlns:a16="http://schemas.microsoft.com/office/drawing/2014/main" id="{ADBF4C68-E04E-CED5-6B6C-4A57DC828B6F}"/>
              </a:ext>
            </a:extLst>
          </p:cNvPr>
          <p:cNvGraphicFramePr>
            <a:graphicFrameLocks noGrp="1"/>
          </p:cNvGraphicFramePr>
          <p:nvPr>
            <p:extLst>
              <p:ext uri="{D42A27DB-BD31-4B8C-83A1-F6EECF244321}">
                <p14:modId xmlns:p14="http://schemas.microsoft.com/office/powerpoint/2010/main" val="417439912"/>
              </p:ext>
            </p:extLst>
          </p:nvPr>
        </p:nvGraphicFramePr>
        <p:xfrm>
          <a:off x="626245" y="3929648"/>
          <a:ext cx="6079352" cy="1720635"/>
        </p:xfrm>
        <a:graphic>
          <a:graphicData uri="http://schemas.openxmlformats.org/drawingml/2006/table">
            <a:tbl>
              <a:tblPr>
                <a:tableStyleId>{5C22544A-7EE6-4342-B048-85BDC9FD1C3A}</a:tableStyleId>
              </a:tblPr>
              <a:tblGrid>
                <a:gridCol w="759919">
                  <a:extLst>
                    <a:ext uri="{9D8B030D-6E8A-4147-A177-3AD203B41FA5}">
                      <a16:colId xmlns:a16="http://schemas.microsoft.com/office/drawing/2014/main" val="3566923475"/>
                    </a:ext>
                  </a:extLst>
                </a:gridCol>
                <a:gridCol w="759919">
                  <a:extLst>
                    <a:ext uri="{9D8B030D-6E8A-4147-A177-3AD203B41FA5}">
                      <a16:colId xmlns:a16="http://schemas.microsoft.com/office/drawing/2014/main" val="547339429"/>
                    </a:ext>
                  </a:extLst>
                </a:gridCol>
                <a:gridCol w="759919">
                  <a:extLst>
                    <a:ext uri="{9D8B030D-6E8A-4147-A177-3AD203B41FA5}">
                      <a16:colId xmlns:a16="http://schemas.microsoft.com/office/drawing/2014/main" val="3263931820"/>
                    </a:ext>
                  </a:extLst>
                </a:gridCol>
                <a:gridCol w="759919">
                  <a:extLst>
                    <a:ext uri="{9D8B030D-6E8A-4147-A177-3AD203B41FA5}">
                      <a16:colId xmlns:a16="http://schemas.microsoft.com/office/drawing/2014/main" val="1786227408"/>
                    </a:ext>
                  </a:extLst>
                </a:gridCol>
                <a:gridCol w="759919">
                  <a:extLst>
                    <a:ext uri="{9D8B030D-6E8A-4147-A177-3AD203B41FA5}">
                      <a16:colId xmlns:a16="http://schemas.microsoft.com/office/drawing/2014/main" val="752071579"/>
                    </a:ext>
                  </a:extLst>
                </a:gridCol>
                <a:gridCol w="759919">
                  <a:extLst>
                    <a:ext uri="{9D8B030D-6E8A-4147-A177-3AD203B41FA5}">
                      <a16:colId xmlns:a16="http://schemas.microsoft.com/office/drawing/2014/main" val="4125464464"/>
                    </a:ext>
                  </a:extLst>
                </a:gridCol>
                <a:gridCol w="759919">
                  <a:extLst>
                    <a:ext uri="{9D8B030D-6E8A-4147-A177-3AD203B41FA5}">
                      <a16:colId xmlns:a16="http://schemas.microsoft.com/office/drawing/2014/main" val="2403101278"/>
                    </a:ext>
                  </a:extLst>
                </a:gridCol>
                <a:gridCol w="759919">
                  <a:extLst>
                    <a:ext uri="{9D8B030D-6E8A-4147-A177-3AD203B41FA5}">
                      <a16:colId xmlns:a16="http://schemas.microsoft.com/office/drawing/2014/main" val="2516408516"/>
                    </a:ext>
                  </a:extLst>
                </a:gridCol>
              </a:tblGrid>
              <a:tr h="245805">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Product</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Beaker</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Ashtray</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Bottle</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Bowl</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Vase</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Test tube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Order</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87576602"/>
                  </a:ext>
                </a:extLst>
              </a:tr>
              <a:tr h="245805">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Beaker</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67834771"/>
                  </a:ext>
                </a:extLst>
              </a:tr>
              <a:tr h="245805">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Ashtray</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94363872"/>
                  </a:ext>
                </a:extLst>
              </a:tr>
              <a:tr h="245805">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Bottle</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78547497"/>
                  </a:ext>
                </a:extLst>
              </a:tr>
              <a:tr h="245805">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Bowl</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79660159"/>
                  </a:ext>
                </a:extLst>
              </a:tr>
              <a:tr h="245805">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Vase</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67193505"/>
                  </a:ext>
                </a:extLst>
              </a:tr>
              <a:tr h="245805">
                <a:tc>
                  <a:txBody>
                    <a:bodyPr/>
                    <a:lstStyle/>
                    <a:p>
                      <a:pPr marL="0" algn="ctr" defTabSz="914400" rtl="0" eaLnBrk="1" fontAlgn="b" latinLnBrk="0" hangingPunct="1"/>
                      <a:r>
                        <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Test tube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3345694"/>
                  </a:ext>
                </a:extLst>
              </a:tr>
            </a:tbl>
          </a:graphicData>
        </a:graphic>
      </p:graphicFrame>
      <p:graphicFrame>
        <p:nvGraphicFramePr>
          <p:cNvPr id="22" name="Objekt 21">
            <a:extLst>
              <a:ext uri="{FF2B5EF4-FFF2-40B4-BE49-F238E27FC236}">
                <a16:creationId xmlns:a16="http://schemas.microsoft.com/office/drawing/2014/main" id="{99EC9839-2E90-FD77-732D-9ED4EC3421FD}"/>
              </a:ext>
            </a:extLst>
          </p:cNvPr>
          <p:cNvGraphicFramePr>
            <a:graphicFrameLocks noChangeAspect="1"/>
          </p:cNvGraphicFramePr>
          <p:nvPr/>
        </p:nvGraphicFramePr>
        <p:xfrm>
          <a:off x="3993471" y="5751687"/>
          <a:ext cx="703716" cy="342348"/>
        </p:xfrm>
        <a:graphic>
          <a:graphicData uri="http://schemas.openxmlformats.org/presentationml/2006/ole">
            <mc:AlternateContent xmlns:mc="http://schemas.openxmlformats.org/markup-compatibility/2006">
              <mc:Choice xmlns:v="urn:schemas-microsoft-com:vml" Requires="v">
                <p:oleObj name="Equation" r:id="rId5" imgW="469800" imgH="228600" progId="Equation.DSMT4">
                  <p:embed/>
                </p:oleObj>
              </mc:Choice>
              <mc:Fallback>
                <p:oleObj name="Equation" r:id="rId5" imgW="469800" imgH="228600" progId="Equation.DSMT4">
                  <p:embed/>
                  <p:pic>
                    <p:nvPicPr>
                      <p:cNvPr id="22" name="Objekt 21">
                        <a:extLst>
                          <a:ext uri="{FF2B5EF4-FFF2-40B4-BE49-F238E27FC236}">
                            <a16:creationId xmlns:a16="http://schemas.microsoft.com/office/drawing/2014/main" id="{99EC9839-2E90-FD77-732D-9ED4EC3421FD}"/>
                          </a:ext>
                        </a:extLst>
                      </p:cNvPr>
                      <p:cNvPicPr/>
                      <p:nvPr/>
                    </p:nvPicPr>
                    <p:blipFill>
                      <a:blip r:embed="rId6"/>
                      <a:stretch>
                        <a:fillRect/>
                      </a:stretch>
                    </p:blipFill>
                    <p:spPr>
                      <a:xfrm>
                        <a:off x="3993471" y="5751687"/>
                        <a:ext cx="703716" cy="34234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CA938A2F-4477-FB50-98FE-D7B3F697D906}"/>
              </a:ext>
            </a:extLst>
          </p:cNvPr>
          <p:cNvPicPr>
            <a:picLocks noChangeAspect="1"/>
          </p:cNvPicPr>
          <p:nvPr/>
        </p:nvPicPr>
        <p:blipFill>
          <a:blip r:embed="rId7"/>
          <a:stretch>
            <a:fillRect/>
          </a:stretch>
        </p:blipFill>
        <p:spPr>
          <a:xfrm>
            <a:off x="7209859" y="2102583"/>
            <a:ext cx="3384989" cy="3729367"/>
          </a:xfrm>
          <a:prstGeom prst="rect">
            <a:avLst/>
          </a:prstGeom>
          <a:ln w="12700">
            <a:solidFill>
              <a:schemeClr val="accent1"/>
            </a:solidFill>
          </a:ln>
        </p:spPr>
      </p:pic>
    </p:spTree>
    <p:extLst>
      <p:ext uri="{BB962C8B-B14F-4D97-AF65-F5344CB8AC3E}">
        <p14:creationId xmlns:p14="http://schemas.microsoft.com/office/powerpoint/2010/main" val="51833114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ED0BCC2-8143-48FF-96C2-39FF8C1B37F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kt 2" hidden="1">
                        <a:extLst>
                          <a:ext uri="{FF2B5EF4-FFF2-40B4-BE49-F238E27FC236}">
                            <a16:creationId xmlns:a16="http://schemas.microsoft.com/office/drawing/2014/main" id="{5ED0BCC2-8143-48FF-96C2-39FF8C1B37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122</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9" y="1647546"/>
            <a:ext cx="11356202" cy="2978883"/>
          </a:xfrm>
        </p:spPr>
        <p:txBody>
          <a:bodyPr>
            <a:noAutofit/>
          </a:bodyPr>
          <a:lstStyle/>
          <a:p>
            <a:pPr marL="342900" indent="-342900">
              <a:lnSpc>
                <a:spcPct val="110000"/>
              </a:lnSpc>
              <a:buFont typeface="+mj-lt"/>
              <a:buAutoNum type="alphaLcParenR" startAt="2"/>
            </a:pPr>
            <a:r>
              <a:rPr lang="en-US" dirty="0"/>
              <a:t>The production batch </a:t>
            </a:r>
            <a:r>
              <a:rPr lang="en-US" dirty="0">
                <a:solidFill>
                  <a:schemeClr val="accent2"/>
                </a:solidFill>
              </a:rPr>
              <a:t>begins</a:t>
            </a:r>
            <a:r>
              <a:rPr lang="en-US" dirty="0"/>
              <a:t> with the production of the </a:t>
            </a:r>
            <a:r>
              <a:rPr lang="en-US" dirty="0">
                <a:solidFill>
                  <a:schemeClr val="accent2"/>
                </a:solidFill>
              </a:rPr>
              <a:t>beaker</a:t>
            </a:r>
            <a:r>
              <a:rPr lang="en-US" dirty="0"/>
              <a:t> and </a:t>
            </a:r>
            <a:r>
              <a:rPr lang="en-US" dirty="0">
                <a:solidFill>
                  <a:schemeClr val="accent2"/>
                </a:solidFill>
              </a:rPr>
              <a:t>ends</a:t>
            </a:r>
            <a:r>
              <a:rPr lang="en-US" dirty="0"/>
              <a:t> with </a:t>
            </a:r>
            <a:r>
              <a:rPr lang="en-US" dirty="0">
                <a:solidFill>
                  <a:schemeClr val="accent2"/>
                </a:solidFill>
              </a:rPr>
              <a:t>any</a:t>
            </a:r>
            <a:r>
              <a:rPr lang="en-US" dirty="0"/>
              <a:t> </a:t>
            </a:r>
            <a:r>
              <a:rPr lang="en-US" dirty="0">
                <a:solidFill>
                  <a:schemeClr val="accent2"/>
                </a:solidFill>
              </a:rPr>
              <a:t>product</a:t>
            </a:r>
            <a:r>
              <a:rPr lang="cs-CZ" dirty="0"/>
              <a:t>. </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sz="1800" dirty="0" err="1"/>
              <a:t>Treveling</a:t>
            </a:r>
            <a:r>
              <a:rPr lang="cs-CZ" sz="1800" dirty="0"/>
              <a:t> </a:t>
            </a:r>
            <a:r>
              <a:rPr lang="cs-CZ" sz="1800" dirty="0" err="1"/>
              <a:t>Salesman</a:t>
            </a:r>
            <a:r>
              <a:rPr lang="cs-CZ" sz="1800" dirty="0"/>
              <a:t> </a:t>
            </a:r>
            <a:r>
              <a:rPr lang="cs-CZ" sz="1800" dirty="0" err="1"/>
              <a:t>Problem</a:t>
            </a:r>
            <a:r>
              <a:rPr lang="cs-CZ" sz="1800" dirty="0"/>
              <a:t> in </a:t>
            </a:r>
            <a:r>
              <a:rPr lang="cs-CZ" dirty="0" err="1"/>
              <a:t>P</a:t>
            </a:r>
            <a:r>
              <a:rPr lang="cs-CZ" sz="1800" dirty="0" err="1"/>
              <a:t>roduction</a:t>
            </a:r>
            <a:r>
              <a:rPr lang="cs-CZ" sz="1800" dirty="0"/>
              <a:t> – </a:t>
            </a:r>
            <a:r>
              <a:rPr lang="cs-CZ" sz="1800" dirty="0" err="1"/>
              <a:t>optimal</a:t>
            </a:r>
            <a:r>
              <a:rPr lang="cs-CZ" sz="1800" dirty="0"/>
              <a:t> </a:t>
            </a:r>
            <a:r>
              <a:rPr lang="cs-CZ" sz="1800" dirty="0" err="1"/>
              <a:t>solution</a:t>
            </a:r>
            <a:endParaRPr lang="en-US" dirty="0"/>
          </a:p>
        </p:txBody>
      </p:sp>
      <p:graphicFrame>
        <p:nvGraphicFramePr>
          <p:cNvPr id="14" name="Tabulka 13">
            <a:extLst>
              <a:ext uri="{FF2B5EF4-FFF2-40B4-BE49-F238E27FC236}">
                <a16:creationId xmlns:a16="http://schemas.microsoft.com/office/drawing/2014/main" id="{F97D507B-FCE7-8630-1A32-6EB3FE1E90A6}"/>
              </a:ext>
            </a:extLst>
          </p:cNvPr>
          <p:cNvGraphicFramePr>
            <a:graphicFrameLocks noGrp="1"/>
          </p:cNvGraphicFramePr>
          <p:nvPr>
            <p:extLst>
              <p:ext uri="{D42A27DB-BD31-4B8C-83A1-F6EECF244321}">
                <p14:modId xmlns:p14="http://schemas.microsoft.com/office/powerpoint/2010/main" val="2407984859"/>
              </p:ext>
            </p:extLst>
          </p:nvPr>
        </p:nvGraphicFramePr>
        <p:xfrm>
          <a:off x="626245" y="2102583"/>
          <a:ext cx="6079353" cy="1720635"/>
        </p:xfrm>
        <a:graphic>
          <a:graphicData uri="http://schemas.openxmlformats.org/drawingml/2006/table">
            <a:tbl>
              <a:tblPr>
                <a:tableStyleId>{5C22544A-7EE6-4342-B048-85BDC9FD1C3A}</a:tableStyleId>
              </a:tblPr>
              <a:tblGrid>
                <a:gridCol w="868479">
                  <a:extLst>
                    <a:ext uri="{9D8B030D-6E8A-4147-A177-3AD203B41FA5}">
                      <a16:colId xmlns:a16="http://schemas.microsoft.com/office/drawing/2014/main" val="3566923475"/>
                    </a:ext>
                  </a:extLst>
                </a:gridCol>
                <a:gridCol w="868479">
                  <a:extLst>
                    <a:ext uri="{9D8B030D-6E8A-4147-A177-3AD203B41FA5}">
                      <a16:colId xmlns:a16="http://schemas.microsoft.com/office/drawing/2014/main" val="547339429"/>
                    </a:ext>
                  </a:extLst>
                </a:gridCol>
                <a:gridCol w="868479">
                  <a:extLst>
                    <a:ext uri="{9D8B030D-6E8A-4147-A177-3AD203B41FA5}">
                      <a16:colId xmlns:a16="http://schemas.microsoft.com/office/drawing/2014/main" val="3263931820"/>
                    </a:ext>
                  </a:extLst>
                </a:gridCol>
                <a:gridCol w="868479">
                  <a:extLst>
                    <a:ext uri="{9D8B030D-6E8A-4147-A177-3AD203B41FA5}">
                      <a16:colId xmlns:a16="http://schemas.microsoft.com/office/drawing/2014/main" val="1786227408"/>
                    </a:ext>
                  </a:extLst>
                </a:gridCol>
                <a:gridCol w="868479">
                  <a:extLst>
                    <a:ext uri="{9D8B030D-6E8A-4147-A177-3AD203B41FA5}">
                      <a16:colId xmlns:a16="http://schemas.microsoft.com/office/drawing/2014/main" val="752071579"/>
                    </a:ext>
                  </a:extLst>
                </a:gridCol>
                <a:gridCol w="868479">
                  <a:extLst>
                    <a:ext uri="{9D8B030D-6E8A-4147-A177-3AD203B41FA5}">
                      <a16:colId xmlns:a16="http://schemas.microsoft.com/office/drawing/2014/main" val="4125464464"/>
                    </a:ext>
                  </a:extLst>
                </a:gridCol>
                <a:gridCol w="868479">
                  <a:extLst>
                    <a:ext uri="{9D8B030D-6E8A-4147-A177-3AD203B41FA5}">
                      <a16:colId xmlns:a16="http://schemas.microsoft.com/office/drawing/2014/main" val="2403101278"/>
                    </a:ext>
                  </a:extLst>
                </a:gridCol>
              </a:tblGrid>
              <a:tr h="245805">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Product</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Beaker</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Ashtray</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Bottle</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Bowl</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Vase</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Test tube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87576602"/>
                  </a:ext>
                </a:extLst>
              </a:tr>
              <a:tr h="245805">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Beaker</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7834771"/>
                  </a:ext>
                </a:extLst>
              </a:tr>
              <a:tr h="245805">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Ashtray</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4363872"/>
                  </a:ext>
                </a:extLst>
              </a:tr>
              <a:tr h="245805">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Bottle</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8547497"/>
                  </a:ext>
                </a:extLst>
              </a:tr>
              <a:tr h="245805">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Bowl</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9660159"/>
                  </a:ext>
                </a:extLst>
              </a:tr>
              <a:tr h="245805">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Vase</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193505"/>
                  </a:ext>
                </a:extLst>
              </a:tr>
              <a:tr h="245805">
                <a:tc>
                  <a:txBody>
                    <a:bodyPr/>
                    <a:lstStyle/>
                    <a:p>
                      <a:pPr marL="0" algn="ctr" defTabSz="914400" rtl="0" eaLnBrk="1" fontAlgn="b" latinLnBrk="0" hangingPunct="1"/>
                      <a:r>
                        <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Test tube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345694"/>
                  </a:ext>
                </a:extLst>
              </a:tr>
            </a:tbl>
          </a:graphicData>
        </a:graphic>
      </p:graphicFrame>
      <p:sp>
        <p:nvSpPr>
          <p:cNvPr id="15" name="TextovéPole 14">
            <a:extLst>
              <a:ext uri="{FF2B5EF4-FFF2-40B4-BE49-F238E27FC236}">
                <a16:creationId xmlns:a16="http://schemas.microsoft.com/office/drawing/2014/main" id="{80C4DDD8-4186-7056-1390-F092C129F6A5}"/>
              </a:ext>
            </a:extLst>
          </p:cNvPr>
          <p:cNvSpPr txBox="1"/>
          <p:nvPr/>
        </p:nvSpPr>
        <p:spPr>
          <a:xfrm>
            <a:off x="438469" y="5730238"/>
            <a:ext cx="3662726" cy="342145"/>
          </a:xfrm>
          <a:prstGeom prst="rect">
            <a:avLst/>
          </a:prstGeom>
        </p:spPr>
        <p:txBody>
          <a:bodyPr wrap="square">
            <a:spAutoFit/>
          </a:bodyPr>
          <a:lstStyle/>
          <a:p>
            <a:pPr marL="895350" lvl="1" indent="-285750">
              <a:lnSpc>
                <a:spcPct val="110000"/>
              </a:lnSpc>
              <a:spcBef>
                <a:spcPts val="500"/>
              </a:spcBef>
              <a:buClr>
                <a:schemeClr val="bg1">
                  <a:lumMod val="75000"/>
                </a:schemeClr>
              </a:buClr>
              <a:buFont typeface="Wingdings" panose="05000000000000000000" pitchFamily="2" charset="2"/>
              <a:buChar char="§"/>
            </a:pPr>
            <a:r>
              <a:rPr lang="cs-CZ" sz="1600" dirty="0" err="1">
                <a:latin typeface="Arial" panose="020B0604020202020204" pitchFamily="34" charset="0"/>
                <a:cs typeface="Arial" panose="020B0604020202020204" pitchFamily="34" charset="0"/>
              </a:rPr>
              <a:t>Objective</a:t>
            </a:r>
            <a:r>
              <a:rPr lang="cs-CZ" sz="1600" dirty="0">
                <a:latin typeface="Arial" panose="020B0604020202020204" pitchFamily="34" charset="0"/>
                <a:cs typeface="Arial" panose="020B0604020202020204" pitchFamily="34" charset="0"/>
              </a:rPr>
              <a:t> </a:t>
            </a:r>
            <a:r>
              <a:rPr lang="cs-CZ" sz="1600" dirty="0" err="1">
                <a:latin typeface="Arial" panose="020B0604020202020204" pitchFamily="34" charset="0"/>
                <a:cs typeface="Arial" panose="020B0604020202020204" pitchFamily="34" charset="0"/>
              </a:rPr>
              <a:t>value</a:t>
            </a:r>
            <a:endParaRPr lang="cs-CZ" sz="1600" dirty="0">
              <a:latin typeface="Arial" panose="020B0604020202020204" pitchFamily="34" charset="0"/>
              <a:cs typeface="Arial" panose="020B0604020202020204" pitchFamily="34" charset="0"/>
            </a:endParaRPr>
          </a:p>
        </p:txBody>
      </p:sp>
      <p:graphicFrame>
        <p:nvGraphicFramePr>
          <p:cNvPr id="16" name="Tabulka 15">
            <a:extLst>
              <a:ext uri="{FF2B5EF4-FFF2-40B4-BE49-F238E27FC236}">
                <a16:creationId xmlns:a16="http://schemas.microsoft.com/office/drawing/2014/main" id="{9FF34204-BD92-1D69-E44A-D7264338041F}"/>
              </a:ext>
            </a:extLst>
          </p:cNvPr>
          <p:cNvGraphicFramePr>
            <a:graphicFrameLocks noGrp="1"/>
          </p:cNvGraphicFramePr>
          <p:nvPr>
            <p:extLst>
              <p:ext uri="{D42A27DB-BD31-4B8C-83A1-F6EECF244321}">
                <p14:modId xmlns:p14="http://schemas.microsoft.com/office/powerpoint/2010/main" val="817467333"/>
              </p:ext>
            </p:extLst>
          </p:nvPr>
        </p:nvGraphicFramePr>
        <p:xfrm>
          <a:off x="626245" y="3929648"/>
          <a:ext cx="6079352" cy="1720635"/>
        </p:xfrm>
        <a:graphic>
          <a:graphicData uri="http://schemas.openxmlformats.org/drawingml/2006/table">
            <a:tbl>
              <a:tblPr>
                <a:tableStyleId>{5C22544A-7EE6-4342-B048-85BDC9FD1C3A}</a:tableStyleId>
              </a:tblPr>
              <a:tblGrid>
                <a:gridCol w="759919">
                  <a:extLst>
                    <a:ext uri="{9D8B030D-6E8A-4147-A177-3AD203B41FA5}">
                      <a16:colId xmlns:a16="http://schemas.microsoft.com/office/drawing/2014/main" val="3566923475"/>
                    </a:ext>
                  </a:extLst>
                </a:gridCol>
                <a:gridCol w="759919">
                  <a:extLst>
                    <a:ext uri="{9D8B030D-6E8A-4147-A177-3AD203B41FA5}">
                      <a16:colId xmlns:a16="http://schemas.microsoft.com/office/drawing/2014/main" val="547339429"/>
                    </a:ext>
                  </a:extLst>
                </a:gridCol>
                <a:gridCol w="759919">
                  <a:extLst>
                    <a:ext uri="{9D8B030D-6E8A-4147-A177-3AD203B41FA5}">
                      <a16:colId xmlns:a16="http://schemas.microsoft.com/office/drawing/2014/main" val="3263931820"/>
                    </a:ext>
                  </a:extLst>
                </a:gridCol>
                <a:gridCol w="759919">
                  <a:extLst>
                    <a:ext uri="{9D8B030D-6E8A-4147-A177-3AD203B41FA5}">
                      <a16:colId xmlns:a16="http://schemas.microsoft.com/office/drawing/2014/main" val="1786227408"/>
                    </a:ext>
                  </a:extLst>
                </a:gridCol>
                <a:gridCol w="759919">
                  <a:extLst>
                    <a:ext uri="{9D8B030D-6E8A-4147-A177-3AD203B41FA5}">
                      <a16:colId xmlns:a16="http://schemas.microsoft.com/office/drawing/2014/main" val="752071579"/>
                    </a:ext>
                  </a:extLst>
                </a:gridCol>
                <a:gridCol w="759919">
                  <a:extLst>
                    <a:ext uri="{9D8B030D-6E8A-4147-A177-3AD203B41FA5}">
                      <a16:colId xmlns:a16="http://schemas.microsoft.com/office/drawing/2014/main" val="4125464464"/>
                    </a:ext>
                  </a:extLst>
                </a:gridCol>
                <a:gridCol w="759919">
                  <a:extLst>
                    <a:ext uri="{9D8B030D-6E8A-4147-A177-3AD203B41FA5}">
                      <a16:colId xmlns:a16="http://schemas.microsoft.com/office/drawing/2014/main" val="2403101278"/>
                    </a:ext>
                  </a:extLst>
                </a:gridCol>
                <a:gridCol w="759919">
                  <a:extLst>
                    <a:ext uri="{9D8B030D-6E8A-4147-A177-3AD203B41FA5}">
                      <a16:colId xmlns:a16="http://schemas.microsoft.com/office/drawing/2014/main" val="2516408516"/>
                    </a:ext>
                  </a:extLst>
                </a:gridCol>
              </a:tblGrid>
              <a:tr h="245805">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Product</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Beaker</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Ashtray</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Bottle</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Bowl</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Vase</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Test tube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Order</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87576602"/>
                  </a:ext>
                </a:extLst>
              </a:tr>
              <a:tr h="245805">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Beaker</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67834771"/>
                  </a:ext>
                </a:extLst>
              </a:tr>
              <a:tr h="245805">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Ashtray</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94363872"/>
                  </a:ext>
                </a:extLst>
              </a:tr>
              <a:tr h="245805">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Bottle</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78547497"/>
                  </a:ext>
                </a:extLst>
              </a:tr>
              <a:tr h="245805">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Bowl</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79660159"/>
                  </a:ext>
                </a:extLst>
              </a:tr>
              <a:tr h="245805">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Vase</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67193505"/>
                  </a:ext>
                </a:extLst>
              </a:tr>
              <a:tr h="245805">
                <a:tc>
                  <a:txBody>
                    <a:bodyPr/>
                    <a:lstStyle/>
                    <a:p>
                      <a:pPr marL="0" algn="ctr" defTabSz="914400" rtl="0" eaLnBrk="1" fontAlgn="b" latinLnBrk="0" hangingPunct="1"/>
                      <a:r>
                        <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Test tube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3345694"/>
                  </a:ext>
                </a:extLst>
              </a:tr>
            </a:tbl>
          </a:graphicData>
        </a:graphic>
      </p:graphicFrame>
      <p:graphicFrame>
        <p:nvGraphicFramePr>
          <p:cNvPr id="17" name="Objekt 16">
            <a:extLst>
              <a:ext uri="{FF2B5EF4-FFF2-40B4-BE49-F238E27FC236}">
                <a16:creationId xmlns:a16="http://schemas.microsoft.com/office/drawing/2014/main" id="{08F02F8B-61B0-DD67-718B-EE671B573FE4}"/>
              </a:ext>
            </a:extLst>
          </p:cNvPr>
          <p:cNvGraphicFramePr>
            <a:graphicFrameLocks noChangeAspect="1"/>
          </p:cNvGraphicFramePr>
          <p:nvPr/>
        </p:nvGraphicFramePr>
        <p:xfrm>
          <a:off x="3984625" y="5751513"/>
          <a:ext cx="722313" cy="342900"/>
        </p:xfrm>
        <a:graphic>
          <a:graphicData uri="http://schemas.openxmlformats.org/presentationml/2006/ole">
            <mc:AlternateContent xmlns:mc="http://schemas.openxmlformats.org/markup-compatibility/2006">
              <mc:Choice xmlns:v="urn:schemas-microsoft-com:vml" Requires="v">
                <p:oleObj name="Equation" r:id="rId5" imgW="482400" imgH="228600" progId="Equation.DSMT4">
                  <p:embed/>
                </p:oleObj>
              </mc:Choice>
              <mc:Fallback>
                <p:oleObj name="Equation" r:id="rId5" imgW="482400" imgH="228600" progId="Equation.DSMT4">
                  <p:embed/>
                  <p:pic>
                    <p:nvPicPr>
                      <p:cNvPr id="17" name="Objekt 16">
                        <a:extLst>
                          <a:ext uri="{FF2B5EF4-FFF2-40B4-BE49-F238E27FC236}">
                            <a16:creationId xmlns:a16="http://schemas.microsoft.com/office/drawing/2014/main" id="{08F02F8B-61B0-DD67-718B-EE671B573FE4}"/>
                          </a:ext>
                        </a:extLst>
                      </p:cNvPr>
                      <p:cNvPicPr/>
                      <p:nvPr/>
                    </p:nvPicPr>
                    <p:blipFill>
                      <a:blip r:embed="rId6"/>
                      <a:stretch>
                        <a:fillRect/>
                      </a:stretch>
                    </p:blipFill>
                    <p:spPr>
                      <a:xfrm>
                        <a:off x="3984625" y="5751513"/>
                        <a:ext cx="722313" cy="342900"/>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E0A20C99-D4CB-46DD-8F88-A3352B788D3B}"/>
              </a:ext>
            </a:extLst>
          </p:cNvPr>
          <p:cNvPicPr>
            <a:picLocks noChangeAspect="1"/>
          </p:cNvPicPr>
          <p:nvPr/>
        </p:nvPicPr>
        <p:blipFill>
          <a:blip r:embed="rId7"/>
          <a:stretch>
            <a:fillRect/>
          </a:stretch>
        </p:blipFill>
        <p:spPr>
          <a:xfrm>
            <a:off x="6914420" y="2102583"/>
            <a:ext cx="4333176" cy="3862909"/>
          </a:xfrm>
          <a:prstGeom prst="rect">
            <a:avLst/>
          </a:prstGeom>
          <a:ln w="12700">
            <a:solidFill>
              <a:schemeClr val="accent1"/>
            </a:solidFill>
          </a:ln>
        </p:spPr>
      </p:pic>
    </p:spTree>
    <p:extLst>
      <p:ext uri="{BB962C8B-B14F-4D97-AF65-F5344CB8AC3E}">
        <p14:creationId xmlns:p14="http://schemas.microsoft.com/office/powerpoint/2010/main" val="251809011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ED0BCC2-8143-48FF-96C2-39FF8C1B37F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kt 2" hidden="1">
                        <a:extLst>
                          <a:ext uri="{FF2B5EF4-FFF2-40B4-BE49-F238E27FC236}">
                            <a16:creationId xmlns:a16="http://schemas.microsoft.com/office/drawing/2014/main" id="{5ED0BCC2-8143-48FF-96C2-39FF8C1B37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123</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9" y="1647546"/>
            <a:ext cx="11356202" cy="2978883"/>
          </a:xfrm>
        </p:spPr>
        <p:txBody>
          <a:bodyPr>
            <a:noAutofit/>
          </a:bodyPr>
          <a:lstStyle/>
          <a:p>
            <a:pPr marL="342900" indent="-342900">
              <a:lnSpc>
                <a:spcPct val="110000"/>
              </a:lnSpc>
              <a:buFont typeface="+mj-lt"/>
              <a:buAutoNum type="alphaLcParenR" startAt="3"/>
            </a:pPr>
            <a:r>
              <a:rPr lang="en-US" dirty="0"/>
              <a:t>The production batch </a:t>
            </a:r>
            <a:r>
              <a:rPr lang="en-US" dirty="0">
                <a:solidFill>
                  <a:schemeClr val="accent2"/>
                </a:solidFill>
              </a:rPr>
              <a:t>begins</a:t>
            </a:r>
            <a:r>
              <a:rPr lang="en-US" dirty="0"/>
              <a:t> with the production of the </a:t>
            </a:r>
            <a:r>
              <a:rPr lang="en-US" dirty="0">
                <a:solidFill>
                  <a:schemeClr val="accent2"/>
                </a:solidFill>
              </a:rPr>
              <a:t>beaker</a:t>
            </a:r>
            <a:r>
              <a:rPr lang="en-US" dirty="0"/>
              <a:t> and </a:t>
            </a:r>
            <a:r>
              <a:rPr lang="en-US" dirty="0">
                <a:solidFill>
                  <a:schemeClr val="accent2"/>
                </a:solidFill>
              </a:rPr>
              <a:t>ends</a:t>
            </a:r>
            <a:r>
              <a:rPr lang="en-US" dirty="0"/>
              <a:t> with the production of the </a:t>
            </a:r>
            <a:r>
              <a:rPr lang="en-US" dirty="0">
                <a:solidFill>
                  <a:schemeClr val="accent2"/>
                </a:solidFill>
              </a:rPr>
              <a:t>bottle</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cs-CZ" b="1"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sz="1800" dirty="0" err="1"/>
              <a:t>Treveling</a:t>
            </a:r>
            <a:r>
              <a:rPr lang="cs-CZ" sz="1800" dirty="0"/>
              <a:t> </a:t>
            </a:r>
            <a:r>
              <a:rPr lang="cs-CZ" sz="1800" dirty="0" err="1"/>
              <a:t>Salesman</a:t>
            </a:r>
            <a:r>
              <a:rPr lang="cs-CZ" sz="1800" dirty="0"/>
              <a:t> </a:t>
            </a:r>
            <a:r>
              <a:rPr lang="cs-CZ" sz="1800" dirty="0" err="1"/>
              <a:t>Problem</a:t>
            </a:r>
            <a:r>
              <a:rPr lang="cs-CZ" sz="1800" dirty="0"/>
              <a:t> in </a:t>
            </a:r>
            <a:r>
              <a:rPr lang="cs-CZ" dirty="0" err="1"/>
              <a:t>P</a:t>
            </a:r>
            <a:r>
              <a:rPr lang="cs-CZ" sz="1800" dirty="0" err="1"/>
              <a:t>roduction</a:t>
            </a:r>
            <a:r>
              <a:rPr lang="cs-CZ" sz="1800" dirty="0"/>
              <a:t> – </a:t>
            </a:r>
            <a:r>
              <a:rPr lang="cs-CZ" sz="1800" dirty="0" err="1"/>
              <a:t>solution</a:t>
            </a:r>
            <a:endParaRPr lang="en-US" dirty="0"/>
          </a:p>
        </p:txBody>
      </p:sp>
      <p:graphicFrame>
        <p:nvGraphicFramePr>
          <p:cNvPr id="14" name="Tabulka 13">
            <a:extLst>
              <a:ext uri="{FF2B5EF4-FFF2-40B4-BE49-F238E27FC236}">
                <a16:creationId xmlns:a16="http://schemas.microsoft.com/office/drawing/2014/main" id="{1D307CFE-336D-C145-839A-4927F2840C35}"/>
              </a:ext>
            </a:extLst>
          </p:cNvPr>
          <p:cNvGraphicFramePr>
            <a:graphicFrameLocks noGrp="1"/>
          </p:cNvGraphicFramePr>
          <p:nvPr>
            <p:extLst>
              <p:ext uri="{D42A27DB-BD31-4B8C-83A1-F6EECF244321}">
                <p14:modId xmlns:p14="http://schemas.microsoft.com/office/powerpoint/2010/main" val="1110118249"/>
              </p:ext>
            </p:extLst>
          </p:nvPr>
        </p:nvGraphicFramePr>
        <p:xfrm>
          <a:off x="626245" y="2102583"/>
          <a:ext cx="6079353" cy="1720635"/>
        </p:xfrm>
        <a:graphic>
          <a:graphicData uri="http://schemas.openxmlformats.org/drawingml/2006/table">
            <a:tbl>
              <a:tblPr>
                <a:tableStyleId>{5C22544A-7EE6-4342-B048-85BDC9FD1C3A}</a:tableStyleId>
              </a:tblPr>
              <a:tblGrid>
                <a:gridCol w="868479">
                  <a:extLst>
                    <a:ext uri="{9D8B030D-6E8A-4147-A177-3AD203B41FA5}">
                      <a16:colId xmlns:a16="http://schemas.microsoft.com/office/drawing/2014/main" val="3566923475"/>
                    </a:ext>
                  </a:extLst>
                </a:gridCol>
                <a:gridCol w="868479">
                  <a:extLst>
                    <a:ext uri="{9D8B030D-6E8A-4147-A177-3AD203B41FA5}">
                      <a16:colId xmlns:a16="http://schemas.microsoft.com/office/drawing/2014/main" val="547339429"/>
                    </a:ext>
                  </a:extLst>
                </a:gridCol>
                <a:gridCol w="868479">
                  <a:extLst>
                    <a:ext uri="{9D8B030D-6E8A-4147-A177-3AD203B41FA5}">
                      <a16:colId xmlns:a16="http://schemas.microsoft.com/office/drawing/2014/main" val="3263931820"/>
                    </a:ext>
                  </a:extLst>
                </a:gridCol>
                <a:gridCol w="868479">
                  <a:extLst>
                    <a:ext uri="{9D8B030D-6E8A-4147-A177-3AD203B41FA5}">
                      <a16:colId xmlns:a16="http://schemas.microsoft.com/office/drawing/2014/main" val="1786227408"/>
                    </a:ext>
                  </a:extLst>
                </a:gridCol>
                <a:gridCol w="868479">
                  <a:extLst>
                    <a:ext uri="{9D8B030D-6E8A-4147-A177-3AD203B41FA5}">
                      <a16:colId xmlns:a16="http://schemas.microsoft.com/office/drawing/2014/main" val="752071579"/>
                    </a:ext>
                  </a:extLst>
                </a:gridCol>
                <a:gridCol w="868479">
                  <a:extLst>
                    <a:ext uri="{9D8B030D-6E8A-4147-A177-3AD203B41FA5}">
                      <a16:colId xmlns:a16="http://schemas.microsoft.com/office/drawing/2014/main" val="4125464464"/>
                    </a:ext>
                  </a:extLst>
                </a:gridCol>
                <a:gridCol w="868479">
                  <a:extLst>
                    <a:ext uri="{9D8B030D-6E8A-4147-A177-3AD203B41FA5}">
                      <a16:colId xmlns:a16="http://schemas.microsoft.com/office/drawing/2014/main" val="2403101278"/>
                    </a:ext>
                  </a:extLst>
                </a:gridCol>
              </a:tblGrid>
              <a:tr h="245805">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Product</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Beaker</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Ashtray</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Bottle</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Bowl</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Vase</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Test tube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87576602"/>
                  </a:ext>
                </a:extLst>
              </a:tr>
              <a:tr h="245805">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Beaker</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7834771"/>
                  </a:ext>
                </a:extLst>
              </a:tr>
              <a:tr h="245805">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Ashtray</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4363872"/>
                  </a:ext>
                </a:extLst>
              </a:tr>
              <a:tr h="245805">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Bottle</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8547497"/>
                  </a:ext>
                </a:extLst>
              </a:tr>
              <a:tr h="245805">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Bowl</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9660159"/>
                  </a:ext>
                </a:extLst>
              </a:tr>
              <a:tr h="245805">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Vase</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193505"/>
                  </a:ext>
                </a:extLst>
              </a:tr>
              <a:tr h="245805">
                <a:tc>
                  <a:txBody>
                    <a:bodyPr/>
                    <a:lstStyle/>
                    <a:p>
                      <a:pPr marL="0" algn="ctr" defTabSz="914400" rtl="0" eaLnBrk="1" fontAlgn="b" latinLnBrk="0" hangingPunct="1"/>
                      <a:r>
                        <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Test tube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345694"/>
                  </a:ext>
                </a:extLst>
              </a:tr>
            </a:tbl>
          </a:graphicData>
        </a:graphic>
      </p:graphicFrame>
      <p:sp>
        <p:nvSpPr>
          <p:cNvPr id="15" name="TextovéPole 14">
            <a:extLst>
              <a:ext uri="{FF2B5EF4-FFF2-40B4-BE49-F238E27FC236}">
                <a16:creationId xmlns:a16="http://schemas.microsoft.com/office/drawing/2014/main" id="{D1BFC8D5-93D9-211E-3F7C-C8C3963B42AB}"/>
              </a:ext>
            </a:extLst>
          </p:cNvPr>
          <p:cNvSpPr txBox="1"/>
          <p:nvPr/>
        </p:nvSpPr>
        <p:spPr>
          <a:xfrm>
            <a:off x="438469" y="5730238"/>
            <a:ext cx="3662726" cy="342145"/>
          </a:xfrm>
          <a:prstGeom prst="rect">
            <a:avLst/>
          </a:prstGeom>
        </p:spPr>
        <p:txBody>
          <a:bodyPr wrap="square">
            <a:spAutoFit/>
          </a:bodyPr>
          <a:lstStyle/>
          <a:p>
            <a:pPr marL="895350" lvl="1" indent="-285750">
              <a:lnSpc>
                <a:spcPct val="110000"/>
              </a:lnSpc>
              <a:spcBef>
                <a:spcPts val="500"/>
              </a:spcBef>
              <a:buClr>
                <a:schemeClr val="bg1">
                  <a:lumMod val="75000"/>
                </a:schemeClr>
              </a:buClr>
              <a:buFont typeface="Wingdings" panose="05000000000000000000" pitchFamily="2" charset="2"/>
              <a:buChar char="§"/>
            </a:pPr>
            <a:r>
              <a:rPr lang="cs-CZ" sz="1600" dirty="0" err="1">
                <a:latin typeface="Arial" panose="020B0604020202020204" pitchFamily="34" charset="0"/>
                <a:cs typeface="Arial" panose="020B0604020202020204" pitchFamily="34" charset="0"/>
              </a:rPr>
              <a:t>Objective</a:t>
            </a:r>
            <a:r>
              <a:rPr lang="cs-CZ" sz="1600" dirty="0">
                <a:latin typeface="Arial" panose="020B0604020202020204" pitchFamily="34" charset="0"/>
                <a:cs typeface="Arial" panose="020B0604020202020204" pitchFamily="34" charset="0"/>
              </a:rPr>
              <a:t> </a:t>
            </a:r>
            <a:r>
              <a:rPr lang="cs-CZ" sz="1600" dirty="0" err="1">
                <a:latin typeface="Arial" panose="020B0604020202020204" pitchFamily="34" charset="0"/>
                <a:cs typeface="Arial" panose="020B0604020202020204" pitchFamily="34" charset="0"/>
              </a:rPr>
              <a:t>value</a:t>
            </a:r>
            <a:endParaRPr lang="cs-CZ" sz="1600" dirty="0">
              <a:latin typeface="Arial" panose="020B0604020202020204" pitchFamily="34" charset="0"/>
              <a:cs typeface="Arial" panose="020B0604020202020204" pitchFamily="34" charset="0"/>
            </a:endParaRPr>
          </a:p>
        </p:txBody>
      </p:sp>
      <p:graphicFrame>
        <p:nvGraphicFramePr>
          <p:cNvPr id="16" name="Tabulka 15">
            <a:extLst>
              <a:ext uri="{FF2B5EF4-FFF2-40B4-BE49-F238E27FC236}">
                <a16:creationId xmlns:a16="http://schemas.microsoft.com/office/drawing/2014/main" id="{3AFFE9DA-4B1B-2749-46A6-FA860B286E38}"/>
              </a:ext>
            </a:extLst>
          </p:cNvPr>
          <p:cNvGraphicFramePr>
            <a:graphicFrameLocks noGrp="1"/>
          </p:cNvGraphicFramePr>
          <p:nvPr>
            <p:extLst>
              <p:ext uri="{D42A27DB-BD31-4B8C-83A1-F6EECF244321}">
                <p14:modId xmlns:p14="http://schemas.microsoft.com/office/powerpoint/2010/main" val="3801292718"/>
              </p:ext>
            </p:extLst>
          </p:nvPr>
        </p:nvGraphicFramePr>
        <p:xfrm>
          <a:off x="626245" y="3929648"/>
          <a:ext cx="6079352" cy="1720635"/>
        </p:xfrm>
        <a:graphic>
          <a:graphicData uri="http://schemas.openxmlformats.org/drawingml/2006/table">
            <a:tbl>
              <a:tblPr>
                <a:tableStyleId>{5C22544A-7EE6-4342-B048-85BDC9FD1C3A}</a:tableStyleId>
              </a:tblPr>
              <a:tblGrid>
                <a:gridCol w="759919">
                  <a:extLst>
                    <a:ext uri="{9D8B030D-6E8A-4147-A177-3AD203B41FA5}">
                      <a16:colId xmlns:a16="http://schemas.microsoft.com/office/drawing/2014/main" val="3566923475"/>
                    </a:ext>
                  </a:extLst>
                </a:gridCol>
                <a:gridCol w="759919">
                  <a:extLst>
                    <a:ext uri="{9D8B030D-6E8A-4147-A177-3AD203B41FA5}">
                      <a16:colId xmlns:a16="http://schemas.microsoft.com/office/drawing/2014/main" val="547339429"/>
                    </a:ext>
                  </a:extLst>
                </a:gridCol>
                <a:gridCol w="759919">
                  <a:extLst>
                    <a:ext uri="{9D8B030D-6E8A-4147-A177-3AD203B41FA5}">
                      <a16:colId xmlns:a16="http://schemas.microsoft.com/office/drawing/2014/main" val="3263931820"/>
                    </a:ext>
                  </a:extLst>
                </a:gridCol>
                <a:gridCol w="759919">
                  <a:extLst>
                    <a:ext uri="{9D8B030D-6E8A-4147-A177-3AD203B41FA5}">
                      <a16:colId xmlns:a16="http://schemas.microsoft.com/office/drawing/2014/main" val="1786227408"/>
                    </a:ext>
                  </a:extLst>
                </a:gridCol>
                <a:gridCol w="759919">
                  <a:extLst>
                    <a:ext uri="{9D8B030D-6E8A-4147-A177-3AD203B41FA5}">
                      <a16:colId xmlns:a16="http://schemas.microsoft.com/office/drawing/2014/main" val="752071579"/>
                    </a:ext>
                  </a:extLst>
                </a:gridCol>
                <a:gridCol w="759919">
                  <a:extLst>
                    <a:ext uri="{9D8B030D-6E8A-4147-A177-3AD203B41FA5}">
                      <a16:colId xmlns:a16="http://schemas.microsoft.com/office/drawing/2014/main" val="4125464464"/>
                    </a:ext>
                  </a:extLst>
                </a:gridCol>
                <a:gridCol w="759919">
                  <a:extLst>
                    <a:ext uri="{9D8B030D-6E8A-4147-A177-3AD203B41FA5}">
                      <a16:colId xmlns:a16="http://schemas.microsoft.com/office/drawing/2014/main" val="2403101278"/>
                    </a:ext>
                  </a:extLst>
                </a:gridCol>
                <a:gridCol w="759919">
                  <a:extLst>
                    <a:ext uri="{9D8B030D-6E8A-4147-A177-3AD203B41FA5}">
                      <a16:colId xmlns:a16="http://schemas.microsoft.com/office/drawing/2014/main" val="2516408516"/>
                    </a:ext>
                  </a:extLst>
                </a:gridCol>
              </a:tblGrid>
              <a:tr h="245805">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Product</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Beaker</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Ashtray</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Bottle</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Bowl</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Vase</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Test tube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Order</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87576602"/>
                  </a:ext>
                </a:extLst>
              </a:tr>
              <a:tr h="245805">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Beaker</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67834771"/>
                  </a:ext>
                </a:extLst>
              </a:tr>
              <a:tr h="245805">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Ashtray</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94363872"/>
                  </a:ext>
                </a:extLst>
              </a:tr>
              <a:tr h="245805">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Bottle</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1" i="0" u="none" strike="noStrike" dirty="0">
                          <a:solidFill>
                            <a:schemeClr val="accent3"/>
                          </a:solidFill>
                          <a:effectLst/>
                          <a:latin typeface="Arial" panose="020B06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78547497"/>
                  </a:ext>
                </a:extLst>
              </a:tr>
              <a:tr h="245805">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Bowl</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79660159"/>
                  </a:ext>
                </a:extLst>
              </a:tr>
              <a:tr h="245805">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Vase</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67193505"/>
                  </a:ext>
                </a:extLst>
              </a:tr>
              <a:tr h="245805">
                <a:tc>
                  <a:txBody>
                    <a:bodyPr/>
                    <a:lstStyle/>
                    <a:p>
                      <a:pPr marL="0" algn="ctr" defTabSz="914400" rtl="0" eaLnBrk="1" fontAlgn="b" latinLnBrk="0" hangingPunct="1"/>
                      <a:r>
                        <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Test tube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3345694"/>
                  </a:ext>
                </a:extLst>
              </a:tr>
            </a:tbl>
          </a:graphicData>
        </a:graphic>
      </p:graphicFrame>
      <p:graphicFrame>
        <p:nvGraphicFramePr>
          <p:cNvPr id="17" name="Objekt 16">
            <a:extLst>
              <a:ext uri="{FF2B5EF4-FFF2-40B4-BE49-F238E27FC236}">
                <a16:creationId xmlns:a16="http://schemas.microsoft.com/office/drawing/2014/main" id="{505310F1-62B5-AFD5-5964-19961FD24C13}"/>
              </a:ext>
            </a:extLst>
          </p:cNvPr>
          <p:cNvGraphicFramePr>
            <a:graphicFrameLocks noChangeAspect="1"/>
          </p:cNvGraphicFramePr>
          <p:nvPr/>
        </p:nvGraphicFramePr>
        <p:xfrm>
          <a:off x="3984625" y="5751513"/>
          <a:ext cx="722313" cy="342900"/>
        </p:xfrm>
        <a:graphic>
          <a:graphicData uri="http://schemas.openxmlformats.org/presentationml/2006/ole">
            <mc:AlternateContent xmlns:mc="http://schemas.openxmlformats.org/markup-compatibility/2006">
              <mc:Choice xmlns:v="urn:schemas-microsoft-com:vml" Requires="v">
                <p:oleObj name="Equation" r:id="rId5" imgW="482400" imgH="228600" progId="Equation.DSMT4">
                  <p:embed/>
                </p:oleObj>
              </mc:Choice>
              <mc:Fallback>
                <p:oleObj name="Equation" r:id="rId5" imgW="482400" imgH="228600" progId="Equation.DSMT4">
                  <p:embed/>
                  <p:pic>
                    <p:nvPicPr>
                      <p:cNvPr id="17" name="Objekt 16">
                        <a:extLst>
                          <a:ext uri="{FF2B5EF4-FFF2-40B4-BE49-F238E27FC236}">
                            <a16:creationId xmlns:a16="http://schemas.microsoft.com/office/drawing/2014/main" id="{505310F1-62B5-AFD5-5964-19961FD24C13}"/>
                          </a:ext>
                        </a:extLst>
                      </p:cNvPr>
                      <p:cNvPicPr/>
                      <p:nvPr/>
                    </p:nvPicPr>
                    <p:blipFill>
                      <a:blip r:embed="rId6"/>
                      <a:stretch>
                        <a:fillRect/>
                      </a:stretch>
                    </p:blipFill>
                    <p:spPr>
                      <a:xfrm>
                        <a:off x="3984625" y="5751513"/>
                        <a:ext cx="722313" cy="342900"/>
                      </a:xfrm>
                      <a:prstGeom prst="rect">
                        <a:avLst/>
                      </a:prstGeom>
                    </p:spPr>
                  </p:pic>
                </p:oleObj>
              </mc:Fallback>
            </mc:AlternateContent>
          </a:graphicData>
        </a:graphic>
      </p:graphicFrame>
      <p:grpSp>
        <p:nvGrpSpPr>
          <p:cNvPr id="11" name="Group 10">
            <a:extLst>
              <a:ext uri="{FF2B5EF4-FFF2-40B4-BE49-F238E27FC236}">
                <a16:creationId xmlns:a16="http://schemas.microsoft.com/office/drawing/2014/main" id="{2C418AE9-102A-4DA8-D7CE-4388CDD95347}"/>
              </a:ext>
            </a:extLst>
          </p:cNvPr>
          <p:cNvGrpSpPr/>
          <p:nvPr/>
        </p:nvGrpSpPr>
        <p:grpSpPr>
          <a:xfrm>
            <a:off x="6997698" y="2091749"/>
            <a:ext cx="3328784" cy="3980634"/>
            <a:chOff x="6997698" y="2091749"/>
            <a:chExt cx="3328784" cy="3980634"/>
          </a:xfrm>
        </p:grpSpPr>
        <p:pic>
          <p:nvPicPr>
            <p:cNvPr id="6" name="Picture 5">
              <a:extLst>
                <a:ext uri="{FF2B5EF4-FFF2-40B4-BE49-F238E27FC236}">
                  <a16:creationId xmlns:a16="http://schemas.microsoft.com/office/drawing/2014/main" id="{CF397D84-986F-38D1-6847-E43DEF5970BF}"/>
                </a:ext>
              </a:extLst>
            </p:cNvPr>
            <p:cNvPicPr>
              <a:picLocks noChangeAspect="1"/>
            </p:cNvPicPr>
            <p:nvPr/>
          </p:nvPicPr>
          <p:blipFill>
            <a:blip r:embed="rId7"/>
            <a:stretch>
              <a:fillRect/>
            </a:stretch>
          </p:blipFill>
          <p:spPr>
            <a:xfrm>
              <a:off x="6997699" y="2091749"/>
              <a:ext cx="3328783" cy="3980634"/>
            </a:xfrm>
            <a:prstGeom prst="rect">
              <a:avLst/>
            </a:prstGeom>
            <a:ln w="12700">
              <a:solidFill>
                <a:schemeClr val="accent1"/>
              </a:solidFill>
            </a:ln>
          </p:spPr>
        </p:pic>
        <p:sp>
          <p:nvSpPr>
            <p:cNvPr id="7" name="Obdélník 6">
              <a:extLst>
                <a:ext uri="{FF2B5EF4-FFF2-40B4-BE49-F238E27FC236}">
                  <a16:creationId xmlns:a16="http://schemas.microsoft.com/office/drawing/2014/main" id="{A0C9132F-DEDA-1613-4477-A0DCE61F24AF}"/>
                </a:ext>
              </a:extLst>
            </p:cNvPr>
            <p:cNvSpPr/>
            <p:nvPr/>
          </p:nvSpPr>
          <p:spPr>
            <a:xfrm>
              <a:off x="6997698" y="5596573"/>
              <a:ext cx="617770" cy="228261"/>
            </a:xfrm>
            <a:prstGeom prst="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grpSp>
    </p:spTree>
    <p:extLst>
      <p:ext uri="{BB962C8B-B14F-4D97-AF65-F5344CB8AC3E}">
        <p14:creationId xmlns:p14="http://schemas.microsoft.com/office/powerpoint/2010/main" val="110717408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ED0BCC2-8143-48FF-96C2-39FF8C1B37F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kt 2" hidden="1">
                        <a:extLst>
                          <a:ext uri="{FF2B5EF4-FFF2-40B4-BE49-F238E27FC236}">
                            <a16:creationId xmlns:a16="http://schemas.microsoft.com/office/drawing/2014/main" id="{5ED0BCC2-8143-48FF-96C2-39FF8C1B37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124</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9689269" cy="3773488"/>
          </a:xfrm>
        </p:spPr>
        <p:txBody>
          <a:bodyPr>
            <a:noAutofit/>
          </a:bodyPr>
          <a:lstStyle/>
          <a:p>
            <a:pPr marL="285750" lvl="0" indent="-285750">
              <a:lnSpc>
                <a:spcPct val="110000"/>
              </a:lnSpc>
              <a:buFont typeface="Wingdings" panose="05000000000000000000" pitchFamily="2" charset="2"/>
              <a:buChar char="§"/>
            </a:pPr>
            <a:r>
              <a:rPr lang="cs-CZ" b="1" dirty="0" err="1"/>
              <a:t>Definition</a:t>
            </a:r>
            <a:r>
              <a:rPr lang="cs-CZ" b="1" dirty="0"/>
              <a:t> </a:t>
            </a:r>
            <a:r>
              <a:rPr lang="cs-CZ" b="1" dirty="0" err="1"/>
              <a:t>of</a:t>
            </a:r>
            <a:r>
              <a:rPr lang="cs-CZ" b="1" dirty="0"/>
              <a:t> </a:t>
            </a:r>
            <a:r>
              <a:rPr lang="cs-CZ" b="1" dirty="0" err="1"/>
              <a:t>the</a:t>
            </a:r>
            <a:r>
              <a:rPr lang="cs-CZ" b="1" dirty="0"/>
              <a:t> </a:t>
            </a:r>
            <a:r>
              <a:rPr lang="cs-CZ" b="1" dirty="0" err="1"/>
              <a:t>problem</a:t>
            </a:r>
            <a:endParaRPr lang="en-US" b="1" dirty="0"/>
          </a:p>
          <a:p>
            <a:pPr lvl="1">
              <a:lnSpc>
                <a:spcPct val="110000"/>
              </a:lnSpc>
            </a:pPr>
            <a:r>
              <a:rPr lang="cs-CZ" sz="1800" i="1" dirty="0">
                <a:solidFill>
                  <a:prstClr val="black"/>
                </a:solidFill>
                <a:latin typeface="Times New Roman" panose="02020603050405020304" pitchFamily="18" charset="0"/>
                <a:cs typeface="Times New Roman" panose="02020603050405020304" pitchFamily="18" charset="0"/>
              </a:rPr>
              <a:t>G = </a:t>
            </a:r>
            <a:r>
              <a:rPr lang="cs-CZ" sz="1800" dirty="0">
                <a:solidFill>
                  <a:prstClr val="black"/>
                </a:solidFill>
                <a:latin typeface="Times New Roman" panose="02020603050405020304" pitchFamily="18" charset="0"/>
                <a:cs typeface="Times New Roman" panose="02020603050405020304" pitchFamily="18" charset="0"/>
              </a:rPr>
              <a:t>{</a:t>
            </a:r>
            <a:r>
              <a:rPr lang="cs-CZ" sz="1800" i="1" dirty="0">
                <a:solidFill>
                  <a:prstClr val="black"/>
                </a:solidFill>
                <a:latin typeface="Times New Roman" panose="02020603050405020304" pitchFamily="18" charset="0"/>
                <a:cs typeface="Times New Roman" panose="02020603050405020304" pitchFamily="18" charset="0"/>
              </a:rPr>
              <a:t>V, E</a:t>
            </a:r>
            <a:r>
              <a:rPr lang="cs-CZ" sz="1800" dirty="0">
                <a:solidFill>
                  <a:prstClr val="black"/>
                </a:solidFill>
                <a:latin typeface="Times New Roman" panose="02020603050405020304" pitchFamily="18" charset="0"/>
                <a:cs typeface="Times New Roman" panose="02020603050405020304" pitchFamily="18" charset="0"/>
              </a:rPr>
              <a:t>}</a:t>
            </a:r>
            <a:r>
              <a:rPr lang="cs-CZ" sz="1800" i="1" dirty="0">
                <a:solidFill>
                  <a:prstClr val="black"/>
                </a:solidFill>
                <a:latin typeface="Times New Roman" panose="02020603050405020304" pitchFamily="18" charset="0"/>
                <a:cs typeface="Times New Roman" panose="02020603050405020304" pitchFamily="18" charset="0"/>
              </a:rPr>
              <a:t> </a:t>
            </a:r>
            <a:r>
              <a:rPr lang="en-US" dirty="0"/>
              <a:t>be a complete </a:t>
            </a:r>
            <a:r>
              <a:rPr lang="en-US" dirty="0">
                <a:solidFill>
                  <a:schemeClr val="accent2"/>
                </a:solidFill>
              </a:rPr>
              <a:t>digraph</a:t>
            </a:r>
            <a:r>
              <a:rPr lang="en-US" dirty="0"/>
              <a:t> with distance </a:t>
            </a:r>
            <a:r>
              <a:rPr lang="cs-CZ" sz="1800" i="1" dirty="0">
                <a:solidFill>
                  <a:prstClr val="black"/>
                </a:solidFill>
                <a:latin typeface="Times New Roman" panose="02020603050405020304" pitchFamily="18" charset="0"/>
                <a:cs typeface="Times New Roman" panose="02020603050405020304" pitchFamily="18" charset="0"/>
              </a:rPr>
              <a:t>c</a:t>
            </a:r>
            <a:r>
              <a:rPr lang="cs-CZ" sz="1800" i="1" baseline="-25000" dirty="0">
                <a:solidFill>
                  <a:prstClr val="black"/>
                </a:solidFill>
                <a:latin typeface="Times New Roman" panose="02020603050405020304" pitchFamily="18" charset="0"/>
                <a:cs typeface="Times New Roman" panose="02020603050405020304" pitchFamily="18" charset="0"/>
              </a:rPr>
              <a:t>ij</a:t>
            </a:r>
            <a:r>
              <a:rPr lang="cs-CZ" dirty="0"/>
              <a:t> </a:t>
            </a:r>
            <a:r>
              <a:rPr lang="cs-CZ" dirty="0" err="1"/>
              <a:t>given</a:t>
            </a:r>
            <a:r>
              <a:rPr lang="cs-CZ" dirty="0"/>
              <a:t> </a:t>
            </a:r>
            <a:r>
              <a:rPr lang="cs-CZ" dirty="0" err="1"/>
              <a:t>for</a:t>
            </a:r>
            <a:r>
              <a:rPr lang="cs-CZ" dirty="0"/>
              <a:t> </a:t>
            </a:r>
            <a:r>
              <a:rPr lang="cs-CZ" dirty="0" err="1"/>
              <a:t>each</a:t>
            </a:r>
            <a:r>
              <a:rPr lang="cs-CZ" dirty="0"/>
              <a:t> </a:t>
            </a:r>
            <a:r>
              <a:rPr lang="cs-CZ" dirty="0" err="1"/>
              <a:t>arc</a:t>
            </a:r>
            <a:r>
              <a:rPr lang="cs-CZ" dirty="0"/>
              <a:t> </a:t>
            </a:r>
            <a:r>
              <a:rPr lang="cs-CZ" sz="1800" dirty="0">
                <a:solidFill>
                  <a:prstClr val="black"/>
                </a:solidFill>
                <a:latin typeface="Times New Roman" panose="02020603050405020304" pitchFamily="18" charset="0"/>
                <a:cs typeface="Times New Roman" panose="02020603050405020304" pitchFamily="18" charset="0"/>
              </a:rPr>
              <a:t>(</a:t>
            </a:r>
            <a:r>
              <a:rPr lang="cs-CZ" sz="1800" i="1" dirty="0">
                <a:solidFill>
                  <a:prstClr val="black"/>
                </a:solidFill>
                <a:latin typeface="Times New Roman" panose="02020603050405020304" pitchFamily="18" charset="0"/>
                <a:cs typeface="Times New Roman" panose="02020603050405020304" pitchFamily="18" charset="0"/>
              </a:rPr>
              <a:t>i, j</a:t>
            </a:r>
            <a:r>
              <a:rPr lang="cs-CZ" sz="1800" dirty="0">
                <a:solidFill>
                  <a:prstClr val="black"/>
                </a:solidFill>
                <a:latin typeface="Times New Roman" panose="02020603050405020304" pitchFamily="18" charset="0"/>
                <a:cs typeface="Times New Roman" panose="02020603050405020304" pitchFamily="18" charset="0"/>
              </a:rPr>
              <a:t>)</a:t>
            </a:r>
            <a:r>
              <a:rPr lang="cs-CZ" sz="1800" i="1" dirty="0">
                <a:solidFill>
                  <a:prstClr val="black"/>
                </a:solidFill>
                <a:latin typeface="Times New Roman" panose="02020603050405020304" pitchFamily="18" charset="0"/>
                <a:cs typeface="Times New Roman" panose="02020603050405020304" pitchFamily="18" charset="0"/>
              </a:rPr>
              <a:t>. </a:t>
            </a:r>
          </a:p>
          <a:p>
            <a:pPr lvl="1">
              <a:lnSpc>
                <a:spcPct val="110000"/>
              </a:lnSpc>
            </a:pPr>
            <a:r>
              <a:rPr lang="en-US" dirty="0"/>
              <a:t>Let </a:t>
            </a:r>
            <a:r>
              <a:rPr lang="en-US" dirty="0">
                <a:solidFill>
                  <a:schemeClr val="accent2"/>
                </a:solidFill>
              </a:rPr>
              <a:t>node 1 </a:t>
            </a:r>
            <a:r>
              <a:rPr lang="en-US" dirty="0"/>
              <a:t>be a </a:t>
            </a:r>
            <a:r>
              <a:rPr lang="en-US" dirty="0">
                <a:solidFill>
                  <a:schemeClr val="accent2"/>
                </a:solidFill>
              </a:rPr>
              <a:t>depot</a:t>
            </a:r>
            <a:r>
              <a:rPr lang="en-US" dirty="0"/>
              <a:t>, where one vehicle with </a:t>
            </a:r>
            <a:r>
              <a:rPr lang="en-US" dirty="0">
                <a:solidFill>
                  <a:schemeClr val="accent2"/>
                </a:solidFill>
              </a:rPr>
              <a:t>capacity</a:t>
            </a:r>
            <a:r>
              <a:rPr lang="en-US" dirty="0"/>
              <a:t> </a:t>
            </a:r>
            <a:r>
              <a:rPr lang="cs-CZ" sz="1800" i="1" dirty="0">
                <a:solidFill>
                  <a:prstClr val="black"/>
                </a:solidFill>
                <a:latin typeface="Times New Roman" panose="02020603050405020304" pitchFamily="18" charset="0"/>
                <a:cs typeface="Times New Roman" panose="02020603050405020304" pitchFamily="18" charset="0"/>
              </a:rPr>
              <a:t>V </a:t>
            </a:r>
            <a:r>
              <a:rPr lang="cs-CZ" dirty="0" err="1"/>
              <a:t>is</a:t>
            </a:r>
            <a:r>
              <a:rPr lang="cs-CZ" dirty="0"/>
              <a:t> </a:t>
            </a:r>
            <a:r>
              <a:rPr lang="cs-CZ" dirty="0" err="1"/>
              <a:t>available</a:t>
            </a:r>
            <a:r>
              <a:rPr lang="cs-CZ" dirty="0"/>
              <a:t>, </a:t>
            </a:r>
            <a:r>
              <a:rPr lang="cs-CZ" sz="1800" i="1" dirty="0">
                <a:solidFill>
                  <a:prstClr val="black"/>
                </a:solidFill>
                <a:latin typeface="Times New Roman" panose="02020603050405020304" pitchFamily="18" charset="0"/>
                <a:cs typeface="Times New Roman" panose="02020603050405020304" pitchFamily="18" charset="0"/>
              </a:rPr>
              <a:t>|U|= n</a:t>
            </a:r>
            <a:r>
              <a:rPr lang="cs-CZ" dirty="0"/>
              <a:t>.  </a:t>
            </a:r>
          </a:p>
          <a:p>
            <a:pPr lvl="1">
              <a:lnSpc>
                <a:spcPct val="110000"/>
              </a:lnSpc>
            </a:pPr>
            <a:r>
              <a:rPr lang="cs-CZ" dirty="0" err="1"/>
              <a:t>Each</a:t>
            </a:r>
            <a:r>
              <a:rPr lang="cs-CZ" dirty="0"/>
              <a:t> </a:t>
            </a:r>
            <a:r>
              <a:rPr lang="cs-CZ" dirty="0">
                <a:solidFill>
                  <a:schemeClr val="accent2"/>
                </a:solidFill>
              </a:rPr>
              <a:t>customer</a:t>
            </a:r>
            <a:r>
              <a:rPr lang="cs-CZ" dirty="0"/>
              <a:t> </a:t>
            </a:r>
            <a:r>
              <a:rPr lang="cs-CZ" sz="1800" i="1" dirty="0">
                <a:solidFill>
                  <a:prstClr val="black"/>
                </a:solidFill>
                <a:latin typeface="Times New Roman" panose="02020603050405020304" pitchFamily="18" charset="0"/>
                <a:cs typeface="Times New Roman" panose="02020603050405020304" pitchFamily="18" charset="0"/>
              </a:rPr>
              <a:t>i</a:t>
            </a:r>
            <a:r>
              <a:rPr lang="cs-CZ" dirty="0"/>
              <a:t> </a:t>
            </a:r>
            <a:r>
              <a:rPr lang="en-US" dirty="0"/>
              <a:t>associated with </a:t>
            </a:r>
            <a:r>
              <a:rPr lang="en-US" dirty="0">
                <a:solidFill>
                  <a:schemeClr val="accent2"/>
                </a:solidFill>
              </a:rPr>
              <a:t>request</a:t>
            </a:r>
            <a:r>
              <a:rPr lang="en-US" dirty="0"/>
              <a:t> of </a:t>
            </a:r>
            <a:r>
              <a:rPr lang="en-US" dirty="0">
                <a:solidFill>
                  <a:schemeClr val="accent2"/>
                </a:solidFill>
              </a:rPr>
              <a:t>size</a:t>
            </a:r>
            <a:r>
              <a:rPr lang="en-US" dirty="0"/>
              <a:t> </a:t>
            </a:r>
            <a:r>
              <a:rPr lang="cs-CZ" sz="1800" i="1" dirty="0" err="1">
                <a:solidFill>
                  <a:prstClr val="black"/>
                </a:solidFill>
                <a:latin typeface="Times New Roman" panose="02020603050405020304" pitchFamily="18" charset="0"/>
                <a:cs typeface="Times New Roman" panose="02020603050405020304" pitchFamily="18" charset="0"/>
              </a:rPr>
              <a:t>q</a:t>
            </a:r>
            <a:r>
              <a:rPr lang="cs-CZ" sz="1800" i="1" baseline="-25000" dirty="0" err="1">
                <a:solidFill>
                  <a:prstClr val="black"/>
                </a:solidFill>
                <a:latin typeface="Times New Roman" panose="02020603050405020304" pitchFamily="18" charset="0"/>
                <a:cs typeface="Times New Roman" panose="02020603050405020304" pitchFamily="18" charset="0"/>
              </a:rPr>
              <a:t>i</a:t>
            </a:r>
            <a:r>
              <a:rPr lang="cs-CZ" dirty="0"/>
              <a:t>. </a:t>
            </a:r>
          </a:p>
          <a:p>
            <a:pPr lvl="1">
              <a:lnSpc>
                <a:spcPct val="110000"/>
              </a:lnSpc>
            </a:pPr>
            <a:r>
              <a:rPr lang="en-US" dirty="0"/>
              <a:t>The </a:t>
            </a:r>
            <a:r>
              <a:rPr lang="en-US" dirty="0">
                <a:solidFill>
                  <a:schemeClr val="accent2"/>
                </a:solidFill>
              </a:rPr>
              <a:t>objective</a:t>
            </a:r>
            <a:r>
              <a:rPr lang="en-US" dirty="0"/>
              <a:t> is to </a:t>
            </a:r>
            <a:r>
              <a:rPr lang="en-US" dirty="0">
                <a:solidFill>
                  <a:schemeClr val="accent2"/>
                </a:solidFill>
              </a:rPr>
              <a:t>satisfy</a:t>
            </a:r>
            <a:r>
              <a:rPr lang="en-US" dirty="0"/>
              <a:t> all </a:t>
            </a:r>
            <a:r>
              <a:rPr lang="en-US" dirty="0">
                <a:solidFill>
                  <a:schemeClr val="accent2"/>
                </a:solidFill>
              </a:rPr>
              <a:t>customers</a:t>
            </a:r>
            <a:r>
              <a:rPr lang="en-US" dirty="0"/>
              <a:t>’ requirements and to </a:t>
            </a:r>
            <a:r>
              <a:rPr lang="en-US" dirty="0">
                <a:solidFill>
                  <a:schemeClr val="accent2"/>
                </a:solidFill>
              </a:rPr>
              <a:t>minimize</a:t>
            </a:r>
            <a:r>
              <a:rPr lang="en-US" dirty="0"/>
              <a:t> </a:t>
            </a:r>
            <a:r>
              <a:rPr lang="en-US" dirty="0">
                <a:solidFill>
                  <a:schemeClr val="accent2"/>
                </a:solidFill>
              </a:rPr>
              <a:t>total</a:t>
            </a:r>
            <a:r>
              <a:rPr lang="en-US" dirty="0"/>
              <a:t> </a:t>
            </a:r>
            <a:r>
              <a:rPr lang="en-US" dirty="0">
                <a:solidFill>
                  <a:schemeClr val="accent2"/>
                </a:solidFill>
              </a:rPr>
              <a:t>length</a:t>
            </a:r>
            <a:r>
              <a:rPr lang="en-US" dirty="0"/>
              <a:t> of the routes</a:t>
            </a:r>
            <a:r>
              <a:rPr lang="cs-CZ" dirty="0"/>
              <a:t>.</a:t>
            </a:r>
          </a:p>
          <a:p>
            <a:pPr marL="285750" marR="0" lvl="0" indent="-285750" algn="l" defTabSz="914400" rtl="0" eaLnBrk="1" fontAlgn="auto" latinLnBrk="0" hangingPunct="1">
              <a:lnSpc>
                <a:spcPct val="110000"/>
              </a:lnSpc>
              <a:spcBef>
                <a:spcPts val="1000"/>
              </a:spcBef>
              <a:spcAft>
                <a:spcPts val="0"/>
              </a:spcAft>
              <a:buClr>
                <a:srgbClr val="D9D9D9"/>
              </a:buClr>
              <a:buSzTx/>
              <a:buFont typeface="Wingdings" panose="05000000000000000000" pitchFamily="2" charset="2"/>
              <a:buChar char="§"/>
              <a:tabLst/>
              <a:defRPr/>
            </a:pPr>
            <a:r>
              <a:rPr kumimoji="0" lang="cs-CZ"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Decision</a:t>
            </a:r>
            <a:r>
              <a:rPr kumimoji="0" lang="cs-CZ"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cs-CZ"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variables</a:t>
            </a:r>
            <a:endParaRPr kumimoji="0" lang="cs-CZ"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0000"/>
              </a:lnSpc>
              <a:spcBef>
                <a:spcPts val="1000"/>
              </a:spcBef>
              <a:spcAft>
                <a:spcPts val="0"/>
              </a:spcAft>
              <a:buClr>
                <a:srgbClr val="D9D9D9"/>
              </a:buClr>
              <a:buSzTx/>
              <a:buFont typeface="Wingdings" panose="05000000000000000000" pitchFamily="2" charset="2"/>
              <a:buChar char="§"/>
              <a:tabLst/>
              <a:defRPr/>
            </a:pPr>
            <a:endParaRPr lang="cs-CZ" b="1" dirty="0">
              <a:solidFill>
                <a:prstClr val="black"/>
              </a:solidFill>
            </a:endParaRPr>
          </a:p>
          <a:p>
            <a:pPr marL="285750" marR="0" lvl="0" indent="-285750" algn="l" defTabSz="914400" rtl="0" eaLnBrk="1" fontAlgn="auto" latinLnBrk="0" hangingPunct="1">
              <a:lnSpc>
                <a:spcPct val="110000"/>
              </a:lnSpc>
              <a:spcBef>
                <a:spcPts val="1000"/>
              </a:spcBef>
              <a:spcAft>
                <a:spcPts val="0"/>
              </a:spcAft>
              <a:buClr>
                <a:srgbClr val="D9D9D9"/>
              </a:buClr>
              <a:buSzTx/>
              <a:buFont typeface="Wingdings" panose="05000000000000000000" pitchFamily="2" charset="2"/>
              <a:buChar char="§"/>
              <a:tabLst/>
              <a:defRPr/>
            </a:pPr>
            <a:endParaRPr kumimoji="0" lang="cs-CZ"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0000"/>
              </a:lnSpc>
              <a:spcBef>
                <a:spcPts val="1000"/>
              </a:spcBef>
              <a:spcAft>
                <a:spcPts val="0"/>
              </a:spcAft>
              <a:buClr>
                <a:srgbClr val="D9D9D9"/>
              </a:buClr>
              <a:buSzTx/>
              <a:buFont typeface="Wingdings" panose="05000000000000000000" pitchFamily="2" charset="2"/>
              <a:buChar char="§"/>
              <a:tabLst/>
              <a:defRPr/>
            </a:pPr>
            <a:r>
              <a:rPr lang="cs-CZ" b="1" dirty="0" err="1">
                <a:solidFill>
                  <a:prstClr val="black"/>
                </a:solidFill>
              </a:rPr>
              <a:t>Assumptions</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lvl="1">
              <a:lnSpc>
                <a:spcPct val="110000"/>
              </a:lnSpc>
            </a:pPr>
            <a:endParaRPr lang="cs-CZ" dirty="0"/>
          </a:p>
          <a:p>
            <a:pPr marL="381000" lvl="1" indent="0">
              <a:lnSpc>
                <a:spcPct val="110000"/>
              </a:lnSpc>
              <a:buNone/>
            </a:pPr>
            <a:endParaRPr lang="cs-CZ"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sz="1800" dirty="0" err="1"/>
              <a:t>Vehicle</a:t>
            </a:r>
            <a:r>
              <a:rPr lang="cs-CZ" sz="1800" dirty="0"/>
              <a:t> </a:t>
            </a:r>
            <a:r>
              <a:rPr lang="cs-CZ" sz="1800" dirty="0" err="1"/>
              <a:t>Routing</a:t>
            </a:r>
            <a:r>
              <a:rPr lang="cs-CZ" sz="1800" dirty="0"/>
              <a:t> </a:t>
            </a:r>
            <a:r>
              <a:rPr lang="cs-CZ" sz="1800" dirty="0" err="1"/>
              <a:t>Problem</a:t>
            </a:r>
            <a:endParaRPr lang="en-US" dirty="0"/>
          </a:p>
        </p:txBody>
      </p:sp>
      <p:graphicFrame>
        <p:nvGraphicFramePr>
          <p:cNvPr id="7" name="Objekt 6">
            <a:extLst>
              <a:ext uri="{FF2B5EF4-FFF2-40B4-BE49-F238E27FC236}">
                <a16:creationId xmlns:a16="http://schemas.microsoft.com/office/drawing/2014/main" id="{AAC5D334-3A4F-083D-EA74-94507E3BA001}"/>
              </a:ext>
            </a:extLst>
          </p:cNvPr>
          <p:cNvGraphicFramePr>
            <a:graphicFrameLocks noChangeAspect="1"/>
          </p:cNvGraphicFramePr>
          <p:nvPr>
            <p:extLst>
              <p:ext uri="{D42A27DB-BD31-4B8C-83A1-F6EECF244321}">
                <p14:modId xmlns:p14="http://schemas.microsoft.com/office/powerpoint/2010/main" val="2185628997"/>
              </p:ext>
            </p:extLst>
          </p:nvPr>
        </p:nvGraphicFramePr>
        <p:xfrm>
          <a:off x="979205" y="3777859"/>
          <a:ext cx="4917701" cy="960437"/>
        </p:xfrm>
        <a:graphic>
          <a:graphicData uri="http://schemas.openxmlformats.org/presentationml/2006/ole">
            <mc:AlternateContent xmlns:mc="http://schemas.openxmlformats.org/markup-compatibility/2006">
              <mc:Choice xmlns:v="urn:schemas-microsoft-com:vml" Requires="v">
                <p:oleObj name="Equation" r:id="rId5" imgW="3644640" imgH="711000" progId="Equation.DSMT4">
                  <p:embed/>
                </p:oleObj>
              </mc:Choice>
              <mc:Fallback>
                <p:oleObj name="Equation" r:id="rId5" imgW="3644640" imgH="711000" progId="Equation.DSMT4">
                  <p:embed/>
                  <p:pic>
                    <p:nvPicPr>
                      <p:cNvPr id="7" name="Objekt 6">
                        <a:extLst>
                          <a:ext uri="{FF2B5EF4-FFF2-40B4-BE49-F238E27FC236}">
                            <a16:creationId xmlns:a16="http://schemas.microsoft.com/office/drawing/2014/main" id="{AAC5D334-3A4F-083D-EA74-94507E3BA001}"/>
                          </a:ext>
                        </a:extLst>
                      </p:cNvPr>
                      <p:cNvPicPr/>
                      <p:nvPr/>
                    </p:nvPicPr>
                    <p:blipFill>
                      <a:blip r:embed="rId6"/>
                      <a:stretch>
                        <a:fillRect/>
                      </a:stretch>
                    </p:blipFill>
                    <p:spPr>
                      <a:xfrm>
                        <a:off x="979205" y="3777859"/>
                        <a:ext cx="4917701" cy="960437"/>
                      </a:xfrm>
                      <a:prstGeom prst="rect">
                        <a:avLst/>
                      </a:prstGeom>
                    </p:spPr>
                  </p:pic>
                </p:oleObj>
              </mc:Fallback>
            </mc:AlternateContent>
          </a:graphicData>
        </a:graphic>
      </p:graphicFrame>
      <p:graphicFrame>
        <p:nvGraphicFramePr>
          <p:cNvPr id="10" name="Objekt 9">
            <a:extLst>
              <a:ext uri="{FF2B5EF4-FFF2-40B4-BE49-F238E27FC236}">
                <a16:creationId xmlns:a16="http://schemas.microsoft.com/office/drawing/2014/main" id="{9C61A69C-330B-4F88-4C48-78272B4F4673}"/>
              </a:ext>
            </a:extLst>
          </p:cNvPr>
          <p:cNvGraphicFramePr>
            <a:graphicFrameLocks noChangeAspect="1"/>
          </p:cNvGraphicFramePr>
          <p:nvPr>
            <p:extLst>
              <p:ext uri="{D42A27DB-BD31-4B8C-83A1-F6EECF244321}">
                <p14:modId xmlns:p14="http://schemas.microsoft.com/office/powerpoint/2010/main" val="4273448975"/>
              </p:ext>
            </p:extLst>
          </p:nvPr>
        </p:nvGraphicFramePr>
        <p:xfrm>
          <a:off x="979206" y="5104165"/>
          <a:ext cx="2170113" cy="960437"/>
        </p:xfrm>
        <a:graphic>
          <a:graphicData uri="http://schemas.openxmlformats.org/presentationml/2006/ole">
            <mc:AlternateContent xmlns:mc="http://schemas.openxmlformats.org/markup-compatibility/2006">
              <mc:Choice xmlns:v="urn:schemas-microsoft-com:vml" Requires="v">
                <p:oleObj name="Equation" r:id="rId7" imgW="1485720" imgH="660240" progId="Equation.DSMT4">
                  <p:embed/>
                </p:oleObj>
              </mc:Choice>
              <mc:Fallback>
                <p:oleObj name="Equation" r:id="rId7" imgW="1485720" imgH="660240" progId="Equation.DSMT4">
                  <p:embed/>
                  <p:pic>
                    <p:nvPicPr>
                      <p:cNvPr id="10" name="Objekt 9">
                        <a:extLst>
                          <a:ext uri="{FF2B5EF4-FFF2-40B4-BE49-F238E27FC236}">
                            <a16:creationId xmlns:a16="http://schemas.microsoft.com/office/drawing/2014/main" id="{9C61A69C-330B-4F88-4C48-78272B4F4673}"/>
                          </a:ext>
                        </a:extLst>
                      </p:cNvPr>
                      <p:cNvPicPr/>
                      <p:nvPr/>
                    </p:nvPicPr>
                    <p:blipFill>
                      <a:blip r:embed="rId8"/>
                      <a:stretch>
                        <a:fillRect/>
                      </a:stretch>
                    </p:blipFill>
                    <p:spPr>
                      <a:xfrm>
                        <a:off x="979206" y="5104165"/>
                        <a:ext cx="2170113" cy="960437"/>
                      </a:xfrm>
                      <a:prstGeom prst="rect">
                        <a:avLst/>
                      </a:prstGeom>
                    </p:spPr>
                  </p:pic>
                </p:oleObj>
              </mc:Fallback>
            </mc:AlternateContent>
          </a:graphicData>
        </a:graphic>
      </p:graphicFrame>
    </p:spTree>
    <p:extLst>
      <p:ext uri="{BB962C8B-B14F-4D97-AF65-F5344CB8AC3E}">
        <p14:creationId xmlns:p14="http://schemas.microsoft.com/office/powerpoint/2010/main" val="291309846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ED0BCC2-8143-48FF-96C2-39FF8C1B37F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kt 2" hidden="1">
                        <a:extLst>
                          <a:ext uri="{FF2B5EF4-FFF2-40B4-BE49-F238E27FC236}">
                            <a16:creationId xmlns:a16="http://schemas.microsoft.com/office/drawing/2014/main" id="{5ED0BCC2-8143-48FF-96C2-39FF8C1B37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125</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cs-CZ" b="1"/>
              <a:t>Model</a:t>
            </a:r>
          </a:p>
          <a:p>
            <a:pPr marL="285750" lvl="0" indent="-285750">
              <a:lnSpc>
                <a:spcPct val="110000"/>
              </a:lnSpc>
              <a:buFont typeface="Wingdings" panose="05000000000000000000" pitchFamily="2" charset="2"/>
              <a:buChar char="§"/>
            </a:pPr>
            <a:endParaRPr lang="cs-CZ"/>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sz="1800" dirty="0" err="1"/>
              <a:t>Vehicle</a:t>
            </a:r>
            <a:r>
              <a:rPr lang="cs-CZ" sz="1800" dirty="0"/>
              <a:t> </a:t>
            </a:r>
            <a:r>
              <a:rPr lang="cs-CZ" sz="1800" dirty="0" err="1"/>
              <a:t>Routing</a:t>
            </a:r>
            <a:r>
              <a:rPr lang="cs-CZ" sz="1800" dirty="0"/>
              <a:t> </a:t>
            </a:r>
            <a:r>
              <a:rPr lang="cs-CZ" sz="1800" dirty="0" err="1"/>
              <a:t>Problem</a:t>
            </a:r>
            <a:r>
              <a:rPr lang="cs-CZ" sz="1800" dirty="0"/>
              <a:t> – </a:t>
            </a:r>
            <a:r>
              <a:rPr lang="cs-CZ" sz="1800" dirty="0" err="1"/>
              <a:t>mathematical</a:t>
            </a:r>
            <a:r>
              <a:rPr lang="cs-CZ" sz="1800" dirty="0"/>
              <a:t> model</a:t>
            </a:r>
            <a:endParaRPr lang="en-US" dirty="0"/>
          </a:p>
        </p:txBody>
      </p:sp>
      <p:graphicFrame>
        <p:nvGraphicFramePr>
          <p:cNvPr id="6" name="Objekt 5">
            <a:extLst>
              <a:ext uri="{FF2B5EF4-FFF2-40B4-BE49-F238E27FC236}">
                <a16:creationId xmlns:a16="http://schemas.microsoft.com/office/drawing/2014/main" id="{6194FECB-344B-F048-1D31-120BB38DF0AE}"/>
              </a:ext>
            </a:extLst>
          </p:cNvPr>
          <p:cNvGraphicFramePr>
            <a:graphicFrameLocks noChangeAspect="1"/>
          </p:cNvGraphicFramePr>
          <p:nvPr>
            <p:extLst>
              <p:ext uri="{D42A27DB-BD31-4B8C-83A1-F6EECF244321}">
                <p14:modId xmlns:p14="http://schemas.microsoft.com/office/powerpoint/2010/main" val="4250052933"/>
              </p:ext>
            </p:extLst>
          </p:nvPr>
        </p:nvGraphicFramePr>
        <p:xfrm>
          <a:off x="1012825" y="1971675"/>
          <a:ext cx="4780665" cy="3773488"/>
        </p:xfrm>
        <a:graphic>
          <a:graphicData uri="http://schemas.openxmlformats.org/presentationml/2006/ole">
            <mc:AlternateContent xmlns:mc="http://schemas.openxmlformats.org/markup-compatibility/2006">
              <mc:Choice xmlns:v="urn:schemas-microsoft-com:vml" Requires="v">
                <p:oleObj name="Equation" r:id="rId5" imgW="3251160" imgH="2565360" progId="Equation.DSMT4">
                  <p:embed/>
                </p:oleObj>
              </mc:Choice>
              <mc:Fallback>
                <p:oleObj name="Equation" r:id="rId5" imgW="3251160" imgH="2565360" progId="Equation.DSMT4">
                  <p:embed/>
                  <p:pic>
                    <p:nvPicPr>
                      <p:cNvPr id="6" name="Objekt 5">
                        <a:extLst>
                          <a:ext uri="{FF2B5EF4-FFF2-40B4-BE49-F238E27FC236}">
                            <a16:creationId xmlns:a16="http://schemas.microsoft.com/office/drawing/2014/main" id="{6194FECB-344B-F048-1D31-120BB38DF0AE}"/>
                          </a:ext>
                        </a:extLst>
                      </p:cNvPr>
                      <p:cNvPicPr/>
                      <p:nvPr/>
                    </p:nvPicPr>
                    <p:blipFill>
                      <a:blip r:embed="rId6"/>
                      <a:stretch>
                        <a:fillRect/>
                      </a:stretch>
                    </p:blipFill>
                    <p:spPr>
                      <a:xfrm>
                        <a:off x="1012825" y="1971675"/>
                        <a:ext cx="4780665" cy="37734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BCB9D254-0B64-D606-6F5F-363BA829C04D}"/>
              </a:ext>
            </a:extLst>
          </p:cNvPr>
          <p:cNvPicPr>
            <a:picLocks noChangeAspect="1"/>
          </p:cNvPicPr>
          <p:nvPr/>
        </p:nvPicPr>
        <p:blipFill>
          <a:blip r:embed="rId7"/>
          <a:stretch>
            <a:fillRect/>
          </a:stretch>
        </p:blipFill>
        <p:spPr>
          <a:xfrm>
            <a:off x="6620351" y="1735161"/>
            <a:ext cx="3779425" cy="4438626"/>
          </a:xfrm>
          <a:prstGeom prst="rect">
            <a:avLst/>
          </a:prstGeom>
          <a:ln w="12700">
            <a:solidFill>
              <a:schemeClr val="accent1"/>
            </a:solidFill>
          </a:ln>
        </p:spPr>
      </p:pic>
    </p:spTree>
    <p:extLst>
      <p:ext uri="{BB962C8B-B14F-4D97-AF65-F5344CB8AC3E}">
        <p14:creationId xmlns:p14="http://schemas.microsoft.com/office/powerpoint/2010/main" val="387860229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ED0BCC2-8143-48FF-96C2-39FF8C1B37F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kt 2" hidden="1">
                        <a:extLst>
                          <a:ext uri="{FF2B5EF4-FFF2-40B4-BE49-F238E27FC236}">
                            <a16:creationId xmlns:a16="http://schemas.microsoft.com/office/drawing/2014/main" id="{5ED0BCC2-8143-48FF-96C2-39FF8C1B37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126</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9" y="1647546"/>
            <a:ext cx="9923286" cy="3773488"/>
          </a:xfrm>
        </p:spPr>
        <p:txBody>
          <a:bodyPr>
            <a:noAutofit/>
          </a:bodyPr>
          <a:lstStyle/>
          <a:p>
            <a:pPr marL="285750" lvl="0" indent="-285750">
              <a:lnSpc>
                <a:spcPct val="110000"/>
              </a:lnSpc>
              <a:buFont typeface="Wingdings" panose="05000000000000000000" pitchFamily="2" charset="2"/>
              <a:buChar char="§"/>
            </a:pPr>
            <a:r>
              <a:rPr lang="cs-CZ" b="1" dirty="0" err="1"/>
              <a:t>Example</a:t>
            </a:r>
            <a:endParaRPr lang="cs-CZ" b="1" dirty="0"/>
          </a:p>
          <a:p>
            <a:pPr marL="628650" lvl="1" indent="-268288">
              <a:lnSpc>
                <a:spcPct val="110000"/>
              </a:lnSpc>
            </a:pPr>
            <a:r>
              <a:rPr lang="en-US" dirty="0"/>
              <a:t>The sales representative of the brewery</a:t>
            </a:r>
            <a:r>
              <a:rPr lang="cs-CZ" dirty="0"/>
              <a:t> has </a:t>
            </a:r>
            <a:r>
              <a:rPr lang="cs-CZ" dirty="0" err="1"/>
              <a:t>arranged</a:t>
            </a:r>
            <a:r>
              <a:rPr lang="cs-CZ" dirty="0"/>
              <a:t> </a:t>
            </a:r>
            <a:r>
              <a:rPr lang="cs-CZ" dirty="0" err="1"/>
              <a:t>advantageous</a:t>
            </a:r>
            <a:r>
              <a:rPr lang="cs-CZ" dirty="0"/>
              <a:t> </a:t>
            </a:r>
            <a:r>
              <a:rPr lang="cs-CZ" dirty="0" err="1"/>
              <a:t>contracts</a:t>
            </a:r>
            <a:r>
              <a:rPr lang="cs-CZ" dirty="0"/>
              <a:t>.</a:t>
            </a:r>
          </a:p>
          <a:p>
            <a:pPr marL="628650" lvl="1" indent="-268288">
              <a:lnSpc>
                <a:spcPct val="110000"/>
              </a:lnSpc>
            </a:pPr>
            <a:r>
              <a:rPr lang="en-US" dirty="0"/>
              <a:t>Pubs will take </a:t>
            </a:r>
            <a:r>
              <a:rPr lang="en-US" dirty="0">
                <a:solidFill>
                  <a:schemeClr val="accent2"/>
                </a:solidFill>
              </a:rPr>
              <a:t>barrels</a:t>
            </a:r>
            <a:r>
              <a:rPr lang="en-US" dirty="0"/>
              <a:t> of beer in </a:t>
            </a:r>
            <a:r>
              <a:rPr lang="en-US" dirty="0">
                <a:solidFill>
                  <a:schemeClr val="accent2"/>
                </a:solidFill>
              </a:rPr>
              <a:t>quantities</a:t>
            </a:r>
            <a:r>
              <a:rPr lang="en-US" dirty="0"/>
              <a:t> given in the following table. For delivery, a vehicle with the </a:t>
            </a:r>
            <a:r>
              <a:rPr lang="en-US" dirty="0">
                <a:solidFill>
                  <a:schemeClr val="accent2"/>
                </a:solidFill>
              </a:rPr>
              <a:t>capacity</a:t>
            </a:r>
            <a:r>
              <a:rPr lang="en-US" dirty="0"/>
              <a:t> of </a:t>
            </a:r>
            <a:r>
              <a:rPr lang="en-US" dirty="0">
                <a:solidFill>
                  <a:schemeClr val="accent2"/>
                </a:solidFill>
              </a:rPr>
              <a:t>50 barrels</a:t>
            </a:r>
            <a:r>
              <a:rPr lang="en-US" dirty="0"/>
              <a:t> will be used. </a:t>
            </a:r>
            <a:endParaRPr lang="cs-CZ" dirty="0"/>
          </a:p>
          <a:p>
            <a:pPr marL="628650" lvl="1" indent="-268288">
              <a:lnSpc>
                <a:spcPct val="110000"/>
              </a:lnSpc>
            </a:pPr>
            <a:r>
              <a:rPr lang="en-US" dirty="0"/>
              <a:t>The </a:t>
            </a:r>
            <a:r>
              <a:rPr lang="en-US" dirty="0">
                <a:solidFill>
                  <a:schemeClr val="accent2"/>
                </a:solidFill>
              </a:rPr>
              <a:t>objective</a:t>
            </a:r>
            <a:r>
              <a:rPr lang="en-US" dirty="0"/>
              <a:t> is to </a:t>
            </a:r>
            <a:r>
              <a:rPr lang="en-US" dirty="0">
                <a:solidFill>
                  <a:schemeClr val="accent2"/>
                </a:solidFill>
              </a:rPr>
              <a:t>satisfy</a:t>
            </a:r>
            <a:r>
              <a:rPr lang="en-US" dirty="0"/>
              <a:t> all </a:t>
            </a:r>
            <a:r>
              <a:rPr lang="en-US" dirty="0">
                <a:solidFill>
                  <a:schemeClr val="accent2"/>
                </a:solidFill>
              </a:rPr>
              <a:t>requirements</a:t>
            </a:r>
            <a:r>
              <a:rPr lang="en-US" dirty="0"/>
              <a:t> </a:t>
            </a:r>
            <a:r>
              <a:rPr lang="en-US" dirty="0">
                <a:solidFill>
                  <a:schemeClr val="accent2"/>
                </a:solidFill>
              </a:rPr>
              <a:t>minimizing total length</a:t>
            </a:r>
            <a:r>
              <a:rPr lang="en-US" dirty="0"/>
              <a:t> of the vehicle </a:t>
            </a:r>
            <a:r>
              <a:rPr lang="en-US" dirty="0">
                <a:solidFill>
                  <a:schemeClr val="accent2"/>
                </a:solidFill>
              </a:rPr>
              <a:t>tours</a:t>
            </a:r>
            <a:r>
              <a:rPr lang="en-US" dirty="0"/>
              <a:t>.</a:t>
            </a:r>
            <a:endParaRPr lang="cs-CZ" dirty="0"/>
          </a:p>
          <a:p>
            <a:pPr marL="285750" lvl="0" indent="-285750">
              <a:lnSpc>
                <a:spcPct val="110000"/>
              </a:lnSpc>
              <a:buFont typeface="Wingdings" panose="05000000000000000000" pitchFamily="2" charset="2"/>
              <a:buChar char="§"/>
            </a:pPr>
            <a:endParaRPr lang="cs-CZ"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sz="1800" dirty="0" err="1"/>
              <a:t>Vehicle</a:t>
            </a:r>
            <a:r>
              <a:rPr lang="cs-CZ" sz="1800" dirty="0"/>
              <a:t> </a:t>
            </a:r>
            <a:r>
              <a:rPr lang="cs-CZ" sz="1800" dirty="0" err="1"/>
              <a:t>Routing</a:t>
            </a:r>
            <a:r>
              <a:rPr lang="cs-CZ" sz="1800" dirty="0"/>
              <a:t> </a:t>
            </a:r>
            <a:r>
              <a:rPr lang="cs-CZ" sz="1800" dirty="0" err="1"/>
              <a:t>Problem</a:t>
            </a:r>
            <a:endParaRPr lang="en-US" dirty="0"/>
          </a:p>
        </p:txBody>
      </p:sp>
      <p:graphicFrame>
        <p:nvGraphicFramePr>
          <p:cNvPr id="7" name="Tabulka 6">
            <a:extLst>
              <a:ext uri="{FF2B5EF4-FFF2-40B4-BE49-F238E27FC236}">
                <a16:creationId xmlns:a16="http://schemas.microsoft.com/office/drawing/2014/main" id="{D4FC62E6-737B-843C-0180-B5391DCB86BC}"/>
              </a:ext>
            </a:extLst>
          </p:cNvPr>
          <p:cNvGraphicFramePr>
            <a:graphicFrameLocks noGrp="1"/>
          </p:cNvGraphicFramePr>
          <p:nvPr>
            <p:extLst>
              <p:ext uri="{D42A27DB-BD31-4B8C-83A1-F6EECF244321}">
                <p14:modId xmlns:p14="http://schemas.microsoft.com/office/powerpoint/2010/main" val="101505664"/>
              </p:ext>
            </p:extLst>
          </p:nvPr>
        </p:nvGraphicFramePr>
        <p:xfrm>
          <a:off x="1163638" y="3335589"/>
          <a:ext cx="2137718" cy="2417166"/>
        </p:xfrm>
        <a:graphic>
          <a:graphicData uri="http://schemas.openxmlformats.org/drawingml/2006/table">
            <a:tbl>
              <a:tblPr>
                <a:tableStyleId>{5C22544A-7EE6-4342-B048-85BDC9FD1C3A}</a:tableStyleId>
              </a:tblPr>
              <a:tblGrid>
                <a:gridCol w="1068859">
                  <a:extLst>
                    <a:ext uri="{9D8B030D-6E8A-4147-A177-3AD203B41FA5}">
                      <a16:colId xmlns:a16="http://schemas.microsoft.com/office/drawing/2014/main" val="3566923475"/>
                    </a:ext>
                  </a:extLst>
                </a:gridCol>
                <a:gridCol w="1068859">
                  <a:extLst>
                    <a:ext uri="{9D8B030D-6E8A-4147-A177-3AD203B41FA5}">
                      <a16:colId xmlns:a16="http://schemas.microsoft.com/office/drawing/2014/main" val="547339429"/>
                    </a:ext>
                  </a:extLst>
                </a:gridCol>
              </a:tblGrid>
              <a:tr h="268574">
                <a:tc>
                  <a:txBody>
                    <a:bodyPr/>
                    <a:lstStyle/>
                    <a:p>
                      <a:pPr marL="0" algn="ctr" defTabSz="914400" rtl="0" eaLnBrk="1" fontAlgn="b" latinLnBrk="0" hangingPunct="1">
                        <a:lnSpc>
                          <a:spcPct val="107000"/>
                        </a:lnSpc>
                        <a:spcAft>
                          <a:spcPts val="800"/>
                        </a:spcAft>
                      </a:pP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lnSpc>
                          <a:spcPct val="107000"/>
                        </a:lnSpc>
                        <a:spcAft>
                          <a:spcPts val="800"/>
                        </a:spcAft>
                      </a:pPr>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Requirement</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87576602"/>
                  </a:ext>
                </a:extLst>
              </a:tr>
              <a:tr h="268574">
                <a:tc>
                  <a:txBody>
                    <a:bodyPr/>
                    <a:lstStyle/>
                    <a:p>
                      <a:pPr marL="0" algn="ctr" defTabSz="914400" rtl="0" eaLnBrk="1" fontAlgn="b" latinLnBrk="0" hangingPunct="1"/>
                      <a:r>
                        <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Velvary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0" i="0" u="none" strike="noStrike" kern="1200" dirty="0">
                          <a:solidFill>
                            <a:srgbClr val="000000"/>
                          </a:solidFill>
                          <a:effectLst/>
                          <a:latin typeface="Arial" panose="020B0604020202020204" pitchFamily="34" charset="0"/>
                          <a:ea typeface="+mn-ea"/>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7834771"/>
                  </a:ext>
                </a:extLst>
              </a:tr>
              <a:tr h="268574">
                <a:tc>
                  <a:txBody>
                    <a:bodyPr/>
                    <a:lstStyle/>
                    <a:p>
                      <a:pPr marL="0" algn="ctr" defTabSz="914400" rtl="0" eaLnBrk="1" fontAlgn="b" latinLnBrk="0" hangingPunct="1"/>
                      <a:r>
                        <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Kralupy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0" i="0" u="none" strike="noStrike" kern="1200">
                          <a:solidFill>
                            <a:srgbClr val="000000"/>
                          </a:solidFill>
                          <a:effectLst/>
                          <a:latin typeface="Arial" panose="020B0604020202020204" pitchFamily="34" charset="0"/>
                          <a:ea typeface="+mn-ea"/>
                          <a:cs typeface="Arial" panose="020B0604020202020204" pitchFamily="34" charset="0"/>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4363872"/>
                  </a:ext>
                </a:extLst>
              </a:tr>
              <a:tr h="268574">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Libcice</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0" i="0" u="none" strike="noStrike" kern="1200" dirty="0">
                          <a:solidFill>
                            <a:srgbClr val="000000"/>
                          </a:solidFill>
                          <a:effectLst/>
                          <a:latin typeface="Arial" panose="020B0604020202020204" pitchFamily="34" charset="0"/>
                          <a:ea typeface="+mn-ea"/>
                          <a:cs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8547497"/>
                  </a:ext>
                </a:extLst>
              </a:tr>
              <a:tr h="268574">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Slany</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0" i="0" u="none" strike="noStrike" kern="1200" dirty="0">
                          <a:solidFill>
                            <a:srgbClr val="000000"/>
                          </a:solidFill>
                          <a:effectLst/>
                          <a:latin typeface="Arial" panose="020B0604020202020204" pitchFamily="34" charset="0"/>
                          <a:ea typeface="+mn-ea"/>
                          <a:cs typeface="Arial" panose="020B0604020202020204" pitchFamily="34" charset="0"/>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9660159"/>
                  </a:ext>
                </a:extLst>
              </a:tr>
              <a:tr h="268574">
                <a:tc>
                  <a:txBody>
                    <a:bodyPr/>
                    <a:lstStyle/>
                    <a:p>
                      <a:pPr marL="0" algn="ctr" defTabSz="914400" rtl="0" eaLnBrk="1" fontAlgn="b" latinLnBrk="0" hangingPunct="1"/>
                      <a:r>
                        <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Zlonice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0" i="0" u="none" strike="noStrike" kern="1200" dirty="0">
                          <a:solidFill>
                            <a:srgbClr val="000000"/>
                          </a:solidFill>
                          <a:effectLst/>
                          <a:latin typeface="Arial" panose="020B0604020202020204" pitchFamily="34" charset="0"/>
                          <a:ea typeface="+mn-ea"/>
                          <a:cs typeface="Arial" panose="020B060402020202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193505"/>
                  </a:ext>
                </a:extLst>
              </a:tr>
              <a:tr h="268574">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Vrany</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0" i="0" u="none" strike="noStrike" kern="1200" dirty="0">
                          <a:solidFill>
                            <a:srgbClr val="000000"/>
                          </a:solidFill>
                          <a:effectLst/>
                          <a:latin typeface="Arial" panose="020B0604020202020204" pitchFamily="34" charset="0"/>
                          <a:ea typeface="+mn-ea"/>
                          <a:cs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345694"/>
                  </a:ext>
                </a:extLst>
              </a:tr>
              <a:tr h="268574">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Briza</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0" i="0" u="none" strike="noStrike" kern="1200" dirty="0">
                          <a:solidFill>
                            <a:srgbClr val="000000"/>
                          </a:solidFill>
                          <a:effectLst/>
                          <a:latin typeface="Arial" panose="020B0604020202020204" pitchFamily="34" charset="0"/>
                          <a:ea typeface="+mn-ea"/>
                          <a:cs typeface="Arial" panose="020B060402020202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7638317"/>
                  </a:ext>
                </a:extLst>
              </a:tr>
              <a:tr h="268574">
                <a:tc>
                  <a:txBody>
                    <a:bodyPr/>
                    <a:lstStyle/>
                    <a:p>
                      <a:pPr marL="0" algn="ctr" defTabSz="914400" rtl="0" eaLnBrk="1" fontAlgn="b" latinLnBrk="0" hangingPunct="1"/>
                      <a:r>
                        <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Veltrusy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0" i="0" u="none" strike="noStrike" kern="1200" dirty="0">
                          <a:solidFill>
                            <a:srgbClr val="000000"/>
                          </a:solidFill>
                          <a:effectLst/>
                          <a:latin typeface="Arial" panose="020B0604020202020204" pitchFamily="34" charset="0"/>
                          <a:ea typeface="+mn-ea"/>
                          <a:cs typeface="Arial" panose="020B060402020202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5325933"/>
                  </a:ext>
                </a:extLst>
              </a:tr>
            </a:tbl>
          </a:graphicData>
        </a:graphic>
      </p:graphicFrame>
    </p:spTree>
    <p:extLst>
      <p:ext uri="{BB962C8B-B14F-4D97-AF65-F5344CB8AC3E}">
        <p14:creationId xmlns:p14="http://schemas.microsoft.com/office/powerpoint/2010/main" val="316786819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ED0BCC2-8143-48FF-96C2-39FF8C1B37F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kt 2" hidden="1">
                        <a:extLst>
                          <a:ext uri="{FF2B5EF4-FFF2-40B4-BE49-F238E27FC236}">
                            <a16:creationId xmlns:a16="http://schemas.microsoft.com/office/drawing/2014/main" id="{5ED0BCC2-8143-48FF-96C2-39FF8C1B37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127</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indent="-285750">
              <a:lnSpc>
                <a:spcPct val="110000"/>
              </a:lnSpc>
              <a:buFont typeface="Wingdings" panose="05000000000000000000" pitchFamily="2" charset="2"/>
              <a:buChar char="§"/>
            </a:pPr>
            <a:r>
              <a:rPr lang="cs-CZ" b="1" dirty="0" err="1"/>
              <a:t>Optimal</a:t>
            </a:r>
            <a:r>
              <a:rPr lang="cs-CZ" b="1" dirty="0"/>
              <a:t> </a:t>
            </a:r>
            <a:r>
              <a:rPr lang="cs-CZ" b="1" dirty="0" err="1"/>
              <a:t>solution</a:t>
            </a:r>
            <a:endParaRPr lang="cs-CZ" b="1" dirty="0"/>
          </a:p>
          <a:p>
            <a:pPr marL="628650" lvl="1" indent="-268288">
              <a:lnSpc>
                <a:spcPct val="110000"/>
              </a:lnSpc>
            </a:pPr>
            <a:r>
              <a:rPr lang="cs-CZ" dirty="0" err="1"/>
              <a:t>Objective</a:t>
            </a:r>
            <a:r>
              <a:rPr lang="cs-CZ" dirty="0"/>
              <a:t> </a:t>
            </a:r>
            <a:r>
              <a:rPr lang="cs-CZ" dirty="0" err="1"/>
              <a:t>value</a:t>
            </a:r>
            <a:endParaRPr lang="cs-CZ" dirty="0"/>
          </a:p>
          <a:p>
            <a:pPr marL="285750" lvl="0" indent="-285750">
              <a:lnSpc>
                <a:spcPct val="110000"/>
              </a:lnSpc>
              <a:buFont typeface="Wingdings" panose="05000000000000000000" pitchFamily="2" charset="2"/>
              <a:buChar char="§"/>
            </a:pPr>
            <a:endParaRPr lang="cs-CZ"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sz="1800" dirty="0" err="1"/>
              <a:t>Vehicle</a:t>
            </a:r>
            <a:r>
              <a:rPr lang="cs-CZ" sz="1800" dirty="0"/>
              <a:t> </a:t>
            </a:r>
            <a:r>
              <a:rPr lang="cs-CZ" sz="1800" dirty="0" err="1"/>
              <a:t>Routing</a:t>
            </a:r>
            <a:r>
              <a:rPr lang="cs-CZ" sz="1800" dirty="0"/>
              <a:t> </a:t>
            </a:r>
            <a:r>
              <a:rPr lang="cs-CZ" sz="1800" dirty="0" err="1"/>
              <a:t>Problem</a:t>
            </a:r>
            <a:r>
              <a:rPr lang="cs-CZ" sz="1800" dirty="0"/>
              <a:t> </a:t>
            </a:r>
            <a:r>
              <a:rPr lang="cs-CZ" dirty="0"/>
              <a:t>– </a:t>
            </a:r>
            <a:r>
              <a:rPr lang="cs-CZ" dirty="0" err="1"/>
              <a:t>optimal</a:t>
            </a:r>
            <a:r>
              <a:rPr lang="cs-CZ" dirty="0"/>
              <a:t> </a:t>
            </a:r>
            <a:r>
              <a:rPr lang="cs-CZ" dirty="0" err="1"/>
              <a:t>solution</a:t>
            </a:r>
            <a:endParaRPr lang="en-US" dirty="0"/>
          </a:p>
        </p:txBody>
      </p:sp>
      <p:graphicFrame>
        <p:nvGraphicFramePr>
          <p:cNvPr id="7" name="Tabulka 6">
            <a:extLst>
              <a:ext uri="{FF2B5EF4-FFF2-40B4-BE49-F238E27FC236}">
                <a16:creationId xmlns:a16="http://schemas.microsoft.com/office/drawing/2014/main" id="{D4FC62E6-737B-843C-0180-B5391DCB86BC}"/>
              </a:ext>
            </a:extLst>
          </p:cNvPr>
          <p:cNvGraphicFramePr>
            <a:graphicFrameLocks noGrp="1"/>
          </p:cNvGraphicFramePr>
          <p:nvPr>
            <p:extLst>
              <p:ext uri="{D42A27DB-BD31-4B8C-83A1-F6EECF244321}">
                <p14:modId xmlns:p14="http://schemas.microsoft.com/office/powerpoint/2010/main" val="4084315522"/>
              </p:ext>
            </p:extLst>
          </p:nvPr>
        </p:nvGraphicFramePr>
        <p:xfrm>
          <a:off x="3680066" y="2808426"/>
          <a:ext cx="2108708" cy="2148592"/>
        </p:xfrm>
        <a:graphic>
          <a:graphicData uri="http://schemas.openxmlformats.org/drawingml/2006/table">
            <a:tbl>
              <a:tblPr>
                <a:tableStyleId>{5C22544A-7EE6-4342-B048-85BDC9FD1C3A}</a:tableStyleId>
              </a:tblPr>
              <a:tblGrid>
                <a:gridCol w="1054354">
                  <a:extLst>
                    <a:ext uri="{9D8B030D-6E8A-4147-A177-3AD203B41FA5}">
                      <a16:colId xmlns:a16="http://schemas.microsoft.com/office/drawing/2014/main" val="3566923475"/>
                    </a:ext>
                  </a:extLst>
                </a:gridCol>
                <a:gridCol w="1054354">
                  <a:extLst>
                    <a:ext uri="{9D8B030D-6E8A-4147-A177-3AD203B41FA5}">
                      <a16:colId xmlns:a16="http://schemas.microsoft.com/office/drawing/2014/main" val="547339429"/>
                    </a:ext>
                  </a:extLst>
                </a:gridCol>
              </a:tblGrid>
              <a:tr h="268574">
                <a:tc>
                  <a:txBody>
                    <a:bodyPr/>
                    <a:lstStyle/>
                    <a:p>
                      <a:pPr marL="0" algn="ctr" defTabSz="914400" rtl="0" eaLnBrk="1" fontAlgn="b" latinLnBrk="0" hangingPunct="1">
                        <a:lnSpc>
                          <a:spcPct val="107000"/>
                        </a:lnSpc>
                        <a:spcAft>
                          <a:spcPts val="800"/>
                        </a:spcAft>
                      </a:pPr>
                      <a:r>
                        <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Route1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lnSpc>
                          <a:spcPct val="107000"/>
                        </a:lnSpc>
                        <a:spcAft>
                          <a:spcPts val="800"/>
                        </a:spcAft>
                      </a:pPr>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Requirement</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87576602"/>
                  </a:ext>
                </a:extLst>
              </a:tr>
              <a:tr h="268574">
                <a:tc>
                  <a:txBody>
                    <a:bodyPr/>
                    <a:lstStyle/>
                    <a:p>
                      <a:pPr marL="0" algn="ctr" defTabSz="914400" rtl="0" eaLnBrk="1" fontAlgn="b" latinLnBrk="0" hangingPunct="1"/>
                      <a:r>
                        <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Velvary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0" i="0" u="none" strike="noStrike" kern="1200" dirty="0">
                          <a:solidFill>
                            <a:srgbClr val="000000"/>
                          </a:solidFill>
                          <a:effectLst/>
                          <a:latin typeface="Arial" panose="020B0604020202020204" pitchFamily="34" charset="0"/>
                          <a:ea typeface="+mn-ea"/>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7834771"/>
                  </a:ext>
                </a:extLst>
              </a:tr>
              <a:tr h="268574">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Briza</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0" i="0" u="none" strike="noStrike" kern="1200" dirty="0">
                          <a:solidFill>
                            <a:srgbClr val="000000"/>
                          </a:solidFill>
                          <a:effectLst/>
                          <a:latin typeface="Arial" panose="020B0604020202020204" pitchFamily="34" charset="0"/>
                          <a:ea typeface="+mn-ea"/>
                          <a:cs typeface="Arial" panose="020B060402020202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4363872"/>
                  </a:ext>
                </a:extLst>
              </a:tr>
              <a:tr h="268574">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Vrany</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0" i="0" u="none" strike="noStrike" kern="1200" dirty="0">
                          <a:solidFill>
                            <a:srgbClr val="000000"/>
                          </a:solidFill>
                          <a:effectLst/>
                          <a:latin typeface="Arial" panose="020B0604020202020204" pitchFamily="34" charset="0"/>
                          <a:ea typeface="+mn-ea"/>
                          <a:cs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8547497"/>
                  </a:ext>
                </a:extLst>
              </a:tr>
              <a:tr h="268574">
                <a:tc>
                  <a:txBody>
                    <a:bodyPr/>
                    <a:lstStyle/>
                    <a:p>
                      <a:pPr marL="0" algn="ctr" defTabSz="914400" rtl="0" eaLnBrk="1" fontAlgn="b" latinLnBrk="0" hangingPunct="1"/>
                      <a:r>
                        <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Zlonice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0" i="0" u="none" strike="noStrike" kern="1200" dirty="0">
                          <a:solidFill>
                            <a:srgbClr val="000000"/>
                          </a:solidFill>
                          <a:effectLst/>
                          <a:latin typeface="Arial" panose="020B0604020202020204" pitchFamily="34" charset="0"/>
                          <a:ea typeface="+mn-ea"/>
                          <a:cs typeface="Arial" panose="020B060402020202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193505"/>
                  </a:ext>
                </a:extLst>
              </a:tr>
              <a:tr h="268574">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Slany</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0" i="0" u="none" strike="noStrike" kern="1200" dirty="0">
                          <a:solidFill>
                            <a:srgbClr val="000000"/>
                          </a:solidFill>
                          <a:effectLst/>
                          <a:latin typeface="Arial" panose="020B0604020202020204" pitchFamily="34" charset="0"/>
                          <a:ea typeface="+mn-ea"/>
                          <a:cs typeface="Arial" panose="020B0604020202020204" pitchFamily="34" charset="0"/>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7638317"/>
                  </a:ext>
                </a:extLst>
              </a:tr>
              <a:tr h="268574">
                <a:tc>
                  <a:txBody>
                    <a:bodyPr/>
                    <a:lstStyle/>
                    <a:p>
                      <a:pPr marL="0" algn="ctr" defTabSz="914400" rtl="0" eaLnBrk="1" fontAlgn="b" latinLnBrk="0" hangingPunct="1"/>
                      <a:r>
                        <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Velvary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0" i="0" u="none" strike="noStrike" kern="1200" dirty="0">
                          <a:solidFill>
                            <a:srgbClr val="000000"/>
                          </a:solidFill>
                          <a:effectLst/>
                          <a:latin typeface="Arial" panose="020B0604020202020204" pitchFamily="34" charset="0"/>
                          <a:ea typeface="+mn-ea"/>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5325933"/>
                  </a:ext>
                </a:extLst>
              </a:tr>
              <a:tr h="268574">
                <a:tc>
                  <a:txBody>
                    <a:bodyPr/>
                    <a:lstStyle/>
                    <a:p>
                      <a:pPr marL="0" algn="ctr" defTabSz="914400" rtl="0" eaLnBrk="1" fontAlgn="b" latinLnBrk="0" hangingPunct="1"/>
                      <a:r>
                        <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Celkem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0" i="0" u="none" strike="noStrike" kern="1200" dirty="0">
                          <a:solidFill>
                            <a:srgbClr val="000000"/>
                          </a:solidFill>
                          <a:effectLst/>
                          <a:latin typeface="Arial" panose="020B0604020202020204" pitchFamily="34" charset="0"/>
                          <a:ea typeface="+mn-ea"/>
                          <a:cs typeface="Arial" panose="020B0604020202020204" pitchFamily="34" charset="0"/>
                        </a:rPr>
                        <a:t>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1540831"/>
                  </a:ext>
                </a:extLst>
              </a:tr>
            </a:tbl>
          </a:graphicData>
        </a:graphic>
      </p:graphicFrame>
      <p:graphicFrame>
        <p:nvGraphicFramePr>
          <p:cNvPr id="10" name="Objekt 9">
            <a:extLst>
              <a:ext uri="{FF2B5EF4-FFF2-40B4-BE49-F238E27FC236}">
                <a16:creationId xmlns:a16="http://schemas.microsoft.com/office/drawing/2014/main" id="{B264151D-1966-604A-B206-D9D1B200290C}"/>
              </a:ext>
            </a:extLst>
          </p:cNvPr>
          <p:cNvGraphicFramePr>
            <a:graphicFrameLocks noChangeAspect="1"/>
          </p:cNvGraphicFramePr>
          <p:nvPr>
            <p:extLst>
              <p:ext uri="{D42A27DB-BD31-4B8C-83A1-F6EECF244321}">
                <p14:modId xmlns:p14="http://schemas.microsoft.com/office/powerpoint/2010/main" val="901567171"/>
              </p:ext>
            </p:extLst>
          </p:nvPr>
        </p:nvGraphicFramePr>
        <p:xfrm>
          <a:off x="1163638" y="2298481"/>
          <a:ext cx="774978" cy="366624"/>
        </p:xfrm>
        <a:graphic>
          <a:graphicData uri="http://schemas.openxmlformats.org/presentationml/2006/ole">
            <mc:AlternateContent xmlns:mc="http://schemas.openxmlformats.org/markup-compatibility/2006">
              <mc:Choice xmlns:v="urn:schemas-microsoft-com:vml" Requires="v">
                <p:oleObj name="Equation" r:id="rId5" imgW="482400" imgH="228600" progId="Equation.DSMT4">
                  <p:embed/>
                </p:oleObj>
              </mc:Choice>
              <mc:Fallback>
                <p:oleObj name="Equation" r:id="rId5" imgW="482400" imgH="228600" progId="Equation.DSMT4">
                  <p:embed/>
                  <p:pic>
                    <p:nvPicPr>
                      <p:cNvPr id="10" name="Objekt 9">
                        <a:extLst>
                          <a:ext uri="{FF2B5EF4-FFF2-40B4-BE49-F238E27FC236}">
                            <a16:creationId xmlns:a16="http://schemas.microsoft.com/office/drawing/2014/main" id="{B264151D-1966-604A-B206-D9D1B200290C}"/>
                          </a:ext>
                        </a:extLst>
                      </p:cNvPr>
                      <p:cNvPicPr/>
                      <p:nvPr/>
                    </p:nvPicPr>
                    <p:blipFill>
                      <a:blip r:embed="rId6"/>
                      <a:stretch>
                        <a:fillRect/>
                      </a:stretch>
                    </p:blipFill>
                    <p:spPr>
                      <a:xfrm>
                        <a:off x="1163638" y="2298481"/>
                        <a:ext cx="774978" cy="366624"/>
                      </a:xfrm>
                      <a:prstGeom prst="rect">
                        <a:avLst/>
                      </a:prstGeom>
                    </p:spPr>
                  </p:pic>
                </p:oleObj>
              </mc:Fallback>
            </mc:AlternateContent>
          </a:graphicData>
        </a:graphic>
      </p:graphicFrame>
      <p:graphicFrame>
        <p:nvGraphicFramePr>
          <p:cNvPr id="6" name="Tabulka 5">
            <a:extLst>
              <a:ext uri="{FF2B5EF4-FFF2-40B4-BE49-F238E27FC236}">
                <a16:creationId xmlns:a16="http://schemas.microsoft.com/office/drawing/2014/main" id="{DBD9226C-8F32-742C-E0A5-6AB5662ADB55}"/>
              </a:ext>
            </a:extLst>
          </p:cNvPr>
          <p:cNvGraphicFramePr>
            <a:graphicFrameLocks noGrp="1"/>
          </p:cNvGraphicFramePr>
          <p:nvPr>
            <p:extLst>
              <p:ext uri="{D42A27DB-BD31-4B8C-83A1-F6EECF244321}">
                <p14:modId xmlns:p14="http://schemas.microsoft.com/office/powerpoint/2010/main" val="3177815507"/>
              </p:ext>
            </p:extLst>
          </p:nvPr>
        </p:nvGraphicFramePr>
        <p:xfrm>
          <a:off x="1163638" y="2808426"/>
          <a:ext cx="2108708" cy="1880018"/>
        </p:xfrm>
        <a:graphic>
          <a:graphicData uri="http://schemas.openxmlformats.org/drawingml/2006/table">
            <a:tbl>
              <a:tblPr>
                <a:tableStyleId>{5C22544A-7EE6-4342-B048-85BDC9FD1C3A}</a:tableStyleId>
              </a:tblPr>
              <a:tblGrid>
                <a:gridCol w="1054354">
                  <a:extLst>
                    <a:ext uri="{9D8B030D-6E8A-4147-A177-3AD203B41FA5}">
                      <a16:colId xmlns:a16="http://schemas.microsoft.com/office/drawing/2014/main" val="3566923475"/>
                    </a:ext>
                  </a:extLst>
                </a:gridCol>
                <a:gridCol w="1054354">
                  <a:extLst>
                    <a:ext uri="{9D8B030D-6E8A-4147-A177-3AD203B41FA5}">
                      <a16:colId xmlns:a16="http://schemas.microsoft.com/office/drawing/2014/main" val="547339429"/>
                    </a:ext>
                  </a:extLst>
                </a:gridCol>
              </a:tblGrid>
              <a:tr h="268574">
                <a:tc>
                  <a:txBody>
                    <a:bodyPr/>
                    <a:lstStyle/>
                    <a:p>
                      <a:pPr marL="0" algn="ctr" defTabSz="914400" rtl="0" eaLnBrk="1" fontAlgn="b" latinLnBrk="0" hangingPunct="1">
                        <a:lnSpc>
                          <a:spcPct val="107000"/>
                        </a:lnSpc>
                        <a:spcAft>
                          <a:spcPts val="800"/>
                        </a:spcAft>
                      </a:pPr>
                      <a:r>
                        <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Route1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lnSpc>
                          <a:spcPct val="107000"/>
                        </a:lnSpc>
                        <a:spcAft>
                          <a:spcPts val="800"/>
                        </a:spcAft>
                      </a:pPr>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Requirement</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87576602"/>
                  </a:ext>
                </a:extLst>
              </a:tr>
              <a:tr h="268574">
                <a:tc>
                  <a:txBody>
                    <a:bodyPr/>
                    <a:lstStyle/>
                    <a:p>
                      <a:pPr marL="0" algn="ctr" defTabSz="914400" rtl="0" eaLnBrk="1" fontAlgn="b" latinLnBrk="0" hangingPunct="1"/>
                      <a:r>
                        <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Velvary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0" i="0" u="none" strike="noStrike" kern="1200" dirty="0">
                          <a:solidFill>
                            <a:srgbClr val="000000"/>
                          </a:solidFill>
                          <a:effectLst/>
                          <a:latin typeface="Arial" panose="020B0604020202020204" pitchFamily="34" charset="0"/>
                          <a:ea typeface="+mn-ea"/>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7834771"/>
                  </a:ext>
                </a:extLst>
              </a:tr>
              <a:tr h="268574">
                <a:tc>
                  <a:txBody>
                    <a:bodyPr/>
                    <a:lstStyle/>
                    <a:p>
                      <a:pPr marL="0" algn="ctr" defTabSz="914400" rtl="0" eaLnBrk="1" fontAlgn="b" latinLnBrk="0" hangingPunct="1"/>
                      <a:r>
                        <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Kralupy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0" i="0" u="none" strike="noStrike" kern="1200" dirty="0">
                          <a:solidFill>
                            <a:srgbClr val="000000"/>
                          </a:solidFill>
                          <a:effectLst/>
                          <a:latin typeface="Arial" panose="020B0604020202020204" pitchFamily="34" charset="0"/>
                          <a:ea typeface="+mn-ea"/>
                          <a:cs typeface="Arial" panose="020B0604020202020204" pitchFamily="34" charset="0"/>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4363872"/>
                  </a:ext>
                </a:extLst>
              </a:tr>
              <a:tr h="268574">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Libcice</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0" i="0" u="none" strike="noStrike" kern="1200" dirty="0">
                          <a:solidFill>
                            <a:srgbClr val="000000"/>
                          </a:solidFill>
                          <a:effectLst/>
                          <a:latin typeface="Arial" panose="020B0604020202020204" pitchFamily="34" charset="0"/>
                          <a:ea typeface="+mn-ea"/>
                          <a:cs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8547497"/>
                  </a:ext>
                </a:extLst>
              </a:tr>
              <a:tr h="268574">
                <a:tc>
                  <a:txBody>
                    <a:bodyPr/>
                    <a:lstStyle/>
                    <a:p>
                      <a:pPr marL="0" algn="ctr" defTabSz="914400" rtl="0" eaLnBrk="1" fontAlgn="b" latinLnBrk="0" hangingPunct="1"/>
                      <a:r>
                        <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Veltrusy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0" i="0" u="none" strike="noStrike" kern="1200" dirty="0">
                          <a:solidFill>
                            <a:srgbClr val="000000"/>
                          </a:solidFill>
                          <a:effectLst/>
                          <a:latin typeface="Arial" panose="020B0604020202020204" pitchFamily="34" charset="0"/>
                          <a:ea typeface="+mn-ea"/>
                          <a:cs typeface="Arial" panose="020B060402020202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7638317"/>
                  </a:ext>
                </a:extLst>
              </a:tr>
              <a:tr h="268574">
                <a:tc>
                  <a:txBody>
                    <a:bodyPr/>
                    <a:lstStyle/>
                    <a:p>
                      <a:pPr marL="0" algn="ctr" defTabSz="914400" rtl="0" eaLnBrk="1" fontAlgn="b" latinLnBrk="0" hangingPunct="1"/>
                      <a:r>
                        <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Velvary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0" i="0" u="none" strike="noStrike" kern="1200" dirty="0">
                          <a:solidFill>
                            <a:srgbClr val="000000"/>
                          </a:solidFill>
                          <a:effectLst/>
                          <a:latin typeface="Arial" panose="020B0604020202020204" pitchFamily="34" charset="0"/>
                          <a:ea typeface="+mn-ea"/>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5325933"/>
                  </a:ext>
                </a:extLst>
              </a:tr>
              <a:tr h="268574">
                <a:tc>
                  <a:txBody>
                    <a:bodyPr/>
                    <a:lstStyle/>
                    <a:p>
                      <a:pPr marL="0" algn="ctr" defTabSz="914400" rtl="0" eaLnBrk="1" fontAlgn="b" latinLnBrk="0" hangingPunct="1"/>
                      <a:r>
                        <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Celkem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0" i="0" u="none" strike="noStrike" kern="1200" dirty="0">
                          <a:solidFill>
                            <a:srgbClr val="000000"/>
                          </a:solidFill>
                          <a:effectLst/>
                          <a:latin typeface="Arial" panose="020B0604020202020204" pitchFamily="34" charset="0"/>
                          <a:ea typeface="+mn-ea"/>
                          <a:cs typeface="Arial" panose="020B0604020202020204" pitchFamily="34" charset="0"/>
                        </a:rPr>
                        <a:t>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0895611"/>
                  </a:ext>
                </a:extLst>
              </a:tr>
            </a:tbl>
          </a:graphicData>
        </a:graphic>
      </p:graphicFrame>
    </p:spTree>
    <p:extLst>
      <p:ext uri="{BB962C8B-B14F-4D97-AF65-F5344CB8AC3E}">
        <p14:creationId xmlns:p14="http://schemas.microsoft.com/office/powerpoint/2010/main" val="236435840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ED0BCC2-8143-48FF-96C2-39FF8C1B37F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kt 2" hidden="1">
                        <a:extLst>
                          <a:ext uri="{FF2B5EF4-FFF2-40B4-BE49-F238E27FC236}">
                            <a16:creationId xmlns:a16="http://schemas.microsoft.com/office/drawing/2014/main" id="{5ED0BCC2-8143-48FF-96C2-39FF8C1B37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128</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9" y="1647546"/>
            <a:ext cx="11000970" cy="3773488"/>
          </a:xfrm>
        </p:spPr>
        <p:txBody>
          <a:bodyPr>
            <a:noAutofit/>
          </a:bodyPr>
          <a:lstStyle/>
          <a:p>
            <a:pPr marL="285750" lvl="0" indent="-285750">
              <a:lnSpc>
                <a:spcPct val="110000"/>
              </a:lnSpc>
              <a:buFont typeface="Wingdings" panose="05000000000000000000" pitchFamily="2" charset="2"/>
              <a:buChar char="§"/>
            </a:pPr>
            <a:r>
              <a:rPr lang="cs-CZ" b="1" dirty="0" err="1"/>
              <a:t>One</a:t>
            </a:r>
            <a:r>
              <a:rPr lang="cs-CZ" b="1" dirty="0"/>
              <a:t>-to-</a:t>
            </a:r>
            <a:r>
              <a:rPr lang="cs-CZ" b="1" dirty="0" err="1"/>
              <a:t>One</a:t>
            </a:r>
            <a:r>
              <a:rPr lang="cs-CZ" b="1" dirty="0"/>
              <a:t> PDP </a:t>
            </a:r>
          </a:p>
          <a:p>
            <a:pPr marL="628650" lvl="1" indent="-268288">
              <a:lnSpc>
                <a:spcPct val="110000"/>
              </a:lnSpc>
            </a:pPr>
            <a:r>
              <a:rPr lang="cs-CZ" dirty="0" err="1"/>
              <a:t>For</a:t>
            </a:r>
            <a:r>
              <a:rPr lang="cs-CZ" dirty="0"/>
              <a:t> e</a:t>
            </a:r>
            <a:r>
              <a:rPr lang="en-US" dirty="0"/>
              <a:t>ach </a:t>
            </a:r>
            <a:r>
              <a:rPr lang="cs-CZ" dirty="0" err="1"/>
              <a:t>requirement</a:t>
            </a:r>
            <a:r>
              <a:rPr lang="en-US" dirty="0"/>
              <a:t> </a:t>
            </a:r>
            <a:r>
              <a:rPr lang="cs-CZ" dirty="0"/>
              <a:t>a pick-up </a:t>
            </a:r>
            <a:r>
              <a:rPr lang="cs-CZ" dirty="0" err="1"/>
              <a:t>location</a:t>
            </a:r>
            <a:r>
              <a:rPr lang="cs-CZ" dirty="0"/>
              <a:t> </a:t>
            </a:r>
            <a:r>
              <a:rPr lang="en-US" dirty="0"/>
              <a:t>and </a:t>
            </a:r>
            <a:r>
              <a:rPr lang="cs-CZ" dirty="0"/>
              <a:t>a </a:t>
            </a:r>
            <a:r>
              <a:rPr lang="cs-CZ" dirty="0" err="1"/>
              <a:t>delivery</a:t>
            </a:r>
            <a:r>
              <a:rPr lang="cs-CZ" dirty="0"/>
              <a:t> </a:t>
            </a:r>
            <a:r>
              <a:rPr lang="en-US" dirty="0"/>
              <a:t>location</a:t>
            </a:r>
            <a:r>
              <a:rPr lang="cs-CZ" dirty="0"/>
              <a:t> are </a:t>
            </a:r>
            <a:r>
              <a:rPr lang="cs-CZ" dirty="0" err="1"/>
              <a:t>given</a:t>
            </a:r>
            <a:r>
              <a:rPr lang="en-US" dirty="0"/>
              <a:t>. Vehicle routes start and end at a common depot.</a:t>
            </a:r>
            <a:endParaRPr lang="cs-CZ" dirty="0"/>
          </a:p>
          <a:p>
            <a:pPr marL="628650" lvl="1" indent="-268288">
              <a:lnSpc>
                <a:spcPct val="110000"/>
              </a:lnSpc>
            </a:pPr>
            <a:r>
              <a:rPr lang="cs-CZ" dirty="0"/>
              <a:t>Transport of </a:t>
            </a:r>
            <a:r>
              <a:rPr lang="cs-CZ" dirty="0" err="1"/>
              <a:t>handicapped</a:t>
            </a:r>
            <a:r>
              <a:rPr lang="cs-CZ" dirty="0"/>
              <a:t> </a:t>
            </a:r>
            <a:r>
              <a:rPr lang="cs-CZ" dirty="0" err="1"/>
              <a:t>persons</a:t>
            </a:r>
            <a:r>
              <a:rPr lang="cs-CZ" dirty="0"/>
              <a:t> (</a:t>
            </a:r>
            <a:r>
              <a:rPr lang="cs-CZ" dirty="0" err="1"/>
              <a:t>Dial</a:t>
            </a:r>
            <a:r>
              <a:rPr lang="cs-CZ" dirty="0"/>
              <a:t>-a-</a:t>
            </a:r>
            <a:r>
              <a:rPr lang="cs-CZ" dirty="0" err="1"/>
              <a:t>Ride</a:t>
            </a:r>
            <a:r>
              <a:rPr lang="cs-CZ" dirty="0"/>
              <a:t> </a:t>
            </a:r>
            <a:r>
              <a:rPr lang="cs-CZ" dirty="0" err="1"/>
              <a:t>Problem</a:t>
            </a:r>
            <a:r>
              <a:rPr lang="cs-CZ" dirty="0"/>
              <a:t>), Messenger </a:t>
            </a:r>
            <a:r>
              <a:rPr lang="cs-CZ" dirty="0" err="1"/>
              <a:t>Problem</a:t>
            </a:r>
            <a:r>
              <a:rPr lang="cs-CZ" dirty="0"/>
              <a:t> </a:t>
            </a:r>
            <a:r>
              <a:rPr lang="cs-CZ" dirty="0" err="1"/>
              <a:t>etc</a:t>
            </a:r>
            <a:r>
              <a:rPr lang="cs-CZ" dirty="0"/>
              <a:t>.</a:t>
            </a:r>
          </a:p>
          <a:p>
            <a:pPr marL="285750" indent="-285750">
              <a:lnSpc>
                <a:spcPct val="110000"/>
              </a:lnSpc>
              <a:buFont typeface="Wingdings" panose="05000000000000000000" pitchFamily="2" charset="2"/>
              <a:buChar char="§"/>
            </a:pPr>
            <a:r>
              <a:rPr lang="cs-CZ" b="1" dirty="0"/>
              <a:t>Many-to-Many PDP </a:t>
            </a:r>
          </a:p>
          <a:p>
            <a:pPr marL="628650" lvl="1" indent="-268288">
              <a:lnSpc>
                <a:spcPct val="110000"/>
              </a:lnSpc>
            </a:pPr>
            <a:r>
              <a:rPr lang="en-US" dirty="0"/>
              <a:t>Commodity may be picked up at one of many locations and also be delivered to one of many locations</a:t>
            </a:r>
            <a:r>
              <a:rPr lang="cs-CZ" dirty="0"/>
              <a:t>.</a:t>
            </a:r>
          </a:p>
          <a:p>
            <a:pPr marL="628650" lvl="1" indent="-268288">
              <a:lnSpc>
                <a:spcPct val="110000"/>
              </a:lnSpc>
            </a:pPr>
            <a:r>
              <a:rPr lang="cs-CZ" dirty="0" err="1"/>
              <a:t>For</a:t>
            </a:r>
            <a:r>
              <a:rPr lang="cs-CZ" dirty="0"/>
              <a:t> </a:t>
            </a:r>
            <a:r>
              <a:rPr lang="cs-CZ" dirty="0" err="1"/>
              <a:t>example</a:t>
            </a:r>
            <a:r>
              <a:rPr lang="cs-CZ" dirty="0"/>
              <a:t>, </a:t>
            </a:r>
            <a:r>
              <a:rPr lang="cs-CZ" dirty="0" err="1"/>
              <a:t>shared</a:t>
            </a:r>
            <a:r>
              <a:rPr lang="cs-CZ" dirty="0"/>
              <a:t> </a:t>
            </a:r>
            <a:r>
              <a:rPr lang="cs-CZ" dirty="0" err="1"/>
              <a:t>bicycles</a:t>
            </a:r>
            <a:r>
              <a:rPr lang="cs-CZ" dirty="0"/>
              <a:t> </a:t>
            </a:r>
            <a:r>
              <a:rPr lang="cs-CZ" dirty="0" err="1"/>
              <a:t>or</a:t>
            </a:r>
            <a:r>
              <a:rPr lang="cs-CZ" dirty="0"/>
              <a:t> </a:t>
            </a:r>
            <a:r>
              <a:rPr lang="cs-CZ" dirty="0" err="1"/>
              <a:t>scooters</a:t>
            </a:r>
            <a:r>
              <a:rPr lang="cs-CZ" dirty="0"/>
              <a:t>.</a:t>
            </a:r>
          </a:p>
          <a:p>
            <a:pPr marL="285750" indent="-285750">
              <a:lnSpc>
                <a:spcPct val="110000"/>
              </a:lnSpc>
              <a:buFont typeface="Wingdings" panose="05000000000000000000" pitchFamily="2" charset="2"/>
              <a:buChar char="§"/>
            </a:pPr>
            <a:r>
              <a:rPr lang="cs-CZ" b="1" dirty="0" err="1"/>
              <a:t>One</a:t>
            </a:r>
            <a:r>
              <a:rPr lang="cs-CZ" b="1" dirty="0"/>
              <a:t>-to-Many-to-</a:t>
            </a:r>
            <a:r>
              <a:rPr lang="cs-CZ" b="1" dirty="0" err="1"/>
              <a:t>One</a:t>
            </a:r>
            <a:r>
              <a:rPr lang="cs-CZ" b="1" dirty="0"/>
              <a:t> PDP </a:t>
            </a:r>
          </a:p>
          <a:p>
            <a:pPr marL="628650" lvl="1" indent="-268288">
              <a:lnSpc>
                <a:spcPct val="110000"/>
              </a:lnSpc>
            </a:pPr>
            <a:r>
              <a:rPr lang="en-US" dirty="0"/>
              <a:t>Each customer receives a delivery originating at a common depot and sends pick</a:t>
            </a:r>
            <a:r>
              <a:rPr lang="cs-CZ" dirty="0" err="1"/>
              <a:t>ed</a:t>
            </a:r>
            <a:r>
              <a:rPr lang="cs-CZ" dirty="0"/>
              <a:t> </a:t>
            </a:r>
            <a:r>
              <a:rPr lang="en-US" dirty="0"/>
              <a:t>up quantity to the depot</a:t>
            </a:r>
            <a:r>
              <a:rPr lang="cs-CZ" dirty="0"/>
              <a:t>.</a:t>
            </a:r>
          </a:p>
          <a:p>
            <a:pPr marL="628650" lvl="1" indent="-268288">
              <a:lnSpc>
                <a:spcPct val="110000"/>
              </a:lnSpc>
            </a:pPr>
            <a:r>
              <a:rPr lang="cs-CZ" dirty="0" err="1"/>
              <a:t>Barrels</a:t>
            </a:r>
            <a:r>
              <a:rPr lang="cs-CZ" dirty="0"/>
              <a:t> transport </a:t>
            </a:r>
            <a:r>
              <a:rPr lang="cs-CZ" dirty="0" err="1"/>
              <a:t>between</a:t>
            </a:r>
            <a:r>
              <a:rPr lang="cs-CZ" dirty="0"/>
              <a:t> </a:t>
            </a:r>
            <a:r>
              <a:rPr lang="cs-CZ" dirty="0" err="1"/>
              <a:t>brewery</a:t>
            </a:r>
            <a:r>
              <a:rPr lang="cs-CZ" dirty="0"/>
              <a:t> and </a:t>
            </a:r>
            <a:r>
              <a:rPr lang="cs-CZ" dirty="0" err="1"/>
              <a:t>restaurants</a:t>
            </a:r>
            <a:r>
              <a:rPr lang="cs-CZ" dirty="0"/>
              <a:t>  </a:t>
            </a:r>
            <a:r>
              <a:rPr lang="cs-CZ" dirty="0" err="1"/>
              <a:t>etc</a:t>
            </a:r>
            <a:r>
              <a:rPr lang="cs-CZ" dirty="0"/>
              <a:t>.</a:t>
            </a: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dirty="0"/>
              <a:t>Pickup and </a:t>
            </a:r>
            <a:r>
              <a:rPr lang="cs-CZ" dirty="0" err="1"/>
              <a:t>Delivery</a:t>
            </a:r>
            <a:r>
              <a:rPr lang="cs-CZ" dirty="0"/>
              <a:t> </a:t>
            </a:r>
            <a:r>
              <a:rPr lang="cs-CZ" dirty="0" err="1"/>
              <a:t>Problems</a:t>
            </a:r>
            <a:r>
              <a:rPr lang="cs-CZ" dirty="0"/>
              <a:t> </a:t>
            </a:r>
            <a:r>
              <a:rPr lang="cs-CZ" sz="1800" dirty="0"/>
              <a:t>(PDP)</a:t>
            </a:r>
            <a:endParaRPr lang="en-US" dirty="0"/>
          </a:p>
        </p:txBody>
      </p:sp>
    </p:spTree>
    <p:extLst>
      <p:ext uri="{BB962C8B-B14F-4D97-AF65-F5344CB8AC3E}">
        <p14:creationId xmlns:p14="http://schemas.microsoft.com/office/powerpoint/2010/main" val="396745669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D99D437B-59AB-4AC7-A785-82D1CD608B9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kt 2" hidden="1">
                        <a:extLst>
                          <a:ext uri="{FF2B5EF4-FFF2-40B4-BE49-F238E27FC236}">
                            <a16:creationId xmlns:a16="http://schemas.microsoft.com/office/drawing/2014/main" id="{D99D437B-59AB-4AC7-A785-82D1CD608B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129</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9" y="1647546"/>
            <a:ext cx="10317650" cy="3773488"/>
          </a:xfrm>
        </p:spPr>
        <p:txBody>
          <a:bodyPr>
            <a:noAutofit/>
          </a:bodyPr>
          <a:lstStyle/>
          <a:p>
            <a:pPr marL="285750" lvl="0" indent="-285750">
              <a:lnSpc>
                <a:spcPct val="110000"/>
              </a:lnSpc>
              <a:buFont typeface="Wingdings" panose="05000000000000000000" pitchFamily="2" charset="2"/>
              <a:buChar char="§"/>
            </a:pPr>
            <a:r>
              <a:rPr lang="cs-CZ" b="1" dirty="0" err="1"/>
              <a:t>Example</a:t>
            </a:r>
            <a:endParaRPr lang="en-US" b="1" dirty="0"/>
          </a:p>
          <a:p>
            <a:pPr lvl="1">
              <a:lnSpc>
                <a:spcPct val="110000"/>
              </a:lnSpc>
            </a:pPr>
            <a:r>
              <a:rPr lang="en-US" dirty="0"/>
              <a:t>At Halloween, </a:t>
            </a:r>
            <a:r>
              <a:rPr lang="en-US" dirty="0" err="1"/>
              <a:t>trik</a:t>
            </a:r>
            <a:r>
              <a:rPr lang="en-US" dirty="0"/>
              <a:t>-or-treating children want to </a:t>
            </a:r>
            <a:r>
              <a:rPr lang="en-US" dirty="0">
                <a:solidFill>
                  <a:schemeClr val="accent2"/>
                </a:solidFill>
              </a:rPr>
              <a:t>visit</a:t>
            </a:r>
            <a:r>
              <a:rPr lang="en-US" dirty="0"/>
              <a:t> </a:t>
            </a:r>
            <a:r>
              <a:rPr lang="en-US" dirty="0">
                <a:solidFill>
                  <a:schemeClr val="accent2"/>
                </a:solidFill>
              </a:rPr>
              <a:t>all</a:t>
            </a:r>
            <a:r>
              <a:rPr lang="en-US" dirty="0"/>
              <a:t> </a:t>
            </a:r>
            <a:r>
              <a:rPr lang="en-US" dirty="0">
                <a:solidFill>
                  <a:schemeClr val="accent2"/>
                </a:solidFill>
              </a:rPr>
              <a:t>houses</a:t>
            </a:r>
            <a:r>
              <a:rPr lang="en-US" dirty="0"/>
              <a:t> in neighborhood</a:t>
            </a:r>
            <a:r>
              <a:rPr lang="cs-CZ" dirty="0"/>
              <a:t>. </a:t>
            </a:r>
            <a:r>
              <a:rPr lang="en-US" dirty="0"/>
              <a:t>The lengths of streets (in meters), they must go through, are given in the table.</a:t>
            </a:r>
            <a:endParaRPr lang="cs-CZ" dirty="0"/>
          </a:p>
          <a:p>
            <a:pPr lvl="1">
              <a:lnSpc>
                <a:spcPct val="110000"/>
              </a:lnSpc>
            </a:pPr>
            <a:r>
              <a:rPr lang="en-US" dirty="0"/>
              <a:t>Will you </a:t>
            </a:r>
            <a:r>
              <a:rPr lang="en-US" dirty="0">
                <a:solidFill>
                  <a:schemeClr val="accent2"/>
                </a:solidFill>
              </a:rPr>
              <a:t>plan</a:t>
            </a:r>
            <a:r>
              <a:rPr lang="en-US" dirty="0"/>
              <a:t> a tour for children to </a:t>
            </a:r>
            <a:r>
              <a:rPr lang="en-US" dirty="0">
                <a:solidFill>
                  <a:schemeClr val="accent2"/>
                </a:solidFill>
              </a:rPr>
              <a:t>minimize</a:t>
            </a:r>
            <a:r>
              <a:rPr lang="en-US" dirty="0"/>
              <a:t> the </a:t>
            </a:r>
            <a:r>
              <a:rPr lang="en-US" dirty="0">
                <a:solidFill>
                  <a:schemeClr val="accent2"/>
                </a:solidFill>
              </a:rPr>
              <a:t>total distance</a:t>
            </a:r>
            <a:r>
              <a:rPr lang="en-US" dirty="0"/>
              <a:t>.</a:t>
            </a:r>
            <a:endParaRPr lang="cs-CZ"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66638"/>
            <a:ext cx="9242159" cy="369332"/>
          </a:xfrm>
        </p:spPr>
        <p:txBody>
          <a:bodyPr/>
          <a:lstStyle/>
          <a:p>
            <a:r>
              <a:rPr lang="cs-CZ" sz="1800" dirty="0" err="1"/>
              <a:t>Undirected</a:t>
            </a:r>
            <a:r>
              <a:rPr lang="cs-CZ" sz="1800" dirty="0"/>
              <a:t> </a:t>
            </a:r>
            <a:r>
              <a:rPr lang="cs-CZ" sz="1800" dirty="0" err="1"/>
              <a:t>Chinese</a:t>
            </a:r>
            <a:r>
              <a:rPr lang="cs-CZ" sz="1800" dirty="0"/>
              <a:t> </a:t>
            </a:r>
            <a:r>
              <a:rPr lang="cs-CZ" sz="1800" dirty="0" err="1"/>
              <a:t>Postman</a:t>
            </a:r>
            <a:r>
              <a:rPr lang="cs-CZ" sz="1800" dirty="0"/>
              <a:t> </a:t>
            </a:r>
            <a:r>
              <a:rPr lang="cs-CZ" sz="1800" dirty="0" err="1"/>
              <a:t>Problem</a:t>
            </a:r>
            <a:r>
              <a:rPr lang="cs-CZ" sz="1800" dirty="0"/>
              <a:t> </a:t>
            </a:r>
            <a:endParaRPr lang="en-US" dirty="0"/>
          </a:p>
        </p:txBody>
      </p:sp>
      <p:graphicFrame>
        <p:nvGraphicFramePr>
          <p:cNvPr id="7" name="Tabulka 6">
            <a:extLst>
              <a:ext uri="{FF2B5EF4-FFF2-40B4-BE49-F238E27FC236}">
                <a16:creationId xmlns:a16="http://schemas.microsoft.com/office/drawing/2014/main" id="{9D475AE4-AA0B-6B8E-C8A8-329CB6621254}"/>
              </a:ext>
            </a:extLst>
          </p:cNvPr>
          <p:cNvGraphicFramePr>
            <a:graphicFrameLocks noGrp="1"/>
          </p:cNvGraphicFramePr>
          <p:nvPr>
            <p:extLst>
              <p:ext uri="{D42A27DB-BD31-4B8C-83A1-F6EECF244321}">
                <p14:modId xmlns:p14="http://schemas.microsoft.com/office/powerpoint/2010/main" val="3708244895"/>
              </p:ext>
            </p:extLst>
          </p:nvPr>
        </p:nvGraphicFramePr>
        <p:xfrm>
          <a:off x="1128895" y="2978149"/>
          <a:ext cx="3453488" cy="2558673"/>
        </p:xfrm>
        <a:graphic>
          <a:graphicData uri="http://schemas.openxmlformats.org/drawingml/2006/table">
            <a:tbl>
              <a:tblPr>
                <a:tableStyleId>{5C22544A-7EE6-4342-B048-85BDC9FD1C3A}</a:tableStyleId>
              </a:tblPr>
              <a:tblGrid>
                <a:gridCol w="863372">
                  <a:extLst>
                    <a:ext uri="{9D8B030D-6E8A-4147-A177-3AD203B41FA5}">
                      <a16:colId xmlns:a16="http://schemas.microsoft.com/office/drawing/2014/main" val="3566923475"/>
                    </a:ext>
                  </a:extLst>
                </a:gridCol>
                <a:gridCol w="863372">
                  <a:extLst>
                    <a:ext uri="{9D8B030D-6E8A-4147-A177-3AD203B41FA5}">
                      <a16:colId xmlns:a16="http://schemas.microsoft.com/office/drawing/2014/main" val="547339429"/>
                    </a:ext>
                  </a:extLst>
                </a:gridCol>
                <a:gridCol w="863372">
                  <a:extLst>
                    <a:ext uri="{9D8B030D-6E8A-4147-A177-3AD203B41FA5}">
                      <a16:colId xmlns:a16="http://schemas.microsoft.com/office/drawing/2014/main" val="3263931820"/>
                    </a:ext>
                  </a:extLst>
                </a:gridCol>
                <a:gridCol w="863372">
                  <a:extLst>
                    <a:ext uri="{9D8B030D-6E8A-4147-A177-3AD203B41FA5}">
                      <a16:colId xmlns:a16="http://schemas.microsoft.com/office/drawing/2014/main" val="1786227408"/>
                    </a:ext>
                  </a:extLst>
                </a:gridCol>
              </a:tblGrid>
              <a:tr h="284297">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Arc</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Length</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Arc</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r>
                        <a:rPr lang="cs-CZ" sz="1200" b="1"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Length</a:t>
                      </a:r>
                      <a:endParaRPr lang="cs-CZ" sz="1200" b="1"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87576602"/>
                  </a:ext>
                </a:extLst>
              </a:tr>
              <a:tr h="284297">
                <a:tc>
                  <a:txBody>
                    <a:bodyPr/>
                    <a:lstStyle/>
                    <a:p>
                      <a:pPr marL="0" algn="ctr" defTabSz="914400" rtl="0" eaLnBrk="1" fontAlgn="b" latinLnBrk="0" hangingPunct="1"/>
                      <a:r>
                        <a:rPr lang="cs-CZ" sz="1200" u="none" strike="noStrike" kern="1200" dirty="0">
                          <a:solidFill>
                            <a:schemeClr val="dk1"/>
                          </a:solidFill>
                          <a:effectLst/>
                          <a:latin typeface="Arial" panose="020B0604020202020204" pitchFamily="34" charset="0"/>
                          <a:ea typeface="+mn-ea"/>
                          <a:cs typeface="Arial" panose="020B060402020202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cs-CZ" sz="1200" u="none" strike="noStrike" kern="1200">
                          <a:solidFill>
                            <a:schemeClr val="dk1"/>
                          </a:solidFill>
                          <a:effectLst/>
                          <a:latin typeface="Arial" panose="020B0604020202020204" pitchFamily="34" charset="0"/>
                          <a:ea typeface="+mn-ea"/>
                          <a:cs typeface="Arial" panose="020B0604020202020204" pitchFamily="34" charset="0"/>
                        </a:rPr>
                        <a:t>210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cs-CZ" sz="1200" u="none" strike="noStrike" kern="1200">
                          <a:solidFill>
                            <a:schemeClr val="dk1"/>
                          </a:solidFill>
                          <a:effectLst/>
                          <a:latin typeface="Arial" panose="020B0604020202020204" pitchFamily="34" charset="0"/>
                          <a:ea typeface="+mn-ea"/>
                          <a:cs typeface="Arial" panose="020B0604020202020204" pitchFamily="34" charset="0"/>
                        </a:rPr>
                        <a:t>(6,7)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cs-CZ" sz="1200" u="none" strike="noStrike" kern="1200">
                          <a:solidFill>
                            <a:schemeClr val="dk1"/>
                          </a:solidFill>
                          <a:effectLst/>
                          <a:latin typeface="Arial" panose="020B0604020202020204" pitchFamily="34" charset="0"/>
                          <a:ea typeface="+mn-ea"/>
                          <a:cs typeface="Arial" panose="020B0604020202020204" pitchFamily="34" charset="0"/>
                        </a:rPr>
                        <a:t>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7834771"/>
                  </a:ext>
                </a:extLst>
              </a:tr>
              <a:tr h="284297">
                <a:tc>
                  <a:txBody>
                    <a:bodyPr/>
                    <a:lstStyle/>
                    <a:p>
                      <a:pPr marL="0" algn="ctr" defTabSz="914400" rtl="0" eaLnBrk="1" fontAlgn="b" latinLnBrk="0" hangingPunct="1"/>
                      <a:r>
                        <a:rPr lang="cs-CZ" sz="1200" u="none" strike="noStrike" kern="1200" dirty="0">
                          <a:solidFill>
                            <a:schemeClr val="dk1"/>
                          </a:solidFill>
                          <a:effectLst/>
                          <a:latin typeface="Arial" panose="020B0604020202020204" pitchFamily="34" charset="0"/>
                          <a:ea typeface="+mn-ea"/>
                          <a:cs typeface="Arial" panose="020B0604020202020204" pitchFamily="34" charset="0"/>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cs-CZ" sz="1200" u="none" strike="noStrike" kern="1200" dirty="0">
                          <a:solidFill>
                            <a:schemeClr val="dk1"/>
                          </a:solidFill>
                          <a:effectLst/>
                          <a:latin typeface="Arial" panose="020B0604020202020204" pitchFamily="34" charset="0"/>
                          <a:ea typeface="+mn-ea"/>
                          <a:cs typeface="Arial" panose="020B0604020202020204" pitchFamily="34" charset="0"/>
                        </a:rPr>
                        <a:t>160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cs-CZ" sz="1200" u="none" strike="noStrike" kern="1200">
                          <a:solidFill>
                            <a:schemeClr val="dk1"/>
                          </a:solidFill>
                          <a:effectLst/>
                          <a:latin typeface="Arial" panose="020B0604020202020204" pitchFamily="34" charset="0"/>
                          <a:ea typeface="+mn-ea"/>
                          <a:cs typeface="Arial" panose="020B0604020202020204" pitchFamily="34" charset="0"/>
                        </a:rPr>
                        <a:t>(6,11)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cs-CZ" sz="1200" u="none" strike="noStrike" kern="1200">
                          <a:solidFill>
                            <a:schemeClr val="dk1"/>
                          </a:solidFill>
                          <a:effectLst/>
                          <a:latin typeface="Arial" panose="020B0604020202020204" pitchFamily="34" charset="0"/>
                          <a:ea typeface="+mn-ea"/>
                          <a:cs typeface="Arial" panose="020B0604020202020204" pitchFamily="34" charset="0"/>
                        </a:rPr>
                        <a:t>150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4363872"/>
                  </a:ext>
                </a:extLst>
              </a:tr>
              <a:tr h="284297">
                <a:tc>
                  <a:txBody>
                    <a:bodyPr/>
                    <a:lstStyle/>
                    <a:p>
                      <a:pPr marL="0" algn="ctr" defTabSz="914400" rtl="0" eaLnBrk="1" fontAlgn="b" latinLnBrk="0" hangingPunct="1"/>
                      <a:r>
                        <a:rPr lang="cs-CZ" sz="1200" u="none" strike="noStrike" kern="1200">
                          <a:solidFill>
                            <a:schemeClr val="dk1"/>
                          </a:solidFill>
                          <a:effectLst/>
                          <a:latin typeface="Arial" panose="020B0604020202020204" pitchFamily="34" charset="0"/>
                          <a:ea typeface="+mn-ea"/>
                          <a:cs typeface="Arial" panose="020B0604020202020204" pitchFamily="34" charset="0"/>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cs-CZ" sz="1200" u="none" strike="noStrike" kern="1200" dirty="0">
                          <a:solidFill>
                            <a:schemeClr val="dk1"/>
                          </a:solidFill>
                          <a:effectLst/>
                          <a:latin typeface="Arial" panose="020B0604020202020204" pitchFamily="34" charset="0"/>
                          <a:ea typeface="+mn-ea"/>
                          <a:cs typeface="Arial" panose="020B0604020202020204" pitchFamily="34" charset="0"/>
                        </a:rPr>
                        <a:t>140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cs-CZ" sz="1200" u="none" strike="noStrike" kern="1200">
                          <a:solidFill>
                            <a:schemeClr val="dk1"/>
                          </a:solidFill>
                          <a:effectLst/>
                          <a:latin typeface="Arial" panose="020B0604020202020204" pitchFamily="34" charset="0"/>
                          <a:ea typeface="+mn-ea"/>
                          <a:cs typeface="Arial" panose="020B0604020202020204" pitchFamily="34" charset="0"/>
                        </a:rPr>
                        <a:t>(7,8)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cs-CZ" sz="1200" u="none" strike="noStrike" kern="1200">
                          <a:solidFill>
                            <a:schemeClr val="dk1"/>
                          </a:solidFill>
                          <a:effectLst/>
                          <a:latin typeface="Arial" panose="020B0604020202020204" pitchFamily="34" charset="0"/>
                          <a:ea typeface="+mn-ea"/>
                          <a:cs typeface="Arial" panose="020B0604020202020204" pitchFamily="34" charset="0"/>
                        </a:rPr>
                        <a:t>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8547497"/>
                  </a:ext>
                </a:extLst>
              </a:tr>
              <a:tr h="284297">
                <a:tc>
                  <a:txBody>
                    <a:bodyPr/>
                    <a:lstStyle/>
                    <a:p>
                      <a:pPr marL="0" algn="ctr" defTabSz="914400" rtl="0" eaLnBrk="1" fontAlgn="b" latinLnBrk="0" hangingPunct="1"/>
                      <a:r>
                        <a:rPr lang="cs-CZ" sz="1200" u="none" strike="noStrike" kern="1200">
                          <a:solidFill>
                            <a:schemeClr val="dk1"/>
                          </a:solidFill>
                          <a:effectLst/>
                          <a:latin typeface="Arial" panose="020B0604020202020204" pitchFamily="34" charset="0"/>
                          <a:ea typeface="+mn-ea"/>
                          <a:cs typeface="Arial" panose="020B0604020202020204" pitchFamily="34" charset="0"/>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cs-CZ" sz="1200" u="none" strike="noStrike" kern="1200" dirty="0">
                          <a:solidFill>
                            <a:schemeClr val="dk1"/>
                          </a:solidFill>
                          <a:effectLst/>
                          <a:latin typeface="Arial" panose="020B0604020202020204" pitchFamily="34" charset="0"/>
                          <a:ea typeface="+mn-ea"/>
                          <a:cs typeface="Arial" panose="020B0604020202020204" pitchFamily="34" charset="0"/>
                        </a:rPr>
                        <a:t>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cs-CZ" sz="1200" u="none" strike="noStrike" kern="1200">
                          <a:solidFill>
                            <a:schemeClr val="dk1"/>
                          </a:solidFill>
                          <a:effectLst/>
                          <a:latin typeface="Arial" panose="020B0604020202020204" pitchFamily="34" charset="0"/>
                          <a:ea typeface="+mn-ea"/>
                          <a:cs typeface="Arial" panose="020B0604020202020204" pitchFamily="34" charset="0"/>
                        </a:rPr>
                        <a:t>(7,9)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cs-CZ" sz="1200" u="none" strike="noStrike" kern="1200">
                          <a:solidFill>
                            <a:schemeClr val="dk1"/>
                          </a:solidFill>
                          <a:effectLst/>
                          <a:latin typeface="Arial" panose="020B0604020202020204" pitchFamily="34" charset="0"/>
                          <a:ea typeface="+mn-ea"/>
                          <a:cs typeface="Arial" panose="020B0604020202020204" pitchFamily="34" charset="0"/>
                        </a:rPr>
                        <a:t>110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9660159"/>
                  </a:ext>
                </a:extLst>
              </a:tr>
              <a:tr h="284297">
                <a:tc>
                  <a:txBody>
                    <a:bodyPr/>
                    <a:lstStyle/>
                    <a:p>
                      <a:pPr marL="0" algn="ctr" defTabSz="914400" rtl="0" eaLnBrk="1" fontAlgn="b" latinLnBrk="0" hangingPunct="1"/>
                      <a:r>
                        <a:rPr lang="cs-CZ" sz="1200" u="none" strike="noStrike" kern="1200" dirty="0">
                          <a:solidFill>
                            <a:schemeClr val="dk1"/>
                          </a:solidFill>
                          <a:effectLst/>
                          <a:latin typeface="Arial" panose="020B0604020202020204" pitchFamily="34" charset="0"/>
                          <a:ea typeface="+mn-ea"/>
                          <a:cs typeface="Arial" panose="020B0604020202020204" pitchFamily="34" charset="0"/>
                        </a:rPr>
                        <a:t>(3,4)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cs-CZ" sz="1200" u="none" strike="noStrike" kern="1200" dirty="0">
                          <a:solidFill>
                            <a:schemeClr val="dk1"/>
                          </a:solidFill>
                          <a:effectLst/>
                          <a:latin typeface="Arial" panose="020B0604020202020204" pitchFamily="34" charset="0"/>
                          <a:ea typeface="+mn-ea"/>
                          <a:cs typeface="Arial" panose="020B0604020202020204" pitchFamily="34" charset="0"/>
                        </a:rPr>
                        <a:t>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cs-CZ" sz="1200" u="none" strike="noStrike" kern="1200">
                          <a:solidFill>
                            <a:schemeClr val="dk1"/>
                          </a:solidFill>
                          <a:effectLst/>
                          <a:latin typeface="Arial" panose="020B0604020202020204" pitchFamily="34" charset="0"/>
                          <a:ea typeface="+mn-ea"/>
                          <a:cs typeface="Arial" panose="020B0604020202020204" pitchFamily="34" charset="0"/>
                        </a:rPr>
                        <a:t>(9,10)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cs-CZ" sz="1200" u="none" strike="noStrike" kern="1200">
                          <a:solidFill>
                            <a:schemeClr val="dk1"/>
                          </a:solidFill>
                          <a:effectLst/>
                          <a:latin typeface="Arial" panose="020B0604020202020204" pitchFamily="34" charset="0"/>
                          <a:ea typeface="+mn-ea"/>
                          <a:cs typeface="Arial" panose="020B0604020202020204" pitchFamily="34" charset="0"/>
                        </a:rPr>
                        <a:t>160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193505"/>
                  </a:ext>
                </a:extLst>
              </a:tr>
              <a:tr h="284297">
                <a:tc>
                  <a:txBody>
                    <a:bodyPr/>
                    <a:lstStyle/>
                    <a:p>
                      <a:pPr marL="0" algn="ctr" defTabSz="914400" rtl="0" eaLnBrk="1" fontAlgn="b" latinLnBrk="0" hangingPunct="1"/>
                      <a:r>
                        <a:rPr lang="cs-CZ" sz="1200" u="none" strike="noStrike" kern="1200" dirty="0">
                          <a:solidFill>
                            <a:schemeClr val="dk1"/>
                          </a:solidFill>
                          <a:effectLst/>
                          <a:latin typeface="Arial" panose="020B0604020202020204" pitchFamily="34" charset="0"/>
                          <a:ea typeface="+mn-ea"/>
                          <a:cs typeface="Arial" panose="020B0604020202020204" pitchFamily="34" charset="0"/>
                        </a:rPr>
                        <a:t>(3,5)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cs-CZ" sz="1200" u="none" strike="noStrike" kern="1200" dirty="0">
                          <a:solidFill>
                            <a:schemeClr val="dk1"/>
                          </a:solidFill>
                          <a:effectLst/>
                          <a:latin typeface="Arial" panose="020B0604020202020204" pitchFamily="34" charset="0"/>
                          <a:ea typeface="+mn-ea"/>
                          <a:cs typeface="Arial" panose="020B0604020202020204" pitchFamily="34" charset="0"/>
                        </a:rPr>
                        <a:t>210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cs-CZ" sz="1200" u="none" strike="noStrike" kern="1200" dirty="0">
                          <a:solidFill>
                            <a:schemeClr val="dk1"/>
                          </a:solidFill>
                          <a:effectLst/>
                          <a:latin typeface="Arial" panose="020B0604020202020204" pitchFamily="34" charset="0"/>
                          <a:ea typeface="+mn-ea"/>
                          <a:cs typeface="Arial" panose="020B0604020202020204" pitchFamily="34" charset="0"/>
                        </a:rPr>
                        <a:t>(10,11)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cs-CZ" sz="1200" u="none" strike="noStrike" kern="1200">
                          <a:solidFill>
                            <a:schemeClr val="dk1"/>
                          </a:solidFill>
                          <a:effectLst/>
                          <a:latin typeface="Arial" panose="020B0604020202020204" pitchFamily="34" charset="0"/>
                          <a:ea typeface="+mn-ea"/>
                          <a:cs typeface="Arial" panose="020B0604020202020204" pitchFamily="34" charset="0"/>
                        </a:rPr>
                        <a:t>130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345694"/>
                  </a:ext>
                </a:extLst>
              </a:tr>
              <a:tr h="284297">
                <a:tc>
                  <a:txBody>
                    <a:bodyPr/>
                    <a:lstStyle/>
                    <a:p>
                      <a:pPr marL="0" algn="ctr" defTabSz="914400" rtl="0" eaLnBrk="1" fontAlgn="b" latinLnBrk="0" hangingPunct="1"/>
                      <a:r>
                        <a:rPr lang="cs-CZ" sz="1200" u="none" strike="noStrike" kern="1200" dirty="0">
                          <a:solidFill>
                            <a:schemeClr val="dk1"/>
                          </a:solidFill>
                          <a:effectLst/>
                          <a:latin typeface="Arial" panose="020B0604020202020204" pitchFamily="34" charset="0"/>
                          <a:ea typeface="+mn-ea"/>
                          <a:cs typeface="Arial" panose="020B0604020202020204" pitchFamily="34" charset="0"/>
                        </a:rPr>
                        <a:t>(4,6)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cs-CZ" sz="1200" u="none" strike="noStrike" kern="1200" dirty="0">
                          <a:solidFill>
                            <a:schemeClr val="dk1"/>
                          </a:solidFill>
                          <a:effectLst/>
                          <a:latin typeface="Arial" panose="020B0604020202020204" pitchFamily="34" charset="0"/>
                          <a:ea typeface="+mn-ea"/>
                          <a:cs typeface="Arial" panose="020B0604020202020204" pitchFamily="34" charset="0"/>
                        </a:rPr>
                        <a:t>310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cs-CZ" sz="1200" u="none" strike="noStrike" kern="1200" dirty="0">
                          <a:solidFill>
                            <a:schemeClr val="dk1"/>
                          </a:solidFill>
                          <a:effectLst/>
                          <a:latin typeface="Arial" panose="020B0604020202020204" pitchFamily="34" charset="0"/>
                          <a:ea typeface="+mn-ea"/>
                          <a:cs typeface="Arial" panose="020B0604020202020204" pitchFamily="34" charset="0"/>
                        </a:rPr>
                        <a:t>(10,12)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cs-CZ" sz="1200" u="none" strike="noStrike" kern="1200" dirty="0">
                          <a:solidFill>
                            <a:schemeClr val="dk1"/>
                          </a:solidFill>
                          <a:effectLst/>
                          <a:latin typeface="Arial" panose="020B0604020202020204" pitchFamily="34" charset="0"/>
                          <a:ea typeface="+mn-ea"/>
                          <a:cs typeface="Arial" panose="020B0604020202020204" pitchFamily="34" charset="0"/>
                        </a:rPr>
                        <a:t>190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1000198"/>
                  </a:ext>
                </a:extLst>
              </a:tr>
              <a:tr h="284297">
                <a:tc>
                  <a:txBody>
                    <a:bodyPr/>
                    <a:lstStyle/>
                    <a:p>
                      <a:pPr marL="0" algn="ctr" defTabSz="914400" rtl="0" eaLnBrk="1" fontAlgn="b" latinLnBrk="0" hangingPunct="1"/>
                      <a:r>
                        <a:rPr lang="cs-CZ" sz="1200" u="none" strike="noStrike" kern="1200" dirty="0">
                          <a:solidFill>
                            <a:schemeClr val="dk1"/>
                          </a:solidFill>
                          <a:effectLst/>
                          <a:latin typeface="Arial" panose="020B0604020202020204" pitchFamily="34" charset="0"/>
                          <a:ea typeface="+mn-ea"/>
                          <a:cs typeface="Arial" panose="020B0604020202020204" pitchFamily="34" charset="0"/>
                        </a:rPr>
                        <a:t>(5,6)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cs-CZ" sz="1200" u="none" strike="noStrike" kern="1200">
                          <a:solidFill>
                            <a:schemeClr val="dk1"/>
                          </a:solidFill>
                          <a:effectLst/>
                          <a:latin typeface="Arial" panose="020B0604020202020204" pitchFamily="34" charset="0"/>
                          <a:ea typeface="+mn-ea"/>
                          <a:cs typeface="Arial" panose="020B0604020202020204" pitchFamily="34" charset="0"/>
                        </a:rPr>
                        <a:t>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cs-CZ" sz="1200" u="none" strike="noStrike" kern="1200">
                          <a:solidFill>
                            <a:schemeClr val="dk1"/>
                          </a:solidFill>
                          <a:effectLst/>
                          <a:latin typeface="Arial" panose="020B0604020202020204" pitchFamily="34" charset="0"/>
                          <a:ea typeface="+mn-ea"/>
                          <a:cs typeface="Arial" panose="020B0604020202020204" pitchFamily="34" charset="0"/>
                        </a:rPr>
                        <a:t>(11,12)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cs-CZ" sz="1200" u="none" strike="noStrike" kern="1200" dirty="0">
                          <a:solidFill>
                            <a:schemeClr val="dk1"/>
                          </a:solidFill>
                          <a:effectLst/>
                          <a:latin typeface="Arial" panose="020B0604020202020204" pitchFamily="34" charset="0"/>
                          <a:ea typeface="+mn-ea"/>
                          <a:cs typeface="Arial" panose="020B0604020202020204" pitchFamily="34" charset="0"/>
                        </a:rPr>
                        <a:t>150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1094404"/>
                  </a:ext>
                </a:extLst>
              </a:tr>
            </a:tbl>
          </a:graphicData>
        </a:graphic>
      </p:graphicFrame>
      <p:pic>
        <p:nvPicPr>
          <p:cNvPr id="6" name="Picture 5">
            <a:extLst>
              <a:ext uri="{FF2B5EF4-FFF2-40B4-BE49-F238E27FC236}">
                <a16:creationId xmlns:a16="http://schemas.microsoft.com/office/drawing/2014/main" id="{1DF93FB2-EAE7-A1B3-A2A0-7D6E1EE8E213}"/>
              </a:ext>
            </a:extLst>
          </p:cNvPr>
          <p:cNvPicPr>
            <a:picLocks noChangeAspect="1"/>
          </p:cNvPicPr>
          <p:nvPr/>
        </p:nvPicPr>
        <p:blipFill>
          <a:blip r:embed="rId5"/>
          <a:stretch>
            <a:fillRect/>
          </a:stretch>
        </p:blipFill>
        <p:spPr>
          <a:xfrm>
            <a:off x="6997699" y="2527351"/>
            <a:ext cx="3582931" cy="3579793"/>
          </a:xfrm>
          <a:prstGeom prst="rect">
            <a:avLst/>
          </a:prstGeom>
        </p:spPr>
      </p:pic>
    </p:spTree>
    <p:extLst>
      <p:ext uri="{BB962C8B-B14F-4D97-AF65-F5344CB8AC3E}">
        <p14:creationId xmlns:p14="http://schemas.microsoft.com/office/powerpoint/2010/main" val="2300392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13</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Introduction</a:t>
            </a:r>
            <a:r>
              <a:rPr lang="cs-CZ" dirty="0"/>
              <a:t> to </a:t>
            </a:r>
            <a:r>
              <a:rPr lang="cs-CZ" dirty="0" err="1"/>
              <a:t>Operational</a:t>
            </a:r>
            <a:r>
              <a:rPr lang="cs-CZ" dirty="0"/>
              <a:t> </a:t>
            </a:r>
            <a:r>
              <a:rPr lang="cs-CZ" dirty="0" err="1"/>
              <a:t>Research</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Solution</a:t>
            </a:r>
          </a:p>
          <a:p>
            <a:pPr lvl="1">
              <a:lnSpc>
                <a:spcPct val="110000"/>
              </a:lnSpc>
            </a:pPr>
            <a:r>
              <a:rPr lang="en-US" dirty="0"/>
              <a:t>Results </a:t>
            </a:r>
            <a:r>
              <a:rPr lang="en-US" dirty="0">
                <a:solidFill>
                  <a:srgbClr val="4BA82E"/>
                </a:solidFill>
              </a:rPr>
              <a:t>Interpretation</a:t>
            </a:r>
            <a:r>
              <a:rPr lang="en-US" dirty="0"/>
              <a:t> – explanation of values to the others (e.g. client).</a:t>
            </a:r>
          </a:p>
          <a:p>
            <a:pPr lvl="1">
              <a:lnSpc>
                <a:spcPct val="110000"/>
              </a:lnSpc>
            </a:pPr>
            <a:r>
              <a:rPr lang="en-US" dirty="0"/>
              <a:t>Model </a:t>
            </a:r>
            <a:r>
              <a:rPr lang="en-US" dirty="0">
                <a:solidFill>
                  <a:srgbClr val="4BA82E"/>
                </a:solidFill>
              </a:rPr>
              <a:t>Verification</a:t>
            </a:r>
            <a:r>
              <a:rPr lang="en-US" dirty="0"/>
              <a:t> – comparison of the mathematical model with the conceptual model.</a:t>
            </a:r>
          </a:p>
          <a:p>
            <a:pPr lvl="1">
              <a:lnSpc>
                <a:spcPct val="110000"/>
              </a:lnSpc>
            </a:pPr>
            <a:r>
              <a:rPr lang="en-US" dirty="0"/>
              <a:t>Model </a:t>
            </a:r>
            <a:r>
              <a:rPr lang="en-US" dirty="0">
                <a:solidFill>
                  <a:srgbClr val="4BA82E"/>
                </a:solidFill>
              </a:rPr>
              <a:t>Validation</a:t>
            </a:r>
            <a:r>
              <a:rPr lang="en-US" dirty="0"/>
              <a:t> – comparison of results with the real expectations.</a:t>
            </a:r>
          </a:p>
          <a:p>
            <a:pPr lvl="1">
              <a:lnSpc>
                <a:spcPct val="110000"/>
              </a:lnSpc>
            </a:pPr>
            <a:r>
              <a:rPr lang="en-US" dirty="0">
                <a:solidFill>
                  <a:srgbClr val="4BA82E"/>
                </a:solidFill>
              </a:rPr>
              <a:t>Sensitivity</a:t>
            </a:r>
            <a:r>
              <a:rPr lang="en-US" dirty="0"/>
              <a:t> </a:t>
            </a:r>
            <a:r>
              <a:rPr lang="en-US" dirty="0">
                <a:solidFill>
                  <a:srgbClr val="4BA82E"/>
                </a:solidFill>
              </a:rPr>
              <a:t>Analysis</a:t>
            </a:r>
            <a:r>
              <a:rPr lang="en-US" dirty="0"/>
              <a:t> – examination of the impact of changes in inputs on outputs.</a:t>
            </a:r>
          </a:p>
          <a:p>
            <a:pPr marL="285750" lvl="0" indent="-285750">
              <a:lnSpc>
                <a:spcPct val="110000"/>
              </a:lnSpc>
              <a:buFont typeface="Wingdings" panose="05000000000000000000" pitchFamily="2" charset="2"/>
              <a:buChar char="§"/>
            </a:pPr>
            <a:r>
              <a:rPr lang="en-US" b="1" dirty="0"/>
              <a:t>Implementation</a:t>
            </a:r>
            <a:endParaRPr lang="en-US" dirty="0"/>
          </a:p>
          <a:p>
            <a:pPr lvl="1">
              <a:lnSpc>
                <a:spcPct val="110000"/>
              </a:lnSpc>
            </a:pPr>
            <a:r>
              <a:rPr lang="en-US" dirty="0">
                <a:solidFill>
                  <a:srgbClr val="4BA82E"/>
                </a:solidFill>
              </a:rPr>
              <a:t>Use</a:t>
            </a:r>
            <a:r>
              <a:rPr lang="en-US" dirty="0"/>
              <a:t> of results in </a:t>
            </a:r>
            <a:r>
              <a:rPr lang="en-US" dirty="0">
                <a:solidFill>
                  <a:srgbClr val="4BA82E"/>
                </a:solidFill>
              </a:rPr>
              <a:t>real</a:t>
            </a:r>
            <a:r>
              <a:rPr lang="en-US" dirty="0"/>
              <a:t> syst</a:t>
            </a:r>
            <a:r>
              <a:rPr lang="cs-CZ" dirty="0"/>
              <a:t>e</a:t>
            </a:r>
            <a:r>
              <a:rPr lang="en-US" dirty="0"/>
              <a:t>m.</a:t>
            </a:r>
          </a:p>
          <a:p>
            <a:pPr marL="285750" lvl="0" indent="-285750">
              <a:lnSpc>
                <a:spcPct val="110000"/>
              </a:lnSpc>
              <a:buFont typeface="Wingdings" panose="05000000000000000000" pitchFamily="2" charset="2"/>
              <a:buChar char="§"/>
            </a:pPr>
            <a:r>
              <a:rPr lang="en-US" b="1" dirty="0"/>
              <a:t>Special situations of LP problems</a:t>
            </a:r>
          </a:p>
          <a:p>
            <a:pPr lvl="1">
              <a:lnSpc>
                <a:spcPct val="110000"/>
              </a:lnSpc>
            </a:pPr>
            <a:r>
              <a:rPr lang="en-US" dirty="0">
                <a:solidFill>
                  <a:srgbClr val="4BA82E"/>
                </a:solidFill>
              </a:rPr>
              <a:t>Unique</a:t>
            </a:r>
            <a:r>
              <a:rPr lang="en-US" dirty="0"/>
              <a:t> optimal solution.</a:t>
            </a:r>
          </a:p>
          <a:p>
            <a:pPr lvl="1">
              <a:lnSpc>
                <a:spcPct val="110000"/>
              </a:lnSpc>
            </a:pPr>
            <a:r>
              <a:rPr lang="en-US" dirty="0">
                <a:solidFill>
                  <a:srgbClr val="4BA82E"/>
                </a:solidFill>
              </a:rPr>
              <a:t>Multiple</a:t>
            </a:r>
            <a:r>
              <a:rPr lang="en-US" dirty="0"/>
              <a:t> optimal solution.</a:t>
            </a:r>
          </a:p>
          <a:p>
            <a:pPr lvl="1">
              <a:lnSpc>
                <a:spcPct val="110000"/>
              </a:lnSpc>
            </a:pPr>
            <a:r>
              <a:rPr lang="en-US" dirty="0">
                <a:solidFill>
                  <a:srgbClr val="4BA82E"/>
                </a:solidFill>
              </a:rPr>
              <a:t>No</a:t>
            </a:r>
            <a:r>
              <a:rPr lang="en-US" dirty="0"/>
              <a:t> </a:t>
            </a:r>
            <a:r>
              <a:rPr lang="en-US" dirty="0">
                <a:solidFill>
                  <a:srgbClr val="4BA82E"/>
                </a:solidFill>
              </a:rPr>
              <a:t>optimal</a:t>
            </a:r>
            <a:r>
              <a:rPr lang="en-US" dirty="0"/>
              <a:t> solution.</a:t>
            </a:r>
          </a:p>
          <a:p>
            <a:pPr lvl="1">
              <a:lnSpc>
                <a:spcPct val="110000"/>
              </a:lnSpc>
            </a:pPr>
            <a:r>
              <a:rPr lang="en-US" dirty="0">
                <a:solidFill>
                  <a:srgbClr val="4BA82E"/>
                </a:solidFill>
              </a:rPr>
              <a:t>No</a:t>
            </a:r>
            <a:r>
              <a:rPr lang="en-US" dirty="0"/>
              <a:t> </a:t>
            </a:r>
            <a:r>
              <a:rPr lang="en-US" dirty="0">
                <a:solidFill>
                  <a:srgbClr val="4BA82E"/>
                </a:solidFill>
              </a:rPr>
              <a:t>feasible</a:t>
            </a:r>
            <a:r>
              <a:rPr lang="en-US" dirty="0"/>
              <a:t> solution.	</a:t>
            </a:r>
          </a:p>
          <a:p>
            <a:pPr lvl="1">
              <a:lnSpc>
                <a:spcPct val="110000"/>
              </a:lnSpc>
            </a:pPr>
            <a:r>
              <a:rPr lang="en-US" dirty="0"/>
              <a:t>	</a:t>
            </a:r>
          </a:p>
          <a:p>
            <a:pPr marL="285750" lvl="0" indent="-285750">
              <a:lnSpc>
                <a:spcPct val="110000"/>
              </a:lnSpc>
              <a:buFont typeface="Wingdings" panose="05000000000000000000" pitchFamily="2" charset="2"/>
              <a:buChar char="§"/>
            </a:pPr>
            <a:endParaRPr lang="en-US" dirty="0"/>
          </a:p>
          <a:p>
            <a:pPr marL="285750" lvl="0" indent="-285750">
              <a:lnSpc>
                <a:spcPct val="110000"/>
              </a:lnSpc>
              <a:buFont typeface="Wingdings" panose="05000000000000000000" pitchFamily="2" charset="2"/>
              <a:buChar char="§"/>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dirty="0" err="1"/>
              <a:t>Linear</a:t>
            </a:r>
            <a:r>
              <a:rPr lang="cs-CZ" dirty="0"/>
              <a:t> </a:t>
            </a:r>
            <a:r>
              <a:rPr lang="cs-CZ" dirty="0" err="1"/>
              <a:t>Programming</a:t>
            </a:r>
            <a:endParaRPr lang="en-US" dirty="0"/>
          </a:p>
        </p:txBody>
      </p:sp>
    </p:spTree>
    <p:extLst>
      <p:ext uri="{BB962C8B-B14F-4D97-AF65-F5344CB8AC3E}">
        <p14:creationId xmlns:p14="http://schemas.microsoft.com/office/powerpoint/2010/main" val="22048295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ED0BCC2-8143-48FF-96C2-39FF8C1B37F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kt 2" hidden="1">
                        <a:extLst>
                          <a:ext uri="{FF2B5EF4-FFF2-40B4-BE49-F238E27FC236}">
                            <a16:creationId xmlns:a16="http://schemas.microsoft.com/office/drawing/2014/main" id="{5ED0BCC2-8143-48FF-96C2-39FF8C1B37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130</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cs-CZ" b="1" dirty="0" err="1"/>
              <a:t>Decision</a:t>
            </a:r>
            <a:r>
              <a:rPr lang="cs-CZ" b="1" dirty="0"/>
              <a:t> </a:t>
            </a:r>
            <a:r>
              <a:rPr lang="cs-CZ" b="1" dirty="0" err="1"/>
              <a:t>variables</a:t>
            </a:r>
            <a:endParaRPr lang="cs-CZ" b="1" dirty="0"/>
          </a:p>
          <a:p>
            <a:pPr marL="285750" lvl="0" indent="-285750">
              <a:lnSpc>
                <a:spcPct val="110000"/>
              </a:lnSpc>
              <a:buFont typeface="Wingdings" panose="05000000000000000000" pitchFamily="2" charset="2"/>
              <a:buChar char="§"/>
            </a:pPr>
            <a:endParaRPr lang="cs-CZ" sz="1800" b="1" dirty="0"/>
          </a:p>
          <a:p>
            <a:pPr marL="285750" lvl="0" indent="-285750">
              <a:lnSpc>
                <a:spcPct val="110000"/>
              </a:lnSpc>
              <a:buFont typeface="Wingdings" panose="05000000000000000000" pitchFamily="2" charset="2"/>
              <a:buChar char="§"/>
            </a:pPr>
            <a:r>
              <a:rPr lang="cs-CZ" b="1" dirty="0"/>
              <a:t>Model</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sz="1800" dirty="0" err="1"/>
              <a:t>Undirected</a:t>
            </a:r>
            <a:r>
              <a:rPr lang="cs-CZ" sz="1800" dirty="0"/>
              <a:t> </a:t>
            </a:r>
            <a:r>
              <a:rPr lang="cs-CZ" sz="1800" dirty="0" err="1"/>
              <a:t>Chinese</a:t>
            </a:r>
            <a:r>
              <a:rPr lang="cs-CZ" sz="1800" dirty="0"/>
              <a:t> </a:t>
            </a:r>
            <a:r>
              <a:rPr lang="cs-CZ" sz="1800" dirty="0" err="1"/>
              <a:t>Postman</a:t>
            </a:r>
            <a:r>
              <a:rPr lang="cs-CZ" sz="1800" dirty="0"/>
              <a:t> </a:t>
            </a:r>
            <a:r>
              <a:rPr lang="cs-CZ" sz="1800" dirty="0" err="1"/>
              <a:t>Problem</a:t>
            </a:r>
            <a:r>
              <a:rPr lang="cs-CZ" dirty="0"/>
              <a:t> – </a:t>
            </a:r>
            <a:r>
              <a:rPr lang="cs-CZ" dirty="0" err="1"/>
              <a:t>mathematical</a:t>
            </a:r>
            <a:r>
              <a:rPr lang="cs-CZ" dirty="0"/>
              <a:t> model</a:t>
            </a:r>
            <a:endParaRPr lang="en-US" dirty="0"/>
          </a:p>
        </p:txBody>
      </p:sp>
      <p:graphicFrame>
        <p:nvGraphicFramePr>
          <p:cNvPr id="6" name="Objekt 5">
            <a:extLst>
              <a:ext uri="{FF2B5EF4-FFF2-40B4-BE49-F238E27FC236}">
                <a16:creationId xmlns:a16="http://schemas.microsoft.com/office/drawing/2014/main" id="{B88F0A79-E064-7BD6-DBEF-9D749F9BA5B8}"/>
              </a:ext>
            </a:extLst>
          </p:cNvPr>
          <p:cNvGraphicFramePr>
            <a:graphicFrameLocks noChangeAspect="1"/>
          </p:cNvGraphicFramePr>
          <p:nvPr>
            <p:extLst>
              <p:ext uri="{D42A27DB-BD31-4B8C-83A1-F6EECF244321}">
                <p14:modId xmlns:p14="http://schemas.microsoft.com/office/powerpoint/2010/main" val="1636433918"/>
              </p:ext>
            </p:extLst>
          </p:nvPr>
        </p:nvGraphicFramePr>
        <p:xfrm>
          <a:off x="1024252" y="1970088"/>
          <a:ext cx="4876800" cy="374650"/>
        </p:xfrm>
        <a:graphic>
          <a:graphicData uri="http://schemas.openxmlformats.org/presentationml/2006/ole">
            <mc:AlternateContent xmlns:mc="http://schemas.openxmlformats.org/markup-compatibility/2006">
              <mc:Choice xmlns:v="urn:schemas-microsoft-com:vml" Requires="v">
                <p:oleObj name="Equation" r:id="rId5" imgW="3327120" imgH="253800" progId="Equation.DSMT4">
                  <p:embed/>
                </p:oleObj>
              </mc:Choice>
              <mc:Fallback>
                <p:oleObj name="Equation" r:id="rId5" imgW="3327120" imgH="253800" progId="Equation.DSMT4">
                  <p:embed/>
                  <p:pic>
                    <p:nvPicPr>
                      <p:cNvPr id="6" name="Objekt 5">
                        <a:extLst>
                          <a:ext uri="{FF2B5EF4-FFF2-40B4-BE49-F238E27FC236}">
                            <a16:creationId xmlns:a16="http://schemas.microsoft.com/office/drawing/2014/main" id="{B88F0A79-E064-7BD6-DBEF-9D749F9BA5B8}"/>
                          </a:ext>
                        </a:extLst>
                      </p:cNvPr>
                      <p:cNvPicPr/>
                      <p:nvPr/>
                    </p:nvPicPr>
                    <p:blipFill>
                      <a:blip r:embed="rId6"/>
                      <a:stretch>
                        <a:fillRect/>
                      </a:stretch>
                    </p:blipFill>
                    <p:spPr>
                      <a:xfrm>
                        <a:off x="1024252" y="1970088"/>
                        <a:ext cx="4876800" cy="3746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26F97806-8262-5795-22B8-26D085C2AE00}"/>
              </a:ext>
            </a:extLst>
          </p:cNvPr>
          <p:cNvGraphicFramePr>
            <a:graphicFrameLocks noChangeAspect="1"/>
          </p:cNvGraphicFramePr>
          <p:nvPr>
            <p:extLst>
              <p:ext uri="{D42A27DB-BD31-4B8C-83A1-F6EECF244321}">
                <p14:modId xmlns:p14="http://schemas.microsoft.com/office/powerpoint/2010/main" val="61520452"/>
              </p:ext>
            </p:extLst>
          </p:nvPr>
        </p:nvGraphicFramePr>
        <p:xfrm>
          <a:off x="1024252" y="2777955"/>
          <a:ext cx="2962532" cy="2182918"/>
        </p:xfrm>
        <a:graphic>
          <a:graphicData uri="http://schemas.openxmlformats.org/presentationml/2006/ole">
            <mc:AlternateContent xmlns:mc="http://schemas.openxmlformats.org/markup-compatibility/2006">
              <mc:Choice xmlns:v="urn:schemas-microsoft-com:vml" Requires="v">
                <p:oleObj name="Equation" r:id="rId7" imgW="1930320" imgH="1422360" progId="Equation.DSMT4">
                  <p:embed/>
                </p:oleObj>
              </mc:Choice>
              <mc:Fallback>
                <p:oleObj name="Equation" r:id="rId7" imgW="1930320" imgH="1422360" progId="Equation.DSMT4">
                  <p:embed/>
                  <p:pic>
                    <p:nvPicPr>
                      <p:cNvPr id="10" name="Object 9">
                        <a:extLst>
                          <a:ext uri="{FF2B5EF4-FFF2-40B4-BE49-F238E27FC236}">
                            <a16:creationId xmlns:a16="http://schemas.microsoft.com/office/drawing/2014/main" id="{26F97806-8262-5795-22B8-26D085C2AE00}"/>
                          </a:ext>
                        </a:extLst>
                      </p:cNvPr>
                      <p:cNvPicPr/>
                      <p:nvPr/>
                    </p:nvPicPr>
                    <p:blipFill>
                      <a:blip r:embed="rId8"/>
                      <a:stretch>
                        <a:fillRect/>
                      </a:stretch>
                    </p:blipFill>
                    <p:spPr>
                      <a:xfrm>
                        <a:off x="1024252" y="2777955"/>
                        <a:ext cx="2962532" cy="2182918"/>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3B19594C-CEF6-BA61-6570-D03DC0CA1E86}"/>
              </a:ext>
            </a:extLst>
          </p:cNvPr>
          <p:cNvGraphicFramePr>
            <a:graphicFrameLocks noChangeAspect="1"/>
          </p:cNvGraphicFramePr>
          <p:nvPr>
            <p:extLst>
              <p:ext uri="{D42A27DB-BD31-4B8C-83A1-F6EECF244321}">
                <p14:modId xmlns:p14="http://schemas.microsoft.com/office/powerpoint/2010/main" val="3954033778"/>
              </p:ext>
            </p:extLst>
          </p:nvPr>
        </p:nvGraphicFramePr>
        <p:xfrm>
          <a:off x="1024252" y="5248651"/>
          <a:ext cx="3135313" cy="630237"/>
        </p:xfrm>
        <a:graphic>
          <a:graphicData uri="http://schemas.openxmlformats.org/presentationml/2006/ole">
            <mc:AlternateContent xmlns:mc="http://schemas.openxmlformats.org/markup-compatibility/2006">
              <mc:Choice xmlns:v="urn:schemas-microsoft-com:vml" Requires="v">
                <p:oleObj name="Equation" r:id="rId9" imgW="3134868" imgH="630903" progId="Equation.DSMT4">
                  <p:embed/>
                </p:oleObj>
              </mc:Choice>
              <mc:Fallback>
                <p:oleObj name="Equation" r:id="rId9" imgW="3134868" imgH="630903" progId="Equation.DSMT4">
                  <p:embed/>
                  <p:pic>
                    <p:nvPicPr>
                      <p:cNvPr id="11" name="Object 10">
                        <a:extLst>
                          <a:ext uri="{FF2B5EF4-FFF2-40B4-BE49-F238E27FC236}">
                            <a16:creationId xmlns:a16="http://schemas.microsoft.com/office/drawing/2014/main" id="{3B19594C-CEF6-BA61-6570-D03DC0CA1E86}"/>
                          </a:ext>
                        </a:extLst>
                      </p:cNvPr>
                      <p:cNvPicPr/>
                      <p:nvPr/>
                    </p:nvPicPr>
                    <p:blipFill>
                      <a:blip r:embed="rId10"/>
                      <a:stretch>
                        <a:fillRect/>
                      </a:stretch>
                    </p:blipFill>
                    <p:spPr>
                      <a:xfrm>
                        <a:off x="1024252" y="5248651"/>
                        <a:ext cx="3135313" cy="630237"/>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E0F280F7-EA43-BFDA-2FA1-63419F2B0F40}"/>
              </a:ext>
            </a:extLst>
          </p:cNvPr>
          <p:cNvPicPr>
            <a:picLocks noChangeAspect="1"/>
          </p:cNvPicPr>
          <p:nvPr/>
        </p:nvPicPr>
        <p:blipFill>
          <a:blip r:embed="rId11"/>
          <a:stretch>
            <a:fillRect/>
          </a:stretch>
        </p:blipFill>
        <p:spPr>
          <a:xfrm>
            <a:off x="6844536" y="1970088"/>
            <a:ext cx="3994151" cy="3854355"/>
          </a:xfrm>
          <a:prstGeom prst="rect">
            <a:avLst/>
          </a:prstGeom>
          <a:ln w="12700">
            <a:solidFill>
              <a:schemeClr val="accent1"/>
            </a:solidFill>
          </a:ln>
        </p:spPr>
      </p:pic>
    </p:spTree>
    <p:extLst>
      <p:ext uri="{BB962C8B-B14F-4D97-AF65-F5344CB8AC3E}">
        <p14:creationId xmlns:p14="http://schemas.microsoft.com/office/powerpoint/2010/main" val="398718534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D99D437B-59AB-4AC7-A785-82D1CD608B9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kt 2" hidden="1">
                        <a:extLst>
                          <a:ext uri="{FF2B5EF4-FFF2-40B4-BE49-F238E27FC236}">
                            <a16:creationId xmlns:a16="http://schemas.microsoft.com/office/drawing/2014/main" id="{D99D437B-59AB-4AC7-A785-82D1CD608B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131</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1496248"/>
          </a:xfrm>
        </p:spPr>
        <p:txBody>
          <a:bodyPr>
            <a:noAutofit/>
          </a:bodyPr>
          <a:lstStyle/>
          <a:p>
            <a:pPr marL="285750" indent="-285750">
              <a:lnSpc>
                <a:spcPct val="110000"/>
              </a:lnSpc>
              <a:buFont typeface="Wingdings" panose="05000000000000000000" pitchFamily="2" charset="2"/>
              <a:buChar char="§"/>
            </a:pPr>
            <a:r>
              <a:rPr lang="cs-CZ" b="1" kern="1200" dirty="0" err="1">
                <a:solidFill>
                  <a:srgbClr val="000000"/>
                </a:solidFill>
                <a:effectLst/>
                <a:latin typeface="Arial" panose="020B0604020202020204" pitchFamily="34" charset="0"/>
                <a:ea typeface="+mn-ea"/>
                <a:cs typeface="Arial" panose="020B0604020202020204" pitchFamily="34" charset="0"/>
              </a:rPr>
              <a:t>Optimal</a:t>
            </a:r>
            <a:r>
              <a:rPr lang="cs-CZ" b="1" kern="1200" dirty="0">
                <a:solidFill>
                  <a:srgbClr val="000000"/>
                </a:solidFill>
                <a:effectLst/>
                <a:latin typeface="Arial" panose="020B0604020202020204" pitchFamily="34" charset="0"/>
                <a:ea typeface="+mn-ea"/>
                <a:cs typeface="Arial" panose="020B0604020202020204" pitchFamily="34" charset="0"/>
              </a:rPr>
              <a:t> </a:t>
            </a:r>
            <a:r>
              <a:rPr lang="cs-CZ" b="1" kern="1200" dirty="0" err="1">
                <a:solidFill>
                  <a:srgbClr val="000000"/>
                </a:solidFill>
                <a:effectLst/>
                <a:latin typeface="Arial" panose="020B0604020202020204" pitchFamily="34" charset="0"/>
                <a:ea typeface="+mn-ea"/>
                <a:cs typeface="Arial" panose="020B0604020202020204" pitchFamily="34" charset="0"/>
              </a:rPr>
              <a:t>solution</a:t>
            </a:r>
            <a:endParaRPr lang="en-US" b="1" dirty="0"/>
          </a:p>
          <a:p>
            <a:pPr lvl="1">
              <a:lnSpc>
                <a:spcPct val="110000"/>
              </a:lnSpc>
            </a:pPr>
            <a:r>
              <a:rPr lang="cs-CZ" dirty="0" err="1"/>
              <a:t>Objective</a:t>
            </a:r>
            <a:r>
              <a:rPr lang="cs-CZ" dirty="0"/>
              <a:t> </a:t>
            </a:r>
            <a:r>
              <a:rPr lang="cs-CZ" dirty="0" err="1"/>
              <a:t>value</a:t>
            </a:r>
            <a:endParaRPr lang="cs-CZ"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66638"/>
            <a:ext cx="9242159" cy="369332"/>
          </a:xfrm>
        </p:spPr>
        <p:txBody>
          <a:bodyPr/>
          <a:lstStyle/>
          <a:p>
            <a:r>
              <a:rPr lang="cs-CZ" sz="1800" dirty="0" err="1"/>
              <a:t>Undirected</a:t>
            </a:r>
            <a:r>
              <a:rPr lang="cs-CZ" sz="1800" dirty="0"/>
              <a:t> </a:t>
            </a:r>
            <a:r>
              <a:rPr lang="cs-CZ" sz="1800" dirty="0" err="1"/>
              <a:t>Chinese</a:t>
            </a:r>
            <a:r>
              <a:rPr lang="cs-CZ" sz="1800" dirty="0"/>
              <a:t> </a:t>
            </a:r>
            <a:r>
              <a:rPr lang="cs-CZ" sz="1800" dirty="0" err="1"/>
              <a:t>Postman</a:t>
            </a:r>
            <a:r>
              <a:rPr lang="cs-CZ" sz="1800" dirty="0"/>
              <a:t> </a:t>
            </a:r>
            <a:r>
              <a:rPr lang="cs-CZ" sz="1800" dirty="0" err="1"/>
              <a:t>Problem</a:t>
            </a:r>
            <a:r>
              <a:rPr lang="cs-CZ" dirty="0"/>
              <a:t> </a:t>
            </a:r>
            <a:r>
              <a:rPr lang="cs-CZ" sz="1800" dirty="0"/>
              <a:t>– </a:t>
            </a:r>
            <a:r>
              <a:rPr lang="cs-CZ" sz="1800" dirty="0" err="1"/>
              <a:t>optimal</a:t>
            </a:r>
            <a:r>
              <a:rPr lang="cs-CZ" sz="1800" dirty="0"/>
              <a:t> </a:t>
            </a:r>
            <a:r>
              <a:rPr lang="cs-CZ" sz="1800" dirty="0" err="1"/>
              <a:t>solution</a:t>
            </a:r>
            <a:r>
              <a:rPr lang="cs-CZ" sz="1800" dirty="0"/>
              <a:t> </a:t>
            </a:r>
            <a:endParaRPr lang="en-US" dirty="0"/>
          </a:p>
        </p:txBody>
      </p:sp>
      <p:graphicFrame>
        <p:nvGraphicFramePr>
          <p:cNvPr id="11" name="Objekt 10">
            <a:extLst>
              <a:ext uri="{FF2B5EF4-FFF2-40B4-BE49-F238E27FC236}">
                <a16:creationId xmlns:a16="http://schemas.microsoft.com/office/drawing/2014/main" id="{927B3C09-C8E2-0726-5026-013E9F7C9EE6}"/>
              </a:ext>
            </a:extLst>
          </p:cNvPr>
          <p:cNvGraphicFramePr>
            <a:graphicFrameLocks noChangeAspect="1"/>
          </p:cNvGraphicFramePr>
          <p:nvPr>
            <p:extLst>
              <p:ext uri="{D42A27DB-BD31-4B8C-83A1-F6EECF244321}">
                <p14:modId xmlns:p14="http://schemas.microsoft.com/office/powerpoint/2010/main" val="543779676"/>
              </p:ext>
            </p:extLst>
          </p:nvPr>
        </p:nvGraphicFramePr>
        <p:xfrm>
          <a:off x="1274714" y="2319270"/>
          <a:ext cx="871538" cy="314325"/>
        </p:xfrm>
        <a:graphic>
          <a:graphicData uri="http://schemas.openxmlformats.org/presentationml/2006/ole">
            <mc:AlternateContent xmlns:mc="http://schemas.openxmlformats.org/markup-compatibility/2006">
              <mc:Choice xmlns:v="urn:schemas-microsoft-com:vml" Requires="v">
                <p:oleObj name="Equation" r:id="rId5" imgW="634680" imgH="228600" progId="Equation.DSMT4">
                  <p:embed/>
                </p:oleObj>
              </mc:Choice>
              <mc:Fallback>
                <p:oleObj name="Equation" r:id="rId5" imgW="634680" imgH="228600" progId="Equation.DSMT4">
                  <p:embed/>
                  <p:pic>
                    <p:nvPicPr>
                      <p:cNvPr id="11" name="Objekt 10">
                        <a:extLst>
                          <a:ext uri="{FF2B5EF4-FFF2-40B4-BE49-F238E27FC236}">
                            <a16:creationId xmlns:a16="http://schemas.microsoft.com/office/drawing/2014/main" id="{927B3C09-C8E2-0726-5026-013E9F7C9EE6}"/>
                          </a:ext>
                        </a:extLst>
                      </p:cNvPr>
                      <p:cNvPicPr/>
                      <p:nvPr/>
                    </p:nvPicPr>
                    <p:blipFill>
                      <a:blip r:embed="rId6"/>
                      <a:stretch>
                        <a:fillRect/>
                      </a:stretch>
                    </p:blipFill>
                    <p:spPr>
                      <a:xfrm>
                        <a:off x="1274714" y="2319270"/>
                        <a:ext cx="871538" cy="314325"/>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6E959B07-F4DD-869E-D0AA-4BB91A00DF58}"/>
              </a:ext>
            </a:extLst>
          </p:cNvPr>
          <p:cNvPicPr>
            <a:picLocks noChangeAspect="1"/>
          </p:cNvPicPr>
          <p:nvPr/>
        </p:nvPicPr>
        <p:blipFill>
          <a:blip r:embed="rId7"/>
          <a:stretch>
            <a:fillRect/>
          </a:stretch>
        </p:blipFill>
        <p:spPr>
          <a:xfrm>
            <a:off x="980361" y="2743499"/>
            <a:ext cx="6657063" cy="2466956"/>
          </a:xfrm>
          <a:prstGeom prst="rect">
            <a:avLst/>
          </a:prstGeom>
          <a:ln w="12700">
            <a:solidFill>
              <a:schemeClr val="tx1"/>
            </a:solidFill>
          </a:ln>
        </p:spPr>
      </p:pic>
      <p:sp>
        <p:nvSpPr>
          <p:cNvPr id="10" name="TextBox 9">
            <a:extLst>
              <a:ext uri="{FF2B5EF4-FFF2-40B4-BE49-F238E27FC236}">
                <a16:creationId xmlns:a16="http://schemas.microsoft.com/office/drawing/2014/main" id="{3A080DAA-C348-884E-AD20-232C57B57336}"/>
              </a:ext>
            </a:extLst>
          </p:cNvPr>
          <p:cNvSpPr txBox="1"/>
          <p:nvPr/>
        </p:nvSpPr>
        <p:spPr>
          <a:xfrm>
            <a:off x="980361" y="5579986"/>
            <a:ext cx="6553199" cy="338554"/>
          </a:xfrm>
          <a:prstGeom prst="rect">
            <a:avLst/>
          </a:prstGeom>
          <a:noFill/>
        </p:spPr>
        <p:txBody>
          <a:bodyPr wrap="square">
            <a:spAutoFit/>
          </a:bodyPr>
          <a:lstStyle/>
          <a:p>
            <a:r>
              <a:rPr lang="cs-CZ" sz="1600" dirty="0">
                <a:latin typeface="Arial" panose="020B0604020202020204" pitchFamily="34" charset="0"/>
                <a:cs typeface="Arial" panose="020B0604020202020204" pitchFamily="34" charset="0"/>
              </a:rPr>
              <a:t>Route: 1, 2, 3, 4, 6, 11, 12, 10, 9, 10, 11, 6, 5, 3, 2, 5, 6, 7, 8, 7, 9, 1.</a:t>
            </a:r>
          </a:p>
        </p:txBody>
      </p:sp>
      <p:pic>
        <p:nvPicPr>
          <p:cNvPr id="13" name="Picture 12">
            <a:extLst>
              <a:ext uri="{FF2B5EF4-FFF2-40B4-BE49-F238E27FC236}">
                <a16:creationId xmlns:a16="http://schemas.microsoft.com/office/drawing/2014/main" id="{D596095A-8E04-7128-C00C-719CE112A14F}"/>
              </a:ext>
            </a:extLst>
          </p:cNvPr>
          <p:cNvPicPr>
            <a:picLocks noChangeAspect="1"/>
          </p:cNvPicPr>
          <p:nvPr/>
        </p:nvPicPr>
        <p:blipFill>
          <a:blip r:embed="rId8"/>
          <a:stretch>
            <a:fillRect/>
          </a:stretch>
        </p:blipFill>
        <p:spPr>
          <a:xfrm>
            <a:off x="7956596" y="2051997"/>
            <a:ext cx="3584034" cy="3555813"/>
          </a:xfrm>
          <a:prstGeom prst="rect">
            <a:avLst/>
          </a:prstGeom>
        </p:spPr>
      </p:pic>
    </p:spTree>
    <p:extLst>
      <p:ext uri="{BB962C8B-B14F-4D97-AF65-F5344CB8AC3E}">
        <p14:creationId xmlns:p14="http://schemas.microsoft.com/office/powerpoint/2010/main" val="29571107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ED0BCC2-8143-48FF-96C2-39FF8C1B37F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kt 2" hidden="1">
                        <a:extLst>
                          <a:ext uri="{FF2B5EF4-FFF2-40B4-BE49-F238E27FC236}">
                            <a16:creationId xmlns:a16="http://schemas.microsoft.com/office/drawing/2014/main" id="{5ED0BCC2-8143-48FF-96C2-39FF8C1B37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132</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0416765" cy="3773488"/>
          </a:xfrm>
        </p:spPr>
        <p:txBody>
          <a:bodyPr>
            <a:noAutofit/>
          </a:bodyPr>
          <a:lstStyle/>
          <a:p>
            <a:pPr marL="285750" lvl="0" indent="-285750">
              <a:lnSpc>
                <a:spcPct val="110000"/>
              </a:lnSpc>
              <a:buFont typeface="Wingdings" panose="05000000000000000000" pitchFamily="2" charset="2"/>
              <a:buChar char="§"/>
            </a:pPr>
            <a:r>
              <a:rPr lang="cs-CZ" b="1" dirty="0" err="1"/>
              <a:t>Directed</a:t>
            </a:r>
            <a:r>
              <a:rPr lang="cs-CZ" b="1" dirty="0"/>
              <a:t> </a:t>
            </a:r>
            <a:r>
              <a:rPr lang="cs-CZ" b="1" dirty="0" err="1"/>
              <a:t>Chinese</a:t>
            </a:r>
            <a:r>
              <a:rPr lang="cs-CZ" b="1" dirty="0"/>
              <a:t> </a:t>
            </a:r>
            <a:r>
              <a:rPr lang="cs-CZ" b="1" dirty="0" err="1"/>
              <a:t>Postman</a:t>
            </a:r>
            <a:r>
              <a:rPr lang="cs-CZ" b="1" dirty="0"/>
              <a:t> </a:t>
            </a:r>
            <a:r>
              <a:rPr lang="cs-CZ" b="1" dirty="0" err="1"/>
              <a:t>Problem</a:t>
            </a:r>
            <a:r>
              <a:rPr lang="cs-CZ" dirty="0"/>
              <a:t> (</a:t>
            </a:r>
            <a:r>
              <a:rPr lang="cs-CZ" dirty="0" err="1"/>
              <a:t>municipal</a:t>
            </a:r>
            <a:r>
              <a:rPr lang="cs-CZ" dirty="0"/>
              <a:t> </a:t>
            </a:r>
            <a:r>
              <a:rPr lang="cs-CZ" dirty="0" err="1"/>
              <a:t>waste</a:t>
            </a:r>
            <a:r>
              <a:rPr lang="cs-CZ" dirty="0"/>
              <a:t> </a:t>
            </a:r>
            <a:r>
              <a:rPr lang="en-US" dirty="0"/>
              <a:t>collection </a:t>
            </a:r>
            <a:r>
              <a:rPr lang="cs-CZ" dirty="0"/>
              <a:t>in </a:t>
            </a:r>
            <a:r>
              <a:rPr lang="cs-CZ" dirty="0" err="1"/>
              <a:t>one-way</a:t>
            </a:r>
            <a:r>
              <a:rPr lang="cs-CZ" dirty="0"/>
              <a:t> </a:t>
            </a:r>
            <a:r>
              <a:rPr lang="cs-CZ" dirty="0" err="1"/>
              <a:t>streets</a:t>
            </a:r>
            <a:r>
              <a:rPr lang="cs-CZ" dirty="0"/>
              <a:t>)</a:t>
            </a:r>
          </a:p>
          <a:p>
            <a:pPr marL="285750" lvl="0" indent="-285750">
              <a:lnSpc>
                <a:spcPct val="110000"/>
              </a:lnSpc>
              <a:buFont typeface="Wingdings" panose="05000000000000000000" pitchFamily="2" charset="2"/>
              <a:buChar char="§"/>
            </a:pPr>
            <a:r>
              <a:rPr lang="cs-CZ" b="1" dirty="0" err="1"/>
              <a:t>Mixed</a:t>
            </a:r>
            <a:r>
              <a:rPr lang="cs-CZ" b="1" dirty="0"/>
              <a:t> </a:t>
            </a:r>
            <a:r>
              <a:rPr lang="cs-CZ" b="1" dirty="0" err="1"/>
              <a:t>Chinese</a:t>
            </a:r>
            <a:r>
              <a:rPr lang="cs-CZ" b="1" dirty="0"/>
              <a:t> </a:t>
            </a:r>
            <a:r>
              <a:rPr lang="cs-CZ" b="1" dirty="0" err="1"/>
              <a:t>Postman</a:t>
            </a:r>
            <a:r>
              <a:rPr lang="cs-CZ" b="1" dirty="0"/>
              <a:t> </a:t>
            </a:r>
            <a:r>
              <a:rPr lang="cs-CZ" b="1" dirty="0" err="1"/>
              <a:t>Problem</a:t>
            </a:r>
            <a:r>
              <a:rPr lang="cs-CZ" b="1" dirty="0"/>
              <a:t> </a:t>
            </a:r>
            <a:r>
              <a:rPr lang="cs-CZ" dirty="0"/>
              <a:t>(street clearing and </a:t>
            </a:r>
            <a:r>
              <a:rPr lang="cs-CZ" dirty="0" err="1"/>
              <a:t>sprinkling</a:t>
            </a:r>
            <a:r>
              <a:rPr lang="cs-CZ" dirty="0"/>
              <a:t>)</a:t>
            </a:r>
          </a:p>
          <a:p>
            <a:pPr marL="285750" indent="-285750">
              <a:lnSpc>
                <a:spcPct val="110000"/>
              </a:lnSpc>
              <a:buFont typeface="Wingdings" panose="05000000000000000000" pitchFamily="2" charset="2"/>
              <a:buChar char="§"/>
            </a:pPr>
            <a:r>
              <a:rPr lang="en-US" b="1" dirty="0"/>
              <a:t>Capacitated </a:t>
            </a:r>
            <a:r>
              <a:rPr lang="cs-CZ" b="1" dirty="0" err="1"/>
              <a:t>Postman</a:t>
            </a:r>
            <a:r>
              <a:rPr lang="cs-CZ" b="1" dirty="0"/>
              <a:t> </a:t>
            </a:r>
            <a:r>
              <a:rPr lang="en-US" b="1" dirty="0"/>
              <a:t>Problem </a:t>
            </a:r>
            <a:r>
              <a:rPr lang="en-US" dirty="0"/>
              <a:t>(</a:t>
            </a:r>
            <a:r>
              <a:rPr lang="cs-CZ" dirty="0" err="1"/>
              <a:t>municipal</a:t>
            </a:r>
            <a:r>
              <a:rPr lang="cs-CZ" dirty="0"/>
              <a:t> </a:t>
            </a:r>
            <a:r>
              <a:rPr lang="cs-CZ" dirty="0" err="1"/>
              <a:t>waste</a:t>
            </a:r>
            <a:r>
              <a:rPr lang="en-US" dirty="0"/>
              <a:t> collection)</a:t>
            </a:r>
            <a:endParaRPr lang="cs-CZ" dirty="0"/>
          </a:p>
          <a:p>
            <a:pPr marL="285750" lvl="0" indent="-285750">
              <a:lnSpc>
                <a:spcPct val="110000"/>
              </a:lnSpc>
              <a:buFont typeface="Wingdings" panose="05000000000000000000" pitchFamily="2" charset="2"/>
              <a:buChar char="§"/>
            </a:pPr>
            <a:r>
              <a:rPr lang="en-US" b="1" dirty="0"/>
              <a:t>Rural Postman Problem </a:t>
            </a:r>
            <a:r>
              <a:rPr lang="en-US" dirty="0"/>
              <a:t>(mail delivery)</a:t>
            </a:r>
          </a:p>
          <a:p>
            <a:pPr marL="285750" indent="-285750">
              <a:lnSpc>
                <a:spcPct val="110000"/>
              </a:lnSpc>
              <a:buFont typeface="Wingdings" panose="05000000000000000000" pitchFamily="2" charset="2"/>
              <a:buChar char="§"/>
            </a:pPr>
            <a:r>
              <a:rPr lang="cs-CZ" b="1" dirty="0" err="1"/>
              <a:t>Windy</a:t>
            </a:r>
            <a:r>
              <a:rPr lang="en-US" b="1" dirty="0"/>
              <a:t> Postman Problem </a:t>
            </a:r>
            <a:r>
              <a:rPr lang="en-US" dirty="0"/>
              <a:t>(mail delivery)</a:t>
            </a:r>
          </a:p>
          <a:p>
            <a:pPr marL="285750" lvl="0" indent="-285750">
              <a:lnSpc>
                <a:spcPct val="110000"/>
              </a:lnSpc>
              <a:buFont typeface="Wingdings" panose="05000000000000000000" pitchFamily="2" charset="2"/>
              <a:buChar char="§"/>
            </a:pPr>
            <a:r>
              <a:rPr lang="en-US" b="1" dirty="0"/>
              <a:t>Hierarchical Postman Problem </a:t>
            </a:r>
            <a:r>
              <a:rPr lang="en-US" dirty="0"/>
              <a:t>(snow plowing)</a:t>
            </a:r>
          </a:p>
          <a:p>
            <a:pPr marL="285750" lvl="0" indent="-285750">
              <a:lnSpc>
                <a:spcPct val="110000"/>
              </a:lnSpc>
              <a:buFont typeface="Wingdings" panose="05000000000000000000" pitchFamily="2" charset="2"/>
              <a:buChar char="§"/>
            </a:pPr>
            <a:endParaRPr lang="cs-CZ" b="1"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sz="1800" dirty="0" err="1"/>
              <a:t>Other</a:t>
            </a:r>
            <a:r>
              <a:rPr lang="cs-CZ" sz="1800" dirty="0"/>
              <a:t> </a:t>
            </a:r>
            <a:r>
              <a:rPr lang="cs-CZ" sz="1800" dirty="0" err="1"/>
              <a:t>Variations</a:t>
            </a:r>
            <a:r>
              <a:rPr lang="cs-CZ" sz="1800" dirty="0"/>
              <a:t> of </a:t>
            </a:r>
            <a:r>
              <a:rPr lang="cs-CZ" b="1" dirty="0" err="1"/>
              <a:t>Chinese</a:t>
            </a:r>
            <a:r>
              <a:rPr lang="cs-CZ" b="1" dirty="0"/>
              <a:t> </a:t>
            </a:r>
            <a:r>
              <a:rPr lang="cs-CZ" b="1" dirty="0" err="1"/>
              <a:t>Postman</a:t>
            </a:r>
            <a:r>
              <a:rPr lang="cs-CZ" b="1" dirty="0"/>
              <a:t> </a:t>
            </a:r>
            <a:r>
              <a:rPr lang="cs-CZ" b="1" dirty="0" err="1"/>
              <a:t>Problem</a:t>
            </a:r>
            <a:endParaRPr lang="en-US" dirty="0"/>
          </a:p>
        </p:txBody>
      </p:sp>
    </p:spTree>
    <p:extLst>
      <p:ext uri="{BB962C8B-B14F-4D97-AF65-F5344CB8AC3E}">
        <p14:creationId xmlns:p14="http://schemas.microsoft.com/office/powerpoint/2010/main" val="101132568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81EE955A-9D53-4B1F-9878-139FAECECC9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9" name="Objekt 8" hidden="1">
                        <a:extLst>
                          <a:ext uri="{FF2B5EF4-FFF2-40B4-BE49-F238E27FC236}">
                            <a16:creationId xmlns:a16="http://schemas.microsoft.com/office/drawing/2014/main" id="{81EE955A-9D53-4B1F-9878-139FAECECC9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Nadpis 1">
            <a:extLst>
              <a:ext uri="{FF2B5EF4-FFF2-40B4-BE49-F238E27FC236}">
                <a16:creationId xmlns:a16="http://schemas.microsoft.com/office/drawing/2014/main" id="{219583FF-E38C-4179-9041-E6717F0D2E1A}"/>
              </a:ext>
            </a:extLst>
          </p:cNvPr>
          <p:cNvSpPr>
            <a:spLocks noGrp="1"/>
          </p:cNvSpPr>
          <p:nvPr>
            <p:ph type="title"/>
          </p:nvPr>
        </p:nvSpPr>
        <p:spPr/>
        <p:txBody>
          <a:bodyPr vert="horz"/>
          <a:lstStyle/>
          <a:p>
            <a:r>
              <a:rPr lang="cs-CZ" dirty="0" err="1"/>
              <a:t>Thank</a:t>
            </a:r>
            <a:r>
              <a:rPr lang="cs-CZ" dirty="0"/>
              <a:t> </a:t>
            </a:r>
            <a:r>
              <a:rPr lang="cs-CZ" dirty="0" err="1"/>
              <a:t>you</a:t>
            </a:r>
            <a:r>
              <a:rPr lang="cs-CZ" dirty="0"/>
              <a:t> </a:t>
            </a:r>
            <a:r>
              <a:rPr lang="cs-CZ" dirty="0" err="1"/>
              <a:t>for</a:t>
            </a:r>
            <a:r>
              <a:rPr lang="cs-CZ" dirty="0"/>
              <a:t> </a:t>
            </a:r>
            <a:r>
              <a:rPr lang="cs-CZ" dirty="0" err="1"/>
              <a:t>attention</a:t>
            </a:r>
            <a:endParaRPr lang="en-US" dirty="0"/>
          </a:p>
        </p:txBody>
      </p:sp>
      <p:sp>
        <p:nvSpPr>
          <p:cNvPr id="3" name="Zástupný text 2">
            <a:extLst>
              <a:ext uri="{FF2B5EF4-FFF2-40B4-BE49-F238E27FC236}">
                <a16:creationId xmlns:a16="http://schemas.microsoft.com/office/drawing/2014/main" id="{15F5B120-63B8-4230-9E7C-9FDC685F174D}"/>
              </a:ext>
            </a:extLst>
          </p:cNvPr>
          <p:cNvSpPr>
            <a:spLocks noGrp="1"/>
          </p:cNvSpPr>
          <p:nvPr>
            <p:ph type="body" sz="quarter" idx="1"/>
          </p:nvPr>
        </p:nvSpPr>
        <p:spPr/>
        <p:txBody>
          <a:bodyPr/>
          <a:lstStyle/>
          <a:p>
            <a:r>
              <a:rPr lang="cs-CZ"/>
              <a:t>Jan Fábry</a:t>
            </a:r>
          </a:p>
        </p:txBody>
      </p:sp>
      <p:sp>
        <p:nvSpPr>
          <p:cNvPr id="4" name="Zástupný text 3">
            <a:extLst>
              <a:ext uri="{FF2B5EF4-FFF2-40B4-BE49-F238E27FC236}">
                <a16:creationId xmlns:a16="http://schemas.microsoft.com/office/drawing/2014/main" id="{82401261-9F0D-4939-9CA8-9AC8CEF298DE}"/>
              </a:ext>
            </a:extLst>
          </p:cNvPr>
          <p:cNvSpPr>
            <a:spLocks noGrp="1"/>
          </p:cNvSpPr>
          <p:nvPr>
            <p:ph type="body" idx="21"/>
          </p:nvPr>
        </p:nvSpPr>
        <p:spPr/>
        <p:txBody>
          <a:bodyPr/>
          <a:lstStyle/>
          <a:p>
            <a:r>
              <a:rPr lang="en-US" dirty="0"/>
              <a:t>Department of production, logistics and quality management</a:t>
            </a:r>
          </a:p>
        </p:txBody>
      </p:sp>
      <p:sp>
        <p:nvSpPr>
          <p:cNvPr id="5" name="Zástupný text 4">
            <a:extLst>
              <a:ext uri="{FF2B5EF4-FFF2-40B4-BE49-F238E27FC236}">
                <a16:creationId xmlns:a16="http://schemas.microsoft.com/office/drawing/2014/main" id="{3A50427F-7B51-4469-AE08-9060FE9F8ED5}"/>
              </a:ext>
            </a:extLst>
          </p:cNvPr>
          <p:cNvSpPr>
            <a:spLocks noGrp="1"/>
          </p:cNvSpPr>
          <p:nvPr>
            <p:ph type="body" idx="22"/>
          </p:nvPr>
        </p:nvSpPr>
        <p:spPr>
          <a:xfrm>
            <a:off x="1086825" y="5119361"/>
            <a:ext cx="10246227" cy="406647"/>
          </a:xfrm>
        </p:spPr>
        <p:txBody>
          <a:bodyPr/>
          <a:lstStyle/>
          <a:p>
            <a:r>
              <a:rPr lang="cs-CZ" dirty="0">
                <a:solidFill>
                  <a:schemeClr val="bg1">
                    <a:lumMod val="75000"/>
                  </a:schemeClr>
                </a:solidFill>
                <a:hlinkClick r:id="rId5">
                  <a:extLst>
                    <a:ext uri="{A12FA001-AC4F-418D-AE19-62706E023703}">
                      <ahyp:hlinkClr xmlns:ahyp="http://schemas.microsoft.com/office/drawing/2018/hyperlinkcolor" val="tx"/>
                    </a:ext>
                  </a:extLst>
                </a:hlinkClick>
              </a:rPr>
              <a:t>fabry@savs.cz</a:t>
            </a:r>
            <a:r>
              <a:rPr lang="cs-CZ" dirty="0">
                <a:solidFill>
                  <a:schemeClr val="bg1">
                    <a:lumMod val="75000"/>
                  </a:schemeClr>
                </a:solidFill>
              </a:rPr>
              <a:t>            </a:t>
            </a:r>
            <a:r>
              <a:rPr lang="cs-CZ" dirty="0">
                <a:solidFill>
                  <a:schemeClr val="bg1">
                    <a:lumMod val="75000"/>
                  </a:schemeClr>
                </a:solidFill>
                <a:hlinkClick r:id="rId6">
                  <a:extLst>
                    <a:ext uri="{A12FA001-AC4F-418D-AE19-62706E023703}">
                      <ahyp:hlinkClr xmlns:ahyp="http://schemas.microsoft.com/office/drawing/2018/hyperlinkcolor" val="tx"/>
                    </a:ext>
                  </a:extLst>
                </a:hlinkClick>
              </a:rPr>
              <a:t>www.janfabry.cz</a:t>
            </a:r>
            <a:endParaRPr lang="cs-CZ" dirty="0">
              <a:solidFill>
                <a:schemeClr val="bg1">
                  <a:lumMod val="75000"/>
                </a:schemeClr>
              </a:solidFill>
            </a:endParaRPr>
          </a:p>
        </p:txBody>
      </p:sp>
      <p:pic>
        <p:nvPicPr>
          <p:cNvPr id="6" name="Obrázek 5">
            <a:extLst>
              <a:ext uri="{FF2B5EF4-FFF2-40B4-BE49-F238E27FC236}">
                <a16:creationId xmlns:a16="http://schemas.microsoft.com/office/drawing/2014/main" id="{1D9D2492-8F6F-4D2F-93F8-65433CCA5096}"/>
              </a:ext>
            </a:extLst>
          </p:cNvPr>
          <p:cNvPicPr>
            <a:picLocks noChangeAspect="1"/>
          </p:cNvPicPr>
          <p:nvPr/>
        </p:nvPicPr>
        <p:blipFill>
          <a:blip r:embed="rId7"/>
          <a:stretch>
            <a:fillRect/>
          </a:stretch>
        </p:blipFill>
        <p:spPr>
          <a:xfrm>
            <a:off x="4077060" y="5155545"/>
            <a:ext cx="237765" cy="237765"/>
          </a:xfrm>
          <a:prstGeom prst="rect">
            <a:avLst/>
          </a:prstGeom>
        </p:spPr>
      </p:pic>
      <p:pic>
        <p:nvPicPr>
          <p:cNvPr id="7" name="Obrázek 100" descr="Obrázek 100">
            <a:extLst>
              <a:ext uri="{FF2B5EF4-FFF2-40B4-BE49-F238E27FC236}">
                <a16:creationId xmlns:a16="http://schemas.microsoft.com/office/drawing/2014/main" id="{9D655C4A-109F-498D-A99A-2DF6D476D1C0}"/>
              </a:ext>
            </a:extLst>
          </p:cNvPr>
          <p:cNvPicPr>
            <a:picLocks noChangeAspect="1"/>
          </p:cNvPicPr>
          <p:nvPr/>
        </p:nvPicPr>
        <p:blipFill>
          <a:blip r:embed="rId8"/>
          <a:stretch>
            <a:fillRect/>
          </a:stretch>
        </p:blipFill>
        <p:spPr>
          <a:xfrm>
            <a:off x="6209938" y="5155545"/>
            <a:ext cx="237764" cy="237765"/>
          </a:xfrm>
          <a:prstGeom prst="rect">
            <a:avLst/>
          </a:prstGeom>
          <a:ln w="12700" cap="flat">
            <a:noFill/>
            <a:miter lim="400000"/>
          </a:ln>
          <a:effectLst/>
        </p:spPr>
      </p:pic>
    </p:spTree>
    <p:extLst>
      <p:ext uri="{BB962C8B-B14F-4D97-AF65-F5344CB8AC3E}">
        <p14:creationId xmlns:p14="http://schemas.microsoft.com/office/powerpoint/2010/main" val="355535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14</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Introduction</a:t>
            </a:r>
            <a:r>
              <a:rPr lang="cs-CZ" dirty="0"/>
              <a:t> to </a:t>
            </a:r>
            <a:r>
              <a:rPr lang="cs-CZ" dirty="0" err="1"/>
              <a:t>Operational</a:t>
            </a:r>
            <a:r>
              <a:rPr lang="cs-CZ" dirty="0"/>
              <a:t> </a:t>
            </a:r>
            <a:r>
              <a:rPr lang="cs-CZ" dirty="0" err="1"/>
              <a:t>Research</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cs-CZ" b="1" dirty="0" err="1"/>
              <a:t>Notation</a:t>
            </a:r>
            <a:endParaRPr lang="en-US" b="1"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dirty="0" err="1"/>
              <a:t>Linear</a:t>
            </a:r>
            <a:r>
              <a:rPr lang="cs-CZ" dirty="0"/>
              <a:t> </a:t>
            </a:r>
            <a:r>
              <a:rPr lang="cs-CZ" dirty="0" err="1"/>
              <a:t>Programming</a:t>
            </a:r>
            <a:endParaRPr lang="en-US" dirty="0"/>
          </a:p>
        </p:txBody>
      </p:sp>
      <p:graphicFrame>
        <p:nvGraphicFramePr>
          <p:cNvPr id="3" name="Objekt 2">
            <a:extLst>
              <a:ext uri="{FF2B5EF4-FFF2-40B4-BE49-F238E27FC236}">
                <a16:creationId xmlns:a16="http://schemas.microsoft.com/office/drawing/2014/main" id="{15F7105A-D8F4-C3B5-F598-D152DCD09C37}"/>
              </a:ext>
            </a:extLst>
          </p:cNvPr>
          <p:cNvGraphicFramePr>
            <a:graphicFrameLocks noChangeAspect="1"/>
          </p:cNvGraphicFramePr>
          <p:nvPr>
            <p:extLst>
              <p:ext uri="{D42A27DB-BD31-4B8C-83A1-F6EECF244321}">
                <p14:modId xmlns:p14="http://schemas.microsoft.com/office/powerpoint/2010/main" val="936622308"/>
              </p:ext>
            </p:extLst>
          </p:nvPr>
        </p:nvGraphicFramePr>
        <p:xfrm>
          <a:off x="1047750" y="1931988"/>
          <a:ext cx="3659188" cy="1963737"/>
        </p:xfrm>
        <a:graphic>
          <a:graphicData uri="http://schemas.openxmlformats.org/presentationml/2006/ole">
            <mc:AlternateContent xmlns:mc="http://schemas.openxmlformats.org/markup-compatibility/2006">
              <mc:Choice xmlns:v="urn:schemas-microsoft-com:vml" Requires="v">
                <p:oleObj name="Equation" r:id="rId2" imgW="2361960" imgH="1269720" progId="Equation.DSMT4">
                  <p:embed/>
                </p:oleObj>
              </mc:Choice>
              <mc:Fallback>
                <p:oleObj name="Equation" r:id="rId2" imgW="2361960" imgH="1269720" progId="Equation.DSMT4">
                  <p:embed/>
                  <p:pic>
                    <p:nvPicPr>
                      <p:cNvPr id="3" name="Objekt 2">
                        <a:extLst>
                          <a:ext uri="{FF2B5EF4-FFF2-40B4-BE49-F238E27FC236}">
                            <a16:creationId xmlns:a16="http://schemas.microsoft.com/office/drawing/2014/main" id="{15F7105A-D8F4-C3B5-F598-D152DCD09C37}"/>
                          </a:ext>
                        </a:extLst>
                      </p:cNvPr>
                      <p:cNvPicPr/>
                      <p:nvPr/>
                    </p:nvPicPr>
                    <p:blipFill>
                      <a:blip r:embed="rId3"/>
                      <a:stretch>
                        <a:fillRect/>
                      </a:stretch>
                    </p:blipFill>
                    <p:spPr>
                      <a:xfrm>
                        <a:off x="1047750" y="1931988"/>
                        <a:ext cx="3659188" cy="1963737"/>
                      </a:xfrm>
                      <a:prstGeom prst="rect">
                        <a:avLst/>
                      </a:prstGeom>
                    </p:spPr>
                  </p:pic>
                </p:oleObj>
              </mc:Fallback>
            </mc:AlternateContent>
          </a:graphicData>
        </a:graphic>
      </p:graphicFrame>
    </p:spTree>
    <p:extLst>
      <p:ext uri="{BB962C8B-B14F-4D97-AF65-F5344CB8AC3E}">
        <p14:creationId xmlns:p14="http://schemas.microsoft.com/office/powerpoint/2010/main" val="159594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A5B0BF3-096A-42B9-911D-C9E248FDCA9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7" name="Objekt 6" hidden="1">
                        <a:extLst>
                          <a:ext uri="{FF2B5EF4-FFF2-40B4-BE49-F238E27FC236}">
                            <a16:creationId xmlns:a16="http://schemas.microsoft.com/office/drawing/2014/main" id="{EA5B0BF3-096A-42B9-911D-C9E248FDCA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Nadpis 3">
            <a:extLst>
              <a:ext uri="{FF2B5EF4-FFF2-40B4-BE49-F238E27FC236}">
                <a16:creationId xmlns:a16="http://schemas.microsoft.com/office/drawing/2014/main" id="{72530C58-EC1B-446E-B89F-B1AB5B904AA4}"/>
              </a:ext>
            </a:extLst>
          </p:cNvPr>
          <p:cNvSpPr>
            <a:spLocks noGrp="1"/>
          </p:cNvSpPr>
          <p:nvPr>
            <p:ph type="title"/>
          </p:nvPr>
        </p:nvSpPr>
        <p:spPr/>
        <p:txBody>
          <a:bodyPr vert="horz" anchor="t">
            <a:normAutofit fontScale="90000"/>
          </a:bodyPr>
          <a:lstStyle/>
          <a:p>
            <a:r>
              <a:rPr lang="cs-CZ" dirty="0" err="1"/>
              <a:t>Production</a:t>
            </a:r>
            <a:r>
              <a:rPr lang="cs-CZ" dirty="0"/>
              <a:t> Planning </a:t>
            </a:r>
            <a:r>
              <a:rPr lang="cs-CZ" dirty="0" err="1"/>
              <a:t>Problems</a:t>
            </a:r>
            <a:endParaRPr lang="en-US" dirty="0"/>
          </a:p>
        </p:txBody>
      </p:sp>
      <p:sp>
        <p:nvSpPr>
          <p:cNvPr id="5" name="Zástupný text 4">
            <a:extLst>
              <a:ext uri="{FF2B5EF4-FFF2-40B4-BE49-F238E27FC236}">
                <a16:creationId xmlns:a16="http://schemas.microsoft.com/office/drawing/2014/main" id="{834CC7CE-B507-49F1-B90C-703BDC4E530E}"/>
              </a:ext>
            </a:extLst>
          </p:cNvPr>
          <p:cNvSpPr>
            <a:spLocks noGrp="1"/>
          </p:cNvSpPr>
          <p:nvPr>
            <p:ph type="body" sz="quarter" idx="21"/>
          </p:nvPr>
        </p:nvSpPr>
        <p:spPr/>
        <p:txBody>
          <a:bodyPr/>
          <a:lstStyle/>
          <a:p>
            <a:r>
              <a:rPr lang="en-US"/>
              <a:t>2</a:t>
            </a:r>
          </a:p>
        </p:txBody>
      </p:sp>
      <p:sp>
        <p:nvSpPr>
          <p:cNvPr id="6" name="Zástupný text 5">
            <a:extLst>
              <a:ext uri="{FF2B5EF4-FFF2-40B4-BE49-F238E27FC236}">
                <a16:creationId xmlns:a16="http://schemas.microsoft.com/office/drawing/2014/main" id="{9E67B2E4-657E-4883-9D7F-EEFA64C274F7}"/>
              </a:ext>
            </a:extLst>
          </p:cNvPr>
          <p:cNvSpPr>
            <a:spLocks noGrp="1"/>
          </p:cNvSpPr>
          <p:nvPr>
            <p:ph type="body" sz="quarter" idx="23"/>
          </p:nvPr>
        </p:nvSpPr>
        <p:spPr>
          <a:xfrm>
            <a:off x="444500" y="4159930"/>
            <a:ext cx="6553200" cy="1835263"/>
          </a:xfrm>
        </p:spPr>
        <p:txBody>
          <a:bodyPr/>
          <a:lstStyle/>
          <a:p>
            <a:endParaRPr lang="en-US" dirty="0"/>
          </a:p>
        </p:txBody>
      </p:sp>
      <p:sp>
        <p:nvSpPr>
          <p:cNvPr id="8" name="Slide Number Placeholder 7">
            <a:extLst>
              <a:ext uri="{FF2B5EF4-FFF2-40B4-BE49-F238E27FC236}">
                <a16:creationId xmlns:a16="http://schemas.microsoft.com/office/drawing/2014/main" id="{FF43DD7D-4ED8-1748-A273-28A6C878115F}"/>
              </a:ext>
            </a:extLst>
          </p:cNvPr>
          <p:cNvSpPr>
            <a:spLocks noGrp="1"/>
          </p:cNvSpPr>
          <p:nvPr>
            <p:ph type="sldNum" sz="quarter" idx="12"/>
          </p:nvPr>
        </p:nvSpPr>
        <p:spPr/>
        <p:txBody>
          <a:bodyPr/>
          <a:lstStyle/>
          <a:p>
            <a:fld id="{2CCBFC96-D0B0-4748-8307-6E5E2D74C2B0}" type="slidenum">
              <a:rPr lang="en-US" smtClean="0"/>
              <a:t>15</a:t>
            </a:fld>
            <a:endParaRPr lang="en-US"/>
          </a:p>
        </p:txBody>
      </p:sp>
      <p:pic>
        <p:nvPicPr>
          <p:cNvPr id="32" name="Zástupný symbol obrázku 31">
            <a:extLst>
              <a:ext uri="{FF2B5EF4-FFF2-40B4-BE49-F238E27FC236}">
                <a16:creationId xmlns:a16="http://schemas.microsoft.com/office/drawing/2014/main" id="{5B3EA87A-2211-4D8D-AA7D-71F22C00DE28}"/>
              </a:ext>
            </a:extLst>
          </p:cNvPr>
          <p:cNvPicPr>
            <a:picLocks noGrp="1" noChangeAspect="1"/>
          </p:cNvPicPr>
          <p:nvPr>
            <p:ph type="pic" sz="quarter" idx="24"/>
          </p:nvPr>
        </p:nvPicPr>
        <p:blipFill>
          <a:blip r:embed="rId5">
            <a:extLst>
              <a:ext uri="{28A0092B-C50C-407E-A947-70E740481C1C}">
                <a14:useLocalDpi xmlns:a14="http://schemas.microsoft.com/office/drawing/2010/main" val="0"/>
              </a:ext>
            </a:extLst>
          </a:blip>
          <a:srcRect l="2941" r="2941"/>
          <a:stretch>
            <a:fillRect/>
          </a:stretch>
        </p:blipFill>
        <p:spPr>
          <a:xfrm>
            <a:off x="7749459" y="0"/>
            <a:ext cx="4442541" cy="6180138"/>
          </a:xfrm>
        </p:spPr>
      </p:pic>
      <p:sp>
        <p:nvSpPr>
          <p:cNvPr id="2" name="Zástupný symbol pro zápatí 1">
            <a:extLst>
              <a:ext uri="{FF2B5EF4-FFF2-40B4-BE49-F238E27FC236}">
                <a16:creationId xmlns:a16="http://schemas.microsoft.com/office/drawing/2014/main" id="{E6A3FE37-D4FE-4511-96D8-274FBC98B8B5}"/>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cs-CZ" dirty="0"/>
          </a:p>
        </p:txBody>
      </p:sp>
    </p:spTree>
    <p:extLst>
      <p:ext uri="{BB962C8B-B14F-4D97-AF65-F5344CB8AC3E}">
        <p14:creationId xmlns:p14="http://schemas.microsoft.com/office/powerpoint/2010/main" val="2888489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16</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Production</a:t>
            </a:r>
            <a:r>
              <a:rPr lang="cs-CZ" dirty="0"/>
              <a:t> Planning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9" y="1647546"/>
            <a:ext cx="11000970" cy="3773488"/>
          </a:xfrm>
        </p:spPr>
        <p:txBody>
          <a:bodyPr>
            <a:noAutofit/>
          </a:bodyPr>
          <a:lstStyle/>
          <a:p>
            <a:pPr marL="285750" lvl="0" indent="-285750">
              <a:lnSpc>
                <a:spcPct val="110000"/>
              </a:lnSpc>
              <a:buFont typeface="Wingdings" panose="05000000000000000000" pitchFamily="2" charset="2"/>
              <a:buChar char="§"/>
            </a:pPr>
            <a:r>
              <a:rPr lang="cs-CZ" b="1" dirty="0" err="1"/>
              <a:t>Example</a:t>
            </a:r>
            <a:endParaRPr lang="cs-CZ" b="1" dirty="0"/>
          </a:p>
          <a:p>
            <a:pPr lvl="1">
              <a:lnSpc>
                <a:spcPct val="110000"/>
              </a:lnSpc>
            </a:pPr>
            <a:r>
              <a:rPr lang="en-US" dirty="0"/>
              <a:t>The joinery manufactures </a:t>
            </a:r>
            <a:r>
              <a:rPr lang="en-US" dirty="0">
                <a:solidFill>
                  <a:schemeClr val="accent2"/>
                </a:solidFill>
              </a:rPr>
              <a:t>tables</a:t>
            </a:r>
            <a:r>
              <a:rPr lang="en-US" dirty="0"/>
              <a:t> and </a:t>
            </a:r>
            <a:r>
              <a:rPr lang="en-US" dirty="0">
                <a:solidFill>
                  <a:schemeClr val="accent2"/>
                </a:solidFill>
              </a:rPr>
              <a:t>chairs</a:t>
            </a:r>
            <a:r>
              <a:rPr lang="en-US" dirty="0"/>
              <a:t>. The production process includes </a:t>
            </a:r>
            <a:r>
              <a:rPr lang="en-US" dirty="0">
                <a:solidFill>
                  <a:schemeClr val="accent2"/>
                </a:solidFill>
              </a:rPr>
              <a:t>machining</a:t>
            </a:r>
            <a:r>
              <a:rPr lang="en-US" dirty="0"/>
              <a:t>, </a:t>
            </a:r>
            <a:r>
              <a:rPr lang="en-US" dirty="0">
                <a:solidFill>
                  <a:schemeClr val="accent2"/>
                </a:solidFill>
              </a:rPr>
              <a:t>grinding</a:t>
            </a:r>
            <a:r>
              <a:rPr lang="en-US" dirty="0"/>
              <a:t> and </a:t>
            </a:r>
            <a:r>
              <a:rPr lang="en-US" dirty="0">
                <a:solidFill>
                  <a:schemeClr val="accent2"/>
                </a:solidFill>
              </a:rPr>
              <a:t>assembly</a:t>
            </a:r>
            <a:r>
              <a:rPr lang="en-US" dirty="0"/>
              <a:t>. </a:t>
            </a:r>
            <a:endParaRPr lang="cs-CZ" dirty="0"/>
          </a:p>
          <a:p>
            <a:pPr lvl="1">
              <a:lnSpc>
                <a:spcPct val="110000"/>
              </a:lnSpc>
            </a:pPr>
            <a:r>
              <a:rPr lang="en-US" dirty="0"/>
              <a:t>The table components are machined in </a:t>
            </a:r>
            <a:r>
              <a:rPr lang="en-US" dirty="0">
                <a:solidFill>
                  <a:schemeClr val="accent2"/>
                </a:solidFill>
              </a:rPr>
              <a:t>5 hours</a:t>
            </a:r>
            <a:r>
              <a:rPr lang="en-US" dirty="0"/>
              <a:t>, ground in </a:t>
            </a:r>
            <a:r>
              <a:rPr lang="en-US" dirty="0">
                <a:solidFill>
                  <a:schemeClr val="accent2"/>
                </a:solidFill>
              </a:rPr>
              <a:t>4 hours </a:t>
            </a:r>
            <a:r>
              <a:rPr lang="en-US" dirty="0"/>
              <a:t>and assembled in </a:t>
            </a:r>
            <a:r>
              <a:rPr lang="en-US" dirty="0">
                <a:solidFill>
                  <a:schemeClr val="accent2"/>
                </a:solidFill>
              </a:rPr>
              <a:t>3 hours</a:t>
            </a:r>
            <a:r>
              <a:rPr lang="en-US" dirty="0"/>
              <a:t>.</a:t>
            </a:r>
            <a:endParaRPr lang="cs-CZ" dirty="0"/>
          </a:p>
          <a:p>
            <a:pPr lvl="1">
              <a:lnSpc>
                <a:spcPct val="110000"/>
              </a:lnSpc>
            </a:pPr>
            <a:r>
              <a:rPr lang="en-US" dirty="0"/>
              <a:t>The chair components are machined in </a:t>
            </a:r>
            <a:r>
              <a:rPr lang="en-US" dirty="0">
                <a:solidFill>
                  <a:schemeClr val="accent2"/>
                </a:solidFill>
              </a:rPr>
              <a:t>2 hours</a:t>
            </a:r>
            <a:r>
              <a:rPr lang="en-US" dirty="0"/>
              <a:t>, ground in </a:t>
            </a:r>
            <a:r>
              <a:rPr lang="en-US" dirty="0">
                <a:solidFill>
                  <a:schemeClr val="accent2"/>
                </a:solidFill>
              </a:rPr>
              <a:t>3 hours </a:t>
            </a:r>
            <a:r>
              <a:rPr lang="en-US" dirty="0"/>
              <a:t>and assembled in </a:t>
            </a:r>
            <a:r>
              <a:rPr lang="en-US" dirty="0">
                <a:solidFill>
                  <a:schemeClr val="accent2"/>
                </a:solidFill>
              </a:rPr>
              <a:t>4 hours</a:t>
            </a:r>
            <a:r>
              <a:rPr lang="en-US" dirty="0"/>
              <a:t>.</a:t>
            </a:r>
            <a:endParaRPr lang="cs-CZ" dirty="0"/>
          </a:p>
          <a:p>
            <a:pPr lvl="1">
              <a:lnSpc>
                <a:spcPct val="110000"/>
              </a:lnSpc>
            </a:pPr>
            <a:r>
              <a:rPr lang="en-US" dirty="0"/>
              <a:t>There are </a:t>
            </a:r>
            <a:r>
              <a:rPr lang="en-US" dirty="0">
                <a:solidFill>
                  <a:schemeClr val="accent2"/>
                </a:solidFill>
              </a:rPr>
              <a:t>270 hours</a:t>
            </a:r>
            <a:r>
              <a:rPr lang="en-US" dirty="0"/>
              <a:t> </a:t>
            </a:r>
            <a:r>
              <a:rPr lang="cs-CZ" dirty="0" err="1"/>
              <a:t>available</a:t>
            </a:r>
            <a:r>
              <a:rPr lang="cs-CZ" dirty="0"/>
              <a:t> </a:t>
            </a:r>
            <a:r>
              <a:rPr lang="en-US" dirty="0"/>
              <a:t>for </a:t>
            </a:r>
            <a:r>
              <a:rPr lang="en-US" dirty="0">
                <a:solidFill>
                  <a:schemeClr val="accent2"/>
                </a:solidFill>
              </a:rPr>
              <a:t>machining</a:t>
            </a:r>
            <a:r>
              <a:rPr lang="en-US" dirty="0"/>
              <a:t>, </a:t>
            </a:r>
            <a:r>
              <a:rPr lang="en-US" dirty="0">
                <a:solidFill>
                  <a:schemeClr val="accent2"/>
                </a:solidFill>
              </a:rPr>
              <a:t>250 hours</a:t>
            </a:r>
            <a:r>
              <a:rPr lang="en-US" dirty="0"/>
              <a:t> for </a:t>
            </a:r>
            <a:r>
              <a:rPr lang="en-US" dirty="0">
                <a:solidFill>
                  <a:schemeClr val="accent2"/>
                </a:solidFill>
              </a:rPr>
              <a:t>grinding</a:t>
            </a:r>
            <a:r>
              <a:rPr lang="en-US" dirty="0"/>
              <a:t> and </a:t>
            </a:r>
            <a:r>
              <a:rPr lang="en-US" dirty="0">
                <a:solidFill>
                  <a:schemeClr val="accent2"/>
                </a:solidFill>
              </a:rPr>
              <a:t>200 hours</a:t>
            </a:r>
            <a:r>
              <a:rPr lang="en-US" dirty="0"/>
              <a:t> for </a:t>
            </a:r>
            <a:r>
              <a:rPr lang="en-US" dirty="0">
                <a:solidFill>
                  <a:schemeClr val="accent2"/>
                </a:solidFill>
              </a:rPr>
              <a:t>assembly</a:t>
            </a:r>
            <a:r>
              <a:rPr lang="en-US" dirty="0"/>
              <a:t>.</a:t>
            </a:r>
            <a:endParaRPr lang="cs-CZ" dirty="0"/>
          </a:p>
          <a:p>
            <a:pPr lvl="1">
              <a:lnSpc>
                <a:spcPct val="110000"/>
              </a:lnSpc>
            </a:pPr>
            <a:r>
              <a:rPr lang="en-US" dirty="0"/>
              <a:t>The profit per </a:t>
            </a:r>
            <a:r>
              <a:rPr lang="en-US" dirty="0">
                <a:solidFill>
                  <a:schemeClr val="accent2"/>
                </a:solidFill>
              </a:rPr>
              <a:t>table</a:t>
            </a:r>
            <a:r>
              <a:rPr lang="en-US" dirty="0"/>
              <a:t> sold is </a:t>
            </a:r>
            <a:r>
              <a:rPr lang="en-US" dirty="0">
                <a:solidFill>
                  <a:schemeClr val="accent2"/>
                </a:solidFill>
              </a:rPr>
              <a:t>€100</a:t>
            </a:r>
            <a:r>
              <a:rPr lang="en-US" dirty="0"/>
              <a:t> and per </a:t>
            </a:r>
            <a:r>
              <a:rPr lang="en-US" dirty="0">
                <a:solidFill>
                  <a:schemeClr val="accent2"/>
                </a:solidFill>
              </a:rPr>
              <a:t>chair</a:t>
            </a:r>
            <a:r>
              <a:rPr lang="en-US" dirty="0"/>
              <a:t> sold is </a:t>
            </a:r>
            <a:r>
              <a:rPr lang="en-US" dirty="0">
                <a:solidFill>
                  <a:schemeClr val="accent2"/>
                </a:solidFill>
              </a:rPr>
              <a:t>€60</a:t>
            </a:r>
            <a:r>
              <a:rPr lang="en-US" dirty="0"/>
              <a:t>. </a:t>
            </a:r>
            <a:endParaRPr lang="cs-CZ" dirty="0"/>
          </a:p>
          <a:p>
            <a:pPr lvl="1">
              <a:lnSpc>
                <a:spcPct val="110000"/>
              </a:lnSpc>
            </a:pPr>
            <a:r>
              <a:rPr lang="en-US" dirty="0"/>
              <a:t>The aim is to design the production so that the </a:t>
            </a:r>
            <a:r>
              <a:rPr lang="en-US" dirty="0">
                <a:solidFill>
                  <a:schemeClr val="accent2"/>
                </a:solidFill>
              </a:rPr>
              <a:t>total profit</a:t>
            </a:r>
            <a:r>
              <a:rPr lang="en-US" dirty="0"/>
              <a:t> from the furniture sold is </a:t>
            </a:r>
            <a:r>
              <a:rPr lang="en-US" dirty="0">
                <a:solidFill>
                  <a:schemeClr val="accent2"/>
                </a:solidFill>
              </a:rPr>
              <a:t>as high as</a:t>
            </a:r>
            <a:r>
              <a:rPr lang="en-US" dirty="0"/>
              <a:t> </a:t>
            </a:r>
            <a:r>
              <a:rPr lang="en-US" dirty="0">
                <a:solidFill>
                  <a:schemeClr val="accent2"/>
                </a:solidFill>
              </a:rPr>
              <a:t>possible</a:t>
            </a:r>
            <a:r>
              <a:rPr lang="en-US" dirty="0"/>
              <a:t> </a:t>
            </a:r>
            <a:br>
              <a:rPr lang="cs-CZ" dirty="0"/>
            </a:br>
            <a:r>
              <a:rPr lang="en-US" dirty="0"/>
              <a:t>(we assume that all the production is sold).</a:t>
            </a:r>
            <a:endParaRPr lang="cs-CZ" dirty="0"/>
          </a:p>
          <a:p>
            <a:pPr lvl="1">
              <a:lnSpc>
                <a:spcPct val="110000"/>
              </a:lnSpc>
            </a:pPr>
            <a:endParaRPr lang="cs-CZ" dirty="0"/>
          </a:p>
          <a:p>
            <a:pPr lvl="1">
              <a:lnSpc>
                <a:spcPct val="110000"/>
              </a:lnSpc>
            </a:pPr>
            <a:r>
              <a:rPr lang="en-US" dirty="0"/>
              <a:t>How does the solution change if we have to produce </a:t>
            </a:r>
            <a:r>
              <a:rPr lang="en-US" dirty="0">
                <a:solidFill>
                  <a:schemeClr val="accent2"/>
                </a:solidFill>
              </a:rPr>
              <a:t>4 chairs</a:t>
            </a:r>
            <a:r>
              <a:rPr lang="en-US" dirty="0"/>
              <a:t> for </a:t>
            </a:r>
            <a:r>
              <a:rPr lang="en-US" dirty="0">
                <a:solidFill>
                  <a:schemeClr val="accent2"/>
                </a:solidFill>
              </a:rPr>
              <a:t>each</a:t>
            </a:r>
            <a:r>
              <a:rPr lang="en-US" dirty="0"/>
              <a:t> </a:t>
            </a:r>
            <a:r>
              <a:rPr lang="en-US" dirty="0">
                <a:solidFill>
                  <a:schemeClr val="accent2"/>
                </a:solidFill>
              </a:rPr>
              <a:t>table</a:t>
            </a:r>
            <a:r>
              <a:rPr lang="en-US" dirty="0"/>
              <a:t> produced?</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dirty="0" err="1"/>
              <a:t>Capacity</a:t>
            </a:r>
            <a:r>
              <a:rPr lang="cs-CZ" dirty="0"/>
              <a:t> </a:t>
            </a:r>
            <a:r>
              <a:rPr lang="cs-CZ" dirty="0" err="1"/>
              <a:t>Production</a:t>
            </a:r>
            <a:r>
              <a:rPr lang="cs-CZ" dirty="0"/>
              <a:t> </a:t>
            </a:r>
            <a:r>
              <a:rPr lang="cs-CZ" dirty="0" err="1"/>
              <a:t>Planning</a:t>
            </a:r>
            <a:r>
              <a:rPr lang="cs-CZ" dirty="0"/>
              <a:t> </a:t>
            </a:r>
            <a:r>
              <a:rPr lang="cs-CZ" dirty="0" err="1"/>
              <a:t>Problem</a:t>
            </a:r>
            <a:endParaRPr lang="en-US" dirty="0"/>
          </a:p>
        </p:txBody>
      </p:sp>
    </p:spTree>
    <p:extLst>
      <p:ext uri="{BB962C8B-B14F-4D97-AF65-F5344CB8AC3E}">
        <p14:creationId xmlns:p14="http://schemas.microsoft.com/office/powerpoint/2010/main" val="1362079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4A1AFDE3-ABCD-4343-B3B2-67289E1A1C4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7" name="Objekt 6" hidden="1">
                        <a:extLst>
                          <a:ext uri="{FF2B5EF4-FFF2-40B4-BE49-F238E27FC236}">
                            <a16:creationId xmlns:a16="http://schemas.microsoft.com/office/drawing/2014/main" id="{4A1AFDE3-ABCD-4343-B3B2-67289E1A1C4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17</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Production</a:t>
            </a:r>
            <a:r>
              <a:rPr lang="cs-CZ" dirty="0"/>
              <a:t> Planning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7497" y="1647289"/>
            <a:ext cx="11317005" cy="3773488"/>
          </a:xfrm>
        </p:spPr>
        <p:txBody>
          <a:bodyPr>
            <a:noAutofit/>
          </a:bodyPr>
          <a:lstStyle/>
          <a:p>
            <a:pPr marL="285750" lvl="0" indent="-285750">
              <a:lnSpc>
                <a:spcPct val="110000"/>
              </a:lnSpc>
              <a:buFont typeface="Wingdings" panose="05000000000000000000" pitchFamily="2" charset="2"/>
              <a:buChar char="§"/>
            </a:pPr>
            <a:r>
              <a:rPr lang="cs-CZ" b="1" dirty="0" err="1"/>
              <a:t>Decision</a:t>
            </a:r>
            <a:r>
              <a:rPr lang="cs-CZ" b="1" dirty="0"/>
              <a:t> </a:t>
            </a:r>
            <a:r>
              <a:rPr lang="cs-CZ" b="1" dirty="0" err="1"/>
              <a:t>variables</a:t>
            </a:r>
            <a:endParaRPr lang="cs-CZ" b="1" dirty="0"/>
          </a:p>
          <a:p>
            <a:pPr marL="285750" lvl="0" indent="-285750">
              <a:lnSpc>
                <a:spcPct val="110000"/>
              </a:lnSpc>
              <a:buFont typeface="Wingdings" panose="05000000000000000000" pitchFamily="2" charset="2"/>
              <a:buChar char="§"/>
            </a:pPr>
            <a:endParaRPr lang="cs-CZ" b="1" dirty="0"/>
          </a:p>
          <a:p>
            <a:pPr marL="285750" lvl="0" indent="-285750">
              <a:lnSpc>
                <a:spcPct val="110000"/>
              </a:lnSpc>
              <a:buFont typeface="Wingdings" panose="05000000000000000000" pitchFamily="2" charset="2"/>
              <a:buChar char="§"/>
            </a:pPr>
            <a:endParaRPr lang="cs-CZ" b="1" dirty="0"/>
          </a:p>
          <a:p>
            <a:pPr marL="285750" lvl="0" indent="-285750">
              <a:lnSpc>
                <a:spcPct val="110000"/>
              </a:lnSpc>
              <a:buFont typeface="Wingdings" panose="05000000000000000000" pitchFamily="2" charset="2"/>
              <a:buChar char="§"/>
            </a:pPr>
            <a:r>
              <a:rPr lang="cs-CZ" b="1" dirty="0" err="1"/>
              <a:t>Mathematical</a:t>
            </a:r>
            <a:r>
              <a:rPr lang="cs-CZ" b="1" dirty="0"/>
              <a:t> model</a:t>
            </a:r>
            <a:endParaRPr lang="en-US" b="1" dirty="0"/>
          </a:p>
          <a:p>
            <a:pPr marL="285750" lvl="0" indent="-285750">
              <a:lnSpc>
                <a:spcPct val="110000"/>
              </a:lnSpc>
              <a:buFont typeface="Wingdings" panose="05000000000000000000" pitchFamily="2" charset="2"/>
              <a:buChar char="§"/>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dirty="0" err="1"/>
              <a:t>Capacity</a:t>
            </a:r>
            <a:r>
              <a:rPr lang="cs-CZ" dirty="0"/>
              <a:t> </a:t>
            </a:r>
            <a:r>
              <a:rPr lang="cs-CZ" dirty="0" err="1"/>
              <a:t>Production</a:t>
            </a:r>
            <a:r>
              <a:rPr lang="cs-CZ" dirty="0"/>
              <a:t> Planning </a:t>
            </a:r>
            <a:r>
              <a:rPr lang="cs-CZ" dirty="0" err="1"/>
              <a:t>Problem</a:t>
            </a:r>
            <a:r>
              <a:rPr lang="cs-CZ" dirty="0"/>
              <a:t> – </a:t>
            </a:r>
            <a:r>
              <a:rPr lang="cs-CZ" sz="1800" b="1" kern="1200" dirty="0" err="1">
                <a:solidFill>
                  <a:srgbClr val="000000"/>
                </a:solidFill>
                <a:effectLst/>
                <a:latin typeface="Arial" panose="020B0604020202020204" pitchFamily="34" charset="0"/>
                <a:ea typeface="+mn-ea"/>
                <a:cs typeface="Arial" panose="020B0604020202020204" pitchFamily="34" charset="0"/>
              </a:rPr>
              <a:t>mathematical</a:t>
            </a:r>
            <a:r>
              <a:rPr lang="cs-CZ" sz="1800" b="1" kern="1200" dirty="0">
                <a:solidFill>
                  <a:srgbClr val="000000"/>
                </a:solidFill>
                <a:effectLst/>
                <a:latin typeface="Arial" panose="020B0604020202020204" pitchFamily="34" charset="0"/>
                <a:ea typeface="+mn-ea"/>
                <a:cs typeface="Arial" panose="020B0604020202020204" pitchFamily="34" charset="0"/>
              </a:rPr>
              <a:t> model </a:t>
            </a:r>
            <a:r>
              <a:rPr lang="cs-CZ" sz="1800" b="1" kern="1200" dirty="0" err="1">
                <a:solidFill>
                  <a:srgbClr val="000000"/>
                </a:solidFill>
                <a:effectLst/>
                <a:latin typeface="Arial" panose="020B0604020202020204" pitchFamily="34" charset="0"/>
                <a:ea typeface="+mn-ea"/>
                <a:cs typeface="Arial" panose="020B0604020202020204" pitchFamily="34" charset="0"/>
              </a:rPr>
              <a:t>formulation</a:t>
            </a:r>
            <a:endParaRPr lang="en-US" dirty="0"/>
          </a:p>
        </p:txBody>
      </p:sp>
      <p:sp>
        <p:nvSpPr>
          <p:cNvPr id="12" name="TextovéPole 11">
            <a:extLst>
              <a:ext uri="{FF2B5EF4-FFF2-40B4-BE49-F238E27FC236}">
                <a16:creationId xmlns:a16="http://schemas.microsoft.com/office/drawing/2014/main" id="{99BF945B-CF78-4EBD-A627-A2F82667EC76}"/>
              </a:ext>
            </a:extLst>
          </p:cNvPr>
          <p:cNvSpPr txBox="1"/>
          <p:nvPr/>
        </p:nvSpPr>
        <p:spPr>
          <a:xfrm>
            <a:off x="5646067" y="3434661"/>
            <a:ext cx="1485900" cy="584775"/>
          </a:xfrm>
          <a:prstGeom prst="rect">
            <a:avLst/>
          </a:prstGeom>
          <a:noFill/>
        </p:spPr>
        <p:txBody>
          <a:bodyPr wrap="square" rtlCol="0">
            <a:spAutoFit/>
          </a:bodyPr>
          <a:lstStyle/>
          <a:p>
            <a:pPr algn="ctr"/>
            <a:r>
              <a:rPr lang="cs-CZ" sz="1600" dirty="0" err="1">
                <a:latin typeface="Arial" panose="020B0604020202020204" pitchFamily="34" charset="0"/>
                <a:cs typeface="Arial" panose="020B0604020202020204" pitchFamily="34" charset="0"/>
              </a:rPr>
              <a:t>Slack</a:t>
            </a:r>
            <a:r>
              <a:rPr lang="cs-CZ" sz="1600" dirty="0">
                <a:latin typeface="Arial" panose="020B0604020202020204" pitchFamily="34" charset="0"/>
                <a:cs typeface="Arial" panose="020B0604020202020204" pitchFamily="34" charset="0"/>
              </a:rPr>
              <a:t>/</a:t>
            </a:r>
            <a:r>
              <a:rPr lang="cs-CZ" sz="1600" dirty="0" err="1">
                <a:latin typeface="Arial" panose="020B0604020202020204" pitchFamily="34" charset="0"/>
                <a:cs typeface="Arial" panose="020B0604020202020204" pitchFamily="34" charset="0"/>
              </a:rPr>
              <a:t>surplus</a:t>
            </a:r>
            <a:r>
              <a:rPr lang="cs-CZ" sz="1600" dirty="0">
                <a:latin typeface="Arial" panose="020B0604020202020204" pitchFamily="34" charset="0"/>
                <a:cs typeface="Arial" panose="020B0604020202020204" pitchFamily="34" charset="0"/>
              </a:rPr>
              <a:t> </a:t>
            </a:r>
            <a:r>
              <a:rPr lang="cs-CZ" sz="1600" dirty="0" err="1">
                <a:latin typeface="Arial" panose="020B0604020202020204" pitchFamily="34" charset="0"/>
                <a:cs typeface="Arial" panose="020B0604020202020204" pitchFamily="34" charset="0"/>
              </a:rPr>
              <a:t>variables</a:t>
            </a:r>
            <a:endParaRPr lang="en-US" sz="1600" dirty="0">
              <a:latin typeface="Arial" panose="020B0604020202020204" pitchFamily="34" charset="0"/>
              <a:cs typeface="Arial" panose="020B0604020202020204" pitchFamily="34" charset="0"/>
            </a:endParaRPr>
          </a:p>
        </p:txBody>
      </p:sp>
      <p:sp>
        <p:nvSpPr>
          <p:cNvPr id="13" name="Line 16">
            <a:extLst>
              <a:ext uri="{FF2B5EF4-FFF2-40B4-BE49-F238E27FC236}">
                <a16:creationId xmlns:a16="http://schemas.microsoft.com/office/drawing/2014/main" id="{2DEBE716-8EA8-4121-8DC0-C067A7117278}"/>
              </a:ext>
            </a:extLst>
          </p:cNvPr>
          <p:cNvSpPr>
            <a:spLocks noChangeShapeType="1"/>
          </p:cNvSpPr>
          <p:nvPr/>
        </p:nvSpPr>
        <p:spPr bwMode="auto">
          <a:xfrm flipV="1">
            <a:off x="5930249" y="4092643"/>
            <a:ext cx="917537" cy="0"/>
          </a:xfrm>
          <a:prstGeom prst="line">
            <a:avLst/>
          </a:prstGeom>
          <a:noFill/>
          <a:ln w="38100">
            <a:solidFill>
              <a:srgbClr val="009900"/>
            </a:solidFill>
            <a:round/>
            <a:headEnd/>
            <a:tailEnd type="triangle" w="med" len="med"/>
          </a:ln>
          <a:effectLst/>
        </p:spPr>
        <p:txBody>
          <a:bodyPr wrap="square">
            <a:spAutoFit/>
          </a:bodyPr>
          <a:lstStyle/>
          <a:p>
            <a:pPr>
              <a:defRPr/>
            </a:pPr>
            <a:endParaRPr lang="en-US" sz="16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TextovéPole 13">
                <a:extLst>
                  <a:ext uri="{FF2B5EF4-FFF2-40B4-BE49-F238E27FC236}">
                    <a16:creationId xmlns:a16="http://schemas.microsoft.com/office/drawing/2014/main" id="{37786B4C-40B5-4817-901F-B3ECE23AF530}"/>
                  </a:ext>
                </a:extLst>
              </p:cNvPr>
              <p:cNvSpPr txBox="1"/>
              <p:nvPr/>
            </p:nvSpPr>
            <p:spPr>
              <a:xfrm>
                <a:off x="5167581" y="5196803"/>
                <a:ext cx="190172"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m:t>
                      </m:r>
                    </m:oMath>
                  </m:oMathPara>
                </a14:m>
                <a:endParaRPr lang="en-US" sz="160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m:t>
                      </m:r>
                    </m:oMath>
                  </m:oMathPara>
                </a14:m>
                <a:endParaRPr lang="en-US" sz="1600">
                  <a:latin typeface="Arial" panose="020B0604020202020204" pitchFamily="34" charset="0"/>
                  <a:cs typeface="Arial" panose="020B0604020202020204" pitchFamily="34" charset="0"/>
                </a:endParaRPr>
              </a:p>
            </p:txBody>
          </p:sp>
        </mc:Choice>
        <mc:Fallback xmlns="">
          <p:sp>
            <p:nvSpPr>
              <p:cNvPr id="14" name="TextovéPole 13">
                <a:extLst>
                  <a:ext uri="{FF2B5EF4-FFF2-40B4-BE49-F238E27FC236}">
                    <a16:creationId xmlns:a16="http://schemas.microsoft.com/office/drawing/2014/main" id="{37786B4C-40B5-4817-901F-B3ECE23AF530}"/>
                  </a:ext>
                </a:extLst>
              </p:cNvPr>
              <p:cNvSpPr txBox="1">
                <a:spLocks noRot="1" noChangeAspect="1" noMove="1" noResize="1" noEditPoints="1" noAdjustHandles="1" noChangeArrowheads="1" noChangeShapeType="1" noTextEdit="1"/>
              </p:cNvSpPr>
              <p:nvPr/>
            </p:nvSpPr>
            <p:spPr>
              <a:xfrm>
                <a:off x="5167581" y="5196803"/>
                <a:ext cx="190172" cy="492443"/>
              </a:xfrm>
              <a:prstGeom prst="rect">
                <a:avLst/>
              </a:prstGeom>
              <a:blipFill>
                <a:blip r:embed="rId5"/>
                <a:stretch>
                  <a:fillRect l="-25806" r="-25806" b="-3704"/>
                </a:stretch>
              </a:blipFill>
            </p:spPr>
            <p:txBody>
              <a:bodyPr/>
              <a:lstStyle/>
              <a:p>
                <a:r>
                  <a:rPr lang="cs-CZ">
                    <a:noFill/>
                  </a:rPr>
                  <a:t> </a:t>
                </a:r>
              </a:p>
            </p:txBody>
          </p:sp>
        </mc:Fallback>
      </mc:AlternateContent>
      <p:sp>
        <p:nvSpPr>
          <p:cNvPr id="15" name="TextovéPole 14">
            <a:extLst>
              <a:ext uri="{FF2B5EF4-FFF2-40B4-BE49-F238E27FC236}">
                <a16:creationId xmlns:a16="http://schemas.microsoft.com/office/drawing/2014/main" id="{9B00258B-874A-4252-B616-4C62E981F136}"/>
              </a:ext>
            </a:extLst>
          </p:cNvPr>
          <p:cNvSpPr txBox="1"/>
          <p:nvPr/>
        </p:nvSpPr>
        <p:spPr>
          <a:xfrm>
            <a:off x="5591737" y="5153063"/>
            <a:ext cx="1803699" cy="584775"/>
          </a:xfrm>
          <a:prstGeom prst="rect">
            <a:avLst/>
          </a:prstGeom>
          <a:noFill/>
          <a:ln w="12700">
            <a:solidFill>
              <a:schemeClr val="tx1"/>
            </a:solidFill>
          </a:ln>
        </p:spPr>
        <p:txBody>
          <a:bodyPr wrap="none" rtlCol="0">
            <a:spAutoFit/>
          </a:bodyPr>
          <a:lstStyle/>
          <a:p>
            <a:r>
              <a:rPr lang="cs-CZ" sz="1600" dirty="0">
                <a:latin typeface="Arial" panose="020B0604020202020204" pitchFamily="34" charset="0"/>
                <a:cs typeface="Arial" panose="020B0604020202020204" pitchFamily="34" charset="0"/>
              </a:rPr>
              <a:t>+ s</a:t>
            </a:r>
            <a:r>
              <a:rPr lang="en-US" sz="1600" dirty="0">
                <a:latin typeface="Arial" panose="020B0604020202020204" pitchFamily="34" charset="0"/>
                <a:cs typeface="Arial" panose="020B0604020202020204" pitchFamily="34" charset="0"/>
              </a:rPr>
              <a:t>lack variable</a:t>
            </a:r>
            <a:endParaRPr lang="cs-CZ" sz="1600" dirty="0">
              <a:latin typeface="Arial" panose="020B0604020202020204" pitchFamily="34" charset="0"/>
              <a:cs typeface="Arial" panose="020B0604020202020204" pitchFamily="34" charset="0"/>
            </a:endParaRPr>
          </a:p>
          <a:p>
            <a:r>
              <a:rPr lang="cs-CZ" sz="1600" dirty="0">
                <a:latin typeface="Arial" panose="020B0604020202020204" pitchFamily="34" charset="0"/>
                <a:cs typeface="Arial" panose="020B0604020202020204" pitchFamily="34" charset="0"/>
              </a:rPr>
              <a:t>-  s</a:t>
            </a:r>
            <a:r>
              <a:rPr lang="en-US" sz="1600" dirty="0" err="1">
                <a:latin typeface="Arial" panose="020B0604020202020204" pitchFamily="34" charset="0"/>
                <a:cs typeface="Arial" panose="020B0604020202020204" pitchFamily="34" charset="0"/>
              </a:rPr>
              <a:t>urplus</a:t>
            </a:r>
            <a:r>
              <a:rPr lang="en-US" sz="1600" dirty="0">
                <a:latin typeface="Arial" panose="020B0604020202020204" pitchFamily="34" charset="0"/>
                <a:cs typeface="Arial" panose="020B0604020202020204" pitchFamily="34" charset="0"/>
              </a:rPr>
              <a:t> variable</a:t>
            </a:r>
          </a:p>
        </p:txBody>
      </p:sp>
      <p:sp>
        <p:nvSpPr>
          <p:cNvPr id="16" name="TextovéPole 15">
            <a:extLst>
              <a:ext uri="{FF2B5EF4-FFF2-40B4-BE49-F238E27FC236}">
                <a16:creationId xmlns:a16="http://schemas.microsoft.com/office/drawing/2014/main" id="{0A9D5B82-25E8-43D2-ACE9-3D014EFAB651}"/>
              </a:ext>
            </a:extLst>
          </p:cNvPr>
          <p:cNvSpPr txBox="1"/>
          <p:nvPr/>
        </p:nvSpPr>
        <p:spPr>
          <a:xfrm>
            <a:off x="7981448" y="3050763"/>
            <a:ext cx="2646878" cy="338554"/>
          </a:xfrm>
          <a:prstGeom prst="rect">
            <a:avLst/>
          </a:prstGeom>
          <a:noFill/>
          <a:ln w="12700">
            <a:solidFill>
              <a:schemeClr val="tx1"/>
            </a:solidFill>
          </a:ln>
        </p:spPr>
        <p:txBody>
          <a:bodyPr wrap="none" lIns="91440" tIns="45720" rIns="91440" bIns="45720" rtlCol="0" anchor="t">
            <a:spAutoFit/>
          </a:bodyPr>
          <a:lstStyle/>
          <a:p>
            <a:r>
              <a:rPr lang="cs-CZ" sz="1600" dirty="0" err="1">
                <a:latin typeface="Arial"/>
                <a:cs typeface="Arial"/>
              </a:rPr>
              <a:t>Equivalent</a:t>
            </a:r>
            <a:r>
              <a:rPr lang="cs-CZ" sz="1600" dirty="0">
                <a:latin typeface="Arial"/>
                <a:cs typeface="Arial"/>
              </a:rPr>
              <a:t> set </a:t>
            </a:r>
            <a:r>
              <a:rPr lang="cs-CZ" sz="1600" dirty="0" err="1">
                <a:latin typeface="Arial"/>
                <a:cs typeface="Arial"/>
              </a:rPr>
              <a:t>of</a:t>
            </a:r>
            <a:r>
              <a:rPr lang="cs-CZ" sz="1600" dirty="0">
                <a:latin typeface="Arial"/>
                <a:cs typeface="Arial"/>
              </a:rPr>
              <a:t> </a:t>
            </a:r>
            <a:r>
              <a:rPr lang="cs-CZ" sz="1600" dirty="0" err="1">
                <a:latin typeface="Arial"/>
                <a:cs typeface="Arial"/>
              </a:rPr>
              <a:t>equations</a:t>
            </a:r>
            <a:endParaRPr lang="cs-CZ" sz="1600" dirty="0">
              <a:latin typeface="Arial"/>
              <a:cs typeface="Arial"/>
            </a:endParaRPr>
          </a:p>
        </p:txBody>
      </p:sp>
      <mc:AlternateContent xmlns:mc="http://schemas.openxmlformats.org/markup-compatibility/2006" xmlns:a14="http://schemas.microsoft.com/office/drawing/2010/main">
        <mc:Choice Requires="a14">
          <p:sp>
            <p:nvSpPr>
              <p:cNvPr id="20" name="TextovéPole 19">
                <a:extLst>
                  <a:ext uri="{FF2B5EF4-FFF2-40B4-BE49-F238E27FC236}">
                    <a16:creationId xmlns:a16="http://schemas.microsoft.com/office/drawing/2014/main" id="{39379771-82D4-416E-BC3E-303C2C5574F6}"/>
                  </a:ext>
                </a:extLst>
              </p:cNvPr>
              <p:cNvSpPr txBox="1"/>
              <p:nvPr/>
            </p:nvSpPr>
            <p:spPr>
              <a:xfrm>
                <a:off x="3411329" y="3987470"/>
                <a:ext cx="99706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1600" b="0" i="0" smtClean="0">
                          <a:latin typeface="Arial" panose="020B0604020202020204" pitchFamily="34" charset="0"/>
                          <a:cs typeface="Arial" panose="020B0604020202020204" pitchFamily="34" charset="0"/>
                        </a:rPr>
                        <m:t>(</m:t>
                      </m:r>
                      <m:r>
                        <m:rPr>
                          <m:nor/>
                        </m:rPr>
                        <a:rPr lang="cs-CZ" sz="1600">
                          <a:latin typeface="Arial" panose="020B0604020202020204" pitchFamily="34" charset="0"/>
                          <a:cs typeface="Arial" panose="020B0604020202020204" pitchFamily="34" charset="0"/>
                        </a:rPr>
                        <m:t>grinding</m:t>
                      </m:r>
                      <m:r>
                        <m:rPr>
                          <m:nor/>
                        </m:rPr>
                        <a:rPr lang="en-US" sz="1600" b="0" i="0" smtClean="0">
                          <a:latin typeface="Arial" panose="020B0604020202020204" pitchFamily="34" charset="0"/>
                          <a:cs typeface="Arial" panose="020B0604020202020204" pitchFamily="34" charset="0"/>
                        </a:rPr>
                        <m:t>)</m:t>
                      </m:r>
                      <m:r>
                        <m:rPr>
                          <m:nor/>
                        </m:rPr>
                        <a:rPr lang="cs-CZ" sz="1600" b="0" i="0" smtClean="0">
                          <a:latin typeface="Arial" panose="020B0604020202020204" pitchFamily="34" charset="0"/>
                          <a:cs typeface="Arial" panose="020B0604020202020204" pitchFamily="34" charset="0"/>
                        </a:rPr>
                        <m:t>,</m:t>
                      </m:r>
                    </m:oMath>
                  </m:oMathPara>
                </a14:m>
                <a:endParaRPr lang="en-US" sz="1600" dirty="0">
                  <a:latin typeface="Arial" panose="020B0604020202020204" pitchFamily="34" charset="0"/>
                  <a:cs typeface="Arial" panose="020B0604020202020204" pitchFamily="34" charset="0"/>
                </a:endParaRPr>
              </a:p>
            </p:txBody>
          </p:sp>
        </mc:Choice>
        <mc:Fallback xmlns="">
          <p:sp>
            <p:nvSpPr>
              <p:cNvPr id="20" name="TextovéPole 19">
                <a:extLst>
                  <a:ext uri="{FF2B5EF4-FFF2-40B4-BE49-F238E27FC236}">
                    <a16:creationId xmlns:a16="http://schemas.microsoft.com/office/drawing/2014/main" id="{39379771-82D4-416E-BC3E-303C2C5574F6}"/>
                  </a:ext>
                </a:extLst>
              </p:cNvPr>
              <p:cNvSpPr txBox="1">
                <a:spLocks noRot="1" noChangeAspect="1" noMove="1" noResize="1" noEditPoints="1" noAdjustHandles="1" noChangeArrowheads="1" noChangeShapeType="1" noTextEdit="1"/>
              </p:cNvSpPr>
              <p:nvPr/>
            </p:nvSpPr>
            <p:spPr>
              <a:xfrm>
                <a:off x="3411329" y="3987470"/>
                <a:ext cx="997068" cy="246221"/>
              </a:xfrm>
              <a:prstGeom prst="rect">
                <a:avLst/>
              </a:prstGeom>
              <a:blipFill>
                <a:blip r:embed="rId6"/>
                <a:stretch>
                  <a:fillRect l="-5521" b="-34146"/>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TextovéPole 20">
                <a:extLst>
                  <a:ext uri="{FF2B5EF4-FFF2-40B4-BE49-F238E27FC236}">
                    <a16:creationId xmlns:a16="http://schemas.microsoft.com/office/drawing/2014/main" id="{511AD639-AAF2-489D-AB20-199351214DD4}"/>
                  </a:ext>
                </a:extLst>
              </p:cNvPr>
              <p:cNvSpPr txBox="1"/>
              <p:nvPr/>
            </p:nvSpPr>
            <p:spPr>
              <a:xfrm>
                <a:off x="3450261" y="3624508"/>
                <a:ext cx="1128514" cy="246221"/>
              </a:xfrm>
              <a:prstGeom prst="rect">
                <a:avLst/>
              </a:prstGeom>
              <a:noFill/>
            </p:spPr>
            <p:txBody>
              <a:bodyPr wrap="none" lIns="0" tIns="0" rIns="0" bIns="0" rtlCol="0">
                <a:spAutoFit/>
              </a:bodyPr>
              <a:lstStyle/>
              <a:p>
                <a14:m>
                  <m:oMath xmlns:m="http://schemas.openxmlformats.org/officeDocument/2006/math">
                    <m:r>
                      <m:rPr>
                        <m:nor/>
                      </m:rPr>
                      <a:rPr lang="en-US" sz="1600" b="0" i="0" smtClean="0">
                        <a:latin typeface="Arial" panose="020B0604020202020204" pitchFamily="34" charset="0"/>
                        <a:cs typeface="Arial" panose="020B0604020202020204" pitchFamily="34" charset="0"/>
                      </a:rPr>
                      <m:t>(</m:t>
                    </m:r>
                    <m:r>
                      <m:rPr>
                        <m:nor/>
                      </m:rPr>
                      <a:rPr lang="cs-CZ" sz="1600">
                        <a:latin typeface="Arial" panose="020B0604020202020204" pitchFamily="34" charset="0"/>
                        <a:cs typeface="Arial" panose="020B0604020202020204" pitchFamily="34" charset="0"/>
                      </a:rPr>
                      <m:t>machining</m:t>
                    </m:r>
                  </m:oMath>
                </a14:m>
                <a:r>
                  <a:rPr lang="cs-CZ"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mc:Choice>
        <mc:Fallback xmlns="">
          <p:sp>
            <p:nvSpPr>
              <p:cNvPr id="21" name="TextovéPole 20">
                <a:extLst>
                  <a:ext uri="{FF2B5EF4-FFF2-40B4-BE49-F238E27FC236}">
                    <a16:creationId xmlns:a16="http://schemas.microsoft.com/office/drawing/2014/main" id="{511AD639-AAF2-489D-AB20-199351214DD4}"/>
                  </a:ext>
                </a:extLst>
              </p:cNvPr>
              <p:cNvSpPr txBox="1">
                <a:spLocks noRot="1" noChangeAspect="1" noMove="1" noResize="1" noEditPoints="1" noAdjustHandles="1" noChangeArrowheads="1" noChangeShapeType="1" noTextEdit="1"/>
              </p:cNvSpPr>
              <p:nvPr/>
            </p:nvSpPr>
            <p:spPr>
              <a:xfrm>
                <a:off x="3450261" y="3624508"/>
                <a:ext cx="1128514" cy="246221"/>
              </a:xfrm>
              <a:prstGeom prst="rect">
                <a:avLst/>
              </a:prstGeom>
              <a:blipFill>
                <a:blip r:embed="rId7"/>
                <a:stretch>
                  <a:fillRect l="-8649" t="-27500" r="-9730" b="-5000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2" name="TextovéPole 21">
                <a:extLst>
                  <a:ext uri="{FF2B5EF4-FFF2-40B4-BE49-F238E27FC236}">
                    <a16:creationId xmlns:a16="http://schemas.microsoft.com/office/drawing/2014/main" id="{A199B500-6248-467E-9001-8B846BCB59A4}"/>
                  </a:ext>
                </a:extLst>
              </p:cNvPr>
              <p:cNvSpPr txBox="1"/>
              <p:nvPr/>
            </p:nvSpPr>
            <p:spPr>
              <a:xfrm>
                <a:off x="3411329" y="4360522"/>
                <a:ext cx="111889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1600" b="0" i="0" smtClean="0">
                          <a:latin typeface="Arial" panose="020B0604020202020204" pitchFamily="34" charset="0"/>
                          <a:cs typeface="Arial" panose="020B0604020202020204" pitchFamily="34" charset="0"/>
                        </a:rPr>
                        <m:t>(</m:t>
                      </m:r>
                      <m:r>
                        <m:rPr>
                          <m:nor/>
                        </m:rPr>
                        <a:rPr lang="cs-CZ" sz="1600">
                          <a:latin typeface="Arial" panose="020B0604020202020204" pitchFamily="34" charset="0"/>
                          <a:cs typeface="Arial" panose="020B0604020202020204" pitchFamily="34" charset="0"/>
                        </a:rPr>
                        <m:t>assembly</m:t>
                      </m:r>
                      <m:r>
                        <m:rPr>
                          <m:nor/>
                        </m:rPr>
                        <a:rPr lang="en-US" sz="1600" b="0" i="0" smtClean="0">
                          <a:latin typeface="Arial" panose="020B0604020202020204" pitchFamily="34" charset="0"/>
                          <a:cs typeface="Arial" panose="020B0604020202020204" pitchFamily="34" charset="0"/>
                        </a:rPr>
                        <m:t>)</m:t>
                      </m:r>
                      <m:r>
                        <m:rPr>
                          <m:nor/>
                        </m:rPr>
                        <a:rPr lang="cs-CZ" sz="1600" b="0" i="0" smtClean="0">
                          <a:latin typeface="Arial" panose="020B0604020202020204" pitchFamily="34" charset="0"/>
                          <a:cs typeface="Arial" panose="020B0604020202020204" pitchFamily="34" charset="0"/>
                        </a:rPr>
                        <m:t>,</m:t>
                      </m:r>
                    </m:oMath>
                  </m:oMathPara>
                </a14:m>
                <a:endParaRPr lang="en-US" sz="1600" dirty="0">
                  <a:latin typeface="Arial" panose="020B0604020202020204" pitchFamily="34" charset="0"/>
                  <a:cs typeface="Arial" panose="020B0604020202020204" pitchFamily="34" charset="0"/>
                </a:endParaRPr>
              </a:p>
            </p:txBody>
          </p:sp>
        </mc:Choice>
        <mc:Fallback xmlns="">
          <p:sp>
            <p:nvSpPr>
              <p:cNvPr id="22" name="TextovéPole 21">
                <a:extLst>
                  <a:ext uri="{FF2B5EF4-FFF2-40B4-BE49-F238E27FC236}">
                    <a16:creationId xmlns:a16="http://schemas.microsoft.com/office/drawing/2014/main" id="{A199B500-6248-467E-9001-8B846BCB59A4}"/>
                  </a:ext>
                </a:extLst>
              </p:cNvPr>
              <p:cNvSpPr txBox="1">
                <a:spLocks noRot="1" noChangeAspect="1" noMove="1" noResize="1" noEditPoints="1" noAdjustHandles="1" noChangeArrowheads="1" noChangeShapeType="1" noTextEdit="1"/>
              </p:cNvSpPr>
              <p:nvPr/>
            </p:nvSpPr>
            <p:spPr>
              <a:xfrm>
                <a:off x="3411329" y="4360522"/>
                <a:ext cx="1118896" cy="246221"/>
              </a:xfrm>
              <a:prstGeom prst="rect">
                <a:avLst/>
              </a:prstGeom>
              <a:blipFill>
                <a:blip r:embed="rId8"/>
                <a:stretch>
                  <a:fillRect l="-6011" b="-34146"/>
                </a:stretch>
              </a:blipFill>
            </p:spPr>
            <p:txBody>
              <a:bodyPr/>
              <a:lstStyle/>
              <a:p>
                <a:r>
                  <a:rPr lang="cs-CZ">
                    <a:noFill/>
                  </a:rPr>
                  <a:t> </a:t>
                </a:r>
              </a:p>
            </p:txBody>
          </p:sp>
        </mc:Fallback>
      </mc:AlternateContent>
      <p:sp>
        <p:nvSpPr>
          <p:cNvPr id="41" name="Text Box 2">
            <a:extLst>
              <a:ext uri="{FF2B5EF4-FFF2-40B4-BE49-F238E27FC236}">
                <a16:creationId xmlns:a16="http://schemas.microsoft.com/office/drawing/2014/main" id="{9138FE46-9A69-402E-9FEB-514E5CBCDA7E}"/>
              </a:ext>
            </a:extLst>
          </p:cNvPr>
          <p:cNvSpPr txBox="1">
            <a:spLocks noChangeArrowheads="1"/>
          </p:cNvSpPr>
          <p:nvPr/>
        </p:nvSpPr>
        <p:spPr bwMode="auto">
          <a:xfrm>
            <a:off x="992756" y="1906853"/>
            <a:ext cx="5107168" cy="7228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cs-CZ"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a:t>
            </a:r>
            <a:r>
              <a:rPr kumimoji="0" lang="en-US" altLang="cs-CZ" b="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1</a:t>
            </a:r>
            <a:r>
              <a:rPr kumimoji="0" lang="en-US"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cs-CZ" sz="1600" b="0" i="0" u="none" strike="noStrike" cap="none" normalizeH="0" baseline="0" dirty="0">
                <a:ln>
                  <a:noFill/>
                </a:ln>
                <a:solidFill>
                  <a:schemeClr val="tx1"/>
                </a:solidFill>
                <a:effectLst/>
                <a:latin typeface="Arial 16"/>
                <a:cs typeface="Times New Roman" panose="02020603050405020304" pitchFamily="18" charset="0"/>
              </a:rPr>
              <a:t>= </a:t>
            </a:r>
            <a:r>
              <a:rPr lang="cs-CZ" altLang="cs-CZ" sz="1600" dirty="0" err="1">
                <a:latin typeface="Arial 16"/>
                <a:cs typeface="Times New Roman" panose="02020603050405020304" pitchFamily="18" charset="0"/>
              </a:rPr>
              <a:t>number</a:t>
            </a:r>
            <a:r>
              <a:rPr lang="cs-CZ" altLang="cs-CZ" sz="1600" dirty="0">
                <a:latin typeface="Arial 16"/>
                <a:cs typeface="Times New Roman" panose="02020603050405020304" pitchFamily="18" charset="0"/>
              </a:rPr>
              <a:t> </a:t>
            </a:r>
            <a:r>
              <a:rPr lang="cs-CZ" altLang="cs-CZ" sz="1600" dirty="0" err="1">
                <a:latin typeface="Arial 16"/>
                <a:cs typeface="Times New Roman" panose="02020603050405020304" pitchFamily="18" charset="0"/>
              </a:rPr>
              <a:t>of</a:t>
            </a:r>
            <a:r>
              <a:rPr lang="cs-CZ" altLang="cs-CZ" sz="1600" dirty="0">
                <a:latin typeface="Arial 16"/>
                <a:cs typeface="Times New Roman" panose="02020603050405020304" pitchFamily="18" charset="0"/>
              </a:rPr>
              <a:t> </a:t>
            </a:r>
            <a:r>
              <a:rPr lang="cs-CZ" altLang="cs-CZ" sz="1600" dirty="0" err="1">
                <a:solidFill>
                  <a:schemeClr val="accent2"/>
                </a:solidFill>
                <a:latin typeface="Arial 16"/>
                <a:cs typeface="Times New Roman" panose="02020603050405020304" pitchFamily="18" charset="0"/>
              </a:rPr>
              <a:t>tables</a:t>
            </a:r>
            <a:r>
              <a:rPr lang="cs-CZ" altLang="cs-CZ" sz="1600" dirty="0">
                <a:latin typeface="Arial 16"/>
                <a:cs typeface="Times New Roman" panose="02020603050405020304" pitchFamily="18" charset="0"/>
              </a:rPr>
              <a:t> </a:t>
            </a:r>
            <a:r>
              <a:rPr lang="cs-CZ" altLang="cs-CZ" sz="1600" dirty="0" err="1">
                <a:latin typeface="Arial 16"/>
                <a:cs typeface="Times New Roman" panose="02020603050405020304" pitchFamily="18" charset="0"/>
              </a:rPr>
              <a:t>produced</a:t>
            </a:r>
            <a:r>
              <a:rPr lang="cs-CZ" altLang="cs-CZ" sz="1600" dirty="0">
                <a:latin typeface="Arial 16"/>
                <a:cs typeface="Times New Roman" panose="02020603050405020304" pitchFamily="18" charset="0"/>
              </a:rPr>
              <a:t>,</a:t>
            </a:r>
            <a:endParaRPr kumimoji="0" lang="en-US" altLang="cs-CZ"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cs-CZ"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a:t>
            </a:r>
            <a:r>
              <a:rPr kumimoji="0" lang="en-US" altLang="cs-CZ"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2</a:t>
            </a:r>
            <a:r>
              <a:rPr kumimoji="0" lang="en-US" altLang="cs-CZ"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cs-CZ"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cs-CZ" altLang="cs-CZ"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number</a:t>
            </a:r>
            <a:r>
              <a:rPr kumimoji="0" lang="cs-CZ" altLang="cs-CZ"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cs-CZ" altLang="cs-CZ"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of</a:t>
            </a:r>
            <a:r>
              <a:rPr kumimoji="0" lang="cs-CZ" altLang="cs-CZ"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cs-CZ" altLang="cs-CZ" sz="1600" b="0" i="0" u="none" strike="noStrike" cap="none" normalizeH="0" baseline="0" dirty="0" err="1">
                <a:ln>
                  <a:noFill/>
                </a:ln>
                <a:solidFill>
                  <a:schemeClr val="accent2"/>
                </a:solidFill>
                <a:effectLst/>
                <a:latin typeface="Arial" panose="020B0604020202020204" pitchFamily="34" charset="0"/>
                <a:cs typeface="Arial" panose="020B0604020202020204" pitchFamily="34" charset="0"/>
              </a:rPr>
              <a:t>chairs</a:t>
            </a:r>
            <a:r>
              <a:rPr kumimoji="0" lang="cs-CZ" altLang="cs-CZ"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cs-CZ" altLang="cs-CZ"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produced</a:t>
            </a:r>
            <a:r>
              <a:rPr kumimoji="0" lang="cs-CZ" altLang="cs-CZ"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en-US" altLang="cs-CZ"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49" name="Objekt 48">
            <a:extLst>
              <a:ext uri="{FF2B5EF4-FFF2-40B4-BE49-F238E27FC236}">
                <a16:creationId xmlns:a16="http://schemas.microsoft.com/office/drawing/2014/main" id="{7AA5B401-70FD-420F-95C2-F1C0DF26B7BB}"/>
              </a:ext>
            </a:extLst>
          </p:cNvPr>
          <p:cNvGraphicFramePr>
            <a:graphicFrameLocks noChangeAspect="1"/>
          </p:cNvGraphicFramePr>
          <p:nvPr/>
        </p:nvGraphicFramePr>
        <p:xfrm>
          <a:off x="7752906" y="3552599"/>
          <a:ext cx="2846670" cy="355022"/>
        </p:xfrm>
        <a:graphic>
          <a:graphicData uri="http://schemas.openxmlformats.org/presentationml/2006/ole">
            <mc:AlternateContent xmlns:mc="http://schemas.openxmlformats.org/markup-compatibility/2006">
              <mc:Choice xmlns:v="urn:schemas-microsoft-com:vml" Requires="v">
                <p:oleObj name="Equation" r:id="rId9" imgW="1828800" imgH="228600" progId="Equation.DSMT4">
                  <p:embed/>
                </p:oleObj>
              </mc:Choice>
              <mc:Fallback>
                <p:oleObj name="Equation" r:id="rId9" imgW="1828800" imgH="228600" progId="Equation.DSMT4">
                  <p:embed/>
                  <p:pic>
                    <p:nvPicPr>
                      <p:cNvPr id="49" name="Objekt 48">
                        <a:extLst>
                          <a:ext uri="{FF2B5EF4-FFF2-40B4-BE49-F238E27FC236}">
                            <a16:creationId xmlns:a16="http://schemas.microsoft.com/office/drawing/2014/main" id="{7AA5B401-70FD-420F-95C2-F1C0DF26B7BB}"/>
                          </a:ext>
                        </a:extLst>
                      </p:cNvPr>
                      <p:cNvPicPr>
                        <a:picLocks noChangeAspect="1" noChangeArrowheads="1"/>
                      </p:cNvPicPr>
                      <p:nvPr/>
                    </p:nvPicPr>
                    <p:blipFill>
                      <a:blip r:embed="rId10"/>
                      <a:srcRect/>
                      <a:stretch>
                        <a:fillRect/>
                      </a:stretch>
                    </p:blipFill>
                    <p:spPr bwMode="auto">
                      <a:xfrm>
                        <a:off x="7752906" y="3552599"/>
                        <a:ext cx="2846670" cy="355022"/>
                      </a:xfrm>
                      <a:prstGeom prst="rect">
                        <a:avLst/>
                      </a:prstGeom>
                      <a:noFill/>
                    </p:spPr>
                  </p:pic>
                </p:oleObj>
              </mc:Fallback>
            </mc:AlternateContent>
          </a:graphicData>
        </a:graphic>
      </p:graphicFrame>
      <p:graphicFrame>
        <p:nvGraphicFramePr>
          <p:cNvPr id="50" name="Objekt 49">
            <a:extLst>
              <a:ext uri="{FF2B5EF4-FFF2-40B4-BE49-F238E27FC236}">
                <a16:creationId xmlns:a16="http://schemas.microsoft.com/office/drawing/2014/main" id="{B5B2B00F-DA50-44AE-8ECB-4F5980988FF4}"/>
              </a:ext>
            </a:extLst>
          </p:cNvPr>
          <p:cNvGraphicFramePr>
            <a:graphicFrameLocks noChangeAspect="1"/>
          </p:cNvGraphicFramePr>
          <p:nvPr/>
        </p:nvGraphicFramePr>
        <p:xfrm>
          <a:off x="7753350" y="3932483"/>
          <a:ext cx="2827338" cy="349250"/>
        </p:xfrm>
        <a:graphic>
          <a:graphicData uri="http://schemas.openxmlformats.org/presentationml/2006/ole">
            <mc:AlternateContent xmlns:mc="http://schemas.openxmlformats.org/markup-compatibility/2006">
              <mc:Choice xmlns:v="urn:schemas-microsoft-com:vml" Requires="v">
                <p:oleObj name="Equation" r:id="rId11" imgW="1841400" imgH="228600" progId="Equation.DSMT4">
                  <p:embed/>
                </p:oleObj>
              </mc:Choice>
              <mc:Fallback>
                <p:oleObj name="Equation" r:id="rId11" imgW="1841400" imgH="228600" progId="Equation.DSMT4">
                  <p:embed/>
                  <p:pic>
                    <p:nvPicPr>
                      <p:cNvPr id="50" name="Objekt 49">
                        <a:extLst>
                          <a:ext uri="{FF2B5EF4-FFF2-40B4-BE49-F238E27FC236}">
                            <a16:creationId xmlns:a16="http://schemas.microsoft.com/office/drawing/2014/main" id="{B5B2B00F-DA50-44AE-8ECB-4F5980988FF4}"/>
                          </a:ext>
                        </a:extLst>
                      </p:cNvPr>
                      <p:cNvPicPr>
                        <a:picLocks noChangeAspect="1" noChangeArrowheads="1"/>
                      </p:cNvPicPr>
                      <p:nvPr/>
                    </p:nvPicPr>
                    <p:blipFill>
                      <a:blip r:embed="rId12"/>
                      <a:srcRect/>
                      <a:stretch>
                        <a:fillRect/>
                      </a:stretch>
                    </p:blipFill>
                    <p:spPr bwMode="auto">
                      <a:xfrm>
                        <a:off x="7753350" y="3932483"/>
                        <a:ext cx="2827338" cy="349250"/>
                      </a:xfrm>
                      <a:prstGeom prst="rect">
                        <a:avLst/>
                      </a:prstGeom>
                      <a:noFill/>
                    </p:spPr>
                  </p:pic>
                </p:oleObj>
              </mc:Fallback>
            </mc:AlternateContent>
          </a:graphicData>
        </a:graphic>
      </p:graphicFrame>
      <p:graphicFrame>
        <p:nvGraphicFramePr>
          <p:cNvPr id="11" name="Objekt 10">
            <a:extLst>
              <a:ext uri="{FF2B5EF4-FFF2-40B4-BE49-F238E27FC236}">
                <a16:creationId xmlns:a16="http://schemas.microsoft.com/office/drawing/2014/main" id="{FE94FE9B-4064-BFA1-B954-58C663AB2815}"/>
              </a:ext>
            </a:extLst>
          </p:cNvPr>
          <p:cNvGraphicFramePr>
            <a:graphicFrameLocks noChangeAspect="1"/>
          </p:cNvGraphicFramePr>
          <p:nvPr/>
        </p:nvGraphicFramePr>
        <p:xfrm>
          <a:off x="992756" y="3197976"/>
          <a:ext cx="2460625" cy="365125"/>
        </p:xfrm>
        <a:graphic>
          <a:graphicData uri="http://schemas.openxmlformats.org/presentationml/2006/ole">
            <mc:AlternateContent xmlns:mc="http://schemas.openxmlformats.org/markup-compatibility/2006">
              <mc:Choice xmlns:v="urn:schemas-microsoft-com:vml" Requires="v">
                <p:oleObj name="Equation" r:id="rId13" imgW="1536480" imgH="228600" progId="Equation.DSMT4">
                  <p:embed/>
                </p:oleObj>
              </mc:Choice>
              <mc:Fallback>
                <p:oleObj name="Equation" r:id="rId13" imgW="1536480" imgH="228600" progId="Equation.DSMT4">
                  <p:embed/>
                  <p:pic>
                    <p:nvPicPr>
                      <p:cNvPr id="11" name="Objekt 10">
                        <a:extLst>
                          <a:ext uri="{FF2B5EF4-FFF2-40B4-BE49-F238E27FC236}">
                            <a16:creationId xmlns:a16="http://schemas.microsoft.com/office/drawing/2014/main" id="{FE94FE9B-4064-BFA1-B954-58C663AB2815}"/>
                          </a:ext>
                        </a:extLst>
                      </p:cNvPr>
                      <p:cNvPicPr>
                        <a:picLocks noChangeAspect="1" noChangeArrowheads="1"/>
                      </p:cNvPicPr>
                      <p:nvPr/>
                    </p:nvPicPr>
                    <p:blipFill>
                      <a:blip r:embed="rId14"/>
                      <a:srcRect/>
                      <a:stretch>
                        <a:fillRect/>
                      </a:stretch>
                    </p:blipFill>
                    <p:spPr bwMode="auto">
                      <a:xfrm>
                        <a:off x="992756" y="3197976"/>
                        <a:ext cx="2460625"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kt 16">
            <a:extLst>
              <a:ext uri="{FF2B5EF4-FFF2-40B4-BE49-F238E27FC236}">
                <a16:creationId xmlns:a16="http://schemas.microsoft.com/office/drawing/2014/main" id="{D1FBF6B6-252B-31A7-33D1-EF3B1569B941}"/>
              </a:ext>
            </a:extLst>
          </p:cNvPr>
          <p:cNvGraphicFramePr>
            <a:graphicFrameLocks noChangeAspect="1"/>
          </p:cNvGraphicFramePr>
          <p:nvPr/>
        </p:nvGraphicFramePr>
        <p:xfrm>
          <a:off x="992756" y="3624263"/>
          <a:ext cx="1485900" cy="342900"/>
        </p:xfrm>
        <a:graphic>
          <a:graphicData uri="http://schemas.openxmlformats.org/presentationml/2006/ole">
            <mc:AlternateContent xmlns:mc="http://schemas.openxmlformats.org/markup-compatibility/2006">
              <mc:Choice xmlns:v="urn:schemas-microsoft-com:vml" Requires="v">
                <p:oleObj name="Equation" r:id="rId15" imgW="990360" imgH="228600" progId="Equation.DSMT4">
                  <p:embed/>
                </p:oleObj>
              </mc:Choice>
              <mc:Fallback>
                <p:oleObj name="Equation" r:id="rId15" imgW="990360" imgH="228600" progId="Equation.DSMT4">
                  <p:embed/>
                  <p:pic>
                    <p:nvPicPr>
                      <p:cNvPr id="17" name="Objekt 16">
                        <a:extLst>
                          <a:ext uri="{FF2B5EF4-FFF2-40B4-BE49-F238E27FC236}">
                            <a16:creationId xmlns:a16="http://schemas.microsoft.com/office/drawing/2014/main" id="{D1FBF6B6-252B-31A7-33D1-EF3B1569B941}"/>
                          </a:ext>
                        </a:extLst>
                      </p:cNvPr>
                      <p:cNvPicPr>
                        <a:picLocks noChangeAspect="1" noChangeArrowheads="1"/>
                      </p:cNvPicPr>
                      <p:nvPr/>
                    </p:nvPicPr>
                    <p:blipFill>
                      <a:blip r:embed="rId16"/>
                      <a:srcRect/>
                      <a:stretch>
                        <a:fillRect/>
                      </a:stretch>
                    </p:blipFill>
                    <p:spPr bwMode="auto">
                      <a:xfrm>
                        <a:off x="992756" y="3624263"/>
                        <a:ext cx="14859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kt 17">
            <a:extLst>
              <a:ext uri="{FF2B5EF4-FFF2-40B4-BE49-F238E27FC236}">
                <a16:creationId xmlns:a16="http://schemas.microsoft.com/office/drawing/2014/main" id="{F9840E92-B062-52E7-585C-004BDF435D6A}"/>
              </a:ext>
            </a:extLst>
          </p:cNvPr>
          <p:cNvGraphicFramePr>
            <a:graphicFrameLocks noChangeAspect="1"/>
          </p:cNvGraphicFramePr>
          <p:nvPr/>
        </p:nvGraphicFramePr>
        <p:xfrm>
          <a:off x="992756" y="3998913"/>
          <a:ext cx="1485900" cy="342900"/>
        </p:xfrm>
        <a:graphic>
          <a:graphicData uri="http://schemas.openxmlformats.org/presentationml/2006/ole">
            <mc:AlternateContent xmlns:mc="http://schemas.openxmlformats.org/markup-compatibility/2006">
              <mc:Choice xmlns:v="urn:schemas-microsoft-com:vml" Requires="v">
                <p:oleObj name="Equation" r:id="rId17" imgW="990360" imgH="228600" progId="Equation.DSMT4">
                  <p:embed/>
                </p:oleObj>
              </mc:Choice>
              <mc:Fallback>
                <p:oleObj name="Equation" r:id="rId17" imgW="990360" imgH="228600" progId="Equation.DSMT4">
                  <p:embed/>
                  <p:pic>
                    <p:nvPicPr>
                      <p:cNvPr id="18" name="Objekt 17">
                        <a:extLst>
                          <a:ext uri="{FF2B5EF4-FFF2-40B4-BE49-F238E27FC236}">
                            <a16:creationId xmlns:a16="http://schemas.microsoft.com/office/drawing/2014/main" id="{F9840E92-B062-52E7-585C-004BDF435D6A}"/>
                          </a:ext>
                        </a:extLst>
                      </p:cNvPr>
                      <p:cNvPicPr>
                        <a:picLocks noChangeAspect="1" noChangeArrowheads="1"/>
                      </p:cNvPicPr>
                      <p:nvPr/>
                    </p:nvPicPr>
                    <p:blipFill>
                      <a:blip r:embed="rId18"/>
                      <a:srcRect/>
                      <a:stretch>
                        <a:fillRect/>
                      </a:stretch>
                    </p:blipFill>
                    <p:spPr bwMode="auto">
                      <a:xfrm>
                        <a:off x="992756" y="3998913"/>
                        <a:ext cx="1485900" cy="342900"/>
                      </a:xfrm>
                      <a:prstGeom prst="rect">
                        <a:avLst/>
                      </a:prstGeom>
                      <a:noFill/>
                    </p:spPr>
                  </p:pic>
                </p:oleObj>
              </mc:Fallback>
            </mc:AlternateContent>
          </a:graphicData>
        </a:graphic>
      </p:graphicFrame>
      <p:graphicFrame>
        <p:nvGraphicFramePr>
          <p:cNvPr id="3" name="Objekt 2">
            <a:extLst>
              <a:ext uri="{FF2B5EF4-FFF2-40B4-BE49-F238E27FC236}">
                <a16:creationId xmlns:a16="http://schemas.microsoft.com/office/drawing/2014/main" id="{274CFF04-6A96-A5AE-B0F2-CC159EB731B5}"/>
              </a:ext>
            </a:extLst>
          </p:cNvPr>
          <p:cNvGraphicFramePr>
            <a:graphicFrameLocks noChangeAspect="1"/>
          </p:cNvGraphicFramePr>
          <p:nvPr/>
        </p:nvGraphicFramePr>
        <p:xfrm>
          <a:off x="992756" y="4343400"/>
          <a:ext cx="1570037" cy="361950"/>
        </p:xfrm>
        <a:graphic>
          <a:graphicData uri="http://schemas.openxmlformats.org/presentationml/2006/ole">
            <mc:AlternateContent xmlns:mc="http://schemas.openxmlformats.org/markup-compatibility/2006">
              <mc:Choice xmlns:v="urn:schemas-microsoft-com:vml" Requires="v">
                <p:oleObj name="Equation" r:id="rId19" imgW="990360" imgH="228600" progId="Equation.DSMT4">
                  <p:embed/>
                </p:oleObj>
              </mc:Choice>
              <mc:Fallback>
                <p:oleObj name="Equation" r:id="rId19" imgW="990360" imgH="228600" progId="Equation.DSMT4">
                  <p:embed/>
                  <p:pic>
                    <p:nvPicPr>
                      <p:cNvPr id="3" name="Objekt 2">
                        <a:extLst>
                          <a:ext uri="{FF2B5EF4-FFF2-40B4-BE49-F238E27FC236}">
                            <a16:creationId xmlns:a16="http://schemas.microsoft.com/office/drawing/2014/main" id="{274CFF04-6A96-A5AE-B0F2-CC159EB731B5}"/>
                          </a:ext>
                        </a:extLst>
                      </p:cNvPr>
                      <p:cNvPicPr/>
                      <p:nvPr/>
                    </p:nvPicPr>
                    <p:blipFill>
                      <a:blip r:embed="rId20"/>
                      <a:stretch>
                        <a:fillRect/>
                      </a:stretch>
                    </p:blipFill>
                    <p:spPr>
                      <a:xfrm>
                        <a:off x="992756" y="4343400"/>
                        <a:ext cx="1570037" cy="361950"/>
                      </a:xfrm>
                      <a:prstGeom prst="rect">
                        <a:avLst/>
                      </a:prstGeom>
                    </p:spPr>
                  </p:pic>
                </p:oleObj>
              </mc:Fallback>
            </mc:AlternateContent>
          </a:graphicData>
        </a:graphic>
      </p:graphicFrame>
      <p:graphicFrame>
        <p:nvGraphicFramePr>
          <p:cNvPr id="6" name="Objekt 5">
            <a:extLst>
              <a:ext uri="{FF2B5EF4-FFF2-40B4-BE49-F238E27FC236}">
                <a16:creationId xmlns:a16="http://schemas.microsoft.com/office/drawing/2014/main" id="{B68A0821-878E-D0BA-55DC-BE0DB205EBFF}"/>
              </a:ext>
            </a:extLst>
          </p:cNvPr>
          <p:cNvGraphicFramePr>
            <a:graphicFrameLocks noChangeAspect="1"/>
          </p:cNvGraphicFramePr>
          <p:nvPr/>
        </p:nvGraphicFramePr>
        <p:xfrm>
          <a:off x="7792234" y="4301520"/>
          <a:ext cx="2824163" cy="350837"/>
        </p:xfrm>
        <a:graphic>
          <a:graphicData uri="http://schemas.openxmlformats.org/presentationml/2006/ole">
            <mc:AlternateContent xmlns:mc="http://schemas.openxmlformats.org/markup-compatibility/2006">
              <mc:Choice xmlns:v="urn:schemas-microsoft-com:vml" Requires="v">
                <p:oleObj name="Equation" r:id="rId21" imgW="1841400" imgH="228600" progId="Equation.DSMT4">
                  <p:embed/>
                </p:oleObj>
              </mc:Choice>
              <mc:Fallback>
                <p:oleObj name="Equation" r:id="rId21" imgW="1841400" imgH="228600" progId="Equation.DSMT4">
                  <p:embed/>
                  <p:pic>
                    <p:nvPicPr>
                      <p:cNvPr id="6" name="Objekt 5">
                        <a:extLst>
                          <a:ext uri="{FF2B5EF4-FFF2-40B4-BE49-F238E27FC236}">
                            <a16:creationId xmlns:a16="http://schemas.microsoft.com/office/drawing/2014/main" id="{B68A0821-878E-D0BA-55DC-BE0DB205EBFF}"/>
                          </a:ext>
                        </a:extLst>
                      </p:cNvPr>
                      <p:cNvPicPr/>
                      <p:nvPr/>
                    </p:nvPicPr>
                    <p:blipFill>
                      <a:blip r:embed="rId22"/>
                      <a:stretch>
                        <a:fillRect/>
                      </a:stretch>
                    </p:blipFill>
                    <p:spPr>
                      <a:xfrm>
                        <a:off x="7792234" y="4301520"/>
                        <a:ext cx="2824163" cy="350837"/>
                      </a:xfrm>
                      <a:prstGeom prst="rect">
                        <a:avLst/>
                      </a:prstGeom>
                    </p:spPr>
                  </p:pic>
                </p:oleObj>
              </mc:Fallback>
            </mc:AlternateContent>
          </a:graphicData>
        </a:graphic>
      </p:graphicFrame>
      <p:graphicFrame>
        <p:nvGraphicFramePr>
          <p:cNvPr id="19" name="Objekt 18">
            <a:extLst>
              <a:ext uri="{FF2B5EF4-FFF2-40B4-BE49-F238E27FC236}">
                <a16:creationId xmlns:a16="http://schemas.microsoft.com/office/drawing/2014/main" id="{37C3499D-0486-71AC-A400-C0302F3770D0}"/>
              </a:ext>
            </a:extLst>
          </p:cNvPr>
          <p:cNvGraphicFramePr>
            <a:graphicFrameLocks noChangeAspect="1"/>
          </p:cNvGraphicFramePr>
          <p:nvPr>
            <p:extLst>
              <p:ext uri="{D42A27DB-BD31-4B8C-83A1-F6EECF244321}">
                <p14:modId xmlns:p14="http://schemas.microsoft.com/office/powerpoint/2010/main" val="3844455656"/>
              </p:ext>
            </p:extLst>
          </p:nvPr>
        </p:nvGraphicFramePr>
        <p:xfrm>
          <a:off x="991961" y="4705350"/>
          <a:ext cx="3141663" cy="750887"/>
        </p:xfrm>
        <a:graphic>
          <a:graphicData uri="http://schemas.openxmlformats.org/presentationml/2006/ole">
            <mc:AlternateContent xmlns:mc="http://schemas.openxmlformats.org/markup-compatibility/2006">
              <mc:Choice xmlns:v="urn:schemas-microsoft-com:vml" Requires="v">
                <p:oleObj name="Equation" r:id="rId23" imgW="2019240" imgH="482400" progId="Equation.DSMT4">
                  <p:embed/>
                </p:oleObj>
              </mc:Choice>
              <mc:Fallback>
                <p:oleObj name="Equation" r:id="rId23" imgW="2019240" imgH="482400" progId="Equation.DSMT4">
                  <p:embed/>
                  <p:pic>
                    <p:nvPicPr>
                      <p:cNvPr id="19" name="Objekt 18">
                        <a:extLst>
                          <a:ext uri="{FF2B5EF4-FFF2-40B4-BE49-F238E27FC236}">
                            <a16:creationId xmlns:a16="http://schemas.microsoft.com/office/drawing/2014/main" id="{37C3499D-0486-71AC-A400-C0302F3770D0}"/>
                          </a:ext>
                        </a:extLst>
                      </p:cNvPr>
                      <p:cNvPicPr/>
                      <p:nvPr/>
                    </p:nvPicPr>
                    <p:blipFill>
                      <a:blip r:embed="rId24"/>
                      <a:stretch>
                        <a:fillRect/>
                      </a:stretch>
                    </p:blipFill>
                    <p:spPr>
                      <a:xfrm>
                        <a:off x="991961" y="4705350"/>
                        <a:ext cx="3141663" cy="750887"/>
                      </a:xfrm>
                      <a:prstGeom prst="rect">
                        <a:avLst/>
                      </a:prstGeom>
                    </p:spPr>
                  </p:pic>
                </p:oleObj>
              </mc:Fallback>
            </mc:AlternateContent>
          </a:graphicData>
        </a:graphic>
      </p:graphicFrame>
    </p:spTree>
    <p:extLst>
      <p:ext uri="{BB962C8B-B14F-4D97-AF65-F5344CB8AC3E}">
        <p14:creationId xmlns:p14="http://schemas.microsoft.com/office/powerpoint/2010/main" val="2549475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18</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Production</a:t>
            </a:r>
            <a:r>
              <a:rPr lang="cs-CZ" dirty="0"/>
              <a:t> Planning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9" y="1647546"/>
            <a:ext cx="9264016" cy="3773488"/>
          </a:xfrm>
        </p:spPr>
        <p:txBody>
          <a:bodyPr>
            <a:noAutofit/>
          </a:bodyPr>
          <a:lstStyle/>
          <a:p>
            <a:pPr marL="285750" lvl="0" indent="-285750">
              <a:lnSpc>
                <a:spcPct val="110000"/>
              </a:lnSpc>
              <a:buFont typeface="Wingdings" panose="05000000000000000000" pitchFamily="2" charset="2"/>
              <a:buChar char="§"/>
            </a:pPr>
            <a:r>
              <a:rPr lang="cs-CZ" b="1" dirty="0" err="1"/>
              <a:t>Optimal</a:t>
            </a:r>
            <a:r>
              <a:rPr lang="cs-CZ" b="1" dirty="0"/>
              <a:t> </a:t>
            </a:r>
            <a:r>
              <a:rPr lang="cs-CZ" b="1" dirty="0" err="1"/>
              <a:t>solution</a:t>
            </a:r>
            <a:endParaRPr lang="en-US" b="1" dirty="0"/>
          </a:p>
          <a:p>
            <a:pPr lvl="1">
              <a:lnSpc>
                <a:spcPct val="110000"/>
              </a:lnSpc>
            </a:pPr>
            <a:r>
              <a:rPr lang="cs-CZ" dirty="0" err="1"/>
              <a:t>Decision</a:t>
            </a:r>
            <a:r>
              <a:rPr lang="cs-CZ" dirty="0"/>
              <a:t> </a:t>
            </a:r>
            <a:r>
              <a:rPr lang="cs-CZ" dirty="0" err="1"/>
              <a:t>variables</a:t>
            </a:r>
            <a:endParaRPr lang="en-US" dirty="0"/>
          </a:p>
          <a:p>
            <a:pPr lvl="1">
              <a:lnSpc>
                <a:spcPct val="110000"/>
              </a:lnSpc>
            </a:pPr>
            <a:endParaRPr lang="en-US" dirty="0"/>
          </a:p>
          <a:p>
            <a:pPr marL="381000" lvl="1" indent="0">
              <a:lnSpc>
                <a:spcPct val="110000"/>
              </a:lnSpc>
              <a:buNone/>
            </a:pPr>
            <a:endParaRPr lang="en-US" dirty="0"/>
          </a:p>
          <a:p>
            <a:pPr lvl="1">
              <a:lnSpc>
                <a:spcPct val="110000"/>
              </a:lnSpc>
            </a:pPr>
            <a:r>
              <a:rPr lang="cs-CZ" dirty="0" err="1"/>
              <a:t>Objective</a:t>
            </a:r>
            <a:r>
              <a:rPr lang="cs-CZ" dirty="0"/>
              <a:t> </a:t>
            </a:r>
            <a:r>
              <a:rPr lang="cs-CZ" dirty="0" err="1"/>
              <a:t>value</a:t>
            </a:r>
            <a:endParaRPr lang="en-US" dirty="0"/>
          </a:p>
          <a:p>
            <a:pPr marL="381000" lvl="1" indent="0">
              <a:lnSpc>
                <a:spcPct val="110000"/>
              </a:lnSpc>
              <a:buNone/>
            </a:pPr>
            <a:endParaRPr lang="en-US" dirty="0"/>
          </a:p>
          <a:p>
            <a:pPr lvl="1">
              <a:lnSpc>
                <a:spcPct val="110000"/>
              </a:lnSpc>
            </a:pPr>
            <a:r>
              <a:rPr lang="cs-CZ" dirty="0" err="1"/>
              <a:t>Slack</a:t>
            </a:r>
            <a:r>
              <a:rPr lang="cs-CZ" dirty="0"/>
              <a:t>/</a:t>
            </a:r>
            <a:r>
              <a:rPr lang="cs-CZ" dirty="0" err="1"/>
              <a:t>surplus</a:t>
            </a:r>
            <a:r>
              <a:rPr lang="cs-CZ" dirty="0"/>
              <a:t> </a:t>
            </a:r>
            <a:r>
              <a:rPr lang="cs-CZ" dirty="0" err="1"/>
              <a:t>variables</a:t>
            </a: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dirty="0" err="1"/>
              <a:t>Capacity</a:t>
            </a:r>
            <a:r>
              <a:rPr lang="cs-CZ" dirty="0"/>
              <a:t> </a:t>
            </a:r>
            <a:r>
              <a:rPr lang="cs-CZ" dirty="0" err="1"/>
              <a:t>Production</a:t>
            </a:r>
            <a:r>
              <a:rPr lang="cs-CZ" dirty="0"/>
              <a:t> Planning </a:t>
            </a:r>
            <a:r>
              <a:rPr lang="cs-CZ" dirty="0" err="1"/>
              <a:t>Problem</a:t>
            </a:r>
            <a:r>
              <a:rPr lang="cs-CZ" dirty="0"/>
              <a:t> – </a:t>
            </a:r>
            <a:r>
              <a:rPr lang="cs-CZ" dirty="0" err="1"/>
              <a:t>solution</a:t>
            </a:r>
            <a:r>
              <a:rPr lang="cs-CZ" dirty="0"/>
              <a:t> </a:t>
            </a:r>
            <a:endParaRPr lang="en-US" dirty="0"/>
          </a:p>
        </p:txBody>
      </p:sp>
      <mc:AlternateContent xmlns:mc="http://schemas.openxmlformats.org/markup-compatibility/2006" xmlns:a14="http://schemas.microsoft.com/office/drawing/2010/main">
        <mc:Choice Requires="a14">
          <p:sp>
            <p:nvSpPr>
              <p:cNvPr id="3" name="TextovéPole 2">
                <a:extLst>
                  <a:ext uri="{FF2B5EF4-FFF2-40B4-BE49-F238E27FC236}">
                    <a16:creationId xmlns:a16="http://schemas.microsoft.com/office/drawing/2014/main" id="{9A435C14-3BBC-C004-AB6E-0F24FCAAF78D}"/>
                  </a:ext>
                </a:extLst>
              </p:cNvPr>
              <p:cNvSpPr txBox="1"/>
              <p:nvPr/>
            </p:nvSpPr>
            <p:spPr>
              <a:xfrm>
                <a:off x="1388918" y="2301446"/>
                <a:ext cx="788421" cy="523220"/>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sz="1700" i="1" smtClean="0">
                              <a:latin typeface="Cambria Math" panose="02040503050406030204" pitchFamily="18" charset="0"/>
                            </a:rPr>
                          </m:ctrlPr>
                        </m:sSubPr>
                        <m:e>
                          <m:r>
                            <a:rPr lang="en-US" sz="1700" b="0" i="1" smtClean="0">
                              <a:latin typeface="Cambria Math" panose="02040503050406030204" pitchFamily="18" charset="0"/>
                            </a:rPr>
                            <m:t>𝑥</m:t>
                          </m:r>
                        </m:e>
                        <m:sub>
                          <m:r>
                            <a:rPr lang="en-US" sz="1700" b="0" i="1" smtClean="0">
                              <a:latin typeface="Cambria Math" panose="02040503050406030204" pitchFamily="18" charset="0"/>
                            </a:rPr>
                            <m:t>1</m:t>
                          </m:r>
                        </m:sub>
                      </m:sSub>
                      <m:r>
                        <a:rPr lang="en-US" sz="1700" b="0" i="1" smtClean="0">
                          <a:latin typeface="Cambria Math" panose="02040503050406030204" pitchFamily="18" charset="0"/>
                        </a:rPr>
                        <m:t>=</m:t>
                      </m:r>
                      <m:r>
                        <a:rPr lang="cs-CZ" sz="1700" b="0" i="1" smtClean="0">
                          <a:latin typeface="Cambria Math" panose="02040503050406030204" pitchFamily="18" charset="0"/>
                        </a:rPr>
                        <m:t>48</m:t>
                      </m:r>
                    </m:oMath>
                  </m:oMathPara>
                </a14:m>
                <a:endParaRPr lang="en-US" sz="1700" b="0" dirty="0"/>
              </a:p>
              <a:p>
                <a:pPr/>
                <a14:m>
                  <m:oMathPara xmlns:m="http://schemas.openxmlformats.org/officeDocument/2006/math">
                    <m:oMathParaPr>
                      <m:jc m:val="left"/>
                    </m:oMathParaPr>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𝑥</m:t>
                          </m:r>
                        </m:e>
                        <m:sub>
                          <m:r>
                            <a:rPr lang="en-US" sz="1700" b="0" i="1" smtClean="0">
                              <a:latin typeface="Cambria Math" panose="02040503050406030204" pitchFamily="18" charset="0"/>
                            </a:rPr>
                            <m:t>2</m:t>
                          </m:r>
                        </m:sub>
                      </m:sSub>
                      <m:r>
                        <a:rPr lang="en-US" sz="1700" i="1" smtClean="0">
                          <a:latin typeface="Cambria Math" panose="02040503050406030204" pitchFamily="18" charset="0"/>
                        </a:rPr>
                        <m:t>=</m:t>
                      </m:r>
                      <m:r>
                        <a:rPr lang="cs-CZ" sz="1700" b="0" i="1" smtClean="0">
                          <a:latin typeface="Cambria Math" panose="02040503050406030204" pitchFamily="18" charset="0"/>
                        </a:rPr>
                        <m:t>14</m:t>
                      </m:r>
                    </m:oMath>
                  </m:oMathPara>
                </a14:m>
                <a:endParaRPr lang="en-US" sz="1700" dirty="0"/>
              </a:p>
            </p:txBody>
          </p:sp>
        </mc:Choice>
        <mc:Fallback xmlns="">
          <p:sp>
            <p:nvSpPr>
              <p:cNvPr id="3" name="TextovéPole 2">
                <a:extLst>
                  <a:ext uri="{FF2B5EF4-FFF2-40B4-BE49-F238E27FC236}">
                    <a16:creationId xmlns:a16="http://schemas.microsoft.com/office/drawing/2014/main" id="{9A435C14-3BBC-C004-AB6E-0F24FCAAF78D}"/>
                  </a:ext>
                </a:extLst>
              </p:cNvPr>
              <p:cNvSpPr txBox="1">
                <a:spLocks noRot="1" noChangeAspect="1" noMove="1" noResize="1" noEditPoints="1" noAdjustHandles="1" noChangeArrowheads="1" noChangeShapeType="1" noTextEdit="1"/>
              </p:cNvSpPr>
              <p:nvPr/>
            </p:nvSpPr>
            <p:spPr>
              <a:xfrm>
                <a:off x="1388918" y="2301446"/>
                <a:ext cx="788421" cy="523220"/>
              </a:xfrm>
              <a:prstGeom prst="rect">
                <a:avLst/>
              </a:prstGeom>
              <a:blipFill>
                <a:blip r:embed="rId2"/>
                <a:stretch>
                  <a:fillRect l="-6977" r="-1550" b="-7059"/>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6" name="TextovéPole 5">
                <a:extLst>
                  <a:ext uri="{FF2B5EF4-FFF2-40B4-BE49-F238E27FC236}">
                    <a16:creationId xmlns:a16="http://schemas.microsoft.com/office/drawing/2014/main" id="{93EE4134-A01B-A488-D6D9-759A8598FDA8}"/>
                  </a:ext>
                </a:extLst>
              </p:cNvPr>
              <p:cNvSpPr txBox="1"/>
              <p:nvPr/>
            </p:nvSpPr>
            <p:spPr>
              <a:xfrm>
                <a:off x="1388917" y="3288545"/>
                <a:ext cx="1016047" cy="2616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700" i="1" smtClean="0">
                              <a:latin typeface="Cambria Math" panose="02040503050406030204" pitchFamily="18" charset="0"/>
                            </a:rPr>
                          </m:ctrlPr>
                        </m:sSubPr>
                        <m:e>
                          <m:r>
                            <a:rPr lang="en-US" sz="1700" b="0" i="1" smtClean="0">
                              <a:latin typeface="Cambria Math" panose="02040503050406030204" pitchFamily="18" charset="0"/>
                            </a:rPr>
                            <m:t>𝑧</m:t>
                          </m:r>
                        </m:e>
                        <m:sub>
                          <m:r>
                            <a:rPr lang="en-US" sz="1700" b="0" i="1" smtClean="0">
                              <a:latin typeface="Cambria Math" panose="02040503050406030204" pitchFamily="18" charset="0"/>
                            </a:rPr>
                            <m:t>0</m:t>
                          </m:r>
                        </m:sub>
                      </m:sSub>
                      <m:r>
                        <a:rPr lang="en-US" sz="1700" i="1" smtClean="0">
                          <a:latin typeface="Cambria Math" panose="02040503050406030204" pitchFamily="18" charset="0"/>
                        </a:rPr>
                        <m:t>=</m:t>
                      </m:r>
                      <m:r>
                        <a:rPr lang="cs-CZ" sz="1700" b="0" i="0" smtClean="0">
                          <a:latin typeface="Cambria Math" panose="02040503050406030204" pitchFamily="18" charset="0"/>
                        </a:rPr>
                        <m:t>5640</m:t>
                      </m:r>
                    </m:oMath>
                  </m:oMathPara>
                </a14:m>
                <a:endParaRPr lang="en-US" sz="1700" dirty="0"/>
              </a:p>
            </p:txBody>
          </p:sp>
        </mc:Choice>
        <mc:Fallback xmlns="">
          <p:sp>
            <p:nvSpPr>
              <p:cNvPr id="6" name="TextovéPole 5">
                <a:extLst>
                  <a:ext uri="{FF2B5EF4-FFF2-40B4-BE49-F238E27FC236}">
                    <a16:creationId xmlns:a16="http://schemas.microsoft.com/office/drawing/2014/main" id="{93EE4134-A01B-A488-D6D9-759A8598FDA8}"/>
                  </a:ext>
                </a:extLst>
              </p:cNvPr>
              <p:cNvSpPr txBox="1">
                <a:spLocks noRot="1" noChangeAspect="1" noMove="1" noResize="1" noEditPoints="1" noAdjustHandles="1" noChangeArrowheads="1" noChangeShapeType="1" noTextEdit="1"/>
              </p:cNvSpPr>
              <p:nvPr/>
            </p:nvSpPr>
            <p:spPr>
              <a:xfrm>
                <a:off x="1388917" y="3288545"/>
                <a:ext cx="1016047" cy="261610"/>
              </a:xfrm>
              <a:prstGeom prst="rect">
                <a:avLst/>
              </a:prstGeom>
              <a:blipFill>
                <a:blip r:embed="rId3"/>
                <a:stretch>
                  <a:fillRect l="-2395" r="-4192" b="-13953"/>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 name="TextovéPole 6">
                <a:extLst>
                  <a:ext uri="{FF2B5EF4-FFF2-40B4-BE49-F238E27FC236}">
                    <a16:creationId xmlns:a16="http://schemas.microsoft.com/office/drawing/2014/main" id="{F95BFAD6-8825-0490-F36C-2DD0647A036F}"/>
                  </a:ext>
                </a:extLst>
              </p:cNvPr>
              <p:cNvSpPr txBox="1"/>
              <p:nvPr/>
            </p:nvSpPr>
            <p:spPr>
              <a:xfrm>
                <a:off x="1388917" y="3989116"/>
                <a:ext cx="788421" cy="784830"/>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sz="1700" i="1" smtClean="0">
                              <a:latin typeface="Cambria Math" panose="02040503050406030204" pitchFamily="18" charset="0"/>
                            </a:rPr>
                          </m:ctrlPr>
                        </m:sSubPr>
                        <m:e>
                          <m:r>
                            <a:rPr lang="en-US" sz="1700" b="0" i="1" smtClean="0">
                              <a:latin typeface="Cambria Math" panose="02040503050406030204" pitchFamily="18" charset="0"/>
                            </a:rPr>
                            <m:t>𝑥</m:t>
                          </m:r>
                        </m:e>
                        <m:sub>
                          <m:r>
                            <a:rPr lang="en-US" sz="1700" b="0" i="1" smtClean="0">
                              <a:latin typeface="Cambria Math" panose="02040503050406030204" pitchFamily="18" charset="0"/>
                            </a:rPr>
                            <m:t>3</m:t>
                          </m:r>
                        </m:sub>
                      </m:sSub>
                      <m:r>
                        <a:rPr lang="en-US" sz="1700" b="0" i="1" smtClean="0">
                          <a:latin typeface="Cambria Math" panose="02040503050406030204" pitchFamily="18" charset="0"/>
                        </a:rPr>
                        <m:t>=</m:t>
                      </m:r>
                      <m:r>
                        <a:rPr lang="cs-CZ" sz="1700" b="0" i="1" smtClean="0">
                          <a:latin typeface="Cambria Math" panose="02040503050406030204" pitchFamily="18" charset="0"/>
                        </a:rPr>
                        <m:t>2</m:t>
                      </m:r>
                    </m:oMath>
                  </m:oMathPara>
                </a14:m>
                <a:endParaRPr lang="en-US" sz="1700" b="0" dirty="0"/>
              </a:p>
              <a:p>
                <a:pPr/>
                <a14:m>
                  <m:oMathPara xmlns:m="http://schemas.openxmlformats.org/officeDocument/2006/math">
                    <m:oMathParaPr>
                      <m:jc m:val="left"/>
                    </m:oMathParaPr>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𝑥</m:t>
                          </m:r>
                        </m:e>
                        <m:sub>
                          <m:r>
                            <a:rPr lang="en-US" sz="1700" b="0" i="1" smtClean="0">
                              <a:latin typeface="Cambria Math" panose="02040503050406030204" pitchFamily="18" charset="0"/>
                            </a:rPr>
                            <m:t>4</m:t>
                          </m:r>
                        </m:sub>
                      </m:sSub>
                      <m:r>
                        <a:rPr lang="en-US" sz="1700" i="1">
                          <a:latin typeface="Cambria Math" panose="02040503050406030204" pitchFamily="18" charset="0"/>
                        </a:rPr>
                        <m:t>=</m:t>
                      </m:r>
                      <m:r>
                        <a:rPr lang="cs-CZ" sz="1700" b="0" i="1" smtClean="0">
                          <a:latin typeface="Cambria Math" panose="02040503050406030204" pitchFamily="18" charset="0"/>
                        </a:rPr>
                        <m:t>16</m:t>
                      </m:r>
                    </m:oMath>
                  </m:oMathPara>
                </a14:m>
                <a:endParaRPr lang="en-US" sz="1700" dirty="0"/>
              </a:p>
              <a:p>
                <a:pPr/>
                <a14:m>
                  <m:oMathPara xmlns:m="http://schemas.openxmlformats.org/officeDocument/2006/math">
                    <m:oMathParaPr>
                      <m:jc m:val="left"/>
                    </m:oMathParaPr>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𝑥</m:t>
                          </m:r>
                        </m:e>
                        <m:sub>
                          <m:r>
                            <a:rPr lang="en-US" sz="1700" b="0" i="1" smtClean="0">
                              <a:latin typeface="Cambria Math" panose="02040503050406030204" pitchFamily="18" charset="0"/>
                            </a:rPr>
                            <m:t>5</m:t>
                          </m:r>
                        </m:sub>
                      </m:sSub>
                      <m:r>
                        <a:rPr lang="en-US" sz="1700" i="1">
                          <a:latin typeface="Cambria Math" panose="02040503050406030204" pitchFamily="18" charset="0"/>
                        </a:rPr>
                        <m:t>=0</m:t>
                      </m:r>
                    </m:oMath>
                  </m:oMathPara>
                </a14:m>
                <a:endParaRPr lang="en-US" sz="1700" dirty="0"/>
              </a:p>
            </p:txBody>
          </p:sp>
        </mc:Choice>
        <mc:Fallback xmlns="">
          <p:sp>
            <p:nvSpPr>
              <p:cNvPr id="7" name="TextovéPole 6">
                <a:extLst>
                  <a:ext uri="{FF2B5EF4-FFF2-40B4-BE49-F238E27FC236}">
                    <a16:creationId xmlns:a16="http://schemas.microsoft.com/office/drawing/2014/main" id="{F95BFAD6-8825-0490-F36C-2DD0647A036F}"/>
                  </a:ext>
                </a:extLst>
              </p:cNvPr>
              <p:cNvSpPr txBox="1">
                <a:spLocks noRot="1" noChangeAspect="1" noMove="1" noResize="1" noEditPoints="1" noAdjustHandles="1" noChangeArrowheads="1" noChangeShapeType="1" noTextEdit="1"/>
              </p:cNvSpPr>
              <p:nvPr/>
            </p:nvSpPr>
            <p:spPr>
              <a:xfrm>
                <a:off x="1388917" y="3989116"/>
                <a:ext cx="788421" cy="784830"/>
              </a:xfrm>
              <a:prstGeom prst="rect">
                <a:avLst/>
              </a:prstGeom>
              <a:blipFill>
                <a:blip r:embed="rId4"/>
                <a:stretch>
                  <a:fillRect l="-6977" r="-1550" b="-3876"/>
                </a:stretch>
              </a:blipFill>
            </p:spPr>
            <p:txBody>
              <a:bodyPr/>
              <a:lstStyle/>
              <a:p>
                <a:r>
                  <a:rPr lang="cs-CZ">
                    <a:noFill/>
                  </a:rPr>
                  <a:t> </a:t>
                </a:r>
              </a:p>
            </p:txBody>
          </p:sp>
        </mc:Fallback>
      </mc:AlternateContent>
      <p:pic>
        <p:nvPicPr>
          <p:cNvPr id="11" name="Obrázek 10">
            <a:extLst>
              <a:ext uri="{FF2B5EF4-FFF2-40B4-BE49-F238E27FC236}">
                <a16:creationId xmlns:a16="http://schemas.microsoft.com/office/drawing/2014/main" id="{34E331EC-36B6-1362-2C14-FEA5B2D251AE}"/>
              </a:ext>
            </a:extLst>
          </p:cNvPr>
          <p:cNvPicPr>
            <a:picLocks noChangeAspect="1"/>
          </p:cNvPicPr>
          <p:nvPr/>
        </p:nvPicPr>
        <p:blipFill>
          <a:blip r:embed="rId5"/>
          <a:stretch>
            <a:fillRect/>
          </a:stretch>
        </p:blipFill>
        <p:spPr>
          <a:xfrm>
            <a:off x="3813292" y="1837233"/>
            <a:ext cx="5437795" cy="3164234"/>
          </a:xfrm>
          <a:prstGeom prst="rect">
            <a:avLst/>
          </a:prstGeom>
          <a:ln w="12700">
            <a:solidFill>
              <a:schemeClr val="tx1"/>
            </a:solidFill>
          </a:ln>
        </p:spPr>
      </p:pic>
      <p:pic>
        <p:nvPicPr>
          <p:cNvPr id="13" name="Obrázek 12">
            <a:extLst>
              <a:ext uri="{FF2B5EF4-FFF2-40B4-BE49-F238E27FC236}">
                <a16:creationId xmlns:a16="http://schemas.microsoft.com/office/drawing/2014/main" id="{25847634-1229-F137-1CAA-1DE01188CEA9}"/>
              </a:ext>
            </a:extLst>
          </p:cNvPr>
          <p:cNvPicPr>
            <a:picLocks noChangeAspect="1"/>
          </p:cNvPicPr>
          <p:nvPr/>
        </p:nvPicPr>
        <p:blipFill>
          <a:blip r:embed="rId6"/>
          <a:stretch>
            <a:fillRect/>
          </a:stretch>
        </p:blipFill>
        <p:spPr>
          <a:xfrm>
            <a:off x="6429961" y="2917059"/>
            <a:ext cx="3369885" cy="3137990"/>
          </a:xfrm>
          <a:prstGeom prst="rect">
            <a:avLst/>
          </a:prstGeom>
          <a:ln w="12700">
            <a:solidFill>
              <a:schemeClr val="tx1"/>
            </a:solidFill>
          </a:ln>
        </p:spPr>
      </p:pic>
    </p:spTree>
    <p:extLst>
      <p:ext uri="{BB962C8B-B14F-4D97-AF65-F5344CB8AC3E}">
        <p14:creationId xmlns:p14="http://schemas.microsoft.com/office/powerpoint/2010/main" val="1496074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4A1AFDE3-ABCD-4343-B3B2-67289E1A1C4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7" name="Objekt 6" hidden="1">
                        <a:extLst>
                          <a:ext uri="{FF2B5EF4-FFF2-40B4-BE49-F238E27FC236}">
                            <a16:creationId xmlns:a16="http://schemas.microsoft.com/office/drawing/2014/main" id="{4A1AFDE3-ABCD-4343-B3B2-67289E1A1C4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19</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Production</a:t>
            </a:r>
            <a:r>
              <a:rPr lang="cs-CZ" dirty="0"/>
              <a:t> Planning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7213" y="1649117"/>
            <a:ext cx="11317005" cy="4524670"/>
          </a:xfrm>
        </p:spPr>
        <p:txBody>
          <a:bodyPr>
            <a:noAutofit/>
          </a:bodyPr>
          <a:lstStyle/>
          <a:p>
            <a:pPr marL="285750" lvl="0" indent="-285750">
              <a:lnSpc>
                <a:spcPct val="110000"/>
              </a:lnSpc>
              <a:buFont typeface="Wingdings" panose="05000000000000000000" pitchFamily="2" charset="2"/>
              <a:buChar char="§"/>
            </a:pPr>
            <a:r>
              <a:rPr lang="cs-CZ" b="1" dirty="0" err="1"/>
              <a:t>Mathematical</a:t>
            </a:r>
            <a:r>
              <a:rPr lang="cs-CZ" b="1" dirty="0"/>
              <a:t> model</a:t>
            </a:r>
          </a:p>
          <a:p>
            <a:pPr lvl="1">
              <a:lnSpc>
                <a:spcPct val="110000"/>
              </a:lnSpc>
            </a:pPr>
            <a:r>
              <a:rPr lang="cs-CZ" dirty="0" err="1"/>
              <a:t>Additional</a:t>
            </a:r>
            <a:r>
              <a:rPr lang="cs-CZ" dirty="0"/>
              <a:t> </a:t>
            </a:r>
            <a:r>
              <a:rPr lang="cs-CZ" dirty="0" err="1"/>
              <a:t>limitation</a:t>
            </a:r>
            <a:r>
              <a:rPr lang="cs-CZ" dirty="0"/>
              <a:t>: </a:t>
            </a:r>
            <a:r>
              <a:rPr lang="en-US" dirty="0"/>
              <a:t>How does the solution change if we have to produce </a:t>
            </a:r>
            <a:r>
              <a:rPr lang="en-US" dirty="0">
                <a:solidFill>
                  <a:schemeClr val="accent2"/>
                </a:solidFill>
              </a:rPr>
              <a:t>4 chairs</a:t>
            </a:r>
            <a:r>
              <a:rPr lang="en-US" dirty="0"/>
              <a:t> for </a:t>
            </a:r>
            <a:r>
              <a:rPr lang="en-US" dirty="0">
                <a:solidFill>
                  <a:schemeClr val="accent2"/>
                </a:solidFill>
              </a:rPr>
              <a:t>each</a:t>
            </a:r>
            <a:r>
              <a:rPr lang="en-US" dirty="0"/>
              <a:t> </a:t>
            </a:r>
            <a:r>
              <a:rPr lang="en-US" dirty="0">
                <a:solidFill>
                  <a:schemeClr val="accent2"/>
                </a:solidFill>
              </a:rPr>
              <a:t>table</a:t>
            </a:r>
            <a:r>
              <a:rPr lang="en-US" dirty="0"/>
              <a:t> produced?</a:t>
            </a:r>
          </a:p>
          <a:p>
            <a:pPr lvl="1">
              <a:lnSpc>
                <a:spcPct val="110000"/>
              </a:lnSpc>
            </a:pPr>
            <a:endParaRPr lang="en-US" b="1"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dirty="0" err="1"/>
              <a:t>Capacity</a:t>
            </a:r>
            <a:r>
              <a:rPr lang="cs-CZ" dirty="0"/>
              <a:t> </a:t>
            </a:r>
            <a:r>
              <a:rPr lang="cs-CZ" dirty="0" err="1"/>
              <a:t>Production</a:t>
            </a:r>
            <a:r>
              <a:rPr lang="cs-CZ" dirty="0"/>
              <a:t> Planning </a:t>
            </a:r>
            <a:r>
              <a:rPr lang="cs-CZ" dirty="0" err="1"/>
              <a:t>Problem</a:t>
            </a:r>
            <a:r>
              <a:rPr lang="cs-CZ" dirty="0"/>
              <a:t> – model, </a:t>
            </a:r>
            <a:r>
              <a:rPr lang="cs-CZ" dirty="0" err="1"/>
              <a:t>solution</a:t>
            </a:r>
            <a:endParaRPr lang="en-US" dirty="0"/>
          </a:p>
        </p:txBody>
      </p:sp>
      <mc:AlternateContent xmlns:mc="http://schemas.openxmlformats.org/markup-compatibility/2006" xmlns:a14="http://schemas.microsoft.com/office/drawing/2010/main">
        <mc:Choice Requires="a14">
          <p:sp>
            <p:nvSpPr>
              <p:cNvPr id="21" name="TextovéPole 20">
                <a:extLst>
                  <a:ext uri="{FF2B5EF4-FFF2-40B4-BE49-F238E27FC236}">
                    <a16:creationId xmlns:a16="http://schemas.microsoft.com/office/drawing/2014/main" id="{511AD639-AAF2-489D-AB20-199351214DD4}"/>
                  </a:ext>
                </a:extLst>
              </p:cNvPr>
              <p:cNvSpPr txBox="1"/>
              <p:nvPr/>
            </p:nvSpPr>
            <p:spPr>
              <a:xfrm>
                <a:off x="2904946" y="2403624"/>
                <a:ext cx="514564" cy="246221"/>
              </a:xfrm>
              <a:prstGeom prst="rect">
                <a:avLst/>
              </a:prstGeom>
              <a:noFill/>
            </p:spPr>
            <p:txBody>
              <a:bodyPr wrap="none" lIns="0" tIns="0" rIns="0" bIns="0" rtlCol="0">
                <a:spAutoFit/>
              </a:bodyPr>
              <a:lstStyle/>
              <a:p>
                <a14:m>
                  <m:oMath xmlns:m="http://schemas.openxmlformats.org/officeDocument/2006/math">
                    <m:r>
                      <m:rPr>
                        <m:nor/>
                      </m:rPr>
                      <a:rPr lang="en-US" sz="1600" b="0" i="0" smtClean="0">
                        <a:latin typeface="Arial" panose="020B0604020202020204" pitchFamily="34" charset="0"/>
                        <a:cs typeface="Arial" panose="020B0604020202020204" pitchFamily="34" charset="0"/>
                      </a:rPr>
                      <m:t>(</m:t>
                    </m:r>
                    <m:r>
                      <m:rPr>
                        <m:nor/>
                      </m:rPr>
                      <a:rPr lang="cs-CZ" sz="1600">
                        <a:latin typeface="Arial" panose="020B0604020202020204" pitchFamily="34" charset="0"/>
                        <a:cs typeface="Arial" panose="020B0604020202020204" pitchFamily="34" charset="0"/>
                      </a:rPr>
                      <m:t>sets</m:t>
                    </m:r>
                  </m:oMath>
                </a14:m>
                <a:r>
                  <a:rPr lang="cs-CZ"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mc:Choice>
        <mc:Fallback xmlns="">
          <p:sp>
            <p:nvSpPr>
              <p:cNvPr id="21" name="TextovéPole 20">
                <a:extLst>
                  <a:ext uri="{FF2B5EF4-FFF2-40B4-BE49-F238E27FC236}">
                    <a16:creationId xmlns:a16="http://schemas.microsoft.com/office/drawing/2014/main" id="{511AD639-AAF2-489D-AB20-199351214DD4}"/>
                  </a:ext>
                </a:extLst>
              </p:cNvPr>
              <p:cNvSpPr txBox="1">
                <a:spLocks noRot="1" noChangeAspect="1" noMove="1" noResize="1" noEditPoints="1" noAdjustHandles="1" noChangeArrowheads="1" noChangeShapeType="1" noTextEdit="1"/>
              </p:cNvSpPr>
              <p:nvPr/>
            </p:nvSpPr>
            <p:spPr>
              <a:xfrm>
                <a:off x="2904946" y="2403624"/>
                <a:ext cx="514564" cy="246221"/>
              </a:xfrm>
              <a:prstGeom prst="rect">
                <a:avLst/>
              </a:prstGeom>
              <a:blipFill>
                <a:blip r:embed="rId5"/>
                <a:stretch>
                  <a:fillRect l="-19048" t="-24390" r="-22619" b="-48780"/>
                </a:stretch>
              </a:blipFill>
            </p:spPr>
            <p:txBody>
              <a:bodyPr/>
              <a:lstStyle/>
              <a:p>
                <a:r>
                  <a:rPr lang="cs-CZ">
                    <a:noFill/>
                  </a:rPr>
                  <a:t> </a:t>
                </a:r>
              </a:p>
            </p:txBody>
          </p:sp>
        </mc:Fallback>
      </mc:AlternateContent>
      <p:graphicFrame>
        <p:nvGraphicFramePr>
          <p:cNvPr id="17" name="Objekt 16">
            <a:extLst>
              <a:ext uri="{FF2B5EF4-FFF2-40B4-BE49-F238E27FC236}">
                <a16:creationId xmlns:a16="http://schemas.microsoft.com/office/drawing/2014/main" id="{D1FBF6B6-252B-31A7-33D1-EF3B1569B941}"/>
              </a:ext>
            </a:extLst>
          </p:cNvPr>
          <p:cNvGraphicFramePr>
            <a:graphicFrameLocks noChangeAspect="1"/>
          </p:cNvGraphicFramePr>
          <p:nvPr/>
        </p:nvGraphicFramePr>
        <p:xfrm>
          <a:off x="1376154" y="2331454"/>
          <a:ext cx="865609" cy="380023"/>
        </p:xfrm>
        <a:graphic>
          <a:graphicData uri="http://schemas.openxmlformats.org/presentationml/2006/ole">
            <mc:AlternateContent xmlns:mc="http://schemas.openxmlformats.org/markup-compatibility/2006">
              <mc:Choice xmlns:v="urn:schemas-microsoft-com:vml" Requires="v">
                <p:oleObj name="Equation" r:id="rId6" imgW="520560" imgH="228600" progId="Equation.DSMT4">
                  <p:embed/>
                </p:oleObj>
              </mc:Choice>
              <mc:Fallback>
                <p:oleObj name="Equation" r:id="rId6" imgW="520560" imgH="228600" progId="Equation.DSMT4">
                  <p:embed/>
                  <p:pic>
                    <p:nvPicPr>
                      <p:cNvPr id="17" name="Objekt 16">
                        <a:extLst>
                          <a:ext uri="{FF2B5EF4-FFF2-40B4-BE49-F238E27FC236}">
                            <a16:creationId xmlns:a16="http://schemas.microsoft.com/office/drawing/2014/main" id="{D1FBF6B6-252B-31A7-33D1-EF3B1569B941}"/>
                          </a:ext>
                        </a:extLst>
                      </p:cNvPr>
                      <p:cNvPicPr>
                        <a:picLocks noChangeAspect="1" noChangeArrowheads="1"/>
                      </p:cNvPicPr>
                      <p:nvPr/>
                    </p:nvPicPr>
                    <p:blipFill>
                      <a:blip r:embed="rId7"/>
                      <a:srcRect/>
                      <a:stretch>
                        <a:fillRect/>
                      </a:stretch>
                    </p:blipFill>
                    <p:spPr bwMode="auto">
                      <a:xfrm>
                        <a:off x="1376154" y="2331454"/>
                        <a:ext cx="865609" cy="380023"/>
                      </a:xfrm>
                      <a:prstGeom prst="rect">
                        <a:avLst/>
                      </a:prstGeom>
                      <a:noFill/>
                    </p:spPr>
                  </p:pic>
                </p:oleObj>
              </mc:Fallback>
            </mc:AlternateContent>
          </a:graphicData>
        </a:graphic>
      </p:graphicFrame>
      <p:sp>
        <p:nvSpPr>
          <p:cNvPr id="19" name="Zástupný text 4">
            <a:extLst>
              <a:ext uri="{FF2B5EF4-FFF2-40B4-BE49-F238E27FC236}">
                <a16:creationId xmlns:a16="http://schemas.microsoft.com/office/drawing/2014/main" id="{1525BA65-AAA7-78C3-BDCA-0092651C7658}"/>
              </a:ext>
            </a:extLst>
          </p:cNvPr>
          <p:cNvSpPr txBox="1">
            <a:spLocks/>
          </p:cNvSpPr>
          <p:nvPr/>
        </p:nvSpPr>
        <p:spPr>
          <a:xfrm>
            <a:off x="460326" y="2800345"/>
            <a:ext cx="9264016" cy="377348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rgbClr val="D9D9D9"/>
              </a:buClr>
              <a:buSzTx/>
              <a:buFont typeface="Wingdings"/>
              <a:buNone/>
              <a:defRPr sz="1600" kern="1200">
                <a:solidFill>
                  <a:schemeClr val="tx1"/>
                </a:solidFill>
                <a:latin typeface="Arial" panose="020B0604020202020204" pitchFamily="34" charset="0"/>
                <a:ea typeface="+mn-ea"/>
                <a:cs typeface="Arial" panose="020B0604020202020204" pitchFamily="34" charset="0"/>
              </a:defRPr>
            </a:lvl1pPr>
            <a:lvl2pPr marL="609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990600" indent="-228600" algn="l" defTabSz="914400" rtl="0" eaLnBrk="1" latinLnBrk="0" hangingPunct="1">
              <a:lnSpc>
                <a:spcPct val="100000"/>
              </a:lnSpc>
              <a:spcBef>
                <a:spcPts val="500"/>
              </a:spcBef>
              <a:buClr>
                <a:schemeClr val="bg1">
                  <a:lumMod val="75000"/>
                </a:schemeClr>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371600" indent="-228600" algn="l" defTabSz="914400" rtl="0" eaLnBrk="1" latinLnBrk="0" hangingPunct="1">
              <a:lnSpc>
                <a:spcPct val="100000"/>
              </a:lnSpc>
              <a:spcBef>
                <a:spcPts val="500"/>
              </a:spcBef>
              <a:buClr>
                <a:schemeClr val="bg1">
                  <a:lumMod val="75000"/>
                </a:schemeClr>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1752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133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10000"/>
              </a:lnSpc>
              <a:buFont typeface="Wingdings" panose="05000000000000000000" pitchFamily="2" charset="2"/>
              <a:buChar char="§"/>
            </a:pPr>
            <a:r>
              <a:rPr lang="cs-CZ" b="1" dirty="0" err="1"/>
              <a:t>Optimal</a:t>
            </a:r>
            <a:r>
              <a:rPr lang="cs-CZ" b="1" dirty="0"/>
              <a:t> </a:t>
            </a:r>
            <a:r>
              <a:rPr lang="cs-CZ" b="1" dirty="0" err="1"/>
              <a:t>solution</a:t>
            </a:r>
            <a:endParaRPr lang="en-US" b="1" dirty="0"/>
          </a:p>
          <a:p>
            <a:pPr lvl="1">
              <a:lnSpc>
                <a:spcPct val="110000"/>
              </a:lnSpc>
            </a:pPr>
            <a:r>
              <a:rPr lang="cs-CZ" dirty="0" err="1"/>
              <a:t>Decision</a:t>
            </a:r>
            <a:r>
              <a:rPr lang="cs-CZ" dirty="0"/>
              <a:t> </a:t>
            </a:r>
            <a:r>
              <a:rPr lang="cs-CZ" dirty="0" err="1"/>
              <a:t>variables</a:t>
            </a:r>
            <a:endParaRPr lang="en-US" dirty="0"/>
          </a:p>
          <a:p>
            <a:pPr lvl="1">
              <a:lnSpc>
                <a:spcPct val="110000"/>
              </a:lnSpc>
            </a:pPr>
            <a:endParaRPr lang="en-US" dirty="0"/>
          </a:p>
          <a:p>
            <a:pPr lvl="1">
              <a:lnSpc>
                <a:spcPct val="110000"/>
              </a:lnSpc>
            </a:pPr>
            <a:endParaRPr lang="en-US" dirty="0"/>
          </a:p>
          <a:p>
            <a:pPr lvl="1">
              <a:lnSpc>
                <a:spcPct val="110000"/>
              </a:lnSpc>
            </a:pPr>
            <a:r>
              <a:rPr lang="cs-CZ" dirty="0" err="1"/>
              <a:t>Objective</a:t>
            </a:r>
            <a:r>
              <a:rPr lang="cs-CZ" dirty="0"/>
              <a:t> </a:t>
            </a:r>
            <a:r>
              <a:rPr lang="cs-CZ" dirty="0" err="1"/>
              <a:t>value</a:t>
            </a:r>
            <a:endParaRPr lang="cs-CZ" dirty="0"/>
          </a:p>
          <a:p>
            <a:pPr lvl="1">
              <a:lnSpc>
                <a:spcPct val="110000"/>
              </a:lnSpc>
            </a:pPr>
            <a:endParaRPr lang="cs-CZ" dirty="0"/>
          </a:p>
          <a:p>
            <a:pPr lvl="1">
              <a:lnSpc>
                <a:spcPct val="110000"/>
              </a:lnSpc>
            </a:pPr>
            <a:r>
              <a:rPr lang="cs-CZ" dirty="0" err="1"/>
              <a:t>Slack</a:t>
            </a:r>
            <a:r>
              <a:rPr lang="cs-CZ" dirty="0"/>
              <a:t>/</a:t>
            </a:r>
            <a:r>
              <a:rPr lang="cs-CZ" dirty="0" err="1"/>
              <a:t>surplus</a:t>
            </a:r>
            <a:r>
              <a:rPr lang="cs-CZ" dirty="0"/>
              <a:t> </a:t>
            </a:r>
            <a:r>
              <a:rPr lang="cs-CZ" dirty="0" err="1"/>
              <a:t>variables</a:t>
            </a:r>
            <a:endParaRPr lang="en-US" dirty="0"/>
          </a:p>
          <a:p>
            <a:pPr marL="381000" lvl="1" indent="0">
              <a:lnSpc>
                <a:spcPct val="110000"/>
              </a:lnSpc>
              <a:buNone/>
            </a:pPr>
            <a:endParaRPr lang="en-US" dirty="0"/>
          </a:p>
        </p:txBody>
      </p:sp>
      <mc:AlternateContent xmlns:mc="http://schemas.openxmlformats.org/markup-compatibility/2006" xmlns:a14="http://schemas.microsoft.com/office/drawing/2010/main">
        <mc:Choice Requires="a14">
          <p:sp>
            <p:nvSpPr>
              <p:cNvPr id="25" name="TextovéPole 24">
                <a:extLst>
                  <a:ext uri="{FF2B5EF4-FFF2-40B4-BE49-F238E27FC236}">
                    <a16:creationId xmlns:a16="http://schemas.microsoft.com/office/drawing/2014/main" id="{22F28A84-D916-6C77-43E8-ABC9CB520333}"/>
                  </a:ext>
                </a:extLst>
              </p:cNvPr>
              <p:cNvSpPr txBox="1"/>
              <p:nvPr/>
            </p:nvSpPr>
            <p:spPr>
              <a:xfrm>
                <a:off x="1376154" y="3429000"/>
                <a:ext cx="882165" cy="584775"/>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sz="1900" i="1" smtClean="0">
                              <a:latin typeface="Cambria Math" panose="02040503050406030204" pitchFamily="18" charset="0"/>
                            </a:rPr>
                          </m:ctrlPr>
                        </m:sSubPr>
                        <m:e>
                          <m:r>
                            <a:rPr lang="en-US" sz="1900" b="0" i="1" smtClean="0">
                              <a:latin typeface="Cambria Math" panose="02040503050406030204" pitchFamily="18" charset="0"/>
                            </a:rPr>
                            <m:t>𝑥</m:t>
                          </m:r>
                        </m:e>
                        <m:sub>
                          <m:r>
                            <a:rPr lang="en-US" sz="1900" b="0" i="1" smtClean="0">
                              <a:latin typeface="Cambria Math" panose="02040503050406030204" pitchFamily="18" charset="0"/>
                            </a:rPr>
                            <m:t>1</m:t>
                          </m:r>
                        </m:sub>
                      </m:sSub>
                      <m:r>
                        <a:rPr lang="en-US" sz="1900" b="0" i="1" smtClean="0">
                          <a:latin typeface="Cambria Math" panose="02040503050406030204" pitchFamily="18" charset="0"/>
                        </a:rPr>
                        <m:t>=</m:t>
                      </m:r>
                      <m:r>
                        <a:rPr lang="cs-CZ" sz="1900" b="0" i="1" smtClean="0">
                          <a:latin typeface="Cambria Math" panose="02040503050406030204" pitchFamily="18" charset="0"/>
                        </a:rPr>
                        <m:t>10</m:t>
                      </m:r>
                    </m:oMath>
                  </m:oMathPara>
                </a14:m>
                <a:endParaRPr lang="en-US" sz="1900" b="0"/>
              </a:p>
              <a:p>
                <a:pPr/>
                <a14:m>
                  <m:oMathPara xmlns:m="http://schemas.openxmlformats.org/officeDocument/2006/math">
                    <m:oMathParaPr>
                      <m:jc m:val="left"/>
                    </m:oMathParaPr>
                    <m:oMath xmlns:m="http://schemas.openxmlformats.org/officeDocument/2006/math">
                      <m:sSub>
                        <m:sSubPr>
                          <m:ctrlPr>
                            <a:rPr lang="en-US" sz="1900" i="1" smtClean="0">
                              <a:latin typeface="Cambria Math" panose="02040503050406030204" pitchFamily="18" charset="0"/>
                            </a:rPr>
                          </m:ctrlPr>
                        </m:sSubPr>
                        <m:e>
                          <m:r>
                            <a:rPr lang="en-US" sz="1900" i="1" smtClean="0">
                              <a:latin typeface="Cambria Math" panose="02040503050406030204" pitchFamily="18" charset="0"/>
                            </a:rPr>
                            <m:t>𝑥</m:t>
                          </m:r>
                        </m:e>
                        <m:sub>
                          <m:r>
                            <a:rPr lang="en-US" sz="1900" b="0" i="1" smtClean="0">
                              <a:latin typeface="Cambria Math" panose="02040503050406030204" pitchFamily="18" charset="0"/>
                            </a:rPr>
                            <m:t>2</m:t>
                          </m:r>
                        </m:sub>
                      </m:sSub>
                      <m:r>
                        <a:rPr lang="en-US" sz="1900" i="1" smtClean="0">
                          <a:latin typeface="Cambria Math" panose="02040503050406030204" pitchFamily="18" charset="0"/>
                        </a:rPr>
                        <m:t>=</m:t>
                      </m:r>
                      <m:r>
                        <a:rPr lang="cs-CZ" sz="1900" b="0" i="1" smtClean="0">
                          <a:latin typeface="Cambria Math" panose="02040503050406030204" pitchFamily="18" charset="0"/>
                        </a:rPr>
                        <m:t>40</m:t>
                      </m:r>
                    </m:oMath>
                  </m:oMathPara>
                </a14:m>
                <a:endParaRPr lang="en-US" sz="1900"/>
              </a:p>
            </p:txBody>
          </p:sp>
        </mc:Choice>
        <mc:Fallback xmlns="">
          <p:sp>
            <p:nvSpPr>
              <p:cNvPr id="25" name="TextovéPole 24">
                <a:extLst>
                  <a:ext uri="{FF2B5EF4-FFF2-40B4-BE49-F238E27FC236}">
                    <a16:creationId xmlns:a16="http://schemas.microsoft.com/office/drawing/2014/main" id="{22F28A84-D916-6C77-43E8-ABC9CB520333}"/>
                  </a:ext>
                </a:extLst>
              </p:cNvPr>
              <p:cNvSpPr txBox="1">
                <a:spLocks noRot="1" noChangeAspect="1" noMove="1" noResize="1" noEditPoints="1" noAdjustHandles="1" noChangeArrowheads="1" noChangeShapeType="1" noTextEdit="1"/>
              </p:cNvSpPr>
              <p:nvPr/>
            </p:nvSpPr>
            <p:spPr>
              <a:xfrm>
                <a:off x="1376154" y="3429000"/>
                <a:ext cx="882165" cy="584775"/>
              </a:xfrm>
              <a:prstGeom prst="rect">
                <a:avLst/>
              </a:prstGeom>
              <a:blipFill>
                <a:blip r:embed="rId8"/>
                <a:stretch>
                  <a:fillRect l="-6944" r="-3472" b="-7368"/>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6" name="TextovéPole 25">
                <a:extLst>
                  <a:ext uri="{FF2B5EF4-FFF2-40B4-BE49-F238E27FC236}">
                    <a16:creationId xmlns:a16="http://schemas.microsoft.com/office/drawing/2014/main" id="{C575ED6A-80D8-3120-C3C5-1987E1601509}"/>
                  </a:ext>
                </a:extLst>
              </p:cNvPr>
              <p:cNvSpPr txBox="1"/>
              <p:nvPr/>
            </p:nvSpPr>
            <p:spPr>
              <a:xfrm>
                <a:off x="1376154" y="4451892"/>
                <a:ext cx="1135054" cy="2923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900" i="1" smtClean="0">
                              <a:latin typeface="Cambria Math" panose="02040503050406030204" pitchFamily="18" charset="0"/>
                            </a:rPr>
                          </m:ctrlPr>
                        </m:sSubPr>
                        <m:e>
                          <m:r>
                            <a:rPr lang="en-US" sz="1900" b="0" i="1" smtClean="0">
                              <a:latin typeface="Cambria Math" panose="02040503050406030204" pitchFamily="18" charset="0"/>
                            </a:rPr>
                            <m:t>𝑧</m:t>
                          </m:r>
                        </m:e>
                        <m:sub>
                          <m:r>
                            <a:rPr lang="en-US" sz="1900" b="0" i="1" smtClean="0">
                              <a:latin typeface="Cambria Math" panose="02040503050406030204" pitchFamily="18" charset="0"/>
                            </a:rPr>
                            <m:t>0</m:t>
                          </m:r>
                        </m:sub>
                      </m:sSub>
                      <m:r>
                        <a:rPr lang="en-US" sz="1900" i="1" smtClean="0">
                          <a:latin typeface="Cambria Math" panose="02040503050406030204" pitchFamily="18" charset="0"/>
                        </a:rPr>
                        <m:t>=</m:t>
                      </m:r>
                      <m:r>
                        <a:rPr lang="cs-CZ" sz="1900" b="0" i="0" smtClean="0">
                          <a:latin typeface="Cambria Math" panose="02040503050406030204" pitchFamily="18" charset="0"/>
                        </a:rPr>
                        <m:t>3400</m:t>
                      </m:r>
                    </m:oMath>
                  </m:oMathPara>
                </a14:m>
                <a:endParaRPr lang="en-US" sz="1900"/>
              </a:p>
            </p:txBody>
          </p:sp>
        </mc:Choice>
        <mc:Fallback xmlns="">
          <p:sp>
            <p:nvSpPr>
              <p:cNvPr id="26" name="TextovéPole 25">
                <a:extLst>
                  <a:ext uri="{FF2B5EF4-FFF2-40B4-BE49-F238E27FC236}">
                    <a16:creationId xmlns:a16="http://schemas.microsoft.com/office/drawing/2014/main" id="{C575ED6A-80D8-3120-C3C5-1987E1601509}"/>
                  </a:ext>
                </a:extLst>
              </p:cNvPr>
              <p:cNvSpPr txBox="1">
                <a:spLocks noRot="1" noChangeAspect="1" noMove="1" noResize="1" noEditPoints="1" noAdjustHandles="1" noChangeArrowheads="1" noChangeShapeType="1" noTextEdit="1"/>
              </p:cNvSpPr>
              <p:nvPr/>
            </p:nvSpPr>
            <p:spPr>
              <a:xfrm>
                <a:off x="1376154" y="4451892"/>
                <a:ext cx="1135054" cy="292388"/>
              </a:xfrm>
              <a:prstGeom prst="rect">
                <a:avLst/>
              </a:prstGeom>
              <a:blipFill>
                <a:blip r:embed="rId9"/>
                <a:stretch>
                  <a:fillRect l="-2688" r="-4839" b="-14583"/>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7" name="TextovéPole 26">
                <a:extLst>
                  <a:ext uri="{FF2B5EF4-FFF2-40B4-BE49-F238E27FC236}">
                    <a16:creationId xmlns:a16="http://schemas.microsoft.com/office/drawing/2014/main" id="{CBEC5209-8215-5F0D-7A9F-4831B2912694}"/>
                  </a:ext>
                </a:extLst>
              </p:cNvPr>
              <p:cNvSpPr txBox="1"/>
              <p:nvPr/>
            </p:nvSpPr>
            <p:spPr>
              <a:xfrm>
                <a:off x="1376154" y="5155784"/>
                <a:ext cx="882165" cy="877163"/>
              </a:xfrm>
              <a:prstGeom prst="rect">
                <a:avLst/>
              </a:prstGeom>
              <a:noFill/>
            </p:spPr>
            <p:txBody>
              <a:bodyPr wrap="none" lIns="0" tIns="0" rIns="0" bIns="0" rtlCol="0">
                <a:spAutoFit/>
              </a:bodyPr>
              <a:lstStyle/>
              <a:p>
                <a14:m>
                  <m:oMath xmlns:m="http://schemas.openxmlformats.org/officeDocument/2006/math">
                    <m:sSub>
                      <m:sSubPr>
                        <m:ctrlPr>
                          <a:rPr lang="en-US" sz="1900" i="1" smtClean="0">
                            <a:latin typeface="Cambria Math" panose="02040503050406030204" pitchFamily="18" charset="0"/>
                          </a:rPr>
                        </m:ctrlPr>
                      </m:sSubPr>
                      <m:e>
                        <m:r>
                          <a:rPr lang="en-US" sz="1900" b="0" i="1" smtClean="0">
                            <a:latin typeface="Cambria Math" panose="02040503050406030204" pitchFamily="18" charset="0"/>
                          </a:rPr>
                          <m:t>𝑥</m:t>
                        </m:r>
                      </m:e>
                      <m:sub>
                        <m:r>
                          <a:rPr lang="en-US" sz="1900" b="0" i="1" smtClean="0">
                            <a:latin typeface="Cambria Math" panose="02040503050406030204" pitchFamily="18" charset="0"/>
                          </a:rPr>
                          <m:t>3</m:t>
                        </m:r>
                      </m:sub>
                    </m:sSub>
                    <m:r>
                      <a:rPr lang="en-US" sz="1900" b="0" i="1" smtClean="0">
                        <a:latin typeface="Cambria Math" panose="02040503050406030204" pitchFamily="18" charset="0"/>
                      </a:rPr>
                      <m:t>=</m:t>
                    </m:r>
                  </m:oMath>
                </a14:m>
                <a:r>
                  <a:rPr lang="cs-CZ" sz="1900" b="0"/>
                  <a:t>140</a:t>
                </a:r>
                <a:endParaRPr lang="en-US" sz="1900" b="0"/>
              </a:p>
              <a:p>
                <a:pPr/>
                <a14:m>
                  <m:oMathPara xmlns:m="http://schemas.openxmlformats.org/officeDocument/2006/math">
                    <m:oMathParaPr>
                      <m:jc m:val="left"/>
                    </m:oMathParaPr>
                    <m:oMath xmlns:m="http://schemas.openxmlformats.org/officeDocument/2006/math">
                      <m:sSub>
                        <m:sSubPr>
                          <m:ctrlPr>
                            <a:rPr lang="en-US" sz="1900" i="1">
                              <a:latin typeface="Cambria Math" panose="02040503050406030204" pitchFamily="18" charset="0"/>
                            </a:rPr>
                          </m:ctrlPr>
                        </m:sSubPr>
                        <m:e>
                          <m:r>
                            <a:rPr lang="en-US" sz="1900" i="1">
                              <a:latin typeface="Cambria Math" panose="02040503050406030204" pitchFamily="18" charset="0"/>
                            </a:rPr>
                            <m:t>𝑥</m:t>
                          </m:r>
                        </m:e>
                        <m:sub>
                          <m:r>
                            <a:rPr lang="en-US" sz="1900" b="0" i="1" smtClean="0">
                              <a:latin typeface="Cambria Math" panose="02040503050406030204" pitchFamily="18" charset="0"/>
                            </a:rPr>
                            <m:t>4</m:t>
                          </m:r>
                        </m:sub>
                      </m:sSub>
                      <m:r>
                        <a:rPr lang="en-US" sz="1900" i="1">
                          <a:latin typeface="Cambria Math" panose="02040503050406030204" pitchFamily="18" charset="0"/>
                        </a:rPr>
                        <m:t>=</m:t>
                      </m:r>
                      <m:r>
                        <a:rPr lang="cs-CZ" sz="1900" b="0" i="1" smtClean="0">
                          <a:latin typeface="Cambria Math" panose="02040503050406030204" pitchFamily="18" charset="0"/>
                        </a:rPr>
                        <m:t>90</m:t>
                      </m:r>
                    </m:oMath>
                  </m:oMathPara>
                </a14:m>
                <a:endParaRPr lang="en-US" sz="1900"/>
              </a:p>
              <a:p>
                <a:pPr/>
                <a14:m>
                  <m:oMathPara xmlns:m="http://schemas.openxmlformats.org/officeDocument/2006/math">
                    <m:oMathParaPr>
                      <m:jc m:val="left"/>
                    </m:oMathParaPr>
                    <m:oMath xmlns:m="http://schemas.openxmlformats.org/officeDocument/2006/math">
                      <m:sSub>
                        <m:sSubPr>
                          <m:ctrlPr>
                            <a:rPr lang="en-US" sz="1900" i="1">
                              <a:latin typeface="Cambria Math" panose="02040503050406030204" pitchFamily="18" charset="0"/>
                            </a:rPr>
                          </m:ctrlPr>
                        </m:sSubPr>
                        <m:e>
                          <m:r>
                            <a:rPr lang="en-US" sz="1900" i="1">
                              <a:latin typeface="Cambria Math" panose="02040503050406030204" pitchFamily="18" charset="0"/>
                            </a:rPr>
                            <m:t>𝑥</m:t>
                          </m:r>
                        </m:e>
                        <m:sub>
                          <m:r>
                            <a:rPr lang="en-US" sz="1900" b="0" i="1" smtClean="0">
                              <a:latin typeface="Cambria Math" panose="02040503050406030204" pitchFamily="18" charset="0"/>
                            </a:rPr>
                            <m:t>5</m:t>
                          </m:r>
                        </m:sub>
                      </m:sSub>
                      <m:r>
                        <a:rPr lang="en-US" sz="1900" i="1">
                          <a:latin typeface="Cambria Math" panose="02040503050406030204" pitchFamily="18" charset="0"/>
                        </a:rPr>
                        <m:t>=</m:t>
                      </m:r>
                      <m:r>
                        <a:rPr lang="cs-CZ" sz="1900" b="0" i="1" smtClean="0">
                          <a:latin typeface="Cambria Math" panose="02040503050406030204" pitchFamily="18" charset="0"/>
                        </a:rPr>
                        <m:t>1</m:t>
                      </m:r>
                      <m:r>
                        <a:rPr lang="en-US" sz="1900" i="1">
                          <a:latin typeface="Cambria Math" panose="02040503050406030204" pitchFamily="18" charset="0"/>
                        </a:rPr>
                        <m:t>0</m:t>
                      </m:r>
                    </m:oMath>
                  </m:oMathPara>
                </a14:m>
                <a:endParaRPr lang="en-US" sz="1900"/>
              </a:p>
            </p:txBody>
          </p:sp>
        </mc:Choice>
        <mc:Fallback xmlns="">
          <p:sp>
            <p:nvSpPr>
              <p:cNvPr id="27" name="TextovéPole 26">
                <a:extLst>
                  <a:ext uri="{FF2B5EF4-FFF2-40B4-BE49-F238E27FC236}">
                    <a16:creationId xmlns:a16="http://schemas.microsoft.com/office/drawing/2014/main" id="{CBEC5209-8215-5F0D-7A9F-4831B2912694}"/>
                  </a:ext>
                </a:extLst>
              </p:cNvPr>
              <p:cNvSpPr txBox="1">
                <a:spLocks noRot="1" noChangeAspect="1" noMove="1" noResize="1" noEditPoints="1" noAdjustHandles="1" noChangeArrowheads="1" noChangeShapeType="1" noTextEdit="1"/>
              </p:cNvSpPr>
              <p:nvPr/>
            </p:nvSpPr>
            <p:spPr>
              <a:xfrm>
                <a:off x="1376154" y="5155784"/>
                <a:ext cx="882165" cy="877163"/>
              </a:xfrm>
              <a:prstGeom prst="rect">
                <a:avLst/>
              </a:prstGeom>
              <a:blipFill>
                <a:blip r:embed="rId10"/>
                <a:stretch>
                  <a:fillRect l="-6944" t="-9028" r="-13889" b="-4167"/>
                </a:stretch>
              </a:blipFill>
            </p:spPr>
            <p:txBody>
              <a:bodyPr/>
              <a:lstStyle/>
              <a:p>
                <a:r>
                  <a:rPr lang="cs-CZ">
                    <a:noFill/>
                  </a:rPr>
                  <a:t> </a:t>
                </a:r>
              </a:p>
            </p:txBody>
          </p:sp>
        </mc:Fallback>
      </mc:AlternateContent>
      <p:pic>
        <p:nvPicPr>
          <p:cNvPr id="3" name="Obrázek 2">
            <a:extLst>
              <a:ext uri="{FF2B5EF4-FFF2-40B4-BE49-F238E27FC236}">
                <a16:creationId xmlns:a16="http://schemas.microsoft.com/office/drawing/2014/main" id="{F6FE700F-9F14-538E-260E-5967EB89A0CA}"/>
              </a:ext>
            </a:extLst>
          </p:cNvPr>
          <p:cNvPicPr>
            <a:picLocks noChangeAspect="1"/>
          </p:cNvPicPr>
          <p:nvPr/>
        </p:nvPicPr>
        <p:blipFill>
          <a:blip r:embed="rId11"/>
          <a:stretch>
            <a:fillRect/>
          </a:stretch>
        </p:blipFill>
        <p:spPr>
          <a:xfrm>
            <a:off x="6119225" y="2752830"/>
            <a:ext cx="3218690" cy="3223389"/>
          </a:xfrm>
          <a:prstGeom prst="rect">
            <a:avLst/>
          </a:prstGeom>
          <a:ln w="12700">
            <a:solidFill>
              <a:schemeClr val="tx1"/>
            </a:solidFill>
          </a:ln>
        </p:spPr>
      </p:pic>
      <p:pic>
        <p:nvPicPr>
          <p:cNvPr id="10" name="Obrázek 9">
            <a:extLst>
              <a:ext uri="{FF2B5EF4-FFF2-40B4-BE49-F238E27FC236}">
                <a16:creationId xmlns:a16="http://schemas.microsoft.com/office/drawing/2014/main" id="{43B1C97F-234E-B6EE-96D2-4960FB92E2BC}"/>
              </a:ext>
            </a:extLst>
          </p:cNvPr>
          <p:cNvPicPr>
            <a:picLocks noChangeAspect="1"/>
          </p:cNvPicPr>
          <p:nvPr/>
        </p:nvPicPr>
        <p:blipFill>
          <a:blip r:embed="rId12"/>
          <a:stretch>
            <a:fillRect/>
          </a:stretch>
        </p:blipFill>
        <p:spPr>
          <a:xfrm>
            <a:off x="3629484" y="2405209"/>
            <a:ext cx="2279767" cy="2248016"/>
          </a:xfrm>
          <a:prstGeom prst="rect">
            <a:avLst/>
          </a:prstGeom>
          <a:ln w="12700">
            <a:solidFill>
              <a:schemeClr val="tx1"/>
            </a:solidFill>
          </a:ln>
        </p:spPr>
      </p:pic>
    </p:spTree>
    <p:extLst>
      <p:ext uri="{BB962C8B-B14F-4D97-AF65-F5344CB8AC3E}">
        <p14:creationId xmlns:p14="http://schemas.microsoft.com/office/powerpoint/2010/main" val="4166686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2</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Literature</a:t>
            </a:r>
          </a:p>
          <a:p>
            <a:endParaRPr lang="en-US" dirty="0"/>
          </a:p>
        </p:txBody>
      </p:sp>
      <p:sp>
        <p:nvSpPr>
          <p:cNvPr id="10" name="Zástupný text 3">
            <a:extLst>
              <a:ext uri="{FF2B5EF4-FFF2-40B4-BE49-F238E27FC236}">
                <a16:creationId xmlns:a16="http://schemas.microsoft.com/office/drawing/2014/main" id="{F73CCE14-3EB3-4DC6-89F5-4BB4F8BB9CAF}"/>
              </a:ext>
            </a:extLst>
          </p:cNvPr>
          <p:cNvSpPr>
            <a:spLocks noGrp="1"/>
          </p:cNvSpPr>
          <p:nvPr>
            <p:ph type="body" sz="half" idx="22"/>
          </p:nvPr>
        </p:nvSpPr>
        <p:spPr>
          <a:xfrm>
            <a:off x="438468" y="1246327"/>
            <a:ext cx="11491261" cy="4927460"/>
          </a:xfrm>
        </p:spPr>
        <p:txBody>
          <a:bodyPr>
            <a:noAutofit/>
          </a:bodyPr>
          <a:lstStyle/>
          <a:p>
            <a:r>
              <a:rPr lang="en-US" b="1" dirty="0"/>
              <a:t>Basic</a:t>
            </a:r>
          </a:p>
          <a:p>
            <a:pPr marL="285750" indent="-285750">
              <a:buFont typeface="Wingdings" panose="05000000000000000000" pitchFamily="2" charset="2"/>
              <a:buChar char="§"/>
            </a:pPr>
            <a:r>
              <a:rPr lang="en-US" dirty="0">
                <a:effectLst/>
                <a:ea typeface="Times New Roman" panose="02020603050405020304" pitchFamily="18" charset="0"/>
              </a:rPr>
              <a:t>FÁBRY, J. Operational Research I</a:t>
            </a:r>
            <a:r>
              <a:rPr lang="cs-CZ" dirty="0">
                <a:effectLst/>
                <a:ea typeface="Times New Roman" panose="02020603050405020304" pitchFamily="18" charset="0"/>
              </a:rPr>
              <a:t>I</a:t>
            </a:r>
            <a:r>
              <a:rPr lang="en-US" dirty="0">
                <a:effectLst/>
                <a:ea typeface="Times New Roman" panose="02020603050405020304" pitchFamily="18" charset="0"/>
              </a:rPr>
              <a:t> for full-time and distance form of studies. Mladá </a:t>
            </a:r>
            <a:r>
              <a:rPr lang="en-US" dirty="0" err="1">
                <a:effectLst/>
                <a:ea typeface="Times New Roman" panose="02020603050405020304" pitchFamily="18" charset="0"/>
              </a:rPr>
              <a:t>Boleslav</a:t>
            </a:r>
            <a:r>
              <a:rPr lang="en-US" dirty="0">
                <a:effectLst/>
                <a:ea typeface="Times New Roman" panose="02020603050405020304" pitchFamily="18" charset="0"/>
              </a:rPr>
              <a:t>: ŠAU, 202</a:t>
            </a:r>
            <a:r>
              <a:rPr lang="cs-CZ">
                <a:effectLst/>
                <a:ea typeface="Times New Roman" panose="02020603050405020304" pitchFamily="18" charset="0"/>
              </a:rPr>
              <a:t>5</a:t>
            </a:r>
            <a:r>
              <a:rPr lang="en-US">
                <a:effectLst/>
                <a:ea typeface="Times New Roman" panose="02020603050405020304" pitchFamily="18" charset="0"/>
              </a:rPr>
              <a:t>. </a:t>
            </a:r>
            <a:r>
              <a:rPr lang="cs-CZ" dirty="0">
                <a:effectLst/>
                <a:ea typeface="Times New Roman" panose="02020603050405020304" pitchFamily="18" charset="0"/>
              </a:rPr>
              <a:t>253</a:t>
            </a:r>
            <a:r>
              <a:rPr lang="en-US" dirty="0">
                <a:effectLst/>
                <a:ea typeface="Times New Roman" panose="02020603050405020304" pitchFamily="18" charset="0"/>
              </a:rPr>
              <a:t> </a:t>
            </a:r>
            <a:r>
              <a:rPr lang="cs-CZ" dirty="0">
                <a:effectLst/>
                <a:ea typeface="Times New Roman" panose="02020603050405020304" pitchFamily="18" charset="0"/>
              </a:rPr>
              <a:t>pp</a:t>
            </a:r>
            <a:r>
              <a:rPr lang="en-US" dirty="0">
                <a:effectLst/>
                <a:ea typeface="Times New Roman" panose="02020603050405020304" pitchFamily="18" charset="0"/>
              </a:rPr>
              <a:t>. </a:t>
            </a:r>
            <a:r>
              <a:rPr lang="cs-CZ" dirty="0">
                <a:effectLst/>
                <a:ea typeface="Times New Roman" panose="02020603050405020304" pitchFamily="18" charset="0"/>
              </a:rPr>
              <a:t>(Draft)</a:t>
            </a:r>
            <a:r>
              <a:rPr lang="en-US" dirty="0">
                <a:effectLst/>
                <a:ea typeface="Times New Roman" panose="02020603050405020304" pitchFamily="18" charset="0"/>
              </a:rPr>
              <a:t>.</a:t>
            </a:r>
            <a:endParaRPr lang="cs-CZ" dirty="0">
              <a:effectLst/>
              <a:ea typeface="Times New Roman" panose="02020603050405020304" pitchFamily="18" charset="0"/>
            </a:endParaRPr>
          </a:p>
          <a:p>
            <a:pPr marL="285750" indent="-285750">
              <a:buFont typeface="Wingdings" panose="05000000000000000000" pitchFamily="2" charset="2"/>
              <a:buChar char="§"/>
            </a:pPr>
            <a:r>
              <a:rPr lang="en-US" dirty="0">
                <a:effectLst/>
                <a:ea typeface="Times New Roman" panose="02020603050405020304" pitchFamily="18" charset="0"/>
              </a:rPr>
              <a:t>FÁBRY, J. Operational Research I for full-time and distance form of studies. Mladá </a:t>
            </a:r>
            <a:r>
              <a:rPr lang="en-US" dirty="0" err="1">
                <a:effectLst/>
                <a:ea typeface="Times New Roman" panose="02020603050405020304" pitchFamily="18" charset="0"/>
              </a:rPr>
              <a:t>Boleslav</a:t>
            </a:r>
            <a:r>
              <a:rPr lang="en-US" dirty="0">
                <a:effectLst/>
                <a:ea typeface="Times New Roman" panose="02020603050405020304" pitchFamily="18" charset="0"/>
              </a:rPr>
              <a:t>: </a:t>
            </a:r>
            <a:r>
              <a:rPr lang="en-US" dirty="0" err="1">
                <a:effectLst/>
                <a:ea typeface="Times New Roman" panose="02020603050405020304" pitchFamily="18" charset="0"/>
              </a:rPr>
              <a:t>ŠAU</a:t>
            </a:r>
            <a:r>
              <a:rPr lang="en-US" dirty="0">
                <a:effectLst/>
                <a:ea typeface="Times New Roman" panose="02020603050405020304" pitchFamily="18" charset="0"/>
              </a:rPr>
              <a:t>, 2022. 150 </a:t>
            </a:r>
            <a:r>
              <a:rPr lang="cs-CZ" dirty="0">
                <a:effectLst/>
                <a:ea typeface="Times New Roman" panose="02020603050405020304" pitchFamily="18" charset="0"/>
              </a:rPr>
              <a:t>pp</a:t>
            </a:r>
            <a:r>
              <a:rPr lang="en-US" dirty="0">
                <a:effectLst/>
                <a:ea typeface="Times New Roman" panose="02020603050405020304" pitchFamily="18" charset="0"/>
              </a:rPr>
              <a:t>. ISBN 978-80-7654-048-4.</a:t>
            </a:r>
            <a:endParaRPr lang="cs-CZ" dirty="0">
              <a:effectLst/>
              <a:ea typeface="Times New Roman" panose="02020603050405020304" pitchFamily="18" charset="0"/>
            </a:endParaRPr>
          </a:p>
          <a:p>
            <a:pPr marL="0" marR="0" lvl="0" indent="0" algn="l" defTabSz="914400" rtl="0" eaLnBrk="1" fontAlgn="auto" latinLnBrk="0" hangingPunct="1">
              <a:lnSpc>
                <a:spcPct val="100000"/>
              </a:lnSpc>
              <a:spcBef>
                <a:spcPts val="1000"/>
              </a:spcBef>
              <a:spcAft>
                <a:spcPts val="0"/>
              </a:spcAft>
              <a:buClr>
                <a:srgbClr val="D9D9D9"/>
              </a:buClr>
              <a:buSzTx/>
              <a:buFont typeface="Wingdings"/>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Recommended</a:t>
            </a:r>
            <a:endParaRPr kumimoji="0" lang="cs-CZ"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defRPr/>
            </a:pPr>
            <a:r>
              <a:rPr lang="cs-CZ" dirty="0" err="1">
                <a:effectLst/>
                <a:ea typeface="Times New Roman" panose="02020603050405020304" pitchFamily="18" charset="0"/>
              </a:rPr>
              <a:t>EISELT</a:t>
            </a:r>
            <a:r>
              <a:rPr lang="cs-CZ" dirty="0">
                <a:effectLst/>
                <a:ea typeface="Times New Roman" panose="02020603050405020304" pitchFamily="18" charset="0"/>
              </a:rPr>
              <a:t>, H. and </a:t>
            </a:r>
            <a:r>
              <a:rPr lang="cs-CZ" dirty="0" err="1">
                <a:effectLst/>
                <a:ea typeface="Times New Roman" panose="02020603050405020304" pitchFamily="18" charset="0"/>
              </a:rPr>
              <a:t>SANDBLOM</a:t>
            </a:r>
            <a:r>
              <a:rPr lang="cs-CZ" dirty="0">
                <a:effectLst/>
                <a:ea typeface="Times New Roman" panose="02020603050405020304" pitchFamily="18" charset="0"/>
              </a:rPr>
              <a:t>, C. </a:t>
            </a:r>
            <a:r>
              <a:rPr lang="cs-CZ" i="1" dirty="0" err="1">
                <a:effectLst/>
                <a:ea typeface="Times New Roman" panose="02020603050405020304" pitchFamily="18" charset="0"/>
              </a:rPr>
              <a:t>Operations</a:t>
            </a:r>
            <a:r>
              <a:rPr lang="cs-CZ" i="1" dirty="0">
                <a:effectLst/>
                <a:ea typeface="Times New Roman" panose="02020603050405020304" pitchFamily="18" charset="0"/>
              </a:rPr>
              <a:t> </a:t>
            </a:r>
            <a:r>
              <a:rPr lang="cs-CZ" i="1" dirty="0" err="1">
                <a:effectLst/>
                <a:ea typeface="Times New Roman" panose="02020603050405020304" pitchFamily="18" charset="0"/>
              </a:rPr>
              <a:t>Research</a:t>
            </a:r>
            <a:r>
              <a:rPr lang="cs-CZ" i="1" dirty="0">
                <a:effectLst/>
                <a:ea typeface="Times New Roman" panose="02020603050405020304" pitchFamily="18" charset="0"/>
              </a:rPr>
              <a:t>.: A Model-</a:t>
            </a:r>
            <a:r>
              <a:rPr lang="cs-CZ" i="1" dirty="0" err="1">
                <a:effectLst/>
                <a:ea typeface="Times New Roman" panose="02020603050405020304" pitchFamily="18" charset="0"/>
              </a:rPr>
              <a:t>Based</a:t>
            </a:r>
            <a:r>
              <a:rPr lang="cs-CZ" i="1" dirty="0">
                <a:effectLst/>
                <a:ea typeface="Times New Roman" panose="02020603050405020304" pitchFamily="18" charset="0"/>
              </a:rPr>
              <a:t> </a:t>
            </a:r>
            <a:r>
              <a:rPr lang="cs-CZ" i="1" dirty="0" err="1">
                <a:effectLst/>
                <a:ea typeface="Times New Roman" panose="02020603050405020304" pitchFamily="18" charset="0"/>
              </a:rPr>
              <a:t>Approach</a:t>
            </a:r>
            <a:r>
              <a:rPr lang="cs-CZ" dirty="0">
                <a:effectLst/>
                <a:ea typeface="Times New Roman" panose="02020603050405020304" pitchFamily="18" charset="0"/>
              </a:rPr>
              <a:t>. </a:t>
            </a:r>
            <a:r>
              <a:rPr lang="cs-CZ" dirty="0" err="1">
                <a:effectLst/>
                <a:ea typeface="Times New Roman" panose="02020603050405020304" pitchFamily="18" charset="0"/>
              </a:rPr>
              <a:t>1st</a:t>
            </a:r>
            <a:r>
              <a:rPr lang="cs-CZ" dirty="0">
                <a:effectLst/>
                <a:ea typeface="Times New Roman" panose="02020603050405020304" pitchFamily="18" charset="0"/>
              </a:rPr>
              <a:t> </a:t>
            </a:r>
            <a:r>
              <a:rPr lang="cs-CZ" dirty="0" err="1">
                <a:effectLst/>
                <a:ea typeface="Times New Roman" panose="02020603050405020304" pitchFamily="18" charset="0"/>
              </a:rPr>
              <a:t>edition</a:t>
            </a:r>
            <a:r>
              <a:rPr lang="cs-CZ" dirty="0">
                <a:effectLst/>
                <a:ea typeface="Times New Roman" panose="02020603050405020304" pitchFamily="18" charset="0"/>
              </a:rPr>
              <a:t>, Heidelberg: </a:t>
            </a:r>
            <a:r>
              <a:rPr lang="cs-CZ" dirty="0" err="1">
                <a:effectLst/>
                <a:ea typeface="Times New Roman" panose="02020603050405020304" pitchFamily="18" charset="0"/>
              </a:rPr>
              <a:t>Springer</a:t>
            </a:r>
            <a:r>
              <a:rPr lang="cs-CZ" dirty="0">
                <a:effectLst/>
                <a:ea typeface="Times New Roman" panose="02020603050405020304" pitchFamily="18" charset="0"/>
              </a:rPr>
              <a:t>, 2010. 446 pp. ISBN 978-3-642-10325-4.</a:t>
            </a:r>
          </a:p>
          <a:p>
            <a:pPr marL="285750" marR="0" lvl="0" indent="-285750" algn="l" defTabSz="914400" rtl="0" eaLnBrk="1" fontAlgn="auto" latinLnBrk="0" hangingPunct="1">
              <a:lnSpc>
                <a:spcPct val="100000"/>
              </a:lnSpc>
              <a:spcBef>
                <a:spcPts val="1000"/>
              </a:spcBef>
              <a:spcAft>
                <a:spcPts val="0"/>
              </a:spcAft>
              <a:buClr>
                <a:srgbClr val="D9D9D9"/>
              </a:buClr>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HILLIER, F. S. and LIEBERMAN, G. J. </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Introduction to Operations Research</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11th edition, McGraw-Hill, 2021. 964 pp. ISBN 9781260575873</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285750" marR="0" lvl="0" indent="-285750" algn="l" defTabSz="914400" rtl="0" eaLnBrk="1" fontAlgn="auto" latinLnBrk="0" hangingPunct="1">
              <a:lnSpc>
                <a:spcPct val="100000"/>
              </a:lnSpc>
              <a:spcBef>
                <a:spcPts val="1000"/>
              </a:spcBef>
              <a:spcAft>
                <a:spcPts val="0"/>
              </a:spcAft>
              <a:buClr>
                <a:srgbClr val="D9D9D9"/>
              </a:buClr>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BOUCHERIE, R. J., BRAAKSMA, A. and TIJMS, H. </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Operations Research: Introduction to Models and Methods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World Scientific, 2022. 499 pp. ISBN 9789811239342</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285750" marR="0" lvl="0" indent="-285750" algn="l" defTabSz="914400" rtl="0" eaLnBrk="1" fontAlgn="auto" latinLnBrk="0" hangingPunct="1">
              <a:lnSpc>
                <a:spcPct val="100000"/>
              </a:lnSpc>
              <a:spcBef>
                <a:spcPts val="1000"/>
              </a:spcBef>
              <a:spcAft>
                <a:spcPts val="0"/>
              </a:spcAft>
              <a:buClr>
                <a:srgbClr val="D9D9D9"/>
              </a:buClr>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RARDIN, R. L. </a:t>
            </a:r>
            <a:r>
              <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Optimization in Operations Research</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2nd edition, Pearson, 2018. 1144 pp. ISBN 978-93-530-6636-9</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285750" marR="0" lvl="0" indent="-285750" algn="l" defTabSz="914400" rtl="0" eaLnBrk="1" fontAlgn="auto" latinLnBrk="0" hangingPunct="1">
              <a:lnSpc>
                <a:spcPct val="100000"/>
              </a:lnSpc>
              <a:spcBef>
                <a:spcPts val="1000"/>
              </a:spcBef>
              <a:spcAft>
                <a:spcPts val="0"/>
              </a:spcAft>
              <a:buClr>
                <a:srgbClr val="D9D9D9"/>
              </a:buClr>
              <a:buSzTx/>
              <a:buFont typeface="Wingdings" panose="05000000000000000000" pitchFamily="2" charset="2"/>
              <a:buChar char="§"/>
              <a:tabLst/>
              <a:defRPr/>
            </a:pPr>
            <a:r>
              <a:rPr lang="en-US" dirty="0"/>
              <a:t>Fábry, J. </a:t>
            </a:r>
            <a:r>
              <a:rPr lang="en-US" i="1" dirty="0"/>
              <a:t>Management Science</a:t>
            </a:r>
            <a:r>
              <a:rPr lang="en-US" dirty="0"/>
              <a:t>. University of Economics Prague, 2003. ISBN 80-245-0586–X (Available at </a:t>
            </a:r>
            <a:r>
              <a:rPr lang="en-US" dirty="0">
                <a:hlinkClick r:id="rId2"/>
              </a:rPr>
              <a:t>https://</a:t>
            </a:r>
            <a:r>
              <a:rPr lang="en-US" dirty="0" err="1">
                <a:hlinkClick r:id="rId2"/>
              </a:rPr>
              <a:t>janfabry.cz</a:t>
            </a:r>
            <a:r>
              <a:rPr lang="en-US" dirty="0">
                <a:hlinkClick r:id="rId2"/>
              </a:rPr>
              <a:t>/Management-</a:t>
            </a:r>
            <a:r>
              <a:rPr lang="en-US" dirty="0" err="1">
                <a:hlinkClick r:id="rId2"/>
              </a:rPr>
              <a:t>Science.pdf</a:t>
            </a:r>
            <a:r>
              <a:rPr lang="en-US" dirty="0"/>
              <a:t>).</a:t>
            </a:r>
            <a:endPar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914400" rtl="0" eaLnBrk="1" fontAlgn="auto" latinLnBrk="0" hangingPunct="1">
              <a:lnSpc>
                <a:spcPct val="100000"/>
              </a:lnSpc>
              <a:spcBef>
                <a:spcPts val="1000"/>
              </a:spcBef>
              <a:spcAft>
                <a:spcPts val="0"/>
              </a:spcAft>
              <a:buClr>
                <a:srgbClr val="D9D9D9"/>
              </a:buClr>
              <a:buSzTx/>
              <a:buFont typeface="Wingdings" panose="05000000000000000000" pitchFamily="2" charset="2"/>
              <a:buChar char="§"/>
              <a:tabLst/>
              <a:defRPr/>
            </a:pPr>
            <a:endParaRPr lang="cs-CZ" dirty="0">
              <a:solidFill>
                <a:prstClr val="black"/>
              </a:solidFill>
            </a:endParaRPr>
          </a:p>
          <a:p>
            <a:pPr marL="285750" marR="0" lvl="0" indent="-285750" algn="l" defTabSz="914400" rtl="0" eaLnBrk="1" fontAlgn="auto" latinLnBrk="0" hangingPunct="1">
              <a:lnSpc>
                <a:spcPct val="100000"/>
              </a:lnSpc>
              <a:spcBef>
                <a:spcPts val="1000"/>
              </a:spcBef>
              <a:spcAft>
                <a:spcPts val="0"/>
              </a:spcAft>
              <a:buClr>
                <a:srgbClr val="D9D9D9"/>
              </a:buClr>
              <a:buSzTx/>
              <a:buFont typeface="Wingdings" panose="05000000000000000000" pitchFamily="2" charset="2"/>
              <a:buChar char="§"/>
              <a:tabLst/>
              <a:defRPr/>
            </a:pPr>
            <a:endPar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1000"/>
              </a:spcBef>
              <a:spcAft>
                <a:spcPts val="0"/>
              </a:spcAft>
              <a:buClr>
                <a:srgbClr val="D9D9D9"/>
              </a:buClr>
              <a:buSzTx/>
              <a:buFont typeface="Wingdings" panose="05000000000000000000" pitchFamily="2" charset="2"/>
              <a:buChar char="§"/>
              <a:tabLst/>
              <a:defRPr/>
            </a:pPr>
            <a:endPar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Tree>
    <p:extLst>
      <p:ext uri="{BB962C8B-B14F-4D97-AF65-F5344CB8AC3E}">
        <p14:creationId xmlns:p14="http://schemas.microsoft.com/office/powerpoint/2010/main" val="490425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20</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Production</a:t>
            </a:r>
            <a:r>
              <a:rPr lang="cs-CZ" dirty="0"/>
              <a:t> Planning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0452323" cy="3773488"/>
          </a:xfrm>
        </p:spPr>
        <p:txBody>
          <a:bodyPr>
            <a:noAutofit/>
          </a:bodyPr>
          <a:lstStyle/>
          <a:p>
            <a:pPr marL="285750" lvl="0" indent="-285750">
              <a:lnSpc>
                <a:spcPct val="110000"/>
              </a:lnSpc>
              <a:buFont typeface="Wingdings" panose="05000000000000000000" pitchFamily="2" charset="2"/>
              <a:buChar char="§"/>
            </a:pPr>
            <a:r>
              <a:rPr lang="cs-CZ" b="1" dirty="0" err="1"/>
              <a:t>Example</a:t>
            </a:r>
            <a:endParaRPr lang="cs-CZ" b="1" dirty="0"/>
          </a:p>
          <a:p>
            <a:pPr lvl="1">
              <a:lnSpc>
                <a:spcPct val="110000"/>
              </a:lnSpc>
            </a:pPr>
            <a:r>
              <a:rPr lang="cs-CZ" dirty="0" err="1"/>
              <a:t>Firm</a:t>
            </a:r>
            <a:r>
              <a:rPr lang="cs-CZ" dirty="0"/>
              <a:t> </a:t>
            </a:r>
            <a:r>
              <a:rPr lang="cs-CZ" dirty="0" err="1"/>
              <a:t>produces</a:t>
            </a:r>
            <a:r>
              <a:rPr lang="cs-CZ" dirty="0"/>
              <a:t> </a:t>
            </a:r>
            <a:r>
              <a:rPr lang="cs-CZ" dirty="0" err="1"/>
              <a:t>products</a:t>
            </a:r>
            <a:r>
              <a:rPr lang="cs-CZ" dirty="0"/>
              <a:t> </a:t>
            </a:r>
            <a:r>
              <a:rPr lang="cs-CZ" sz="1800" i="1" dirty="0">
                <a:solidFill>
                  <a:schemeClr val="accent2"/>
                </a:solidFill>
                <a:latin typeface="Times New Roman" panose="02020603050405020304" pitchFamily="18" charset="0"/>
                <a:cs typeface="Times New Roman" panose="02020603050405020304" pitchFamily="18" charset="0"/>
              </a:rPr>
              <a:t>P</a:t>
            </a:r>
            <a:r>
              <a:rPr lang="cs-CZ" sz="1800" baseline="-25000" dirty="0">
                <a:solidFill>
                  <a:schemeClr val="accent2"/>
                </a:solidFill>
                <a:latin typeface="Times New Roman" panose="02020603050405020304" pitchFamily="18" charset="0"/>
                <a:cs typeface="Times New Roman" panose="02020603050405020304" pitchFamily="18" charset="0"/>
              </a:rPr>
              <a:t>1</a:t>
            </a:r>
            <a:r>
              <a:rPr lang="cs-CZ" dirty="0"/>
              <a:t>, </a:t>
            </a:r>
            <a:r>
              <a:rPr lang="cs-CZ" sz="1800" i="1" dirty="0">
                <a:solidFill>
                  <a:schemeClr val="accent2"/>
                </a:solidFill>
                <a:latin typeface="Times New Roman" panose="02020603050405020304" pitchFamily="18" charset="0"/>
                <a:cs typeface="Times New Roman" panose="02020603050405020304" pitchFamily="18" charset="0"/>
              </a:rPr>
              <a:t>P</a:t>
            </a:r>
            <a:r>
              <a:rPr lang="cs-CZ" sz="1800" baseline="-25000" dirty="0">
                <a:solidFill>
                  <a:schemeClr val="accent2"/>
                </a:solidFill>
                <a:latin typeface="Times New Roman" panose="02020603050405020304" pitchFamily="18" charset="0"/>
                <a:cs typeface="Times New Roman" panose="02020603050405020304" pitchFamily="18" charset="0"/>
              </a:rPr>
              <a:t>2</a:t>
            </a:r>
            <a:r>
              <a:rPr lang="cs-CZ" dirty="0"/>
              <a:t> a </a:t>
            </a:r>
            <a:r>
              <a:rPr lang="cs-CZ" sz="1800" i="1" dirty="0">
                <a:solidFill>
                  <a:schemeClr val="accent2"/>
                </a:solidFill>
                <a:latin typeface="Times New Roman" panose="02020603050405020304" pitchFamily="18" charset="0"/>
                <a:cs typeface="Times New Roman" panose="02020603050405020304" pitchFamily="18" charset="0"/>
              </a:rPr>
              <a:t>P</a:t>
            </a:r>
            <a:r>
              <a:rPr lang="cs-CZ" sz="1800" baseline="-25000" dirty="0">
                <a:solidFill>
                  <a:schemeClr val="accent2"/>
                </a:solidFill>
                <a:latin typeface="Times New Roman" panose="02020603050405020304" pitchFamily="18" charset="0"/>
                <a:cs typeface="Times New Roman" panose="02020603050405020304" pitchFamily="18" charset="0"/>
              </a:rPr>
              <a:t>3</a:t>
            </a:r>
            <a:r>
              <a:rPr lang="cs-CZ" dirty="0"/>
              <a:t>. </a:t>
            </a:r>
          </a:p>
          <a:p>
            <a:pPr lvl="1">
              <a:lnSpc>
                <a:spcPct val="110000"/>
              </a:lnSpc>
            </a:pPr>
            <a:r>
              <a:rPr lang="en-US" dirty="0"/>
              <a:t>To produce 1 unit of product</a:t>
            </a:r>
            <a:r>
              <a:rPr lang="cs-CZ" dirty="0"/>
              <a:t> </a:t>
            </a:r>
            <a:r>
              <a:rPr lang="cs-CZ" sz="1800" i="1" dirty="0">
                <a:solidFill>
                  <a:schemeClr val="accent2"/>
                </a:solidFill>
                <a:latin typeface="Times New Roman" panose="02020603050405020304" pitchFamily="18" charset="0"/>
                <a:cs typeface="Times New Roman" panose="02020603050405020304" pitchFamily="18" charset="0"/>
              </a:rPr>
              <a:t>P</a:t>
            </a:r>
            <a:r>
              <a:rPr lang="cs-CZ" sz="1800" baseline="-25000" dirty="0">
                <a:solidFill>
                  <a:schemeClr val="accent2"/>
                </a:solidFill>
                <a:latin typeface="Times New Roman" panose="02020603050405020304" pitchFamily="18" charset="0"/>
                <a:cs typeface="Times New Roman" panose="02020603050405020304" pitchFamily="18" charset="0"/>
              </a:rPr>
              <a:t>1</a:t>
            </a:r>
            <a:r>
              <a:rPr lang="cs-CZ" dirty="0"/>
              <a:t> </a:t>
            </a:r>
            <a:r>
              <a:rPr lang="cs-CZ" dirty="0" err="1"/>
              <a:t>the</a:t>
            </a:r>
            <a:r>
              <a:rPr lang="cs-CZ" dirty="0"/>
              <a:t> </a:t>
            </a:r>
            <a:r>
              <a:rPr lang="cs-CZ" dirty="0" err="1"/>
              <a:t>firm</a:t>
            </a:r>
            <a:r>
              <a:rPr lang="cs-CZ" dirty="0"/>
              <a:t> </a:t>
            </a:r>
            <a:r>
              <a:rPr lang="cs-CZ" dirty="0" err="1"/>
              <a:t>uses</a:t>
            </a:r>
            <a:r>
              <a:rPr lang="cs-CZ" dirty="0"/>
              <a:t> </a:t>
            </a:r>
            <a:r>
              <a:rPr lang="cs-CZ" dirty="0">
                <a:solidFill>
                  <a:schemeClr val="accent2"/>
                </a:solidFill>
              </a:rPr>
              <a:t>3 kg </a:t>
            </a:r>
            <a:r>
              <a:rPr lang="cs-CZ" dirty="0" err="1"/>
              <a:t>of</a:t>
            </a:r>
            <a:r>
              <a:rPr lang="cs-CZ" dirty="0">
                <a:solidFill>
                  <a:schemeClr val="accent2"/>
                </a:solidFill>
              </a:rPr>
              <a:t> </a:t>
            </a:r>
            <a:r>
              <a:rPr lang="cs-CZ" dirty="0" err="1">
                <a:solidFill>
                  <a:schemeClr val="accent2"/>
                </a:solidFill>
              </a:rPr>
              <a:t>material</a:t>
            </a:r>
            <a:r>
              <a:rPr lang="cs-CZ" dirty="0"/>
              <a:t>. </a:t>
            </a:r>
          </a:p>
          <a:p>
            <a:pPr lvl="1">
              <a:lnSpc>
                <a:spcPct val="110000"/>
              </a:lnSpc>
            </a:pPr>
            <a:r>
              <a:rPr lang="en-US" dirty="0"/>
              <a:t>To produce 1 unit of product</a:t>
            </a:r>
            <a:r>
              <a:rPr lang="cs-CZ" dirty="0"/>
              <a:t> </a:t>
            </a:r>
            <a:r>
              <a:rPr lang="cs-CZ" sz="1800" i="1" dirty="0">
                <a:solidFill>
                  <a:schemeClr val="accent2"/>
                </a:solidFill>
                <a:latin typeface="Times New Roman" panose="02020603050405020304" pitchFamily="18" charset="0"/>
                <a:cs typeface="Times New Roman" panose="02020603050405020304" pitchFamily="18" charset="0"/>
              </a:rPr>
              <a:t>P</a:t>
            </a:r>
            <a:r>
              <a:rPr lang="cs-CZ" sz="1800" baseline="-25000" dirty="0">
                <a:solidFill>
                  <a:schemeClr val="accent2"/>
                </a:solidFill>
                <a:latin typeface="Times New Roman" panose="02020603050405020304" pitchFamily="18" charset="0"/>
                <a:cs typeface="Times New Roman" panose="02020603050405020304" pitchFamily="18" charset="0"/>
              </a:rPr>
              <a:t>2</a:t>
            </a:r>
            <a:r>
              <a:rPr lang="cs-CZ" dirty="0"/>
              <a:t> </a:t>
            </a:r>
            <a:r>
              <a:rPr lang="cs-CZ" dirty="0" err="1"/>
              <a:t>the</a:t>
            </a:r>
            <a:r>
              <a:rPr lang="cs-CZ" dirty="0"/>
              <a:t> </a:t>
            </a:r>
            <a:r>
              <a:rPr lang="cs-CZ" dirty="0" err="1"/>
              <a:t>firm</a:t>
            </a:r>
            <a:r>
              <a:rPr lang="cs-CZ" dirty="0"/>
              <a:t> </a:t>
            </a:r>
            <a:r>
              <a:rPr lang="cs-CZ" dirty="0" err="1"/>
              <a:t>uses</a:t>
            </a:r>
            <a:r>
              <a:rPr lang="cs-CZ" dirty="0"/>
              <a:t> </a:t>
            </a:r>
            <a:r>
              <a:rPr lang="cs-CZ" dirty="0">
                <a:solidFill>
                  <a:schemeClr val="accent2"/>
                </a:solidFill>
              </a:rPr>
              <a:t>2 kg </a:t>
            </a:r>
            <a:r>
              <a:rPr lang="cs-CZ" dirty="0" err="1"/>
              <a:t>of</a:t>
            </a:r>
            <a:r>
              <a:rPr lang="cs-CZ" dirty="0">
                <a:solidFill>
                  <a:schemeClr val="accent2"/>
                </a:solidFill>
              </a:rPr>
              <a:t> </a:t>
            </a:r>
            <a:r>
              <a:rPr lang="cs-CZ" dirty="0" err="1">
                <a:solidFill>
                  <a:schemeClr val="accent2"/>
                </a:solidFill>
              </a:rPr>
              <a:t>material</a:t>
            </a:r>
            <a:r>
              <a:rPr lang="cs-CZ" dirty="0">
                <a:solidFill>
                  <a:schemeClr val="accent2"/>
                </a:solidFill>
              </a:rPr>
              <a:t> </a:t>
            </a:r>
            <a:r>
              <a:rPr lang="cs-CZ" dirty="0"/>
              <a:t>and </a:t>
            </a:r>
            <a:r>
              <a:rPr lang="cs-CZ" dirty="0">
                <a:solidFill>
                  <a:schemeClr val="accent2"/>
                </a:solidFill>
              </a:rPr>
              <a:t>1 unit</a:t>
            </a:r>
            <a:r>
              <a:rPr lang="cs-CZ" dirty="0"/>
              <a:t> </a:t>
            </a:r>
            <a:r>
              <a:rPr lang="cs-CZ" dirty="0" err="1"/>
              <a:t>of</a:t>
            </a:r>
            <a:r>
              <a:rPr lang="cs-CZ" dirty="0"/>
              <a:t> </a:t>
            </a:r>
            <a:r>
              <a:rPr lang="cs-CZ" dirty="0" err="1"/>
              <a:t>product</a:t>
            </a:r>
            <a:r>
              <a:rPr lang="cs-CZ" dirty="0"/>
              <a:t> </a:t>
            </a:r>
            <a:r>
              <a:rPr lang="cs-CZ" sz="1800" i="1" dirty="0">
                <a:solidFill>
                  <a:schemeClr val="accent2"/>
                </a:solidFill>
                <a:latin typeface="Times New Roman" panose="02020603050405020304" pitchFamily="18" charset="0"/>
                <a:cs typeface="Times New Roman" panose="02020603050405020304" pitchFamily="18" charset="0"/>
              </a:rPr>
              <a:t>P</a:t>
            </a:r>
            <a:r>
              <a:rPr lang="cs-CZ" sz="1800" baseline="-25000" dirty="0">
                <a:solidFill>
                  <a:schemeClr val="accent2"/>
                </a:solidFill>
                <a:latin typeface="Times New Roman" panose="02020603050405020304" pitchFamily="18" charset="0"/>
                <a:cs typeface="Times New Roman" panose="02020603050405020304" pitchFamily="18" charset="0"/>
              </a:rPr>
              <a:t>1</a:t>
            </a:r>
            <a:r>
              <a:rPr lang="cs-CZ" dirty="0"/>
              <a:t>.</a:t>
            </a:r>
          </a:p>
          <a:p>
            <a:pPr lvl="1">
              <a:lnSpc>
                <a:spcPct val="110000"/>
              </a:lnSpc>
            </a:pPr>
            <a:r>
              <a:rPr lang="en-US" dirty="0"/>
              <a:t>To produce 1 unit of product</a:t>
            </a:r>
            <a:r>
              <a:rPr lang="cs-CZ" dirty="0"/>
              <a:t> </a:t>
            </a:r>
            <a:r>
              <a:rPr lang="cs-CZ" sz="1800" i="1" dirty="0">
                <a:solidFill>
                  <a:schemeClr val="accent2"/>
                </a:solidFill>
                <a:latin typeface="Times New Roman" panose="02020603050405020304" pitchFamily="18" charset="0"/>
                <a:cs typeface="Times New Roman" panose="02020603050405020304" pitchFamily="18" charset="0"/>
              </a:rPr>
              <a:t>P</a:t>
            </a:r>
            <a:r>
              <a:rPr lang="cs-CZ" sz="1800" baseline="-25000" dirty="0">
                <a:solidFill>
                  <a:schemeClr val="accent2"/>
                </a:solidFill>
                <a:latin typeface="Times New Roman" panose="02020603050405020304" pitchFamily="18" charset="0"/>
                <a:cs typeface="Times New Roman" panose="02020603050405020304" pitchFamily="18" charset="0"/>
              </a:rPr>
              <a:t>3</a:t>
            </a:r>
            <a:r>
              <a:rPr lang="cs-CZ" dirty="0"/>
              <a:t> </a:t>
            </a:r>
            <a:r>
              <a:rPr lang="cs-CZ" dirty="0" err="1"/>
              <a:t>the</a:t>
            </a:r>
            <a:r>
              <a:rPr lang="cs-CZ" dirty="0"/>
              <a:t> </a:t>
            </a:r>
            <a:r>
              <a:rPr lang="cs-CZ" dirty="0" err="1"/>
              <a:t>firm</a:t>
            </a:r>
            <a:r>
              <a:rPr lang="cs-CZ" dirty="0"/>
              <a:t> </a:t>
            </a:r>
            <a:r>
              <a:rPr lang="cs-CZ" dirty="0" err="1"/>
              <a:t>uses</a:t>
            </a:r>
            <a:r>
              <a:rPr lang="cs-CZ" dirty="0"/>
              <a:t> </a:t>
            </a:r>
            <a:r>
              <a:rPr lang="cs-CZ" dirty="0">
                <a:solidFill>
                  <a:schemeClr val="accent2"/>
                </a:solidFill>
              </a:rPr>
              <a:t>2 kg </a:t>
            </a:r>
            <a:r>
              <a:rPr lang="cs-CZ" dirty="0" err="1"/>
              <a:t>of</a:t>
            </a:r>
            <a:r>
              <a:rPr lang="cs-CZ" dirty="0">
                <a:solidFill>
                  <a:schemeClr val="accent2"/>
                </a:solidFill>
              </a:rPr>
              <a:t> </a:t>
            </a:r>
            <a:r>
              <a:rPr lang="cs-CZ" dirty="0" err="1">
                <a:solidFill>
                  <a:schemeClr val="accent2"/>
                </a:solidFill>
              </a:rPr>
              <a:t>material</a:t>
            </a:r>
            <a:r>
              <a:rPr lang="cs-CZ" dirty="0"/>
              <a:t>, </a:t>
            </a:r>
            <a:r>
              <a:rPr lang="cs-CZ" dirty="0">
                <a:solidFill>
                  <a:schemeClr val="accent2"/>
                </a:solidFill>
              </a:rPr>
              <a:t>2 </a:t>
            </a:r>
            <a:r>
              <a:rPr lang="cs-CZ" dirty="0" err="1">
                <a:solidFill>
                  <a:schemeClr val="accent2"/>
                </a:solidFill>
              </a:rPr>
              <a:t>units</a:t>
            </a:r>
            <a:r>
              <a:rPr lang="cs-CZ" dirty="0"/>
              <a:t> </a:t>
            </a:r>
            <a:r>
              <a:rPr lang="cs-CZ" dirty="0" err="1"/>
              <a:t>of</a:t>
            </a:r>
            <a:r>
              <a:rPr lang="cs-CZ" dirty="0"/>
              <a:t> </a:t>
            </a:r>
            <a:r>
              <a:rPr lang="cs-CZ" dirty="0" err="1"/>
              <a:t>product</a:t>
            </a:r>
            <a:r>
              <a:rPr lang="cs-CZ" dirty="0"/>
              <a:t> </a:t>
            </a:r>
            <a:r>
              <a:rPr lang="cs-CZ" sz="1800" i="1" dirty="0">
                <a:solidFill>
                  <a:schemeClr val="accent2"/>
                </a:solidFill>
                <a:latin typeface="Times New Roman" panose="02020603050405020304" pitchFamily="18" charset="0"/>
                <a:cs typeface="Times New Roman" panose="02020603050405020304" pitchFamily="18" charset="0"/>
              </a:rPr>
              <a:t>P</a:t>
            </a:r>
            <a:r>
              <a:rPr lang="cs-CZ" sz="1800" baseline="-25000" dirty="0">
                <a:solidFill>
                  <a:schemeClr val="accent2"/>
                </a:solidFill>
                <a:latin typeface="Times New Roman" panose="02020603050405020304" pitchFamily="18" charset="0"/>
                <a:cs typeface="Times New Roman" panose="02020603050405020304" pitchFamily="18" charset="0"/>
              </a:rPr>
              <a:t>1</a:t>
            </a:r>
            <a:r>
              <a:rPr lang="cs-CZ" dirty="0"/>
              <a:t> and </a:t>
            </a:r>
            <a:r>
              <a:rPr lang="cs-CZ" dirty="0">
                <a:solidFill>
                  <a:schemeClr val="accent2"/>
                </a:solidFill>
              </a:rPr>
              <a:t>1 unit</a:t>
            </a:r>
            <a:r>
              <a:rPr lang="cs-CZ" dirty="0"/>
              <a:t> </a:t>
            </a:r>
            <a:r>
              <a:rPr lang="cs-CZ" dirty="0" err="1"/>
              <a:t>of</a:t>
            </a:r>
            <a:r>
              <a:rPr lang="cs-CZ" dirty="0"/>
              <a:t> </a:t>
            </a:r>
            <a:r>
              <a:rPr lang="cs-CZ" dirty="0" err="1"/>
              <a:t>product</a:t>
            </a:r>
            <a:r>
              <a:rPr lang="cs-CZ" dirty="0"/>
              <a:t> </a:t>
            </a:r>
            <a:r>
              <a:rPr lang="cs-CZ" sz="1800" i="1" dirty="0">
                <a:solidFill>
                  <a:schemeClr val="accent2"/>
                </a:solidFill>
                <a:latin typeface="Times New Roman" panose="02020603050405020304" pitchFamily="18" charset="0"/>
                <a:cs typeface="Times New Roman" panose="02020603050405020304" pitchFamily="18" charset="0"/>
              </a:rPr>
              <a:t>P</a:t>
            </a:r>
            <a:r>
              <a:rPr lang="cs-CZ" sz="1800" baseline="-25000" dirty="0">
                <a:solidFill>
                  <a:schemeClr val="accent2"/>
                </a:solidFill>
                <a:latin typeface="Times New Roman" panose="02020603050405020304" pitchFamily="18" charset="0"/>
                <a:cs typeface="Times New Roman" panose="02020603050405020304" pitchFamily="18" charset="0"/>
              </a:rPr>
              <a:t>2</a:t>
            </a:r>
            <a:r>
              <a:rPr lang="cs-CZ" dirty="0"/>
              <a:t>.</a:t>
            </a:r>
          </a:p>
          <a:p>
            <a:pPr lvl="1">
              <a:lnSpc>
                <a:spcPct val="110000"/>
              </a:lnSpc>
            </a:pPr>
            <a:r>
              <a:rPr lang="en-US" dirty="0"/>
              <a:t>There are </a:t>
            </a:r>
            <a:r>
              <a:rPr lang="en-US" dirty="0">
                <a:solidFill>
                  <a:schemeClr val="accent2"/>
                </a:solidFill>
              </a:rPr>
              <a:t>1000 kg</a:t>
            </a:r>
            <a:r>
              <a:rPr lang="en-US" dirty="0"/>
              <a:t> of </a:t>
            </a:r>
            <a:r>
              <a:rPr lang="en-US" dirty="0">
                <a:solidFill>
                  <a:schemeClr val="accent2"/>
                </a:solidFill>
              </a:rPr>
              <a:t>material</a:t>
            </a:r>
            <a:r>
              <a:rPr lang="en-US" dirty="0"/>
              <a:t> available</a:t>
            </a:r>
            <a:r>
              <a:rPr lang="cs-CZ" dirty="0"/>
              <a:t>.</a:t>
            </a:r>
          </a:p>
          <a:p>
            <a:pPr lvl="1">
              <a:lnSpc>
                <a:spcPct val="110000"/>
              </a:lnSpc>
            </a:pPr>
            <a:r>
              <a:rPr lang="en-US" dirty="0"/>
              <a:t>Products </a:t>
            </a:r>
            <a:r>
              <a:rPr kumimoji="0" lang="cs-CZ" sz="1800" b="0" i="1" u="none" strike="noStrike" kern="1200" cap="none" spc="0" normalizeH="0" baseline="0" noProof="0" dirty="0">
                <a:ln>
                  <a:noFill/>
                </a:ln>
                <a:solidFill>
                  <a:srgbClr val="4BA82E"/>
                </a:solidFill>
                <a:effectLst/>
                <a:uLnTx/>
                <a:uFillTx/>
                <a:latin typeface="Times New Roman" panose="02020603050405020304" pitchFamily="18" charset="0"/>
                <a:ea typeface="+mn-ea"/>
                <a:cs typeface="Times New Roman" panose="02020603050405020304" pitchFamily="18" charset="0"/>
              </a:rPr>
              <a:t>P</a:t>
            </a:r>
            <a:r>
              <a:rPr kumimoji="0" lang="cs-CZ" sz="1800" b="0" i="0" u="none" strike="noStrike" kern="1200" cap="none" spc="0" normalizeH="0" baseline="-25000" noProof="0" dirty="0">
                <a:ln>
                  <a:noFill/>
                </a:ln>
                <a:solidFill>
                  <a:srgbClr val="4BA82E"/>
                </a:solidFill>
                <a:effectLst/>
                <a:uLnTx/>
                <a:uFillTx/>
                <a:latin typeface="Times New Roman" panose="02020603050405020304" pitchFamily="18" charset="0"/>
                <a:ea typeface="+mn-ea"/>
                <a:cs typeface="Times New Roman" panose="02020603050405020304" pitchFamily="18" charset="0"/>
              </a:rPr>
              <a:t>1</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cs-CZ" sz="1800" b="0" i="1" u="none" strike="noStrike" kern="1200" cap="none" spc="0" normalizeH="0" baseline="0" noProof="0" dirty="0">
                <a:ln>
                  <a:noFill/>
                </a:ln>
                <a:solidFill>
                  <a:srgbClr val="4BA82E"/>
                </a:solidFill>
                <a:effectLst/>
                <a:uLnTx/>
                <a:uFillTx/>
                <a:latin typeface="Times New Roman" panose="02020603050405020304" pitchFamily="18" charset="0"/>
                <a:ea typeface="+mn-ea"/>
                <a:cs typeface="Times New Roman" panose="02020603050405020304" pitchFamily="18" charset="0"/>
              </a:rPr>
              <a:t>P</a:t>
            </a:r>
            <a:r>
              <a:rPr kumimoji="0" lang="cs-CZ" sz="1800" b="0" i="0" u="none" strike="noStrike" kern="1200" cap="none" spc="0" normalizeH="0" baseline="-25000" noProof="0" dirty="0">
                <a:ln>
                  <a:noFill/>
                </a:ln>
                <a:solidFill>
                  <a:srgbClr val="4BA82E"/>
                </a:solidFill>
                <a:effectLst/>
                <a:uLnTx/>
                <a:uFillTx/>
                <a:latin typeface="Times New Roman" panose="02020603050405020304" pitchFamily="18" charset="0"/>
                <a:ea typeface="+mn-ea"/>
                <a:cs typeface="Times New Roman" panose="02020603050405020304" pitchFamily="18" charset="0"/>
              </a:rPr>
              <a:t>2 </a:t>
            </a:r>
            <a:r>
              <a:rPr lang="en-US" dirty="0"/>
              <a:t>that are used as semi-finished products </a:t>
            </a:r>
            <a:r>
              <a:rPr lang="en-US" dirty="0">
                <a:solidFill>
                  <a:schemeClr val="accent2"/>
                </a:solidFill>
              </a:rPr>
              <a:t>can</a:t>
            </a:r>
            <a:r>
              <a:rPr lang="en-US" dirty="0"/>
              <a:t> also </a:t>
            </a:r>
            <a:r>
              <a:rPr lang="en-US" dirty="0">
                <a:solidFill>
                  <a:schemeClr val="accent2"/>
                </a:solidFill>
              </a:rPr>
              <a:t>be sold themselves</a:t>
            </a:r>
            <a:r>
              <a:rPr lang="en-US" dirty="0"/>
              <a:t>. </a:t>
            </a:r>
            <a:endParaRPr lang="cs-CZ" dirty="0"/>
          </a:p>
          <a:p>
            <a:pPr lvl="1">
              <a:lnSpc>
                <a:spcPct val="110000"/>
              </a:lnSpc>
            </a:pPr>
            <a:r>
              <a:rPr lang="en-US" dirty="0"/>
              <a:t>Prices of goods </a:t>
            </a:r>
            <a:r>
              <a:rPr kumimoji="0" lang="cs-CZ" sz="1800" b="0" i="1" u="none" strike="noStrike" kern="1200" cap="none" spc="0" normalizeH="0" baseline="0" noProof="0" dirty="0">
                <a:ln>
                  <a:noFill/>
                </a:ln>
                <a:solidFill>
                  <a:srgbClr val="4BA82E"/>
                </a:solidFill>
                <a:effectLst/>
                <a:uLnTx/>
                <a:uFillTx/>
                <a:latin typeface="Times New Roman" panose="02020603050405020304" pitchFamily="18" charset="0"/>
                <a:ea typeface="+mn-ea"/>
                <a:cs typeface="Times New Roman" panose="02020603050405020304" pitchFamily="18" charset="0"/>
              </a:rPr>
              <a:t>P</a:t>
            </a:r>
            <a:r>
              <a:rPr kumimoji="0" lang="cs-CZ" sz="1800" b="0" i="0" u="none" strike="noStrike" kern="1200" cap="none" spc="0" normalizeH="0" baseline="-25000" noProof="0" dirty="0">
                <a:ln>
                  <a:noFill/>
                </a:ln>
                <a:solidFill>
                  <a:srgbClr val="4BA82E"/>
                </a:solidFill>
                <a:effectLst/>
                <a:uLnTx/>
                <a:uFillTx/>
                <a:latin typeface="Times New Roman" panose="02020603050405020304" pitchFamily="18" charset="0"/>
                <a:ea typeface="+mn-ea"/>
                <a:cs typeface="Times New Roman" panose="02020603050405020304" pitchFamily="18" charset="0"/>
              </a:rPr>
              <a:t>1</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cs-CZ" sz="1800" b="0" i="1" u="none" strike="noStrike" kern="1200" cap="none" spc="0" normalizeH="0" baseline="0" noProof="0" dirty="0">
                <a:ln>
                  <a:noFill/>
                </a:ln>
                <a:solidFill>
                  <a:srgbClr val="4BA82E"/>
                </a:solidFill>
                <a:effectLst/>
                <a:uLnTx/>
                <a:uFillTx/>
                <a:latin typeface="Times New Roman" panose="02020603050405020304" pitchFamily="18" charset="0"/>
                <a:ea typeface="+mn-ea"/>
                <a:cs typeface="Times New Roman" panose="02020603050405020304" pitchFamily="18" charset="0"/>
              </a:rPr>
              <a:t>P</a:t>
            </a:r>
            <a:r>
              <a:rPr kumimoji="0" lang="cs-CZ" sz="1800" b="0" i="0" u="none" strike="noStrike" kern="1200" cap="none" spc="0" normalizeH="0" baseline="-25000" noProof="0" dirty="0">
                <a:ln>
                  <a:noFill/>
                </a:ln>
                <a:solidFill>
                  <a:srgbClr val="4BA82E"/>
                </a:solidFill>
                <a:effectLst/>
                <a:uLnTx/>
                <a:uFillTx/>
                <a:latin typeface="Times New Roman" panose="02020603050405020304" pitchFamily="18" charset="0"/>
                <a:ea typeface="+mn-ea"/>
                <a:cs typeface="Times New Roman" panose="02020603050405020304" pitchFamily="18" charset="0"/>
              </a:rPr>
              <a:t>2</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cs-CZ" sz="1800" b="0" i="1" u="none" strike="noStrike" kern="1200" cap="none" spc="0" normalizeH="0" baseline="0" noProof="0" dirty="0">
                <a:ln>
                  <a:noFill/>
                </a:ln>
                <a:solidFill>
                  <a:srgbClr val="4BA82E"/>
                </a:solidFill>
                <a:effectLst/>
                <a:uLnTx/>
                <a:uFillTx/>
                <a:latin typeface="Times New Roman" panose="02020603050405020304" pitchFamily="18" charset="0"/>
                <a:ea typeface="+mn-ea"/>
                <a:cs typeface="Times New Roman" panose="02020603050405020304" pitchFamily="18" charset="0"/>
              </a:rPr>
              <a:t>P</a:t>
            </a:r>
            <a:r>
              <a:rPr kumimoji="0" lang="cs-CZ" sz="1800" b="0" i="0" u="none" strike="noStrike" kern="1200" cap="none" spc="0" normalizeH="0" baseline="-25000" noProof="0" dirty="0">
                <a:ln>
                  <a:noFill/>
                </a:ln>
                <a:solidFill>
                  <a:srgbClr val="4BA82E"/>
                </a:solidFill>
                <a:effectLst/>
                <a:uLnTx/>
                <a:uFillTx/>
                <a:latin typeface="Times New Roman" panose="02020603050405020304" pitchFamily="18" charset="0"/>
                <a:ea typeface="+mn-ea"/>
                <a:cs typeface="Times New Roman" panose="02020603050405020304" pitchFamily="18" charset="0"/>
              </a:rPr>
              <a:t>3</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dirty="0"/>
              <a:t>are </a:t>
            </a:r>
            <a:r>
              <a:rPr lang="en-US" dirty="0">
                <a:solidFill>
                  <a:schemeClr val="accent2"/>
                </a:solidFill>
              </a:rPr>
              <a:t>5</a:t>
            </a:r>
            <a:r>
              <a:rPr lang="en-US" dirty="0"/>
              <a:t>, </a:t>
            </a:r>
            <a:r>
              <a:rPr lang="en-US" dirty="0">
                <a:solidFill>
                  <a:schemeClr val="accent2"/>
                </a:solidFill>
              </a:rPr>
              <a:t>10</a:t>
            </a:r>
            <a:r>
              <a:rPr lang="en-US" dirty="0"/>
              <a:t> and </a:t>
            </a:r>
            <a:r>
              <a:rPr lang="en-US" dirty="0">
                <a:solidFill>
                  <a:schemeClr val="accent2"/>
                </a:solidFill>
              </a:rPr>
              <a:t>30</a:t>
            </a:r>
            <a:r>
              <a:rPr lang="en-US" dirty="0"/>
              <a:t> </a:t>
            </a:r>
            <a:r>
              <a:rPr lang="cs-CZ" dirty="0">
                <a:solidFill>
                  <a:schemeClr val="accent2"/>
                </a:solidFill>
              </a:rPr>
              <a:t>€</a:t>
            </a:r>
            <a:r>
              <a:rPr lang="en-US" dirty="0"/>
              <a:t>. The objective is </a:t>
            </a:r>
            <a:r>
              <a:rPr lang="en-US" dirty="0">
                <a:solidFill>
                  <a:schemeClr val="accent2"/>
                </a:solidFill>
              </a:rPr>
              <a:t>to maximize total</a:t>
            </a:r>
            <a:r>
              <a:rPr lang="en-US" dirty="0"/>
              <a:t> </a:t>
            </a:r>
            <a:r>
              <a:rPr lang="en-US" dirty="0">
                <a:solidFill>
                  <a:schemeClr val="accent2"/>
                </a:solidFill>
              </a:rPr>
              <a:t>revenue</a:t>
            </a:r>
            <a:r>
              <a:rPr lang="en-US" dirty="0"/>
              <a:t> from products sold.</a:t>
            </a:r>
            <a:endParaRPr lang="cs-CZ"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66638"/>
            <a:ext cx="9242159" cy="369332"/>
          </a:xfrm>
        </p:spPr>
        <p:txBody>
          <a:bodyPr/>
          <a:lstStyle/>
          <a:p>
            <a:r>
              <a:rPr lang="cs-CZ" sz="1800" dirty="0" err="1"/>
              <a:t>Production</a:t>
            </a:r>
            <a:r>
              <a:rPr lang="cs-CZ" sz="1800" dirty="0"/>
              <a:t> Planning </a:t>
            </a:r>
            <a:r>
              <a:rPr lang="cs-CZ" sz="1800" dirty="0" err="1"/>
              <a:t>Problem</a:t>
            </a:r>
            <a:r>
              <a:rPr lang="cs-CZ" sz="1800" dirty="0"/>
              <a:t> </a:t>
            </a:r>
            <a:r>
              <a:rPr lang="cs-CZ" sz="1800" dirty="0" err="1"/>
              <a:t>with</a:t>
            </a:r>
            <a:r>
              <a:rPr lang="cs-CZ" sz="1800" dirty="0"/>
              <a:t> </a:t>
            </a:r>
            <a:r>
              <a:rPr lang="cs-CZ" dirty="0"/>
              <a:t>S</a:t>
            </a:r>
            <a:r>
              <a:rPr lang="cs-CZ" sz="1800" dirty="0"/>
              <a:t>emi-</a:t>
            </a:r>
            <a:r>
              <a:rPr lang="cs-CZ" dirty="0" err="1"/>
              <a:t>F</a:t>
            </a:r>
            <a:r>
              <a:rPr lang="cs-CZ" sz="1800" dirty="0" err="1"/>
              <a:t>inished</a:t>
            </a:r>
            <a:r>
              <a:rPr lang="cs-CZ" sz="1800" dirty="0"/>
              <a:t> </a:t>
            </a:r>
            <a:r>
              <a:rPr lang="cs-CZ" dirty="0" err="1"/>
              <a:t>P</a:t>
            </a:r>
            <a:r>
              <a:rPr lang="cs-CZ" sz="1800" dirty="0" err="1"/>
              <a:t>roducts</a:t>
            </a:r>
            <a:r>
              <a:rPr lang="cs-CZ" sz="1800" dirty="0"/>
              <a:t> </a:t>
            </a:r>
            <a:endParaRPr lang="en-US" dirty="0"/>
          </a:p>
        </p:txBody>
      </p:sp>
    </p:spTree>
    <p:extLst>
      <p:ext uri="{BB962C8B-B14F-4D97-AF65-F5344CB8AC3E}">
        <p14:creationId xmlns:p14="http://schemas.microsoft.com/office/powerpoint/2010/main" val="2016095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21</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Production</a:t>
            </a:r>
            <a:r>
              <a:rPr lang="cs-CZ" dirty="0"/>
              <a:t> Planning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9" y="1647546"/>
            <a:ext cx="9264016" cy="433181"/>
          </a:xfrm>
        </p:spPr>
        <p:txBody>
          <a:bodyPr>
            <a:noAutofit/>
          </a:bodyPr>
          <a:lstStyle/>
          <a:p>
            <a:pPr marL="285750" lvl="0" indent="-285750">
              <a:lnSpc>
                <a:spcPct val="110000"/>
              </a:lnSpc>
              <a:buFont typeface="Wingdings" panose="05000000000000000000" pitchFamily="2" charset="2"/>
              <a:buChar char="§"/>
            </a:pPr>
            <a:r>
              <a:rPr lang="cs-CZ" b="1" dirty="0" err="1"/>
              <a:t>Assembly</a:t>
            </a:r>
            <a:r>
              <a:rPr lang="cs-CZ" b="1" dirty="0"/>
              <a:t> table</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Production</a:t>
            </a:r>
            <a:r>
              <a:rPr lang="cs-CZ" dirty="0"/>
              <a:t> </a:t>
            </a:r>
            <a:r>
              <a:rPr lang="en-US" dirty="0"/>
              <a:t>Planning Problem with </a:t>
            </a:r>
            <a:r>
              <a:rPr lang="cs-CZ" dirty="0"/>
              <a:t>S</a:t>
            </a:r>
            <a:r>
              <a:rPr lang="en-US" dirty="0" err="1"/>
              <a:t>emi</a:t>
            </a:r>
            <a:r>
              <a:rPr lang="en-US" dirty="0"/>
              <a:t>-</a:t>
            </a:r>
            <a:r>
              <a:rPr lang="cs-CZ" dirty="0"/>
              <a:t>F</a:t>
            </a:r>
            <a:r>
              <a:rPr lang="en-US" dirty="0" err="1"/>
              <a:t>inished</a:t>
            </a:r>
            <a:r>
              <a:rPr lang="en-US" dirty="0"/>
              <a:t> </a:t>
            </a:r>
            <a:r>
              <a:rPr lang="cs-CZ" dirty="0"/>
              <a:t>P</a:t>
            </a:r>
            <a:r>
              <a:rPr lang="en-US" dirty="0" err="1"/>
              <a:t>roducts</a:t>
            </a:r>
            <a:endParaRPr lang="en-US" dirty="0"/>
          </a:p>
        </p:txBody>
      </p:sp>
      <p:graphicFrame>
        <p:nvGraphicFramePr>
          <p:cNvPr id="6" name="Tabulka 5">
            <a:extLst>
              <a:ext uri="{FF2B5EF4-FFF2-40B4-BE49-F238E27FC236}">
                <a16:creationId xmlns:a16="http://schemas.microsoft.com/office/drawing/2014/main" id="{108D9BD7-B9F6-3BC6-E49F-DE2718DFD560}"/>
              </a:ext>
            </a:extLst>
          </p:cNvPr>
          <p:cNvGraphicFramePr>
            <a:graphicFrameLocks noGrp="1"/>
          </p:cNvGraphicFramePr>
          <p:nvPr>
            <p:extLst>
              <p:ext uri="{D42A27DB-BD31-4B8C-83A1-F6EECF244321}">
                <p14:modId xmlns:p14="http://schemas.microsoft.com/office/powerpoint/2010/main" val="1296444117"/>
              </p:ext>
            </p:extLst>
          </p:nvPr>
        </p:nvGraphicFramePr>
        <p:xfrm>
          <a:off x="881555" y="2077551"/>
          <a:ext cx="3461674" cy="1342800"/>
        </p:xfrm>
        <a:graphic>
          <a:graphicData uri="http://schemas.openxmlformats.org/drawingml/2006/table">
            <a:tbl>
              <a:tblPr/>
              <a:tblGrid>
                <a:gridCol w="1232161">
                  <a:extLst>
                    <a:ext uri="{9D8B030D-6E8A-4147-A177-3AD203B41FA5}">
                      <a16:colId xmlns:a16="http://schemas.microsoft.com/office/drawing/2014/main" val="2039650861"/>
                    </a:ext>
                  </a:extLst>
                </a:gridCol>
                <a:gridCol w="743171">
                  <a:extLst>
                    <a:ext uri="{9D8B030D-6E8A-4147-A177-3AD203B41FA5}">
                      <a16:colId xmlns:a16="http://schemas.microsoft.com/office/drawing/2014/main" val="408782802"/>
                    </a:ext>
                  </a:extLst>
                </a:gridCol>
                <a:gridCol w="743171">
                  <a:extLst>
                    <a:ext uri="{9D8B030D-6E8A-4147-A177-3AD203B41FA5}">
                      <a16:colId xmlns:a16="http://schemas.microsoft.com/office/drawing/2014/main" val="1948916525"/>
                    </a:ext>
                  </a:extLst>
                </a:gridCol>
                <a:gridCol w="743171">
                  <a:extLst>
                    <a:ext uri="{9D8B030D-6E8A-4147-A177-3AD203B41FA5}">
                      <a16:colId xmlns:a16="http://schemas.microsoft.com/office/drawing/2014/main" val="1389772080"/>
                    </a:ext>
                  </a:extLst>
                </a:gridCol>
              </a:tblGrid>
              <a:tr h="268320">
                <a:tc>
                  <a:txBody>
                    <a:bodyPr/>
                    <a:lstStyle/>
                    <a:p>
                      <a:pPr algn="ctr" fontAlgn="b"/>
                      <a:r>
                        <a:rPr lang="cs-CZ" sz="1200" b="1" i="0" u="none" strike="noStrike"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Entry</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200" b="1" i="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cs-CZ" sz="1200" b="1" i="0" u="none" strike="noStrike" baseline="-25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200" b="1" i="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cs-CZ" sz="1200" b="1" i="0" u="none" strike="noStrike" baseline="-25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200" b="1" i="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cs-CZ" sz="1200" b="1" i="0" u="none" strike="noStrike" baseline="-25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4253279958"/>
                  </a:ext>
                </a:extLst>
              </a:tr>
              <a:tr h="268320">
                <a:tc>
                  <a:txBody>
                    <a:bodyPr/>
                    <a:lstStyle/>
                    <a:p>
                      <a:pPr algn="ctr" fontAlgn="b"/>
                      <a:r>
                        <a:rPr lang="cs-CZ" sz="1200" b="1" i="0" u="none" strike="noStrike"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Material</a:t>
                      </a:r>
                      <a:r>
                        <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(kg)</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3</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7456231"/>
                  </a:ext>
                </a:extLst>
              </a:tr>
              <a:tr h="268320">
                <a:tc>
                  <a:txBody>
                    <a:bodyPr/>
                    <a:lstStyle/>
                    <a:p>
                      <a:pPr algn="ctr" fontAlgn="b"/>
                      <a:r>
                        <a:rPr lang="cs-CZ" sz="1200" b="1" i="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cs-CZ" sz="1200" b="1" i="0" u="none" strike="noStrike" baseline="-25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cs-CZ" sz="1200" b="1" i="0" u="none" strike="noStrike"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(unit)</a:t>
                      </a:r>
                      <a:endParaRPr lang="cs-CZ" sz="1200" b="1" i="0" u="none" strike="noStrike" baseline="-25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179437"/>
                  </a:ext>
                </a:extLst>
              </a:tr>
              <a:tr h="26892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200" b="1" i="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cs-CZ" sz="1200" b="1" i="0" u="none" strike="noStrike" baseline="-25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cs-CZ" sz="1200" b="1" i="0" u="none" strike="noStrike"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(unit)</a:t>
                      </a:r>
                      <a:endParaRPr lang="cs-CZ" sz="1200" b="1" i="0" u="none" strike="noStrike" baseline="-25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7311487"/>
                  </a:ext>
                </a:extLst>
              </a:tr>
              <a:tr h="268920">
                <a:tc>
                  <a:txBody>
                    <a:bodyPr/>
                    <a:lstStyle/>
                    <a:p>
                      <a:pPr algn="ctr" fontAlgn="b"/>
                      <a:r>
                        <a:rPr lang="cs-CZ" sz="1200" b="1" i="0" u="none" strike="noStrike"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Price</a:t>
                      </a:r>
                      <a:r>
                        <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cs-CZ" sz="1200" b="1" i="0" u="none" strike="noStrike"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unit</a:t>
                      </a:r>
                      <a:r>
                        <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1177729"/>
                  </a:ext>
                </a:extLst>
              </a:tr>
            </a:tbl>
          </a:graphicData>
        </a:graphic>
      </p:graphicFrame>
    </p:spTree>
    <p:extLst>
      <p:ext uri="{BB962C8B-B14F-4D97-AF65-F5344CB8AC3E}">
        <p14:creationId xmlns:p14="http://schemas.microsoft.com/office/powerpoint/2010/main" val="866093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4A1AFDE3-ABCD-4343-B3B2-67289E1A1C4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7" name="Objekt 6" hidden="1">
                        <a:extLst>
                          <a:ext uri="{FF2B5EF4-FFF2-40B4-BE49-F238E27FC236}">
                            <a16:creationId xmlns:a16="http://schemas.microsoft.com/office/drawing/2014/main" id="{4A1AFDE3-ABCD-4343-B3B2-67289E1A1C4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22</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Production</a:t>
            </a:r>
            <a:r>
              <a:rPr lang="cs-CZ" dirty="0"/>
              <a:t> Planning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311" y="1648810"/>
            <a:ext cx="11317005" cy="3773488"/>
          </a:xfrm>
        </p:spPr>
        <p:txBody>
          <a:bodyPr>
            <a:noAutofit/>
          </a:bodyPr>
          <a:lstStyle/>
          <a:p>
            <a:pPr marL="285750" lvl="0" indent="-285750">
              <a:lnSpc>
                <a:spcPct val="110000"/>
              </a:lnSpc>
              <a:buFont typeface="Wingdings" panose="05000000000000000000" pitchFamily="2" charset="2"/>
              <a:buChar char="§"/>
            </a:pPr>
            <a:r>
              <a:rPr lang="cs-CZ" b="1" dirty="0" err="1"/>
              <a:t>Decision</a:t>
            </a:r>
            <a:r>
              <a:rPr lang="cs-CZ" b="1" dirty="0"/>
              <a:t> </a:t>
            </a:r>
            <a:r>
              <a:rPr lang="cs-CZ" b="1" dirty="0" err="1"/>
              <a:t>variables</a:t>
            </a:r>
            <a:endParaRPr lang="cs-CZ" b="1" dirty="0"/>
          </a:p>
          <a:p>
            <a:pPr marL="285750" lvl="0" indent="-285750">
              <a:lnSpc>
                <a:spcPct val="110000"/>
              </a:lnSpc>
              <a:buFont typeface="Wingdings" panose="05000000000000000000" pitchFamily="2" charset="2"/>
              <a:buChar char="§"/>
            </a:pPr>
            <a:endParaRPr lang="cs-CZ" b="1" dirty="0"/>
          </a:p>
          <a:p>
            <a:pPr marL="285750" indent="-285750">
              <a:lnSpc>
                <a:spcPct val="110000"/>
              </a:lnSpc>
              <a:buFont typeface="Wingdings" panose="05000000000000000000" pitchFamily="2" charset="2"/>
              <a:buChar char="§"/>
            </a:pPr>
            <a:r>
              <a:rPr lang="cs-CZ" b="1" dirty="0" err="1"/>
              <a:t>Mathematical</a:t>
            </a:r>
            <a:r>
              <a:rPr lang="cs-CZ" b="1" dirty="0"/>
              <a:t> model</a:t>
            </a:r>
            <a:endParaRPr lang="en-US" b="1" dirty="0"/>
          </a:p>
          <a:p>
            <a:pPr marL="285750" lvl="0" indent="-285750">
              <a:lnSpc>
                <a:spcPct val="110000"/>
              </a:lnSpc>
              <a:buFont typeface="Wingdings" panose="05000000000000000000" pitchFamily="2" charset="2"/>
              <a:buChar char="§"/>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66638"/>
            <a:ext cx="10590383" cy="369332"/>
          </a:xfrm>
        </p:spPr>
        <p:txBody>
          <a:bodyPr/>
          <a:lstStyle/>
          <a:p>
            <a:r>
              <a:rPr lang="en-US" dirty="0"/>
              <a:t>Production</a:t>
            </a:r>
            <a:r>
              <a:rPr lang="cs-CZ" dirty="0"/>
              <a:t> </a:t>
            </a:r>
            <a:r>
              <a:rPr lang="en-US" dirty="0"/>
              <a:t>Planning Problem with </a:t>
            </a:r>
            <a:r>
              <a:rPr lang="cs-CZ" dirty="0"/>
              <a:t>S</a:t>
            </a:r>
            <a:r>
              <a:rPr lang="en-US" dirty="0" err="1"/>
              <a:t>emi</a:t>
            </a:r>
            <a:r>
              <a:rPr lang="en-US" dirty="0"/>
              <a:t>-</a:t>
            </a:r>
            <a:r>
              <a:rPr lang="cs-CZ" dirty="0"/>
              <a:t>F</a:t>
            </a:r>
            <a:r>
              <a:rPr lang="en-US" dirty="0" err="1"/>
              <a:t>inished</a:t>
            </a:r>
            <a:r>
              <a:rPr lang="en-US" dirty="0"/>
              <a:t> </a:t>
            </a:r>
            <a:r>
              <a:rPr lang="cs-CZ" dirty="0"/>
              <a:t>P</a:t>
            </a:r>
            <a:r>
              <a:rPr lang="en-US" dirty="0" err="1"/>
              <a:t>roducts</a:t>
            </a:r>
            <a:r>
              <a:rPr lang="en-US" dirty="0"/>
              <a:t> </a:t>
            </a:r>
            <a:r>
              <a:rPr lang="cs-CZ" sz="1800" b="1" kern="1200" dirty="0">
                <a:solidFill>
                  <a:srgbClr val="000000"/>
                </a:solidFill>
                <a:effectLst/>
                <a:latin typeface="Arial" panose="020B0604020202020204" pitchFamily="34" charset="0"/>
                <a:ea typeface="+mn-ea"/>
                <a:cs typeface="Arial" panose="020B0604020202020204" pitchFamily="34" charset="0"/>
              </a:rPr>
              <a:t>– </a:t>
            </a:r>
            <a:r>
              <a:rPr lang="cs-CZ" sz="1800" b="1" kern="1200" dirty="0" err="1">
                <a:solidFill>
                  <a:srgbClr val="000000"/>
                </a:solidFill>
                <a:effectLst/>
                <a:latin typeface="Arial" panose="020B0604020202020204" pitchFamily="34" charset="0"/>
                <a:ea typeface="+mn-ea"/>
                <a:cs typeface="Arial" panose="020B0604020202020204" pitchFamily="34" charset="0"/>
              </a:rPr>
              <a:t>mathematical</a:t>
            </a:r>
            <a:r>
              <a:rPr lang="cs-CZ" sz="1800" b="1" kern="1200" dirty="0">
                <a:solidFill>
                  <a:srgbClr val="000000"/>
                </a:solidFill>
                <a:effectLst/>
                <a:latin typeface="Arial" panose="020B0604020202020204" pitchFamily="34" charset="0"/>
                <a:ea typeface="+mn-ea"/>
                <a:cs typeface="Arial" panose="020B0604020202020204" pitchFamily="34" charset="0"/>
              </a:rPr>
              <a:t> model </a:t>
            </a:r>
            <a:r>
              <a:rPr lang="cs-CZ" sz="1800" b="1" kern="1200" dirty="0" err="1">
                <a:solidFill>
                  <a:srgbClr val="000000"/>
                </a:solidFill>
                <a:effectLst/>
                <a:latin typeface="Arial" panose="020B0604020202020204" pitchFamily="34" charset="0"/>
                <a:ea typeface="+mn-ea"/>
                <a:cs typeface="Arial" panose="020B0604020202020204" pitchFamily="34" charset="0"/>
              </a:rPr>
              <a:t>formulation</a:t>
            </a:r>
            <a:endParaRPr lang="en-US" dirty="0"/>
          </a:p>
        </p:txBody>
      </p:sp>
      <p:graphicFrame>
        <p:nvGraphicFramePr>
          <p:cNvPr id="24" name="Objekt 23">
            <a:extLst>
              <a:ext uri="{FF2B5EF4-FFF2-40B4-BE49-F238E27FC236}">
                <a16:creationId xmlns:a16="http://schemas.microsoft.com/office/drawing/2014/main" id="{65105A82-BFB4-BEBC-2F4C-E370C40E079B}"/>
              </a:ext>
            </a:extLst>
          </p:cNvPr>
          <p:cNvGraphicFramePr>
            <a:graphicFrameLocks noChangeAspect="1"/>
          </p:cNvGraphicFramePr>
          <p:nvPr>
            <p:extLst>
              <p:ext uri="{D42A27DB-BD31-4B8C-83A1-F6EECF244321}">
                <p14:modId xmlns:p14="http://schemas.microsoft.com/office/powerpoint/2010/main" val="4139811232"/>
              </p:ext>
            </p:extLst>
          </p:nvPr>
        </p:nvGraphicFramePr>
        <p:xfrm>
          <a:off x="1093788" y="2800350"/>
          <a:ext cx="5729287" cy="1825625"/>
        </p:xfrm>
        <a:graphic>
          <a:graphicData uri="http://schemas.openxmlformats.org/presentationml/2006/ole">
            <mc:AlternateContent xmlns:mc="http://schemas.openxmlformats.org/markup-compatibility/2006">
              <mc:Choice xmlns:v="urn:schemas-microsoft-com:vml" Requires="v">
                <p:oleObj name="Equation" r:id="rId5" imgW="3581280" imgH="1143000" progId="Equation.DSMT4">
                  <p:embed/>
                </p:oleObj>
              </mc:Choice>
              <mc:Fallback>
                <p:oleObj name="Equation" r:id="rId5" imgW="3581280" imgH="1143000" progId="Equation.DSMT4">
                  <p:embed/>
                  <p:pic>
                    <p:nvPicPr>
                      <p:cNvPr id="24" name="Objekt 23">
                        <a:extLst>
                          <a:ext uri="{FF2B5EF4-FFF2-40B4-BE49-F238E27FC236}">
                            <a16:creationId xmlns:a16="http://schemas.microsoft.com/office/drawing/2014/main" id="{65105A82-BFB4-BEBC-2F4C-E370C40E079B}"/>
                          </a:ext>
                        </a:extLst>
                      </p:cNvPr>
                      <p:cNvPicPr>
                        <a:picLocks noChangeAspect="1" noChangeArrowheads="1"/>
                      </p:cNvPicPr>
                      <p:nvPr/>
                    </p:nvPicPr>
                    <p:blipFill>
                      <a:blip r:embed="rId6"/>
                      <a:srcRect/>
                      <a:stretch>
                        <a:fillRect/>
                      </a:stretch>
                    </p:blipFill>
                    <p:spPr bwMode="auto">
                      <a:xfrm>
                        <a:off x="1093788" y="2800350"/>
                        <a:ext cx="5729287" cy="1825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kt 2">
            <a:extLst>
              <a:ext uri="{FF2B5EF4-FFF2-40B4-BE49-F238E27FC236}">
                <a16:creationId xmlns:a16="http://schemas.microsoft.com/office/drawing/2014/main" id="{06CA7465-95A4-2353-2DD0-D1E183209A66}"/>
              </a:ext>
            </a:extLst>
          </p:cNvPr>
          <p:cNvGraphicFramePr>
            <a:graphicFrameLocks noChangeAspect="1"/>
          </p:cNvGraphicFramePr>
          <p:nvPr/>
        </p:nvGraphicFramePr>
        <p:xfrm>
          <a:off x="3116263" y="5100638"/>
          <a:ext cx="188912" cy="295275"/>
        </p:xfrm>
        <a:graphic>
          <a:graphicData uri="http://schemas.openxmlformats.org/presentationml/2006/ole">
            <mc:AlternateContent xmlns:mc="http://schemas.openxmlformats.org/markup-compatibility/2006">
              <mc:Choice xmlns:v="urn:schemas-microsoft-com:vml" Requires="v">
                <p:oleObj name="Equation" r:id="rId7" imgW="114120" imgH="177480" progId="Equation.DSMT4">
                  <p:embed/>
                </p:oleObj>
              </mc:Choice>
              <mc:Fallback>
                <p:oleObj name="Equation" r:id="rId7" imgW="114120" imgH="177480" progId="Equation.DSMT4">
                  <p:embed/>
                  <p:pic>
                    <p:nvPicPr>
                      <p:cNvPr id="3" name="Objekt 2">
                        <a:extLst>
                          <a:ext uri="{FF2B5EF4-FFF2-40B4-BE49-F238E27FC236}">
                            <a16:creationId xmlns:a16="http://schemas.microsoft.com/office/drawing/2014/main" id="{06CA7465-95A4-2353-2DD0-D1E183209A66}"/>
                          </a:ext>
                        </a:extLst>
                      </p:cNvPr>
                      <p:cNvPicPr/>
                      <p:nvPr/>
                    </p:nvPicPr>
                    <p:blipFill>
                      <a:blip r:embed="rId8"/>
                      <a:stretch>
                        <a:fillRect/>
                      </a:stretch>
                    </p:blipFill>
                    <p:spPr>
                      <a:xfrm>
                        <a:off x="3116263" y="5100638"/>
                        <a:ext cx="188912" cy="295275"/>
                      </a:xfrm>
                      <a:prstGeom prst="rect">
                        <a:avLst/>
                      </a:prstGeom>
                    </p:spPr>
                  </p:pic>
                </p:oleObj>
              </mc:Fallback>
            </mc:AlternateContent>
          </a:graphicData>
        </a:graphic>
      </p:graphicFrame>
      <p:graphicFrame>
        <p:nvGraphicFramePr>
          <p:cNvPr id="6" name="Objekt 5">
            <a:extLst>
              <a:ext uri="{FF2B5EF4-FFF2-40B4-BE49-F238E27FC236}">
                <a16:creationId xmlns:a16="http://schemas.microsoft.com/office/drawing/2014/main" id="{10F61D00-1FC1-5705-9888-76A4D810EAAA}"/>
              </a:ext>
            </a:extLst>
          </p:cNvPr>
          <p:cNvGraphicFramePr>
            <a:graphicFrameLocks noChangeAspect="1"/>
          </p:cNvGraphicFramePr>
          <p:nvPr>
            <p:extLst>
              <p:ext uri="{D42A27DB-BD31-4B8C-83A1-F6EECF244321}">
                <p14:modId xmlns:p14="http://schemas.microsoft.com/office/powerpoint/2010/main" val="60855732"/>
              </p:ext>
            </p:extLst>
          </p:nvPr>
        </p:nvGraphicFramePr>
        <p:xfrm>
          <a:off x="1063242" y="1982787"/>
          <a:ext cx="4408487" cy="342900"/>
        </p:xfrm>
        <a:graphic>
          <a:graphicData uri="http://schemas.openxmlformats.org/presentationml/2006/ole">
            <mc:AlternateContent xmlns:mc="http://schemas.openxmlformats.org/markup-compatibility/2006">
              <mc:Choice xmlns:v="urn:schemas-microsoft-com:vml" Requires="v">
                <p:oleObj name="Equation" r:id="rId9" imgW="2946240" imgH="228600" progId="Equation.DSMT4">
                  <p:embed/>
                </p:oleObj>
              </mc:Choice>
              <mc:Fallback>
                <p:oleObj name="Equation" r:id="rId9" imgW="2946240" imgH="228600" progId="Equation.DSMT4">
                  <p:embed/>
                  <p:pic>
                    <p:nvPicPr>
                      <p:cNvPr id="6" name="Objekt 5">
                        <a:extLst>
                          <a:ext uri="{FF2B5EF4-FFF2-40B4-BE49-F238E27FC236}">
                            <a16:creationId xmlns:a16="http://schemas.microsoft.com/office/drawing/2014/main" id="{10F61D00-1FC1-5705-9888-76A4D810EAAA}"/>
                          </a:ext>
                        </a:extLst>
                      </p:cNvPr>
                      <p:cNvPicPr/>
                      <p:nvPr/>
                    </p:nvPicPr>
                    <p:blipFill>
                      <a:blip r:embed="rId10"/>
                      <a:stretch>
                        <a:fillRect/>
                      </a:stretch>
                    </p:blipFill>
                    <p:spPr>
                      <a:xfrm>
                        <a:off x="1063242" y="1982787"/>
                        <a:ext cx="4408487" cy="342900"/>
                      </a:xfrm>
                      <a:prstGeom prst="rect">
                        <a:avLst/>
                      </a:prstGeom>
                    </p:spPr>
                  </p:pic>
                </p:oleObj>
              </mc:Fallback>
            </mc:AlternateContent>
          </a:graphicData>
        </a:graphic>
      </p:graphicFrame>
      <p:pic>
        <p:nvPicPr>
          <p:cNvPr id="10" name="Obrázek 9">
            <a:extLst>
              <a:ext uri="{FF2B5EF4-FFF2-40B4-BE49-F238E27FC236}">
                <a16:creationId xmlns:a16="http://schemas.microsoft.com/office/drawing/2014/main" id="{502FEC44-7162-BA20-B5C7-1AB8C4ABECD7}"/>
              </a:ext>
            </a:extLst>
          </p:cNvPr>
          <p:cNvPicPr>
            <a:picLocks noChangeAspect="1"/>
          </p:cNvPicPr>
          <p:nvPr/>
        </p:nvPicPr>
        <p:blipFill>
          <a:blip r:embed="rId11"/>
          <a:stretch>
            <a:fillRect/>
          </a:stretch>
        </p:blipFill>
        <p:spPr>
          <a:xfrm>
            <a:off x="7076232" y="2295141"/>
            <a:ext cx="3142743" cy="2413568"/>
          </a:xfrm>
          <a:prstGeom prst="rect">
            <a:avLst/>
          </a:prstGeom>
          <a:ln w="12700">
            <a:solidFill>
              <a:schemeClr val="tx1"/>
            </a:solidFill>
          </a:ln>
        </p:spPr>
      </p:pic>
    </p:spTree>
    <p:extLst>
      <p:ext uri="{BB962C8B-B14F-4D97-AF65-F5344CB8AC3E}">
        <p14:creationId xmlns:p14="http://schemas.microsoft.com/office/powerpoint/2010/main" val="2847575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23</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Production</a:t>
            </a:r>
            <a:r>
              <a:rPr lang="cs-CZ" dirty="0"/>
              <a:t> Planning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cs-CZ" b="1" dirty="0" err="1"/>
              <a:t>Optimal</a:t>
            </a:r>
            <a:r>
              <a:rPr lang="cs-CZ" b="1" dirty="0"/>
              <a:t> </a:t>
            </a:r>
            <a:r>
              <a:rPr lang="cs-CZ" b="1" dirty="0" err="1"/>
              <a:t>solution</a:t>
            </a:r>
            <a:endParaRPr lang="en-US" b="1" dirty="0"/>
          </a:p>
          <a:p>
            <a:pPr lvl="1">
              <a:lnSpc>
                <a:spcPct val="110000"/>
              </a:lnSpc>
            </a:pPr>
            <a:r>
              <a:rPr lang="cs-CZ" dirty="0" err="1"/>
              <a:t>Decision</a:t>
            </a:r>
            <a:r>
              <a:rPr lang="cs-CZ" dirty="0"/>
              <a:t> </a:t>
            </a:r>
            <a:r>
              <a:rPr lang="cs-CZ" dirty="0" err="1"/>
              <a:t>variables</a:t>
            </a:r>
            <a:endParaRPr lang="en-US" dirty="0"/>
          </a:p>
          <a:p>
            <a:pPr lvl="1">
              <a:lnSpc>
                <a:spcPct val="110000"/>
              </a:lnSpc>
            </a:pPr>
            <a:endParaRPr lang="en-US" dirty="0"/>
          </a:p>
          <a:p>
            <a:pPr lvl="1">
              <a:lnSpc>
                <a:spcPct val="110000"/>
              </a:lnSpc>
            </a:pPr>
            <a:endParaRPr lang="en-US" sz="2000" dirty="0"/>
          </a:p>
          <a:p>
            <a:pPr lvl="1">
              <a:lnSpc>
                <a:spcPct val="110000"/>
              </a:lnSpc>
            </a:pPr>
            <a:endParaRPr lang="en-US" dirty="0"/>
          </a:p>
          <a:p>
            <a:pPr lvl="1">
              <a:lnSpc>
                <a:spcPct val="110000"/>
              </a:lnSpc>
            </a:pPr>
            <a:r>
              <a:rPr lang="cs-CZ" dirty="0" err="1"/>
              <a:t>Objective</a:t>
            </a:r>
            <a:r>
              <a:rPr lang="cs-CZ" dirty="0"/>
              <a:t> </a:t>
            </a:r>
            <a:r>
              <a:rPr lang="cs-CZ" dirty="0" err="1"/>
              <a:t>value</a:t>
            </a:r>
            <a:endParaRPr lang="en-US" dirty="0"/>
          </a:p>
          <a:p>
            <a:pPr lvl="1">
              <a:lnSpc>
                <a:spcPct val="110000"/>
              </a:lnSpc>
            </a:pPr>
            <a:endParaRPr lang="en-US" sz="2000" dirty="0"/>
          </a:p>
          <a:p>
            <a:pPr lvl="1">
              <a:lnSpc>
                <a:spcPct val="110000"/>
              </a:lnSpc>
            </a:pPr>
            <a:r>
              <a:rPr lang="cs-CZ" dirty="0" err="1"/>
              <a:t>Slack</a:t>
            </a:r>
            <a:r>
              <a:rPr lang="cs-CZ" dirty="0"/>
              <a:t>/</a:t>
            </a:r>
            <a:r>
              <a:rPr lang="cs-CZ" dirty="0" err="1"/>
              <a:t>surplus</a:t>
            </a:r>
            <a:r>
              <a:rPr lang="cs-CZ" dirty="0"/>
              <a:t> </a:t>
            </a:r>
            <a:r>
              <a:rPr lang="cs-CZ" dirty="0" err="1"/>
              <a:t>variables</a:t>
            </a:r>
            <a:endParaRPr lang="cs-CZ" dirty="0"/>
          </a:p>
          <a:p>
            <a:pPr lvl="1">
              <a:lnSpc>
                <a:spcPct val="110000"/>
              </a:lnSpc>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Production</a:t>
            </a:r>
            <a:r>
              <a:rPr lang="cs-CZ" dirty="0"/>
              <a:t> </a:t>
            </a:r>
            <a:r>
              <a:rPr lang="en-US" dirty="0"/>
              <a:t>Planning Problem with </a:t>
            </a:r>
            <a:r>
              <a:rPr lang="cs-CZ" dirty="0"/>
              <a:t>S</a:t>
            </a:r>
            <a:r>
              <a:rPr lang="en-US" dirty="0" err="1"/>
              <a:t>emi</a:t>
            </a:r>
            <a:r>
              <a:rPr lang="en-US" dirty="0"/>
              <a:t>-</a:t>
            </a:r>
            <a:r>
              <a:rPr lang="cs-CZ" dirty="0"/>
              <a:t>F</a:t>
            </a:r>
            <a:r>
              <a:rPr lang="en-US" dirty="0" err="1"/>
              <a:t>inished</a:t>
            </a:r>
            <a:r>
              <a:rPr lang="en-US" dirty="0"/>
              <a:t> </a:t>
            </a:r>
            <a:r>
              <a:rPr lang="cs-CZ" dirty="0"/>
              <a:t>P</a:t>
            </a:r>
            <a:r>
              <a:rPr lang="en-US" dirty="0" err="1"/>
              <a:t>roducts</a:t>
            </a:r>
            <a:r>
              <a:rPr lang="en-US" dirty="0"/>
              <a:t> </a:t>
            </a:r>
            <a:r>
              <a:rPr lang="cs-CZ" sz="1800" b="1" kern="1200" dirty="0">
                <a:solidFill>
                  <a:srgbClr val="000000"/>
                </a:solidFill>
                <a:effectLst/>
                <a:latin typeface="Arial" panose="020B0604020202020204" pitchFamily="34" charset="0"/>
                <a:ea typeface="+mn-ea"/>
                <a:cs typeface="Arial" panose="020B0604020202020204" pitchFamily="34" charset="0"/>
              </a:rPr>
              <a:t>– </a:t>
            </a:r>
            <a:r>
              <a:rPr lang="cs-CZ" sz="1800" b="1" kern="1200" dirty="0" err="1">
                <a:solidFill>
                  <a:srgbClr val="000000"/>
                </a:solidFill>
                <a:effectLst/>
                <a:latin typeface="Arial" panose="020B0604020202020204" pitchFamily="34" charset="0"/>
                <a:ea typeface="+mn-ea"/>
                <a:cs typeface="Arial" panose="020B0604020202020204" pitchFamily="34" charset="0"/>
              </a:rPr>
              <a:t>solution</a:t>
            </a:r>
            <a:r>
              <a:rPr lang="cs-CZ" sz="1800" b="1" kern="1200" dirty="0">
                <a:solidFill>
                  <a:srgbClr val="000000"/>
                </a:solidFill>
                <a:effectLst/>
                <a:latin typeface="Arial" panose="020B0604020202020204" pitchFamily="34" charset="0"/>
                <a:ea typeface="+mn-ea"/>
                <a:cs typeface="Arial" panose="020B0604020202020204" pitchFamily="34" charset="0"/>
              </a:rPr>
              <a:t> </a:t>
            </a:r>
            <a:endParaRPr lang="en-US" dirty="0"/>
          </a:p>
        </p:txBody>
      </p:sp>
      <p:graphicFrame>
        <p:nvGraphicFramePr>
          <p:cNvPr id="7" name="Objekt 6">
            <a:extLst>
              <a:ext uri="{FF2B5EF4-FFF2-40B4-BE49-F238E27FC236}">
                <a16:creationId xmlns:a16="http://schemas.microsoft.com/office/drawing/2014/main" id="{0045BBF9-EEE9-2007-351A-801567BA226A}"/>
              </a:ext>
            </a:extLst>
          </p:cNvPr>
          <p:cNvGraphicFramePr>
            <a:graphicFrameLocks noChangeAspect="1"/>
          </p:cNvGraphicFramePr>
          <p:nvPr>
            <p:extLst>
              <p:ext uri="{D42A27DB-BD31-4B8C-83A1-F6EECF244321}">
                <p14:modId xmlns:p14="http://schemas.microsoft.com/office/powerpoint/2010/main" val="3179664105"/>
              </p:ext>
            </p:extLst>
          </p:nvPr>
        </p:nvGraphicFramePr>
        <p:xfrm>
          <a:off x="1325389" y="4431764"/>
          <a:ext cx="4676775" cy="1047750"/>
        </p:xfrm>
        <a:graphic>
          <a:graphicData uri="http://schemas.openxmlformats.org/presentationml/2006/ole">
            <mc:AlternateContent xmlns:mc="http://schemas.openxmlformats.org/markup-compatibility/2006">
              <mc:Choice xmlns:v="urn:schemas-microsoft-com:vml" Requires="v">
                <p:oleObj name="Equation" r:id="rId2" imgW="3060360" imgH="685800" progId="Equation.DSMT4">
                  <p:embed/>
                </p:oleObj>
              </mc:Choice>
              <mc:Fallback>
                <p:oleObj name="Equation" r:id="rId2" imgW="3060360" imgH="685800" progId="Equation.DSMT4">
                  <p:embed/>
                  <p:pic>
                    <p:nvPicPr>
                      <p:cNvPr id="7" name="Objekt 6">
                        <a:extLst>
                          <a:ext uri="{FF2B5EF4-FFF2-40B4-BE49-F238E27FC236}">
                            <a16:creationId xmlns:a16="http://schemas.microsoft.com/office/drawing/2014/main" id="{0045BBF9-EEE9-2007-351A-801567BA226A}"/>
                          </a:ext>
                        </a:extLst>
                      </p:cNvPr>
                      <p:cNvPicPr/>
                      <p:nvPr/>
                    </p:nvPicPr>
                    <p:blipFill>
                      <a:blip r:embed="rId3"/>
                      <a:stretch>
                        <a:fillRect/>
                      </a:stretch>
                    </p:blipFill>
                    <p:spPr>
                      <a:xfrm>
                        <a:off x="1325389" y="4431764"/>
                        <a:ext cx="4676775" cy="1047750"/>
                      </a:xfrm>
                      <a:prstGeom prst="rect">
                        <a:avLst/>
                      </a:prstGeom>
                    </p:spPr>
                  </p:pic>
                </p:oleObj>
              </mc:Fallback>
            </mc:AlternateContent>
          </a:graphicData>
        </a:graphic>
      </p:graphicFrame>
      <p:graphicFrame>
        <p:nvGraphicFramePr>
          <p:cNvPr id="10" name="Objekt 9">
            <a:extLst>
              <a:ext uri="{FF2B5EF4-FFF2-40B4-BE49-F238E27FC236}">
                <a16:creationId xmlns:a16="http://schemas.microsoft.com/office/drawing/2014/main" id="{C1D83024-1C04-F0AA-F397-11E1C3709FC0}"/>
              </a:ext>
            </a:extLst>
          </p:cNvPr>
          <p:cNvGraphicFramePr>
            <a:graphicFrameLocks noChangeAspect="1"/>
          </p:cNvGraphicFramePr>
          <p:nvPr>
            <p:extLst>
              <p:ext uri="{D42A27DB-BD31-4B8C-83A1-F6EECF244321}">
                <p14:modId xmlns:p14="http://schemas.microsoft.com/office/powerpoint/2010/main" val="1440432421"/>
              </p:ext>
            </p:extLst>
          </p:nvPr>
        </p:nvGraphicFramePr>
        <p:xfrm>
          <a:off x="1325389" y="3705086"/>
          <a:ext cx="4210050" cy="349250"/>
        </p:xfrm>
        <a:graphic>
          <a:graphicData uri="http://schemas.openxmlformats.org/presentationml/2006/ole">
            <mc:AlternateContent xmlns:mc="http://schemas.openxmlformats.org/markup-compatibility/2006">
              <mc:Choice xmlns:v="urn:schemas-microsoft-com:vml" Requires="v">
                <p:oleObj name="Equation" r:id="rId4" imgW="2755800" imgH="228600" progId="Equation.DSMT4">
                  <p:embed/>
                </p:oleObj>
              </mc:Choice>
              <mc:Fallback>
                <p:oleObj name="Equation" r:id="rId4" imgW="2755800" imgH="228600" progId="Equation.DSMT4">
                  <p:embed/>
                  <p:pic>
                    <p:nvPicPr>
                      <p:cNvPr id="10" name="Objekt 9">
                        <a:extLst>
                          <a:ext uri="{FF2B5EF4-FFF2-40B4-BE49-F238E27FC236}">
                            <a16:creationId xmlns:a16="http://schemas.microsoft.com/office/drawing/2014/main" id="{C1D83024-1C04-F0AA-F397-11E1C3709FC0}"/>
                          </a:ext>
                        </a:extLst>
                      </p:cNvPr>
                      <p:cNvPicPr/>
                      <p:nvPr/>
                    </p:nvPicPr>
                    <p:blipFill>
                      <a:blip r:embed="rId5"/>
                      <a:stretch>
                        <a:fillRect/>
                      </a:stretch>
                    </p:blipFill>
                    <p:spPr>
                      <a:xfrm>
                        <a:off x="1325389" y="3705086"/>
                        <a:ext cx="4210050" cy="349250"/>
                      </a:xfrm>
                      <a:prstGeom prst="rect">
                        <a:avLst/>
                      </a:prstGeom>
                    </p:spPr>
                  </p:pic>
                </p:oleObj>
              </mc:Fallback>
            </mc:AlternateContent>
          </a:graphicData>
        </a:graphic>
      </p:graphicFrame>
      <p:graphicFrame>
        <p:nvGraphicFramePr>
          <p:cNvPr id="11" name="Objekt 10">
            <a:extLst>
              <a:ext uri="{FF2B5EF4-FFF2-40B4-BE49-F238E27FC236}">
                <a16:creationId xmlns:a16="http://schemas.microsoft.com/office/drawing/2014/main" id="{A6AF824E-3B9B-C866-3CF9-71F7EE6BD53C}"/>
              </a:ext>
            </a:extLst>
          </p:cNvPr>
          <p:cNvGraphicFramePr>
            <a:graphicFrameLocks noChangeAspect="1"/>
          </p:cNvGraphicFramePr>
          <p:nvPr>
            <p:extLst>
              <p:ext uri="{D42A27DB-BD31-4B8C-83A1-F6EECF244321}">
                <p14:modId xmlns:p14="http://schemas.microsoft.com/office/powerpoint/2010/main" val="3605630662"/>
              </p:ext>
            </p:extLst>
          </p:nvPr>
        </p:nvGraphicFramePr>
        <p:xfrm>
          <a:off x="1325389" y="2287588"/>
          <a:ext cx="4657725" cy="1047750"/>
        </p:xfrm>
        <a:graphic>
          <a:graphicData uri="http://schemas.openxmlformats.org/presentationml/2006/ole">
            <mc:AlternateContent xmlns:mc="http://schemas.openxmlformats.org/markup-compatibility/2006">
              <mc:Choice xmlns:v="urn:schemas-microsoft-com:vml" Requires="v">
                <p:oleObj name="Equation" r:id="rId6" imgW="3047760" imgH="685800" progId="Equation.DSMT4">
                  <p:embed/>
                </p:oleObj>
              </mc:Choice>
              <mc:Fallback>
                <p:oleObj name="Equation" r:id="rId6" imgW="3047760" imgH="685800" progId="Equation.DSMT4">
                  <p:embed/>
                  <p:pic>
                    <p:nvPicPr>
                      <p:cNvPr id="11" name="Objekt 10">
                        <a:extLst>
                          <a:ext uri="{FF2B5EF4-FFF2-40B4-BE49-F238E27FC236}">
                            <a16:creationId xmlns:a16="http://schemas.microsoft.com/office/drawing/2014/main" id="{A6AF824E-3B9B-C866-3CF9-71F7EE6BD53C}"/>
                          </a:ext>
                        </a:extLst>
                      </p:cNvPr>
                      <p:cNvPicPr/>
                      <p:nvPr/>
                    </p:nvPicPr>
                    <p:blipFill>
                      <a:blip r:embed="rId7"/>
                      <a:stretch>
                        <a:fillRect/>
                      </a:stretch>
                    </p:blipFill>
                    <p:spPr>
                      <a:xfrm>
                        <a:off x="1325389" y="2287588"/>
                        <a:ext cx="4657725" cy="1047750"/>
                      </a:xfrm>
                      <a:prstGeom prst="rect">
                        <a:avLst/>
                      </a:prstGeom>
                    </p:spPr>
                  </p:pic>
                </p:oleObj>
              </mc:Fallback>
            </mc:AlternateContent>
          </a:graphicData>
        </a:graphic>
      </p:graphicFrame>
      <p:pic>
        <p:nvPicPr>
          <p:cNvPr id="3" name="Obrázek 2">
            <a:extLst>
              <a:ext uri="{FF2B5EF4-FFF2-40B4-BE49-F238E27FC236}">
                <a16:creationId xmlns:a16="http://schemas.microsoft.com/office/drawing/2014/main" id="{C9CF1CE7-4453-E141-D891-BB215621108D}"/>
              </a:ext>
            </a:extLst>
          </p:cNvPr>
          <p:cNvPicPr>
            <a:picLocks noChangeAspect="1"/>
          </p:cNvPicPr>
          <p:nvPr/>
        </p:nvPicPr>
        <p:blipFill>
          <a:blip r:embed="rId8"/>
          <a:stretch>
            <a:fillRect/>
          </a:stretch>
        </p:blipFill>
        <p:spPr>
          <a:xfrm>
            <a:off x="6485171" y="2405185"/>
            <a:ext cx="3440799" cy="3420939"/>
          </a:xfrm>
          <a:prstGeom prst="rect">
            <a:avLst/>
          </a:prstGeom>
          <a:ln w="12700">
            <a:solidFill>
              <a:schemeClr val="tx1"/>
            </a:solidFill>
          </a:ln>
        </p:spPr>
      </p:pic>
    </p:spTree>
    <p:extLst>
      <p:ext uri="{BB962C8B-B14F-4D97-AF65-F5344CB8AC3E}">
        <p14:creationId xmlns:p14="http://schemas.microsoft.com/office/powerpoint/2010/main" val="210313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9766FDE2-5CF1-4697-9726-5900103BFEF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9766FDE2-5CF1-4697-9726-5900103BFEF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24</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Production</a:t>
            </a:r>
            <a:r>
              <a:rPr lang="cs-CZ" dirty="0"/>
              <a:t> Planning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cs-CZ" b="1" dirty="0"/>
              <a:t>Binary </a:t>
            </a:r>
            <a:r>
              <a:rPr lang="cs-CZ" b="1" dirty="0" err="1"/>
              <a:t>decision</a:t>
            </a:r>
            <a:r>
              <a:rPr lang="cs-CZ" b="1" dirty="0"/>
              <a:t> </a:t>
            </a:r>
            <a:r>
              <a:rPr lang="cs-CZ" b="1" dirty="0" err="1"/>
              <a:t>variables</a:t>
            </a:r>
            <a:endParaRPr lang="cs-CZ" b="1" dirty="0"/>
          </a:p>
          <a:p>
            <a:pPr lvl="1">
              <a:lnSpc>
                <a:spcPct val="110000"/>
              </a:lnSpc>
            </a:pPr>
            <a:r>
              <a:rPr lang="cs-CZ" dirty="0"/>
              <a:t>t</a:t>
            </a:r>
            <a:r>
              <a:rPr lang="en-US" dirty="0" err="1"/>
              <a:t>ake</a:t>
            </a:r>
            <a:r>
              <a:rPr lang="en-US" dirty="0"/>
              <a:t> the value </a:t>
            </a:r>
            <a:r>
              <a:rPr lang="en-US" dirty="0">
                <a:solidFill>
                  <a:schemeClr val="accent2"/>
                </a:solidFill>
              </a:rPr>
              <a:t>1</a:t>
            </a:r>
            <a:r>
              <a:rPr lang="en-US" dirty="0"/>
              <a:t> or </a:t>
            </a:r>
            <a:r>
              <a:rPr lang="en-US" dirty="0">
                <a:solidFill>
                  <a:schemeClr val="accent2"/>
                </a:solidFill>
              </a:rPr>
              <a:t>0</a:t>
            </a:r>
            <a:r>
              <a:rPr lang="cs-CZ" dirty="0"/>
              <a:t>,</a:t>
            </a:r>
          </a:p>
          <a:p>
            <a:pPr lvl="1">
              <a:lnSpc>
                <a:spcPct val="110000"/>
              </a:lnSpc>
            </a:pPr>
            <a:r>
              <a:rPr lang="cs-CZ" dirty="0"/>
              <a:t>t</a:t>
            </a:r>
            <a:r>
              <a:rPr lang="en-US" dirty="0"/>
              <a:t>hey can be used in a mathematical model as </a:t>
            </a:r>
            <a:r>
              <a:rPr lang="en-US" dirty="0">
                <a:solidFill>
                  <a:schemeClr val="accent2"/>
                </a:solidFill>
              </a:rPr>
              <a:t>logical</a:t>
            </a:r>
            <a:r>
              <a:rPr lang="en-US" dirty="0"/>
              <a:t> or </a:t>
            </a:r>
            <a:r>
              <a:rPr lang="en-US" dirty="0">
                <a:solidFill>
                  <a:schemeClr val="accent2"/>
                </a:solidFill>
              </a:rPr>
              <a:t>decision</a:t>
            </a:r>
            <a:r>
              <a:rPr lang="en-US" dirty="0"/>
              <a:t> </a:t>
            </a:r>
            <a:r>
              <a:rPr lang="en-US" dirty="0">
                <a:solidFill>
                  <a:schemeClr val="accent2"/>
                </a:solidFill>
              </a:rPr>
              <a:t>variables</a:t>
            </a:r>
            <a:r>
              <a:rPr lang="en-US" dirty="0"/>
              <a:t>:</a:t>
            </a:r>
            <a:endParaRPr lang="cs-CZ" dirty="0"/>
          </a:p>
          <a:p>
            <a:pPr marL="1254125" lvl="3">
              <a:lnSpc>
                <a:spcPct val="110000"/>
              </a:lnSpc>
            </a:pPr>
            <a:r>
              <a:rPr lang="en-US" dirty="0"/>
              <a:t>produced / not produced,</a:t>
            </a:r>
            <a:endParaRPr lang="cs-CZ" dirty="0"/>
          </a:p>
          <a:p>
            <a:pPr marL="1254125" lvl="3">
              <a:lnSpc>
                <a:spcPct val="110000"/>
              </a:lnSpc>
            </a:pPr>
            <a:r>
              <a:rPr lang="en-US" dirty="0"/>
              <a:t>used/not used,</a:t>
            </a:r>
            <a:endParaRPr lang="cs-CZ" dirty="0"/>
          </a:p>
          <a:p>
            <a:pPr marL="1254125" lvl="3">
              <a:lnSpc>
                <a:spcPct val="110000"/>
              </a:lnSpc>
            </a:pPr>
            <a:r>
              <a:rPr lang="en-US" dirty="0"/>
              <a:t>one option / </a:t>
            </a:r>
            <a:r>
              <a:rPr lang="cs-CZ" dirty="0" err="1"/>
              <a:t>another</a:t>
            </a:r>
            <a:r>
              <a:rPr lang="en-US" dirty="0"/>
              <a:t> option,</a:t>
            </a:r>
            <a:endParaRPr lang="cs-CZ" dirty="0"/>
          </a:p>
          <a:p>
            <a:pPr marL="1254125" lvl="3">
              <a:lnSpc>
                <a:spcPct val="110000"/>
              </a:lnSpc>
            </a:pPr>
            <a:r>
              <a:rPr lang="en-US" dirty="0"/>
              <a:t>etc.</a:t>
            </a:r>
            <a:endParaRPr lang="cs-CZ" dirty="0"/>
          </a:p>
          <a:p>
            <a:pPr marL="1276350" lvl="2" indent="-285750"/>
            <a:endParaRPr lang="cs-CZ"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Using </a:t>
            </a:r>
            <a:r>
              <a:rPr lang="cs-CZ" dirty="0"/>
              <a:t>L</a:t>
            </a:r>
            <a:r>
              <a:rPr lang="en-US" dirty="0" err="1"/>
              <a:t>ogical</a:t>
            </a:r>
            <a:r>
              <a:rPr lang="en-US" dirty="0"/>
              <a:t> </a:t>
            </a:r>
            <a:r>
              <a:rPr lang="cs-CZ" dirty="0"/>
              <a:t>V</a:t>
            </a:r>
            <a:r>
              <a:rPr lang="en-US" dirty="0" err="1"/>
              <a:t>ariables</a:t>
            </a:r>
            <a:r>
              <a:rPr lang="en-US" dirty="0"/>
              <a:t> in a </a:t>
            </a:r>
            <a:r>
              <a:rPr lang="cs-CZ" dirty="0"/>
              <a:t>M</a:t>
            </a:r>
            <a:r>
              <a:rPr lang="en-US" dirty="0" err="1"/>
              <a:t>athematical</a:t>
            </a:r>
            <a:r>
              <a:rPr lang="en-US" dirty="0"/>
              <a:t> </a:t>
            </a:r>
            <a:r>
              <a:rPr lang="cs-CZ" dirty="0"/>
              <a:t>M</a:t>
            </a:r>
            <a:r>
              <a:rPr lang="en-US" dirty="0" err="1"/>
              <a:t>odel</a:t>
            </a:r>
            <a:endParaRPr lang="cs-CZ" dirty="0"/>
          </a:p>
        </p:txBody>
      </p:sp>
    </p:spTree>
    <p:extLst>
      <p:ext uri="{BB962C8B-B14F-4D97-AF65-F5344CB8AC3E}">
        <p14:creationId xmlns:p14="http://schemas.microsoft.com/office/powerpoint/2010/main" val="3606942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9766FDE2-5CF1-4697-9726-5900103BFEF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9766FDE2-5CF1-4697-9726-5900103BFEF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25</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Production</a:t>
            </a:r>
            <a:r>
              <a:rPr lang="cs-CZ" dirty="0"/>
              <a:t> Planning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9670731" cy="3773488"/>
          </a:xfrm>
        </p:spPr>
        <p:txBody>
          <a:bodyPr>
            <a:noAutofit/>
          </a:bodyPr>
          <a:lstStyle/>
          <a:p>
            <a:pPr marL="285750" lvl="0" indent="-285750">
              <a:lnSpc>
                <a:spcPct val="110000"/>
              </a:lnSpc>
              <a:buFont typeface="Wingdings" panose="05000000000000000000" pitchFamily="2" charset="2"/>
              <a:buChar char="§"/>
            </a:pPr>
            <a:r>
              <a:rPr lang="cs-CZ" b="1" dirty="0" err="1"/>
              <a:t>Example</a:t>
            </a:r>
            <a:endParaRPr lang="cs-CZ" b="1" dirty="0"/>
          </a:p>
          <a:p>
            <a:pPr lvl="1">
              <a:lnSpc>
                <a:spcPct val="110000"/>
              </a:lnSpc>
            </a:pPr>
            <a:r>
              <a:rPr lang="en-US" dirty="0" err="1"/>
              <a:t>Possibl</a:t>
            </a:r>
            <a:r>
              <a:rPr lang="cs-CZ" dirty="0"/>
              <a:t>e</a:t>
            </a:r>
            <a:r>
              <a:rPr lang="en-US" dirty="0"/>
              <a:t> production of </a:t>
            </a:r>
            <a:r>
              <a:rPr lang="en-US" sz="1800" i="1" dirty="0">
                <a:solidFill>
                  <a:schemeClr val="accent2"/>
                </a:solidFill>
                <a:latin typeface="Times New Roman" panose="02020603050405020304" pitchFamily="18" charset="0"/>
                <a:cs typeface="Times New Roman" panose="02020603050405020304" pitchFamily="18" charset="0"/>
              </a:rPr>
              <a:t>n</a:t>
            </a:r>
            <a:r>
              <a:rPr lang="en-US" dirty="0"/>
              <a:t> </a:t>
            </a:r>
            <a:r>
              <a:rPr lang="en-US" dirty="0">
                <a:solidFill>
                  <a:schemeClr val="accent2"/>
                </a:solidFill>
              </a:rPr>
              <a:t>products</a:t>
            </a:r>
            <a:r>
              <a:rPr lang="en-US" dirty="0"/>
              <a:t> on </a:t>
            </a:r>
            <a:r>
              <a:rPr kumimoji="0" lang="cs-CZ" sz="1800" b="0" i="1" u="none" strike="noStrike" kern="1200" cap="none" spc="0" normalizeH="0" baseline="0" noProof="0" dirty="0">
                <a:ln>
                  <a:noFill/>
                </a:ln>
                <a:solidFill>
                  <a:srgbClr val="4BA82E"/>
                </a:solidFill>
                <a:effectLst/>
                <a:uLnTx/>
                <a:uFillTx/>
                <a:latin typeface="Times New Roman" panose="02020603050405020304" pitchFamily="18" charset="0"/>
                <a:ea typeface="+mn-ea"/>
                <a:cs typeface="Times New Roman" panose="02020603050405020304" pitchFamily="18" charset="0"/>
              </a:rPr>
              <a:t>n</a:t>
            </a:r>
            <a:r>
              <a:rPr lang="en-US" dirty="0"/>
              <a:t> </a:t>
            </a:r>
            <a:r>
              <a:rPr lang="en-US" dirty="0">
                <a:solidFill>
                  <a:schemeClr val="accent2"/>
                </a:solidFill>
              </a:rPr>
              <a:t>production</a:t>
            </a:r>
            <a:r>
              <a:rPr lang="en-US" dirty="0"/>
              <a:t> </a:t>
            </a:r>
            <a:r>
              <a:rPr lang="en-US" dirty="0">
                <a:solidFill>
                  <a:schemeClr val="accent2"/>
                </a:solidFill>
              </a:rPr>
              <a:t>lines</a:t>
            </a:r>
            <a:r>
              <a:rPr lang="en-US" dirty="0"/>
              <a:t> (each product on exactly one </a:t>
            </a:r>
            <a:r>
              <a:rPr lang="cs-CZ" dirty="0"/>
              <a:t>line - </a:t>
            </a:r>
            <a:r>
              <a:rPr lang="en-US" sz="1800" i="1" dirty="0">
                <a:latin typeface="Times New Roman" panose="02020603050405020304" pitchFamily="18" charset="0"/>
                <a:cs typeface="Times New Roman" panose="02020603050405020304" pitchFamily="18" charset="0"/>
              </a:rPr>
              <a:t>PL</a:t>
            </a:r>
            <a:r>
              <a:rPr lang="en-US" dirty="0"/>
              <a:t>). </a:t>
            </a:r>
            <a:endParaRPr lang="cs-CZ" dirty="0"/>
          </a:p>
          <a:p>
            <a:pPr lvl="1">
              <a:lnSpc>
                <a:spcPct val="110000"/>
              </a:lnSpc>
            </a:pPr>
            <a:r>
              <a:rPr lang="en-US" dirty="0"/>
              <a:t>If the </a:t>
            </a:r>
            <a:r>
              <a:rPr lang="cs-CZ" sz="1800" i="1" dirty="0">
                <a:latin typeface="Times New Roman" panose="02020603050405020304" pitchFamily="18" charset="0"/>
                <a:cs typeface="Times New Roman" panose="02020603050405020304" pitchFamily="18" charset="0"/>
              </a:rPr>
              <a:t>j</a:t>
            </a:r>
            <a:r>
              <a:rPr lang="cs-CZ" dirty="0"/>
              <a:t>-</a:t>
            </a:r>
            <a:r>
              <a:rPr lang="cs-CZ" dirty="0" err="1"/>
              <a:t>th</a:t>
            </a:r>
            <a:r>
              <a:rPr lang="en-US" dirty="0"/>
              <a:t> product is produced, then a maximum of </a:t>
            </a:r>
            <a:r>
              <a:rPr lang="cs-CZ" sz="1800" i="1" dirty="0" err="1">
                <a:latin typeface="Times New Roman" panose="02020603050405020304" pitchFamily="18" charset="0"/>
                <a:cs typeface="Times New Roman" panose="02020603050405020304" pitchFamily="18" charset="0"/>
              </a:rPr>
              <a:t>z</a:t>
            </a:r>
            <a:r>
              <a:rPr lang="cs-CZ" sz="1800" i="1" baseline="-25000" dirty="0" err="1">
                <a:latin typeface="Times New Roman" panose="02020603050405020304" pitchFamily="18" charset="0"/>
                <a:cs typeface="Times New Roman" panose="02020603050405020304" pitchFamily="18" charset="0"/>
              </a:rPr>
              <a:t>j</a:t>
            </a:r>
            <a:r>
              <a:rPr lang="en-US" dirty="0"/>
              <a:t> pieces can be produced.</a:t>
            </a:r>
            <a:endParaRPr lang="cs-CZ" dirty="0"/>
          </a:p>
          <a:p>
            <a:pPr lvl="1">
              <a:lnSpc>
                <a:spcPct val="110000"/>
              </a:lnSpc>
            </a:pPr>
            <a:r>
              <a:rPr lang="en-US" dirty="0">
                <a:solidFill>
                  <a:schemeClr val="accent2"/>
                </a:solidFill>
              </a:rPr>
              <a:t>Fixed cost </a:t>
            </a:r>
            <a:r>
              <a:rPr lang="en-US" sz="1800" i="1" dirty="0">
                <a:solidFill>
                  <a:schemeClr val="accent2"/>
                </a:solidFill>
                <a:latin typeface="Times New Roman" panose="02020603050405020304" pitchFamily="18" charset="0"/>
                <a:cs typeface="Times New Roman" panose="02020603050405020304" pitchFamily="18" charset="0"/>
              </a:rPr>
              <a:t>f</a:t>
            </a:r>
            <a:r>
              <a:rPr lang="cs-CZ" sz="1800" i="1" baseline="-25000" dirty="0">
                <a:solidFill>
                  <a:schemeClr val="accent2"/>
                </a:solidFill>
                <a:latin typeface="Times New Roman" panose="02020603050405020304" pitchFamily="18" charset="0"/>
                <a:cs typeface="Times New Roman" panose="02020603050405020304" pitchFamily="18" charset="0"/>
              </a:rPr>
              <a:t>j</a:t>
            </a:r>
            <a:r>
              <a:rPr lang="en-US" dirty="0">
                <a:solidFill>
                  <a:schemeClr val="accent2"/>
                </a:solidFill>
              </a:rPr>
              <a:t> </a:t>
            </a:r>
            <a:r>
              <a:rPr lang="en-US" dirty="0"/>
              <a:t>has to be considered if </a:t>
            </a:r>
            <a:r>
              <a:rPr lang="en-US" sz="1800" i="1" dirty="0">
                <a:latin typeface="Times New Roman" panose="02020603050405020304" pitchFamily="18" charset="0"/>
                <a:cs typeface="Times New Roman" panose="02020603050405020304" pitchFamily="18" charset="0"/>
              </a:rPr>
              <a:t>PL</a:t>
            </a:r>
            <a:r>
              <a:rPr lang="cs-CZ" sz="1800" i="1" baseline="-25000" dirty="0">
                <a:latin typeface="Times New Roman" panose="02020603050405020304" pitchFamily="18" charset="0"/>
                <a:cs typeface="Times New Roman" panose="02020603050405020304" pitchFamily="18" charset="0"/>
              </a:rPr>
              <a:t>j</a:t>
            </a:r>
            <a:r>
              <a:rPr lang="en-US" dirty="0"/>
              <a:t> is used (i.e. product </a:t>
            </a:r>
            <a:r>
              <a:rPr lang="en-US" dirty="0" err="1"/>
              <a:t>i</a:t>
            </a:r>
            <a:r>
              <a:rPr lang="en-US" dirty="0"/>
              <a:t> is produced). </a:t>
            </a:r>
            <a:endParaRPr lang="cs-CZ" dirty="0"/>
          </a:p>
          <a:p>
            <a:pPr lvl="1">
              <a:lnSpc>
                <a:spcPct val="110000"/>
              </a:lnSpc>
            </a:pPr>
            <a:r>
              <a:rPr lang="en-US" dirty="0">
                <a:solidFill>
                  <a:schemeClr val="accent2"/>
                </a:solidFill>
              </a:rPr>
              <a:t>Unit profit </a:t>
            </a:r>
            <a:r>
              <a:rPr lang="en-US" sz="1800" i="1" dirty="0">
                <a:solidFill>
                  <a:schemeClr val="accent2"/>
                </a:solidFill>
                <a:latin typeface="Times New Roman" panose="02020603050405020304" pitchFamily="18" charset="0"/>
                <a:cs typeface="Times New Roman" panose="02020603050405020304" pitchFamily="18" charset="0"/>
              </a:rPr>
              <a:t>c</a:t>
            </a:r>
            <a:r>
              <a:rPr lang="cs-CZ" sz="1800" i="1" baseline="-25000" dirty="0">
                <a:solidFill>
                  <a:schemeClr val="accent2"/>
                </a:solidFill>
                <a:latin typeface="Times New Roman" panose="02020603050405020304" pitchFamily="18" charset="0"/>
                <a:cs typeface="Times New Roman" panose="02020603050405020304" pitchFamily="18" charset="0"/>
              </a:rPr>
              <a:t>j</a:t>
            </a:r>
            <a:r>
              <a:rPr lang="en-US" dirty="0">
                <a:solidFill>
                  <a:schemeClr val="accent2"/>
                </a:solidFill>
              </a:rPr>
              <a:t> </a:t>
            </a:r>
            <a:r>
              <a:rPr lang="en-US" dirty="0"/>
              <a:t>is given for </a:t>
            </a:r>
            <a:r>
              <a:rPr lang="en-US" dirty="0">
                <a:solidFill>
                  <a:schemeClr val="accent2"/>
                </a:solidFill>
              </a:rPr>
              <a:t>product </a:t>
            </a:r>
            <a:r>
              <a:rPr lang="cs-CZ" sz="1800" i="1" dirty="0">
                <a:solidFill>
                  <a:schemeClr val="accent2"/>
                </a:solidFill>
                <a:latin typeface="Times New Roman" panose="02020603050405020304" pitchFamily="18" charset="0"/>
                <a:cs typeface="Times New Roman" panose="02020603050405020304" pitchFamily="18" charset="0"/>
              </a:rPr>
              <a:t>j</a:t>
            </a:r>
            <a:r>
              <a:rPr lang="en-US" dirty="0"/>
              <a:t>. </a:t>
            </a:r>
            <a:endParaRPr lang="cs-CZ" dirty="0"/>
          </a:p>
          <a:p>
            <a:pPr lvl="1">
              <a:lnSpc>
                <a:spcPct val="110000"/>
              </a:lnSpc>
            </a:pPr>
            <a:r>
              <a:rPr lang="en-US" dirty="0"/>
              <a:t>Standard production planning (capacity) constraints are defined. </a:t>
            </a:r>
            <a:endParaRPr lang="cs-CZ" dirty="0"/>
          </a:p>
          <a:p>
            <a:pPr lvl="1">
              <a:lnSpc>
                <a:spcPct val="110000"/>
              </a:lnSpc>
            </a:pPr>
            <a:r>
              <a:rPr lang="en-US" dirty="0"/>
              <a:t>The objective is to </a:t>
            </a:r>
            <a:r>
              <a:rPr lang="en-US" dirty="0">
                <a:solidFill>
                  <a:schemeClr val="accent2"/>
                </a:solidFill>
              </a:rPr>
              <a:t>maximize</a:t>
            </a:r>
            <a:r>
              <a:rPr lang="en-US" dirty="0"/>
              <a:t> </a:t>
            </a:r>
            <a:r>
              <a:rPr lang="en-US" dirty="0">
                <a:solidFill>
                  <a:schemeClr val="accent2"/>
                </a:solidFill>
              </a:rPr>
              <a:t>total</a:t>
            </a:r>
            <a:r>
              <a:rPr lang="en-US" dirty="0"/>
              <a:t> </a:t>
            </a:r>
            <a:r>
              <a:rPr lang="en-US" dirty="0">
                <a:solidFill>
                  <a:schemeClr val="accent2"/>
                </a:solidFill>
              </a:rPr>
              <a:t>profit</a:t>
            </a:r>
            <a:r>
              <a:rPr lang="en-US" dirty="0"/>
              <a:t> decreased by fixed cost.</a:t>
            </a:r>
            <a:endParaRPr lang="cs-CZ"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dirty="0" err="1"/>
              <a:t>Fixed</a:t>
            </a:r>
            <a:r>
              <a:rPr lang="cs-CZ" dirty="0"/>
              <a:t>-Cost </a:t>
            </a:r>
            <a:r>
              <a:rPr lang="cs-CZ" dirty="0" err="1"/>
              <a:t>Production</a:t>
            </a:r>
            <a:r>
              <a:rPr lang="cs-CZ" dirty="0"/>
              <a:t> Planning </a:t>
            </a:r>
            <a:r>
              <a:rPr lang="cs-CZ" dirty="0" err="1"/>
              <a:t>Problem</a:t>
            </a:r>
            <a:endParaRPr lang="cs-CZ" dirty="0"/>
          </a:p>
        </p:txBody>
      </p:sp>
    </p:spTree>
    <p:extLst>
      <p:ext uri="{BB962C8B-B14F-4D97-AF65-F5344CB8AC3E}">
        <p14:creationId xmlns:p14="http://schemas.microsoft.com/office/powerpoint/2010/main" val="2845830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9766FDE2-5CF1-4697-9726-5900103BFEF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9766FDE2-5CF1-4697-9726-5900103BFEF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26</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Production</a:t>
            </a:r>
            <a:r>
              <a:rPr lang="cs-CZ" dirty="0"/>
              <a:t> Planning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cs-CZ" b="1" dirty="0" err="1"/>
              <a:t>Decision</a:t>
            </a:r>
            <a:r>
              <a:rPr lang="cs-CZ" b="1" dirty="0"/>
              <a:t> </a:t>
            </a:r>
            <a:r>
              <a:rPr lang="cs-CZ" b="1" dirty="0" err="1"/>
              <a:t>variables</a:t>
            </a:r>
            <a:endParaRPr lang="cs-CZ" b="1" dirty="0"/>
          </a:p>
          <a:p>
            <a:pPr marL="285750" lvl="0" indent="-285750">
              <a:lnSpc>
                <a:spcPct val="110000"/>
              </a:lnSpc>
              <a:buFont typeface="Wingdings" panose="05000000000000000000" pitchFamily="2" charset="2"/>
              <a:buChar char="§"/>
            </a:pPr>
            <a:endParaRPr lang="cs-CZ" b="1" dirty="0"/>
          </a:p>
          <a:p>
            <a:pPr marL="285750" lvl="0" indent="-285750">
              <a:lnSpc>
                <a:spcPct val="110000"/>
              </a:lnSpc>
              <a:buFont typeface="Wingdings" panose="05000000000000000000" pitchFamily="2" charset="2"/>
              <a:buChar char="§"/>
            </a:pPr>
            <a:endParaRPr lang="cs-CZ" b="1" dirty="0"/>
          </a:p>
          <a:p>
            <a:pPr marL="285750" lvl="0" indent="-285750">
              <a:lnSpc>
                <a:spcPct val="110000"/>
              </a:lnSpc>
              <a:buFont typeface="Wingdings" panose="05000000000000000000" pitchFamily="2" charset="2"/>
              <a:buChar char="§"/>
            </a:pPr>
            <a:endParaRPr lang="cs-CZ" sz="600" b="1" dirty="0"/>
          </a:p>
          <a:p>
            <a:pPr marL="285750" lvl="0" indent="-285750">
              <a:lnSpc>
                <a:spcPct val="110000"/>
              </a:lnSpc>
              <a:buFont typeface="Wingdings" panose="05000000000000000000" pitchFamily="2" charset="2"/>
              <a:buChar char="§"/>
            </a:pPr>
            <a:r>
              <a:rPr lang="cs-CZ" b="1" dirty="0" err="1"/>
              <a:t>Objective</a:t>
            </a:r>
            <a:endParaRPr lang="cs-CZ" b="1" dirty="0"/>
          </a:p>
          <a:p>
            <a:pPr marL="285750" lvl="0" indent="-285750">
              <a:lnSpc>
                <a:spcPct val="110000"/>
              </a:lnSpc>
              <a:buFont typeface="Wingdings" panose="05000000000000000000" pitchFamily="2" charset="2"/>
              <a:buChar char="§"/>
            </a:pPr>
            <a:endParaRPr lang="cs-CZ" b="1" dirty="0"/>
          </a:p>
          <a:p>
            <a:pPr marL="285750" lvl="0" indent="-285750">
              <a:lnSpc>
                <a:spcPct val="110000"/>
              </a:lnSpc>
              <a:buFont typeface="Wingdings" panose="05000000000000000000" pitchFamily="2" charset="2"/>
              <a:buChar char="§"/>
            </a:pPr>
            <a:endParaRPr lang="cs-CZ" sz="400" b="1" dirty="0"/>
          </a:p>
          <a:p>
            <a:pPr marL="285750" lvl="0" indent="-285750">
              <a:lnSpc>
                <a:spcPct val="110000"/>
              </a:lnSpc>
              <a:buFont typeface="Wingdings" panose="05000000000000000000" pitchFamily="2" charset="2"/>
              <a:buChar char="§"/>
            </a:pPr>
            <a:r>
              <a:rPr lang="cs-CZ" b="1" dirty="0" err="1"/>
              <a:t>Constraints</a:t>
            </a:r>
            <a:endParaRPr lang="cs-CZ" b="1" dirty="0"/>
          </a:p>
          <a:p>
            <a:pPr marL="285750" lvl="0" indent="-285750">
              <a:lnSpc>
                <a:spcPct val="110000"/>
              </a:lnSpc>
              <a:buFont typeface="Wingdings" panose="05000000000000000000" pitchFamily="2" charset="2"/>
              <a:buChar char="§"/>
            </a:pPr>
            <a:endParaRPr lang="cs-CZ" b="1"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dirty="0" err="1"/>
              <a:t>Fixed</a:t>
            </a:r>
            <a:r>
              <a:rPr lang="cs-CZ" dirty="0"/>
              <a:t>-Cost </a:t>
            </a:r>
            <a:r>
              <a:rPr lang="cs-CZ" dirty="0" err="1"/>
              <a:t>Production</a:t>
            </a:r>
            <a:r>
              <a:rPr lang="cs-CZ" dirty="0"/>
              <a:t> Planning </a:t>
            </a:r>
            <a:r>
              <a:rPr lang="cs-CZ" dirty="0" err="1"/>
              <a:t>Problem</a:t>
            </a:r>
            <a:endParaRPr lang="cs-CZ" dirty="0"/>
          </a:p>
        </p:txBody>
      </p:sp>
      <p:graphicFrame>
        <p:nvGraphicFramePr>
          <p:cNvPr id="10" name="Objekt 9">
            <a:extLst>
              <a:ext uri="{FF2B5EF4-FFF2-40B4-BE49-F238E27FC236}">
                <a16:creationId xmlns:a16="http://schemas.microsoft.com/office/drawing/2014/main" id="{8D7874C3-0834-5DBC-AF78-AB0269FEAEF3}"/>
              </a:ext>
            </a:extLst>
          </p:cNvPr>
          <p:cNvGraphicFramePr>
            <a:graphicFrameLocks noChangeAspect="1"/>
          </p:cNvGraphicFramePr>
          <p:nvPr>
            <p:extLst>
              <p:ext uri="{D42A27DB-BD31-4B8C-83A1-F6EECF244321}">
                <p14:modId xmlns:p14="http://schemas.microsoft.com/office/powerpoint/2010/main" val="3879169413"/>
              </p:ext>
            </p:extLst>
          </p:nvPr>
        </p:nvGraphicFramePr>
        <p:xfrm>
          <a:off x="1060450" y="1905000"/>
          <a:ext cx="3733800" cy="1114425"/>
        </p:xfrm>
        <a:graphic>
          <a:graphicData uri="http://schemas.openxmlformats.org/presentationml/2006/ole">
            <mc:AlternateContent xmlns:mc="http://schemas.openxmlformats.org/markup-compatibility/2006">
              <mc:Choice xmlns:v="urn:schemas-microsoft-com:vml" Requires="v">
                <p:oleObj name="Equation" r:id="rId5" imgW="2641320" imgH="787320" progId="Equation.DSMT4">
                  <p:embed/>
                </p:oleObj>
              </mc:Choice>
              <mc:Fallback>
                <p:oleObj name="Equation" r:id="rId5" imgW="2641320" imgH="787320" progId="Equation.DSMT4">
                  <p:embed/>
                  <p:pic>
                    <p:nvPicPr>
                      <p:cNvPr id="10" name="Objekt 9">
                        <a:extLst>
                          <a:ext uri="{FF2B5EF4-FFF2-40B4-BE49-F238E27FC236}">
                            <a16:creationId xmlns:a16="http://schemas.microsoft.com/office/drawing/2014/main" id="{8D7874C3-0834-5DBC-AF78-AB0269FEAEF3}"/>
                          </a:ext>
                        </a:extLst>
                      </p:cNvPr>
                      <p:cNvPicPr/>
                      <p:nvPr/>
                    </p:nvPicPr>
                    <p:blipFill>
                      <a:blip r:embed="rId6"/>
                      <a:stretch>
                        <a:fillRect/>
                      </a:stretch>
                    </p:blipFill>
                    <p:spPr>
                      <a:xfrm>
                        <a:off x="1060450" y="1905000"/>
                        <a:ext cx="3733800" cy="1114425"/>
                      </a:xfrm>
                      <a:prstGeom prst="rect">
                        <a:avLst/>
                      </a:prstGeom>
                    </p:spPr>
                  </p:pic>
                </p:oleObj>
              </mc:Fallback>
            </mc:AlternateContent>
          </a:graphicData>
        </a:graphic>
      </p:graphicFrame>
      <p:graphicFrame>
        <p:nvGraphicFramePr>
          <p:cNvPr id="11" name="Objekt 10">
            <a:extLst>
              <a:ext uri="{FF2B5EF4-FFF2-40B4-BE49-F238E27FC236}">
                <a16:creationId xmlns:a16="http://schemas.microsoft.com/office/drawing/2014/main" id="{DC5C65C4-9B7B-0D35-1D29-63E888EC2093}"/>
              </a:ext>
            </a:extLst>
          </p:cNvPr>
          <p:cNvGraphicFramePr>
            <a:graphicFrameLocks noChangeAspect="1"/>
          </p:cNvGraphicFramePr>
          <p:nvPr>
            <p:extLst>
              <p:ext uri="{D42A27DB-BD31-4B8C-83A1-F6EECF244321}">
                <p14:modId xmlns:p14="http://schemas.microsoft.com/office/powerpoint/2010/main" val="3394986469"/>
              </p:ext>
            </p:extLst>
          </p:nvPr>
        </p:nvGraphicFramePr>
        <p:xfrm>
          <a:off x="1017588" y="3321050"/>
          <a:ext cx="2901950" cy="730250"/>
        </p:xfrm>
        <a:graphic>
          <a:graphicData uri="http://schemas.openxmlformats.org/presentationml/2006/ole">
            <mc:AlternateContent xmlns:mc="http://schemas.openxmlformats.org/markup-compatibility/2006">
              <mc:Choice xmlns:v="urn:schemas-microsoft-com:vml" Requires="v">
                <p:oleObj name="Equation" r:id="rId7" imgW="1815840" imgH="457200" progId="Equation.DSMT4">
                  <p:embed/>
                </p:oleObj>
              </mc:Choice>
              <mc:Fallback>
                <p:oleObj name="Equation" r:id="rId7" imgW="1815840" imgH="457200" progId="Equation.DSMT4">
                  <p:embed/>
                  <p:pic>
                    <p:nvPicPr>
                      <p:cNvPr id="11" name="Objekt 10">
                        <a:extLst>
                          <a:ext uri="{FF2B5EF4-FFF2-40B4-BE49-F238E27FC236}">
                            <a16:creationId xmlns:a16="http://schemas.microsoft.com/office/drawing/2014/main" id="{DC5C65C4-9B7B-0D35-1D29-63E888EC2093}"/>
                          </a:ext>
                        </a:extLst>
                      </p:cNvPr>
                      <p:cNvPicPr/>
                      <p:nvPr/>
                    </p:nvPicPr>
                    <p:blipFill>
                      <a:blip r:embed="rId8"/>
                      <a:stretch>
                        <a:fillRect/>
                      </a:stretch>
                    </p:blipFill>
                    <p:spPr>
                      <a:xfrm>
                        <a:off x="1017588" y="3321050"/>
                        <a:ext cx="2901950" cy="730250"/>
                      </a:xfrm>
                      <a:prstGeom prst="rect">
                        <a:avLst/>
                      </a:prstGeom>
                    </p:spPr>
                  </p:pic>
                </p:oleObj>
              </mc:Fallback>
            </mc:AlternateContent>
          </a:graphicData>
        </a:graphic>
      </p:graphicFrame>
      <p:graphicFrame>
        <p:nvGraphicFramePr>
          <p:cNvPr id="12" name="Objekt 11">
            <a:extLst>
              <a:ext uri="{FF2B5EF4-FFF2-40B4-BE49-F238E27FC236}">
                <a16:creationId xmlns:a16="http://schemas.microsoft.com/office/drawing/2014/main" id="{EC667097-B651-B1E3-6300-3581B1A29CA4}"/>
              </a:ext>
            </a:extLst>
          </p:cNvPr>
          <p:cNvGraphicFramePr>
            <a:graphicFrameLocks noChangeAspect="1"/>
          </p:cNvGraphicFramePr>
          <p:nvPr>
            <p:extLst>
              <p:ext uri="{D42A27DB-BD31-4B8C-83A1-F6EECF244321}">
                <p14:modId xmlns:p14="http://schemas.microsoft.com/office/powerpoint/2010/main" val="2443567177"/>
              </p:ext>
            </p:extLst>
          </p:nvPr>
        </p:nvGraphicFramePr>
        <p:xfrm>
          <a:off x="1011238" y="4295775"/>
          <a:ext cx="5270500" cy="1954213"/>
        </p:xfrm>
        <a:graphic>
          <a:graphicData uri="http://schemas.openxmlformats.org/presentationml/2006/ole">
            <mc:AlternateContent xmlns:mc="http://schemas.openxmlformats.org/markup-compatibility/2006">
              <mc:Choice xmlns:v="urn:schemas-microsoft-com:vml" Requires="v">
                <p:oleObj name="Equation" r:id="rId9" imgW="3898800" imgH="1447560" progId="Equation.DSMT4">
                  <p:embed/>
                </p:oleObj>
              </mc:Choice>
              <mc:Fallback>
                <p:oleObj name="Equation" r:id="rId9" imgW="3898800" imgH="1447560" progId="Equation.DSMT4">
                  <p:embed/>
                  <p:pic>
                    <p:nvPicPr>
                      <p:cNvPr id="12" name="Objekt 11">
                        <a:extLst>
                          <a:ext uri="{FF2B5EF4-FFF2-40B4-BE49-F238E27FC236}">
                            <a16:creationId xmlns:a16="http://schemas.microsoft.com/office/drawing/2014/main" id="{EC667097-B651-B1E3-6300-3581B1A29CA4}"/>
                          </a:ext>
                        </a:extLst>
                      </p:cNvPr>
                      <p:cNvPicPr/>
                      <p:nvPr/>
                    </p:nvPicPr>
                    <p:blipFill>
                      <a:blip r:embed="rId10"/>
                      <a:stretch>
                        <a:fillRect/>
                      </a:stretch>
                    </p:blipFill>
                    <p:spPr>
                      <a:xfrm>
                        <a:off x="1011238" y="4295775"/>
                        <a:ext cx="5270500" cy="1954213"/>
                      </a:xfrm>
                      <a:prstGeom prst="rect">
                        <a:avLst/>
                      </a:prstGeom>
                    </p:spPr>
                  </p:pic>
                </p:oleObj>
              </mc:Fallback>
            </mc:AlternateContent>
          </a:graphicData>
        </a:graphic>
      </p:graphicFrame>
      <p:graphicFrame>
        <p:nvGraphicFramePr>
          <p:cNvPr id="13" name="Objekt 12">
            <a:extLst>
              <a:ext uri="{FF2B5EF4-FFF2-40B4-BE49-F238E27FC236}">
                <a16:creationId xmlns:a16="http://schemas.microsoft.com/office/drawing/2014/main" id="{8490AD67-1555-941E-70C9-935069EA3613}"/>
              </a:ext>
            </a:extLst>
          </p:cNvPr>
          <p:cNvGraphicFramePr>
            <a:graphicFrameLocks noChangeAspect="1"/>
          </p:cNvGraphicFramePr>
          <p:nvPr>
            <p:extLst>
              <p:ext uri="{D42A27DB-BD31-4B8C-83A1-F6EECF244321}">
                <p14:modId xmlns:p14="http://schemas.microsoft.com/office/powerpoint/2010/main" val="4099237885"/>
              </p:ext>
            </p:extLst>
          </p:nvPr>
        </p:nvGraphicFramePr>
        <p:xfrm>
          <a:off x="7462838" y="4883150"/>
          <a:ext cx="2901950" cy="655638"/>
        </p:xfrm>
        <a:graphic>
          <a:graphicData uri="http://schemas.openxmlformats.org/presentationml/2006/ole">
            <mc:AlternateContent xmlns:mc="http://schemas.openxmlformats.org/markup-compatibility/2006">
              <mc:Choice xmlns:v="urn:schemas-microsoft-com:vml" Requires="v">
                <p:oleObj name="Equation" r:id="rId11" imgW="2133360" imgH="482400" progId="Equation.DSMT4">
                  <p:embed/>
                </p:oleObj>
              </mc:Choice>
              <mc:Fallback>
                <p:oleObj name="Equation" r:id="rId11" imgW="2133360" imgH="482400" progId="Equation.DSMT4">
                  <p:embed/>
                  <p:pic>
                    <p:nvPicPr>
                      <p:cNvPr id="13" name="Objekt 12">
                        <a:extLst>
                          <a:ext uri="{FF2B5EF4-FFF2-40B4-BE49-F238E27FC236}">
                            <a16:creationId xmlns:a16="http://schemas.microsoft.com/office/drawing/2014/main" id="{8490AD67-1555-941E-70C9-935069EA3613}"/>
                          </a:ext>
                        </a:extLst>
                      </p:cNvPr>
                      <p:cNvPicPr/>
                      <p:nvPr/>
                    </p:nvPicPr>
                    <p:blipFill>
                      <a:blip r:embed="rId12"/>
                      <a:stretch>
                        <a:fillRect/>
                      </a:stretch>
                    </p:blipFill>
                    <p:spPr>
                      <a:xfrm>
                        <a:off x="7462838" y="4883150"/>
                        <a:ext cx="2901950" cy="655638"/>
                      </a:xfrm>
                      <a:prstGeom prst="rect">
                        <a:avLst/>
                      </a:prstGeom>
                    </p:spPr>
                  </p:pic>
                </p:oleObj>
              </mc:Fallback>
            </mc:AlternateContent>
          </a:graphicData>
        </a:graphic>
      </p:graphicFrame>
    </p:spTree>
    <p:extLst>
      <p:ext uri="{BB962C8B-B14F-4D97-AF65-F5344CB8AC3E}">
        <p14:creationId xmlns:p14="http://schemas.microsoft.com/office/powerpoint/2010/main" val="2221843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9766FDE2-5CF1-4697-9726-5900103BFEF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9766FDE2-5CF1-4697-9726-5900103BFEF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27</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Production</a:t>
            </a:r>
            <a:r>
              <a:rPr lang="cs-CZ" dirty="0"/>
              <a:t> Planning </a:t>
            </a:r>
            <a:r>
              <a:rPr lang="cs-CZ" dirty="0" err="1"/>
              <a:t>Problems</a:t>
            </a: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Production Planning with </a:t>
            </a:r>
            <a:r>
              <a:rPr lang="cs-CZ" dirty="0"/>
              <a:t>A</a:t>
            </a:r>
            <a:r>
              <a:rPr lang="en-US" dirty="0" err="1"/>
              <a:t>lternative</a:t>
            </a:r>
            <a:r>
              <a:rPr lang="en-US" dirty="0"/>
              <a:t> </a:t>
            </a:r>
            <a:r>
              <a:rPr lang="cs-CZ" dirty="0"/>
              <a:t>P</a:t>
            </a:r>
            <a:r>
              <a:rPr lang="en-US" dirty="0" err="1"/>
              <a:t>roduction</a:t>
            </a:r>
            <a:r>
              <a:rPr lang="en-US" dirty="0"/>
              <a:t> </a:t>
            </a:r>
            <a:r>
              <a:rPr lang="cs-CZ" dirty="0"/>
              <a:t>S</a:t>
            </a:r>
            <a:r>
              <a:rPr lang="en-US" dirty="0" err="1"/>
              <a:t>equences</a:t>
            </a:r>
            <a:endParaRPr lang="cs-CZ" dirty="0"/>
          </a:p>
        </p:txBody>
      </p:sp>
      <p:sp>
        <p:nvSpPr>
          <p:cNvPr id="10" name="Zástupný text 4">
            <a:extLst>
              <a:ext uri="{FF2B5EF4-FFF2-40B4-BE49-F238E27FC236}">
                <a16:creationId xmlns:a16="http://schemas.microsoft.com/office/drawing/2014/main" id="{5AEC502C-CA8F-AA19-2FD1-32C39D73BE9D}"/>
              </a:ext>
            </a:extLst>
          </p:cNvPr>
          <p:cNvSpPr>
            <a:spLocks noGrp="1"/>
          </p:cNvSpPr>
          <p:nvPr>
            <p:ph type="body" sz="half" idx="22"/>
          </p:nvPr>
        </p:nvSpPr>
        <p:spPr>
          <a:xfrm>
            <a:off x="438468" y="1647546"/>
            <a:ext cx="11317005" cy="3773488"/>
          </a:xfrm>
        </p:spPr>
        <p:txBody>
          <a:bodyPr>
            <a:noAutofit/>
          </a:bodyPr>
          <a:lstStyle/>
          <a:p>
            <a:pPr marL="285750" indent="-285750">
              <a:lnSpc>
                <a:spcPct val="110000"/>
              </a:lnSpc>
              <a:buFont typeface="Wingdings" panose="05000000000000000000" pitchFamily="2" charset="2"/>
              <a:buChar char="§"/>
            </a:pPr>
            <a:r>
              <a:rPr lang="en-US" dirty="0"/>
              <a:t>The problem is solved with the condition of validity of different </a:t>
            </a:r>
            <a:r>
              <a:rPr lang="cs-CZ" dirty="0" err="1"/>
              <a:t>sets</a:t>
            </a:r>
            <a:r>
              <a:rPr lang="en-US" dirty="0"/>
              <a:t> of constraints</a:t>
            </a:r>
            <a:r>
              <a:rPr lang="cs-CZ" dirty="0"/>
              <a:t> (</a:t>
            </a:r>
            <a:r>
              <a:rPr lang="cs-CZ" dirty="0" err="1"/>
              <a:t>either-or</a:t>
            </a:r>
            <a:r>
              <a:rPr lang="cs-CZ" dirty="0"/>
              <a:t> </a:t>
            </a:r>
            <a:r>
              <a:rPr lang="cs-CZ" dirty="0" err="1"/>
              <a:t>constraints</a:t>
            </a:r>
            <a:r>
              <a:rPr lang="cs-CZ" dirty="0"/>
              <a:t>)</a:t>
            </a:r>
          </a:p>
          <a:p>
            <a:pPr marL="285750" indent="-285750">
              <a:lnSpc>
                <a:spcPct val="110000"/>
              </a:lnSpc>
              <a:buFont typeface="Wingdings" panose="05000000000000000000" pitchFamily="2" charset="2"/>
              <a:buChar char="§"/>
            </a:pPr>
            <a:r>
              <a:rPr lang="cs-CZ" b="1" dirty="0" err="1"/>
              <a:t>Example</a:t>
            </a:r>
            <a:endParaRPr lang="cs-CZ" b="1" dirty="0"/>
          </a:p>
          <a:p>
            <a:pPr lvl="1">
              <a:lnSpc>
                <a:spcPct val="110000"/>
              </a:lnSpc>
            </a:pPr>
            <a:r>
              <a:rPr lang="en-US" dirty="0"/>
              <a:t>Three </a:t>
            </a:r>
            <a:r>
              <a:rPr lang="en-US" dirty="0">
                <a:solidFill>
                  <a:schemeClr val="accent2"/>
                </a:solidFill>
              </a:rPr>
              <a:t>products</a:t>
            </a:r>
            <a:r>
              <a:rPr lang="en-US" dirty="0"/>
              <a:t> can be </a:t>
            </a:r>
            <a:r>
              <a:rPr lang="en-US" dirty="0">
                <a:solidFill>
                  <a:schemeClr val="accent2"/>
                </a:solidFill>
              </a:rPr>
              <a:t>produced</a:t>
            </a:r>
            <a:r>
              <a:rPr lang="en-US" dirty="0"/>
              <a:t> on a machine either in the sequence</a:t>
            </a:r>
            <a:r>
              <a:rPr lang="cs-CZ" dirty="0"/>
              <a:t> </a:t>
            </a:r>
            <a:r>
              <a:rPr lang="cs-CZ" sz="1800" i="1" dirty="0">
                <a:solidFill>
                  <a:schemeClr val="accent2"/>
                </a:solidFill>
                <a:latin typeface="Times New Roman" panose="02020603050405020304" pitchFamily="18" charset="0"/>
                <a:cs typeface="Times New Roman" panose="02020603050405020304" pitchFamily="18" charset="0"/>
              </a:rPr>
              <a:t>P</a:t>
            </a:r>
            <a:r>
              <a:rPr lang="cs-CZ" sz="1800" baseline="-25000" dirty="0">
                <a:solidFill>
                  <a:schemeClr val="accent2"/>
                </a:solidFill>
                <a:latin typeface="Times New Roman" panose="02020603050405020304" pitchFamily="18" charset="0"/>
                <a:cs typeface="Times New Roman" panose="02020603050405020304" pitchFamily="18" charset="0"/>
              </a:rPr>
              <a:t>1</a:t>
            </a:r>
            <a:r>
              <a:rPr lang="cs-CZ" sz="1800" i="1" dirty="0">
                <a:solidFill>
                  <a:schemeClr val="accent2"/>
                </a:solidFill>
                <a:latin typeface="Times New Roman" panose="02020603050405020304" pitchFamily="18" charset="0"/>
                <a:cs typeface="Times New Roman" panose="02020603050405020304" pitchFamily="18" charset="0"/>
              </a:rPr>
              <a:t> </a:t>
            </a:r>
            <a:r>
              <a:rPr lang="cs-CZ" sz="1800" dirty="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a:t>
            </a:r>
            <a:r>
              <a:rPr lang="cs-CZ" sz="1800" i="1" dirty="0">
                <a:solidFill>
                  <a:schemeClr val="accent2"/>
                </a:solidFill>
                <a:latin typeface="Times New Roman" panose="02020603050405020304" pitchFamily="18" charset="0"/>
                <a:cs typeface="Times New Roman" panose="02020603050405020304" pitchFamily="18" charset="0"/>
              </a:rPr>
              <a:t> P</a:t>
            </a:r>
            <a:r>
              <a:rPr lang="cs-CZ" sz="1800" baseline="-25000" dirty="0">
                <a:solidFill>
                  <a:schemeClr val="accent2"/>
                </a:solidFill>
                <a:latin typeface="Times New Roman" panose="02020603050405020304" pitchFamily="18" charset="0"/>
                <a:cs typeface="Times New Roman" panose="02020603050405020304" pitchFamily="18" charset="0"/>
              </a:rPr>
              <a:t>2</a:t>
            </a:r>
            <a:r>
              <a:rPr lang="cs-CZ" sz="1800" i="1" dirty="0">
                <a:solidFill>
                  <a:schemeClr val="accent2"/>
                </a:solidFill>
                <a:latin typeface="Times New Roman" panose="02020603050405020304" pitchFamily="18" charset="0"/>
                <a:cs typeface="Times New Roman" panose="02020603050405020304" pitchFamily="18" charset="0"/>
              </a:rPr>
              <a:t> </a:t>
            </a:r>
            <a:r>
              <a:rPr lang="cs-CZ" sz="1800" dirty="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a:t>
            </a:r>
            <a:r>
              <a:rPr lang="cs-CZ" sz="1800" i="1" dirty="0">
                <a:solidFill>
                  <a:schemeClr val="accent2"/>
                </a:solidFill>
                <a:latin typeface="Times New Roman" panose="02020603050405020304" pitchFamily="18" charset="0"/>
                <a:cs typeface="Times New Roman" panose="02020603050405020304" pitchFamily="18" charset="0"/>
              </a:rPr>
              <a:t>  P</a:t>
            </a:r>
            <a:r>
              <a:rPr lang="cs-CZ" sz="1800" baseline="-25000" dirty="0">
                <a:solidFill>
                  <a:schemeClr val="accent2"/>
                </a:solidFill>
                <a:latin typeface="Times New Roman" panose="02020603050405020304" pitchFamily="18" charset="0"/>
                <a:cs typeface="Times New Roman" panose="02020603050405020304" pitchFamily="18" charset="0"/>
              </a:rPr>
              <a:t>3</a:t>
            </a:r>
            <a:r>
              <a:rPr lang="cs-CZ" i="1" dirty="0">
                <a:solidFill>
                  <a:schemeClr val="accent2"/>
                </a:solidFill>
              </a:rPr>
              <a:t> </a:t>
            </a:r>
            <a:r>
              <a:rPr lang="cs-CZ" dirty="0" err="1"/>
              <a:t>or</a:t>
            </a:r>
            <a:r>
              <a:rPr lang="cs-CZ" dirty="0"/>
              <a:t> </a:t>
            </a:r>
            <a:r>
              <a:rPr lang="cs-CZ" sz="1800" i="1" dirty="0">
                <a:solidFill>
                  <a:schemeClr val="accent2"/>
                </a:solidFill>
                <a:latin typeface="Times New Roman" panose="02020603050405020304" pitchFamily="18" charset="0"/>
                <a:cs typeface="Times New Roman" panose="02020603050405020304" pitchFamily="18" charset="0"/>
              </a:rPr>
              <a:t>P</a:t>
            </a:r>
            <a:r>
              <a:rPr lang="cs-CZ" sz="1800" baseline="-25000" dirty="0">
                <a:solidFill>
                  <a:schemeClr val="accent2"/>
                </a:solidFill>
                <a:latin typeface="Times New Roman" panose="02020603050405020304" pitchFamily="18" charset="0"/>
                <a:cs typeface="Times New Roman" panose="02020603050405020304" pitchFamily="18" charset="0"/>
              </a:rPr>
              <a:t>3</a:t>
            </a:r>
            <a:r>
              <a:rPr lang="cs-CZ" sz="1800" i="1" dirty="0">
                <a:solidFill>
                  <a:schemeClr val="accent2"/>
                </a:solidFill>
                <a:latin typeface="Times New Roman" panose="02020603050405020304" pitchFamily="18" charset="0"/>
                <a:cs typeface="Times New Roman" panose="02020603050405020304" pitchFamily="18" charset="0"/>
              </a:rPr>
              <a:t> </a:t>
            </a:r>
            <a:r>
              <a:rPr lang="cs-CZ" sz="1800" dirty="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a:t>
            </a:r>
            <a:r>
              <a:rPr lang="cs-CZ" sz="1800" dirty="0">
                <a:solidFill>
                  <a:schemeClr val="accent2"/>
                </a:solidFill>
                <a:latin typeface="Times New Roman" panose="02020603050405020304" pitchFamily="18" charset="0"/>
                <a:cs typeface="Times New Roman" panose="02020603050405020304" pitchFamily="18" charset="0"/>
              </a:rPr>
              <a:t> </a:t>
            </a:r>
            <a:r>
              <a:rPr lang="cs-CZ" sz="1800" i="1" dirty="0">
                <a:solidFill>
                  <a:schemeClr val="accent2"/>
                </a:solidFill>
                <a:latin typeface="Times New Roman" panose="02020603050405020304" pitchFamily="18" charset="0"/>
                <a:cs typeface="Times New Roman" panose="02020603050405020304" pitchFamily="18" charset="0"/>
              </a:rPr>
              <a:t> P</a:t>
            </a:r>
            <a:r>
              <a:rPr lang="cs-CZ" sz="1800" baseline="-25000" dirty="0">
                <a:solidFill>
                  <a:schemeClr val="accent2"/>
                </a:solidFill>
                <a:latin typeface="Times New Roman" panose="02020603050405020304" pitchFamily="18" charset="0"/>
                <a:cs typeface="Times New Roman" panose="02020603050405020304" pitchFamily="18" charset="0"/>
              </a:rPr>
              <a:t>2</a:t>
            </a:r>
            <a:r>
              <a:rPr lang="cs-CZ" sz="1800" i="1" dirty="0">
                <a:solidFill>
                  <a:schemeClr val="accent2"/>
                </a:solidFill>
                <a:latin typeface="Times New Roman" panose="02020603050405020304" pitchFamily="18" charset="0"/>
                <a:cs typeface="Times New Roman" panose="02020603050405020304" pitchFamily="18" charset="0"/>
              </a:rPr>
              <a:t> </a:t>
            </a:r>
            <a:r>
              <a:rPr lang="cs-CZ" sz="1800" dirty="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a:t>
            </a:r>
            <a:r>
              <a:rPr lang="cs-CZ" sz="1800" i="1" dirty="0">
                <a:solidFill>
                  <a:schemeClr val="accent2"/>
                </a:solidFill>
                <a:latin typeface="Times New Roman" panose="02020603050405020304" pitchFamily="18" charset="0"/>
                <a:cs typeface="Times New Roman" panose="02020603050405020304" pitchFamily="18" charset="0"/>
              </a:rPr>
              <a:t>  P</a:t>
            </a:r>
            <a:r>
              <a:rPr lang="cs-CZ" sz="1800" baseline="-25000" dirty="0">
                <a:solidFill>
                  <a:schemeClr val="accent2"/>
                </a:solidFill>
                <a:latin typeface="Times New Roman" panose="02020603050405020304" pitchFamily="18" charset="0"/>
                <a:cs typeface="Times New Roman" panose="02020603050405020304" pitchFamily="18" charset="0"/>
              </a:rPr>
              <a:t>1</a:t>
            </a:r>
            <a:r>
              <a:rPr lang="cs-CZ" dirty="0"/>
              <a:t>. </a:t>
            </a:r>
          </a:p>
          <a:p>
            <a:pPr lvl="1">
              <a:lnSpc>
                <a:spcPct val="110000"/>
              </a:lnSpc>
            </a:pPr>
            <a:r>
              <a:rPr lang="cs-CZ" dirty="0" err="1"/>
              <a:t>Assume</a:t>
            </a:r>
            <a:r>
              <a:rPr lang="cs-CZ" dirty="0"/>
              <a:t> </a:t>
            </a:r>
            <a:r>
              <a:rPr lang="cs-CZ" dirty="0" err="1">
                <a:solidFill>
                  <a:schemeClr val="accent2"/>
                </a:solidFill>
              </a:rPr>
              <a:t>production</a:t>
            </a:r>
            <a:r>
              <a:rPr lang="cs-CZ" dirty="0"/>
              <a:t> </a:t>
            </a:r>
            <a:r>
              <a:rPr lang="cs-CZ" dirty="0" err="1"/>
              <a:t>of</a:t>
            </a:r>
            <a:r>
              <a:rPr lang="cs-CZ" dirty="0"/>
              <a:t> </a:t>
            </a:r>
            <a:r>
              <a:rPr lang="cs-CZ" sz="1800" i="1" dirty="0" err="1">
                <a:solidFill>
                  <a:schemeClr val="accent2"/>
                </a:solidFill>
                <a:latin typeface="Times New Roman" panose="02020603050405020304" pitchFamily="18" charset="0"/>
                <a:cs typeface="Times New Roman" panose="02020603050405020304" pitchFamily="18" charset="0"/>
              </a:rPr>
              <a:t>P</a:t>
            </a:r>
            <a:r>
              <a:rPr lang="cs-CZ" sz="1800" i="1" baseline="-25000" dirty="0" err="1">
                <a:solidFill>
                  <a:schemeClr val="accent2"/>
                </a:solidFill>
                <a:latin typeface="Times New Roman" panose="02020603050405020304" pitchFamily="18" charset="0"/>
                <a:cs typeface="Times New Roman" panose="02020603050405020304" pitchFamily="18" charset="0"/>
              </a:rPr>
              <a:t>i</a:t>
            </a:r>
            <a:r>
              <a:rPr lang="cs-CZ" dirty="0">
                <a:solidFill>
                  <a:schemeClr val="accent2"/>
                </a:solidFill>
              </a:rPr>
              <a:t> </a:t>
            </a:r>
            <a:r>
              <a:rPr lang="cs-CZ" dirty="0" err="1">
                <a:solidFill>
                  <a:schemeClr val="accent2"/>
                </a:solidFill>
              </a:rPr>
              <a:t>takes</a:t>
            </a:r>
            <a:r>
              <a:rPr lang="cs-CZ" dirty="0"/>
              <a:t> </a:t>
            </a:r>
            <a:r>
              <a:rPr lang="cs-CZ" sz="1800" i="1" dirty="0">
                <a:solidFill>
                  <a:schemeClr val="accent2"/>
                </a:solidFill>
                <a:latin typeface="Times New Roman" panose="02020603050405020304" pitchFamily="18" charset="0"/>
                <a:cs typeface="Times New Roman" panose="02020603050405020304" pitchFamily="18" charset="0"/>
              </a:rPr>
              <a:t>t</a:t>
            </a:r>
            <a:r>
              <a:rPr lang="cs-CZ" sz="1800" i="1" baseline="-25000" dirty="0">
                <a:solidFill>
                  <a:schemeClr val="accent2"/>
                </a:solidFill>
                <a:latin typeface="Times New Roman" panose="02020603050405020304" pitchFamily="18" charset="0"/>
                <a:cs typeface="Times New Roman" panose="02020603050405020304" pitchFamily="18" charset="0"/>
              </a:rPr>
              <a:t>i</a:t>
            </a:r>
            <a:r>
              <a:rPr lang="cs-CZ" dirty="0"/>
              <a:t>. </a:t>
            </a:r>
          </a:p>
          <a:p>
            <a:pPr lvl="1">
              <a:lnSpc>
                <a:spcPct val="110000"/>
              </a:lnSpc>
            </a:pPr>
            <a:r>
              <a:rPr lang="en-US" dirty="0"/>
              <a:t>Formulate the </a:t>
            </a:r>
            <a:r>
              <a:rPr lang="en-US" dirty="0">
                <a:solidFill>
                  <a:schemeClr val="accent2"/>
                </a:solidFill>
              </a:rPr>
              <a:t>constraints</a:t>
            </a:r>
            <a:r>
              <a:rPr lang="en-US" dirty="0"/>
              <a:t> for </a:t>
            </a:r>
            <a:r>
              <a:rPr lang="cs-CZ" dirty="0" err="1"/>
              <a:t>feasible</a:t>
            </a:r>
            <a:r>
              <a:rPr lang="en-US" dirty="0"/>
              <a:t> production. </a:t>
            </a:r>
            <a:endParaRPr lang="cs-CZ" dirty="0"/>
          </a:p>
        </p:txBody>
      </p:sp>
    </p:spTree>
    <p:extLst>
      <p:ext uri="{BB962C8B-B14F-4D97-AF65-F5344CB8AC3E}">
        <p14:creationId xmlns:p14="http://schemas.microsoft.com/office/powerpoint/2010/main" val="2583572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9766FDE2-5CF1-4697-9726-5900103BFEF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9766FDE2-5CF1-4697-9726-5900103BFEF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28</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Production</a:t>
            </a:r>
            <a:r>
              <a:rPr lang="cs-CZ" dirty="0"/>
              <a:t> Planning </a:t>
            </a:r>
            <a:r>
              <a:rPr lang="cs-CZ" dirty="0" err="1"/>
              <a:t>Problems</a:t>
            </a: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Production Planning with </a:t>
            </a:r>
            <a:r>
              <a:rPr lang="cs-CZ" dirty="0"/>
              <a:t>A</a:t>
            </a:r>
            <a:r>
              <a:rPr lang="en-US" dirty="0" err="1"/>
              <a:t>lternative</a:t>
            </a:r>
            <a:r>
              <a:rPr lang="en-US" dirty="0"/>
              <a:t> </a:t>
            </a:r>
            <a:r>
              <a:rPr lang="cs-CZ" dirty="0"/>
              <a:t>P</a:t>
            </a:r>
            <a:r>
              <a:rPr lang="en-US" dirty="0" err="1"/>
              <a:t>roduction</a:t>
            </a:r>
            <a:r>
              <a:rPr lang="en-US" dirty="0"/>
              <a:t> </a:t>
            </a:r>
            <a:r>
              <a:rPr lang="cs-CZ" dirty="0"/>
              <a:t>S</a:t>
            </a:r>
            <a:r>
              <a:rPr lang="en-US" dirty="0" err="1"/>
              <a:t>equences</a:t>
            </a:r>
            <a:endParaRPr lang="cs-CZ" dirty="0"/>
          </a:p>
        </p:txBody>
      </p:sp>
      <p:sp>
        <p:nvSpPr>
          <p:cNvPr id="10" name="Zástupný text 4">
            <a:extLst>
              <a:ext uri="{FF2B5EF4-FFF2-40B4-BE49-F238E27FC236}">
                <a16:creationId xmlns:a16="http://schemas.microsoft.com/office/drawing/2014/main" id="{5AEC502C-CA8F-AA19-2FD1-32C39D73BE9D}"/>
              </a:ext>
            </a:extLst>
          </p:cNvPr>
          <p:cNvSpPr>
            <a:spLocks noGrp="1"/>
          </p:cNvSpPr>
          <p:nvPr>
            <p:ph type="body" sz="half" idx="22"/>
          </p:nvPr>
        </p:nvSpPr>
        <p:spPr>
          <a:xfrm>
            <a:off x="438469" y="1647725"/>
            <a:ext cx="11317005" cy="3773488"/>
          </a:xfrm>
        </p:spPr>
        <p:txBody>
          <a:bodyPr>
            <a:noAutofit/>
          </a:bodyPr>
          <a:lstStyle/>
          <a:p>
            <a:pPr marL="285750" lvl="0" indent="-285750">
              <a:lnSpc>
                <a:spcPct val="110000"/>
              </a:lnSpc>
              <a:buFont typeface="Wingdings" panose="05000000000000000000" pitchFamily="2" charset="2"/>
              <a:buChar char="§"/>
            </a:pPr>
            <a:r>
              <a:rPr lang="cs-CZ" b="1" dirty="0" err="1"/>
              <a:t>Decision</a:t>
            </a:r>
            <a:r>
              <a:rPr lang="cs-CZ" b="1" dirty="0"/>
              <a:t> </a:t>
            </a:r>
            <a:r>
              <a:rPr lang="cs-CZ" b="1" dirty="0" err="1"/>
              <a:t>variables</a:t>
            </a:r>
            <a:endParaRPr lang="cs-CZ" b="1" dirty="0"/>
          </a:p>
          <a:p>
            <a:pPr marL="285750" lvl="0" indent="-285750">
              <a:lnSpc>
                <a:spcPct val="110000"/>
              </a:lnSpc>
              <a:buFont typeface="Wingdings" panose="05000000000000000000" pitchFamily="2" charset="2"/>
              <a:buChar char="§"/>
            </a:pPr>
            <a:endParaRPr lang="cs-CZ" b="1" dirty="0"/>
          </a:p>
          <a:p>
            <a:pPr marL="285750" lvl="0" indent="-285750">
              <a:lnSpc>
                <a:spcPct val="110000"/>
              </a:lnSpc>
              <a:buFont typeface="Wingdings" panose="05000000000000000000" pitchFamily="2" charset="2"/>
              <a:buChar char="§"/>
            </a:pPr>
            <a:endParaRPr lang="cs-CZ" b="1" dirty="0"/>
          </a:p>
          <a:p>
            <a:pPr marL="285750" lvl="0" indent="-285750">
              <a:lnSpc>
                <a:spcPct val="110000"/>
              </a:lnSpc>
              <a:buFont typeface="Wingdings" panose="05000000000000000000" pitchFamily="2" charset="2"/>
              <a:buChar char="§"/>
            </a:pPr>
            <a:endParaRPr lang="cs-CZ" sz="600" b="1" dirty="0"/>
          </a:p>
          <a:p>
            <a:pPr marL="285750" lvl="0" indent="-285750">
              <a:lnSpc>
                <a:spcPct val="110000"/>
              </a:lnSpc>
              <a:buFont typeface="Wingdings" panose="05000000000000000000" pitchFamily="2" charset="2"/>
              <a:buChar char="§"/>
            </a:pPr>
            <a:r>
              <a:rPr lang="cs-CZ" b="1" dirty="0"/>
              <a:t>Model</a:t>
            </a:r>
          </a:p>
          <a:p>
            <a:pPr marL="285750" lvl="0" indent="-285750">
              <a:lnSpc>
                <a:spcPct val="110000"/>
              </a:lnSpc>
              <a:buFont typeface="Wingdings" panose="05000000000000000000" pitchFamily="2" charset="2"/>
              <a:buChar char="§"/>
            </a:pPr>
            <a:endParaRPr lang="cs-CZ" b="1" dirty="0"/>
          </a:p>
        </p:txBody>
      </p:sp>
      <p:graphicFrame>
        <p:nvGraphicFramePr>
          <p:cNvPr id="5" name="Objekt 4">
            <a:extLst>
              <a:ext uri="{FF2B5EF4-FFF2-40B4-BE49-F238E27FC236}">
                <a16:creationId xmlns:a16="http://schemas.microsoft.com/office/drawing/2014/main" id="{AB3C323F-855B-09E4-7C34-37AFE56A5B04}"/>
              </a:ext>
            </a:extLst>
          </p:cNvPr>
          <p:cNvGraphicFramePr>
            <a:graphicFrameLocks noChangeAspect="1"/>
          </p:cNvGraphicFramePr>
          <p:nvPr>
            <p:extLst>
              <p:ext uri="{D42A27DB-BD31-4B8C-83A1-F6EECF244321}">
                <p14:modId xmlns:p14="http://schemas.microsoft.com/office/powerpoint/2010/main" val="3259392688"/>
              </p:ext>
            </p:extLst>
          </p:nvPr>
        </p:nvGraphicFramePr>
        <p:xfrm>
          <a:off x="1138238" y="1946275"/>
          <a:ext cx="4116388" cy="1108075"/>
        </p:xfrm>
        <a:graphic>
          <a:graphicData uri="http://schemas.openxmlformats.org/presentationml/2006/ole">
            <mc:AlternateContent xmlns:mc="http://schemas.openxmlformats.org/markup-compatibility/2006">
              <mc:Choice xmlns:v="urn:schemas-microsoft-com:vml" Requires="v">
                <p:oleObj name="Equation" r:id="rId5" imgW="2641320" imgH="711000" progId="Equation.DSMT4">
                  <p:embed/>
                </p:oleObj>
              </mc:Choice>
              <mc:Fallback>
                <p:oleObj name="Equation" r:id="rId5" imgW="2641320" imgH="711000" progId="Equation.DSMT4">
                  <p:embed/>
                  <p:pic>
                    <p:nvPicPr>
                      <p:cNvPr id="5" name="Objekt 4">
                        <a:extLst>
                          <a:ext uri="{FF2B5EF4-FFF2-40B4-BE49-F238E27FC236}">
                            <a16:creationId xmlns:a16="http://schemas.microsoft.com/office/drawing/2014/main" id="{AB3C323F-855B-09E4-7C34-37AFE56A5B04}"/>
                          </a:ext>
                        </a:extLst>
                      </p:cNvPr>
                      <p:cNvPicPr/>
                      <p:nvPr/>
                    </p:nvPicPr>
                    <p:blipFill>
                      <a:blip r:embed="rId6"/>
                      <a:stretch>
                        <a:fillRect/>
                      </a:stretch>
                    </p:blipFill>
                    <p:spPr>
                      <a:xfrm>
                        <a:off x="1138238" y="1946275"/>
                        <a:ext cx="4116388" cy="1108075"/>
                      </a:xfrm>
                      <a:prstGeom prst="rect">
                        <a:avLst/>
                      </a:prstGeom>
                    </p:spPr>
                  </p:pic>
                </p:oleObj>
              </mc:Fallback>
            </mc:AlternateContent>
          </a:graphicData>
        </a:graphic>
      </p:graphicFrame>
      <p:graphicFrame>
        <p:nvGraphicFramePr>
          <p:cNvPr id="6" name="Objekt 5">
            <a:extLst>
              <a:ext uri="{FF2B5EF4-FFF2-40B4-BE49-F238E27FC236}">
                <a16:creationId xmlns:a16="http://schemas.microsoft.com/office/drawing/2014/main" id="{8B3D71D0-92A4-5D87-F633-43C034A9EDC1}"/>
              </a:ext>
            </a:extLst>
          </p:cNvPr>
          <p:cNvGraphicFramePr>
            <a:graphicFrameLocks noChangeAspect="1"/>
          </p:cNvGraphicFramePr>
          <p:nvPr>
            <p:extLst>
              <p:ext uri="{D42A27DB-BD31-4B8C-83A1-F6EECF244321}">
                <p14:modId xmlns:p14="http://schemas.microsoft.com/office/powerpoint/2010/main" val="122131511"/>
              </p:ext>
            </p:extLst>
          </p:nvPr>
        </p:nvGraphicFramePr>
        <p:xfrm>
          <a:off x="1138238" y="3386138"/>
          <a:ext cx="6419850" cy="2395537"/>
        </p:xfrm>
        <a:graphic>
          <a:graphicData uri="http://schemas.openxmlformats.org/presentationml/2006/ole">
            <mc:AlternateContent xmlns:mc="http://schemas.openxmlformats.org/markup-compatibility/2006">
              <mc:Choice xmlns:v="urn:schemas-microsoft-com:vml" Requires="v">
                <p:oleObj name="Equation" r:id="rId7" imgW="3746160" imgH="1396800" progId="Equation.DSMT4">
                  <p:embed/>
                </p:oleObj>
              </mc:Choice>
              <mc:Fallback>
                <p:oleObj name="Equation" r:id="rId7" imgW="3746160" imgH="1396800" progId="Equation.DSMT4">
                  <p:embed/>
                  <p:pic>
                    <p:nvPicPr>
                      <p:cNvPr id="6" name="Objekt 5">
                        <a:extLst>
                          <a:ext uri="{FF2B5EF4-FFF2-40B4-BE49-F238E27FC236}">
                            <a16:creationId xmlns:a16="http://schemas.microsoft.com/office/drawing/2014/main" id="{8B3D71D0-92A4-5D87-F633-43C034A9EDC1}"/>
                          </a:ext>
                        </a:extLst>
                      </p:cNvPr>
                      <p:cNvPicPr/>
                      <p:nvPr/>
                    </p:nvPicPr>
                    <p:blipFill>
                      <a:blip r:embed="rId8"/>
                      <a:stretch>
                        <a:fillRect/>
                      </a:stretch>
                    </p:blipFill>
                    <p:spPr>
                      <a:xfrm>
                        <a:off x="1138238" y="3386138"/>
                        <a:ext cx="6419850" cy="2395537"/>
                      </a:xfrm>
                      <a:prstGeom prst="rect">
                        <a:avLst/>
                      </a:prstGeom>
                    </p:spPr>
                  </p:pic>
                </p:oleObj>
              </mc:Fallback>
            </mc:AlternateContent>
          </a:graphicData>
        </a:graphic>
      </p:graphicFrame>
      <p:graphicFrame>
        <p:nvGraphicFramePr>
          <p:cNvPr id="7" name="Objekt 6">
            <a:extLst>
              <a:ext uri="{FF2B5EF4-FFF2-40B4-BE49-F238E27FC236}">
                <a16:creationId xmlns:a16="http://schemas.microsoft.com/office/drawing/2014/main" id="{163389FA-50B1-E516-B49D-F52518305CF9}"/>
              </a:ext>
            </a:extLst>
          </p:cNvPr>
          <p:cNvGraphicFramePr>
            <a:graphicFrameLocks noChangeAspect="1"/>
          </p:cNvGraphicFramePr>
          <p:nvPr>
            <p:extLst>
              <p:ext uri="{D42A27DB-BD31-4B8C-83A1-F6EECF244321}">
                <p14:modId xmlns:p14="http://schemas.microsoft.com/office/powerpoint/2010/main" val="2005121955"/>
              </p:ext>
            </p:extLst>
          </p:nvPr>
        </p:nvGraphicFramePr>
        <p:xfrm>
          <a:off x="4570413" y="3806825"/>
          <a:ext cx="6858000" cy="1681163"/>
        </p:xfrm>
        <a:graphic>
          <a:graphicData uri="http://schemas.openxmlformats.org/presentationml/2006/ole">
            <mc:AlternateContent xmlns:mc="http://schemas.openxmlformats.org/markup-compatibility/2006">
              <mc:Choice xmlns:v="urn:schemas-microsoft-com:vml" Requires="v">
                <p:oleObj name="Equation" r:id="rId9" imgW="4267080" imgH="1117440" progId="Equation.DSMT4">
                  <p:embed/>
                </p:oleObj>
              </mc:Choice>
              <mc:Fallback>
                <p:oleObj name="Equation" r:id="rId9" imgW="4267080" imgH="1117440" progId="Equation.DSMT4">
                  <p:embed/>
                  <p:pic>
                    <p:nvPicPr>
                      <p:cNvPr id="7" name="Objekt 6">
                        <a:extLst>
                          <a:ext uri="{FF2B5EF4-FFF2-40B4-BE49-F238E27FC236}">
                            <a16:creationId xmlns:a16="http://schemas.microsoft.com/office/drawing/2014/main" id="{163389FA-50B1-E516-B49D-F52518305CF9}"/>
                          </a:ext>
                        </a:extLst>
                      </p:cNvPr>
                      <p:cNvPicPr/>
                      <p:nvPr/>
                    </p:nvPicPr>
                    <p:blipFill>
                      <a:blip r:embed="rId10"/>
                      <a:stretch>
                        <a:fillRect/>
                      </a:stretch>
                    </p:blipFill>
                    <p:spPr>
                      <a:xfrm>
                        <a:off x="4570413" y="3806825"/>
                        <a:ext cx="6858000" cy="1681163"/>
                      </a:xfrm>
                      <a:prstGeom prst="rect">
                        <a:avLst/>
                      </a:prstGeom>
                      <a:solidFill>
                        <a:schemeClr val="accent4">
                          <a:lumMod val="40000"/>
                          <a:lumOff val="60000"/>
                        </a:schemeClr>
                      </a:solidFill>
                    </p:spPr>
                  </p:pic>
                </p:oleObj>
              </mc:Fallback>
            </mc:AlternateContent>
          </a:graphicData>
        </a:graphic>
      </p:graphicFrame>
    </p:spTree>
    <p:extLst>
      <p:ext uri="{BB962C8B-B14F-4D97-AF65-F5344CB8AC3E}">
        <p14:creationId xmlns:p14="http://schemas.microsoft.com/office/powerpoint/2010/main" val="1711051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9766FDE2-5CF1-4697-9726-5900103BFEF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9766FDE2-5CF1-4697-9726-5900103BFEF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29</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Production</a:t>
            </a:r>
            <a:r>
              <a:rPr lang="cs-CZ" dirty="0"/>
              <a:t> Planning </a:t>
            </a:r>
            <a:r>
              <a:rPr lang="cs-CZ" dirty="0" err="1"/>
              <a:t>Problems</a:t>
            </a: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Production Planning with </a:t>
            </a:r>
            <a:r>
              <a:rPr lang="cs-CZ" dirty="0" err="1"/>
              <a:t>Range</a:t>
            </a:r>
            <a:r>
              <a:rPr lang="cs-CZ" dirty="0"/>
              <a:t> </a:t>
            </a:r>
            <a:r>
              <a:rPr lang="cs-CZ" dirty="0" err="1"/>
              <a:t>of</a:t>
            </a:r>
            <a:r>
              <a:rPr lang="cs-CZ" dirty="0"/>
              <a:t> P</a:t>
            </a:r>
            <a:r>
              <a:rPr lang="en-US" dirty="0" err="1"/>
              <a:t>roduction</a:t>
            </a:r>
            <a:r>
              <a:rPr lang="en-US" dirty="0"/>
              <a:t> </a:t>
            </a:r>
            <a:r>
              <a:rPr lang="cs-CZ" dirty="0"/>
              <a:t>L</a:t>
            </a:r>
            <a:r>
              <a:rPr lang="en-US" dirty="0" err="1"/>
              <a:t>evel</a:t>
            </a:r>
            <a:endParaRPr lang="cs-CZ" dirty="0"/>
          </a:p>
        </p:txBody>
      </p:sp>
      <p:sp>
        <p:nvSpPr>
          <p:cNvPr id="10" name="Zástupný text 4">
            <a:extLst>
              <a:ext uri="{FF2B5EF4-FFF2-40B4-BE49-F238E27FC236}">
                <a16:creationId xmlns:a16="http://schemas.microsoft.com/office/drawing/2014/main" id="{5AEC502C-CA8F-AA19-2FD1-32C39D73BE9D}"/>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cs-CZ" b="1" dirty="0" err="1"/>
              <a:t>Example</a:t>
            </a:r>
            <a:endParaRPr lang="cs-CZ" b="1" dirty="0"/>
          </a:p>
          <a:p>
            <a:pPr lvl="1">
              <a:lnSpc>
                <a:spcPct val="110000"/>
              </a:lnSpc>
            </a:pPr>
            <a:r>
              <a:rPr lang="en-US" dirty="0"/>
              <a:t>A company is considering whether to </a:t>
            </a:r>
            <a:r>
              <a:rPr lang="en-US" dirty="0">
                <a:solidFill>
                  <a:schemeClr val="accent2"/>
                </a:solidFill>
              </a:rPr>
              <a:t>produce</a:t>
            </a:r>
            <a:r>
              <a:rPr lang="en-US" dirty="0"/>
              <a:t> a </a:t>
            </a:r>
            <a:r>
              <a:rPr lang="en-US" dirty="0">
                <a:solidFill>
                  <a:schemeClr val="accent2"/>
                </a:solidFill>
              </a:rPr>
              <a:t>new</a:t>
            </a:r>
            <a:r>
              <a:rPr lang="en-US" dirty="0"/>
              <a:t> </a:t>
            </a:r>
            <a:r>
              <a:rPr lang="en-US" dirty="0">
                <a:solidFill>
                  <a:schemeClr val="accent2"/>
                </a:solidFill>
              </a:rPr>
              <a:t>product</a:t>
            </a:r>
            <a:r>
              <a:rPr lang="en-US" dirty="0"/>
              <a:t> or </a:t>
            </a:r>
            <a:r>
              <a:rPr lang="en-US" dirty="0">
                <a:solidFill>
                  <a:schemeClr val="accent2"/>
                </a:solidFill>
              </a:rPr>
              <a:t>not</a:t>
            </a:r>
            <a:r>
              <a:rPr lang="cs-CZ" dirty="0"/>
              <a:t>. </a:t>
            </a:r>
          </a:p>
          <a:p>
            <a:pPr lvl="1">
              <a:lnSpc>
                <a:spcPct val="110000"/>
              </a:lnSpc>
            </a:pPr>
            <a:r>
              <a:rPr lang="en-US" dirty="0"/>
              <a:t>If so, the level of production should be </a:t>
            </a:r>
            <a:r>
              <a:rPr lang="en-US" dirty="0">
                <a:solidFill>
                  <a:schemeClr val="accent2"/>
                </a:solidFill>
              </a:rPr>
              <a:t>at least 500 units </a:t>
            </a:r>
            <a:r>
              <a:rPr lang="en-US" dirty="0"/>
              <a:t>but </a:t>
            </a:r>
            <a:r>
              <a:rPr lang="en-US" dirty="0">
                <a:solidFill>
                  <a:schemeClr val="accent2"/>
                </a:solidFill>
              </a:rPr>
              <a:t>not more </a:t>
            </a:r>
            <a:r>
              <a:rPr lang="en-US" dirty="0"/>
              <a:t>than </a:t>
            </a:r>
            <a:r>
              <a:rPr lang="en-US" dirty="0">
                <a:solidFill>
                  <a:schemeClr val="accent2"/>
                </a:solidFill>
              </a:rPr>
              <a:t>1000 units</a:t>
            </a:r>
            <a:r>
              <a:rPr lang="cs-CZ" dirty="0"/>
              <a:t>. </a:t>
            </a:r>
          </a:p>
          <a:p>
            <a:pPr marL="285750" indent="-285750">
              <a:lnSpc>
                <a:spcPct val="110000"/>
              </a:lnSpc>
              <a:buFont typeface="Wingdings" panose="05000000000000000000" pitchFamily="2" charset="2"/>
              <a:buChar char="§"/>
            </a:pPr>
            <a:r>
              <a:rPr lang="cs-CZ" b="1" dirty="0" err="1"/>
              <a:t>Decision</a:t>
            </a:r>
            <a:r>
              <a:rPr lang="cs-CZ" b="1" dirty="0"/>
              <a:t> </a:t>
            </a:r>
            <a:r>
              <a:rPr lang="cs-CZ" b="1" dirty="0" err="1"/>
              <a:t>variables</a:t>
            </a:r>
            <a:endParaRPr lang="cs-CZ" b="1" dirty="0"/>
          </a:p>
          <a:p>
            <a:pPr marL="285750" indent="-285750">
              <a:lnSpc>
                <a:spcPct val="110000"/>
              </a:lnSpc>
              <a:buFont typeface="Wingdings" panose="05000000000000000000" pitchFamily="2" charset="2"/>
              <a:buChar char="§"/>
            </a:pPr>
            <a:endParaRPr lang="cs-CZ" b="1" dirty="0"/>
          </a:p>
          <a:p>
            <a:pPr marL="285750" indent="-285750">
              <a:lnSpc>
                <a:spcPct val="110000"/>
              </a:lnSpc>
              <a:buFont typeface="Wingdings" panose="05000000000000000000" pitchFamily="2" charset="2"/>
              <a:buChar char="§"/>
            </a:pPr>
            <a:endParaRPr lang="cs-CZ" sz="2400" b="1" dirty="0"/>
          </a:p>
          <a:p>
            <a:pPr marL="285750" indent="-285750">
              <a:lnSpc>
                <a:spcPct val="110000"/>
              </a:lnSpc>
              <a:buFont typeface="Wingdings" panose="05000000000000000000" pitchFamily="2" charset="2"/>
              <a:buChar char="§"/>
            </a:pPr>
            <a:r>
              <a:rPr lang="cs-CZ" b="1" dirty="0"/>
              <a:t>Model</a:t>
            </a:r>
          </a:p>
          <a:p>
            <a:pPr lvl="1">
              <a:lnSpc>
                <a:spcPct val="110000"/>
              </a:lnSpc>
            </a:pPr>
            <a:endParaRPr lang="cs-CZ" dirty="0"/>
          </a:p>
        </p:txBody>
      </p:sp>
      <p:graphicFrame>
        <p:nvGraphicFramePr>
          <p:cNvPr id="7" name="Objekt 6">
            <a:extLst>
              <a:ext uri="{FF2B5EF4-FFF2-40B4-BE49-F238E27FC236}">
                <a16:creationId xmlns:a16="http://schemas.microsoft.com/office/drawing/2014/main" id="{7380C6BE-C5A5-9262-AEE8-69771145F057}"/>
              </a:ext>
            </a:extLst>
          </p:cNvPr>
          <p:cNvGraphicFramePr>
            <a:graphicFrameLocks noChangeAspect="1"/>
          </p:cNvGraphicFramePr>
          <p:nvPr>
            <p:extLst>
              <p:ext uri="{D42A27DB-BD31-4B8C-83A1-F6EECF244321}">
                <p14:modId xmlns:p14="http://schemas.microsoft.com/office/powerpoint/2010/main" val="3249481449"/>
              </p:ext>
            </p:extLst>
          </p:nvPr>
        </p:nvGraphicFramePr>
        <p:xfrm>
          <a:off x="1084220" y="3038196"/>
          <a:ext cx="3746333" cy="992187"/>
        </p:xfrm>
        <a:graphic>
          <a:graphicData uri="http://schemas.openxmlformats.org/presentationml/2006/ole">
            <mc:AlternateContent xmlns:mc="http://schemas.openxmlformats.org/markup-compatibility/2006">
              <mc:Choice xmlns:v="urn:schemas-microsoft-com:vml" Requires="v">
                <p:oleObj name="Equation" r:id="rId5" imgW="2552400" imgH="685800" progId="Equation.DSMT4">
                  <p:embed/>
                </p:oleObj>
              </mc:Choice>
              <mc:Fallback>
                <p:oleObj name="Equation" r:id="rId5" imgW="2552400" imgH="685800" progId="Equation.DSMT4">
                  <p:embed/>
                  <p:pic>
                    <p:nvPicPr>
                      <p:cNvPr id="7" name="Objekt 6">
                        <a:extLst>
                          <a:ext uri="{FF2B5EF4-FFF2-40B4-BE49-F238E27FC236}">
                            <a16:creationId xmlns:a16="http://schemas.microsoft.com/office/drawing/2014/main" id="{7380C6BE-C5A5-9262-AEE8-69771145F057}"/>
                          </a:ext>
                        </a:extLst>
                      </p:cNvPr>
                      <p:cNvPicPr/>
                      <p:nvPr/>
                    </p:nvPicPr>
                    <p:blipFill>
                      <a:blip r:embed="rId6"/>
                      <a:stretch>
                        <a:fillRect/>
                      </a:stretch>
                    </p:blipFill>
                    <p:spPr>
                      <a:xfrm>
                        <a:off x="1084220" y="3038196"/>
                        <a:ext cx="3746333" cy="992187"/>
                      </a:xfrm>
                      <a:prstGeom prst="rect">
                        <a:avLst/>
                      </a:prstGeom>
                    </p:spPr>
                  </p:pic>
                </p:oleObj>
              </mc:Fallback>
            </mc:AlternateContent>
          </a:graphicData>
        </a:graphic>
      </p:graphicFrame>
      <p:graphicFrame>
        <p:nvGraphicFramePr>
          <p:cNvPr id="11" name="Objekt 10">
            <a:extLst>
              <a:ext uri="{FF2B5EF4-FFF2-40B4-BE49-F238E27FC236}">
                <a16:creationId xmlns:a16="http://schemas.microsoft.com/office/drawing/2014/main" id="{21B78CEA-AF62-7A37-30FF-543BFE32F217}"/>
              </a:ext>
            </a:extLst>
          </p:cNvPr>
          <p:cNvGraphicFramePr>
            <a:graphicFrameLocks noChangeAspect="1"/>
          </p:cNvGraphicFramePr>
          <p:nvPr>
            <p:extLst>
              <p:ext uri="{D42A27DB-BD31-4B8C-83A1-F6EECF244321}">
                <p14:modId xmlns:p14="http://schemas.microsoft.com/office/powerpoint/2010/main" val="1241711744"/>
              </p:ext>
            </p:extLst>
          </p:nvPr>
        </p:nvGraphicFramePr>
        <p:xfrm>
          <a:off x="1084263" y="4430713"/>
          <a:ext cx="1728787" cy="962025"/>
        </p:xfrm>
        <a:graphic>
          <a:graphicData uri="http://schemas.openxmlformats.org/presentationml/2006/ole">
            <mc:AlternateContent xmlns:mc="http://schemas.openxmlformats.org/markup-compatibility/2006">
              <mc:Choice xmlns:v="urn:schemas-microsoft-com:vml" Requires="v">
                <p:oleObj name="Equation" r:id="rId7" imgW="1143000" imgH="634680" progId="Equation.DSMT4">
                  <p:embed/>
                </p:oleObj>
              </mc:Choice>
              <mc:Fallback>
                <p:oleObj name="Equation" r:id="rId7" imgW="1143000" imgH="634680" progId="Equation.DSMT4">
                  <p:embed/>
                  <p:pic>
                    <p:nvPicPr>
                      <p:cNvPr id="11" name="Objekt 10">
                        <a:extLst>
                          <a:ext uri="{FF2B5EF4-FFF2-40B4-BE49-F238E27FC236}">
                            <a16:creationId xmlns:a16="http://schemas.microsoft.com/office/drawing/2014/main" id="{21B78CEA-AF62-7A37-30FF-543BFE32F217}"/>
                          </a:ext>
                        </a:extLst>
                      </p:cNvPr>
                      <p:cNvPicPr/>
                      <p:nvPr/>
                    </p:nvPicPr>
                    <p:blipFill>
                      <a:blip r:embed="rId8"/>
                      <a:stretch>
                        <a:fillRect/>
                      </a:stretch>
                    </p:blipFill>
                    <p:spPr>
                      <a:xfrm>
                        <a:off x="1084263" y="4430713"/>
                        <a:ext cx="1728787" cy="962025"/>
                      </a:xfrm>
                      <a:prstGeom prst="rect">
                        <a:avLst/>
                      </a:prstGeom>
                    </p:spPr>
                  </p:pic>
                </p:oleObj>
              </mc:Fallback>
            </mc:AlternateContent>
          </a:graphicData>
        </a:graphic>
      </p:graphicFrame>
    </p:spTree>
    <p:extLst>
      <p:ext uri="{BB962C8B-B14F-4D97-AF65-F5344CB8AC3E}">
        <p14:creationId xmlns:p14="http://schemas.microsoft.com/office/powerpoint/2010/main" val="4200147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A35DDAD0-ED01-4787-BA6F-72673232308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2" name="Objekt 1" hidden="1">
                        <a:extLst>
                          <a:ext uri="{FF2B5EF4-FFF2-40B4-BE49-F238E27FC236}">
                            <a16:creationId xmlns:a16="http://schemas.microsoft.com/office/drawing/2014/main" id="{A35DDAD0-ED01-4787-BA6F-72673232308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3</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Contents</a:t>
            </a:r>
          </a:p>
          <a:p>
            <a:endParaRPr lang="en-US" dirty="0"/>
          </a:p>
        </p:txBody>
      </p:sp>
      <p:sp>
        <p:nvSpPr>
          <p:cNvPr id="11" name="Zástupný text 4">
            <a:extLst>
              <a:ext uri="{FF2B5EF4-FFF2-40B4-BE49-F238E27FC236}">
                <a16:creationId xmlns:a16="http://schemas.microsoft.com/office/drawing/2014/main" id="{59524863-ACBD-43EA-8371-1812E13FBE0C}"/>
              </a:ext>
            </a:extLst>
          </p:cNvPr>
          <p:cNvSpPr>
            <a:spLocks noGrp="1"/>
          </p:cNvSpPr>
          <p:nvPr>
            <p:ph type="body" sz="half" idx="22"/>
          </p:nvPr>
        </p:nvSpPr>
        <p:spPr>
          <a:xfrm>
            <a:off x="350369" y="1074033"/>
            <a:ext cx="11491261" cy="5166449"/>
          </a:xfrm>
        </p:spPr>
        <p:txBody>
          <a:bodyPr numCol="2">
            <a:noAutofit/>
          </a:bodyPr>
          <a:lstStyle/>
          <a:p>
            <a:pPr marL="285750" lvl="0" indent="-285750">
              <a:lnSpc>
                <a:spcPct val="110000"/>
              </a:lnSpc>
              <a:buFont typeface="Wingdings" panose="05000000000000000000" pitchFamily="2" charset="2"/>
              <a:buChar char="§"/>
            </a:pPr>
            <a:r>
              <a:rPr lang="cs-CZ" sz="1300" b="1" dirty="0" err="1">
                <a:solidFill>
                  <a:srgbClr val="4BA82E"/>
                </a:solidFill>
              </a:rPr>
              <a:t>Introduction</a:t>
            </a:r>
            <a:r>
              <a:rPr lang="cs-CZ" sz="1300" b="1" dirty="0">
                <a:solidFill>
                  <a:srgbClr val="4BA82E"/>
                </a:solidFill>
              </a:rPr>
              <a:t> to </a:t>
            </a:r>
            <a:r>
              <a:rPr lang="cs-CZ" sz="1300" b="1" dirty="0" err="1">
                <a:solidFill>
                  <a:srgbClr val="4BA82E"/>
                </a:solidFill>
              </a:rPr>
              <a:t>Operational</a:t>
            </a:r>
            <a:r>
              <a:rPr lang="cs-CZ" sz="1300" b="1" dirty="0">
                <a:solidFill>
                  <a:srgbClr val="4BA82E"/>
                </a:solidFill>
              </a:rPr>
              <a:t> </a:t>
            </a:r>
            <a:r>
              <a:rPr lang="cs-CZ" sz="1300" b="1" dirty="0" err="1">
                <a:solidFill>
                  <a:srgbClr val="4BA82E"/>
                </a:solidFill>
              </a:rPr>
              <a:t>Research</a:t>
            </a:r>
            <a:endParaRPr lang="cs-CZ" sz="1300" b="1" dirty="0">
              <a:solidFill>
                <a:srgbClr val="4BA82E"/>
              </a:solidFill>
            </a:endParaRPr>
          </a:p>
          <a:p>
            <a:pPr lvl="1">
              <a:lnSpc>
                <a:spcPct val="110000"/>
              </a:lnSpc>
            </a:pPr>
            <a:r>
              <a:rPr lang="en-US" sz="1300" dirty="0"/>
              <a:t>Definition and </a:t>
            </a:r>
            <a:r>
              <a:rPr lang="cs-CZ" sz="1300" dirty="0"/>
              <a:t>H</a:t>
            </a:r>
            <a:r>
              <a:rPr lang="en-US" sz="1300" dirty="0" err="1"/>
              <a:t>istory</a:t>
            </a:r>
            <a:endParaRPr lang="en-US" sz="1300" dirty="0"/>
          </a:p>
          <a:p>
            <a:pPr lvl="1">
              <a:lnSpc>
                <a:spcPct val="110000"/>
              </a:lnSpc>
            </a:pPr>
            <a:r>
              <a:rPr lang="en-US" sz="1300" dirty="0"/>
              <a:t>Decision Making</a:t>
            </a:r>
          </a:p>
          <a:p>
            <a:pPr lvl="1">
              <a:lnSpc>
                <a:spcPct val="110000"/>
              </a:lnSpc>
            </a:pPr>
            <a:r>
              <a:rPr lang="en-US" sz="1300" dirty="0"/>
              <a:t>Modeling Process</a:t>
            </a:r>
          </a:p>
          <a:p>
            <a:pPr lvl="1">
              <a:lnSpc>
                <a:spcPct val="110000"/>
              </a:lnSpc>
            </a:pPr>
            <a:r>
              <a:rPr lang="en-US" sz="1300" dirty="0"/>
              <a:t>Classification of models</a:t>
            </a:r>
            <a:r>
              <a:rPr lang="cs-CZ" sz="1300" dirty="0"/>
              <a:t>	</a:t>
            </a:r>
          </a:p>
          <a:p>
            <a:pPr marL="285750" indent="-285750">
              <a:lnSpc>
                <a:spcPct val="110000"/>
              </a:lnSpc>
              <a:buFont typeface="Wingdings" panose="05000000000000000000" pitchFamily="2" charset="2"/>
              <a:buChar char="§"/>
            </a:pPr>
            <a:r>
              <a:rPr lang="cs-CZ" sz="1300" b="1" dirty="0" err="1">
                <a:solidFill>
                  <a:srgbClr val="4BA82E"/>
                </a:solidFill>
              </a:rPr>
              <a:t>Production</a:t>
            </a:r>
            <a:r>
              <a:rPr lang="cs-CZ" sz="1300" b="1" dirty="0">
                <a:solidFill>
                  <a:srgbClr val="4BA82E"/>
                </a:solidFill>
              </a:rPr>
              <a:t> Planning </a:t>
            </a:r>
            <a:r>
              <a:rPr lang="cs-CZ" sz="1300" b="1" dirty="0" err="1">
                <a:solidFill>
                  <a:srgbClr val="4BA82E"/>
                </a:solidFill>
              </a:rPr>
              <a:t>Problems</a:t>
            </a:r>
            <a:endParaRPr lang="cs-CZ" sz="1300" b="1" dirty="0">
              <a:solidFill>
                <a:srgbClr val="4BA82E"/>
              </a:solidFill>
            </a:endParaRPr>
          </a:p>
          <a:p>
            <a:pPr lvl="1">
              <a:lnSpc>
                <a:spcPct val="110000"/>
              </a:lnSpc>
            </a:pPr>
            <a:r>
              <a:rPr lang="cs-CZ" sz="1300" dirty="0"/>
              <a:t>Basic </a:t>
            </a:r>
            <a:r>
              <a:rPr lang="cs-CZ" sz="1300" dirty="0" err="1"/>
              <a:t>Production</a:t>
            </a:r>
            <a:r>
              <a:rPr lang="cs-CZ" sz="1300" dirty="0"/>
              <a:t> Planning </a:t>
            </a:r>
            <a:r>
              <a:rPr lang="cs-CZ" sz="1300" dirty="0" err="1"/>
              <a:t>Problem</a:t>
            </a:r>
            <a:endParaRPr lang="cs-CZ" sz="1300" dirty="0"/>
          </a:p>
          <a:p>
            <a:pPr lvl="1">
              <a:lnSpc>
                <a:spcPct val="110000"/>
              </a:lnSpc>
            </a:pPr>
            <a:r>
              <a:rPr lang="cs-CZ" sz="1300" dirty="0" err="1"/>
              <a:t>Production</a:t>
            </a:r>
            <a:r>
              <a:rPr lang="cs-CZ" sz="1300" dirty="0"/>
              <a:t> Planning </a:t>
            </a:r>
            <a:r>
              <a:rPr lang="cs-CZ" sz="1300" dirty="0" err="1"/>
              <a:t>Problem</a:t>
            </a:r>
            <a:r>
              <a:rPr lang="cs-CZ" sz="1300" dirty="0"/>
              <a:t> </a:t>
            </a:r>
            <a:r>
              <a:rPr lang="cs-CZ" sz="1300" dirty="0" err="1"/>
              <a:t>with</a:t>
            </a:r>
            <a:r>
              <a:rPr lang="cs-CZ" sz="1300" dirty="0"/>
              <a:t> </a:t>
            </a:r>
            <a:r>
              <a:rPr lang="cs-CZ" sz="1300" dirty="0" err="1"/>
              <a:t>semi-finished</a:t>
            </a:r>
            <a:r>
              <a:rPr lang="cs-CZ" sz="1300" dirty="0"/>
              <a:t> </a:t>
            </a:r>
            <a:r>
              <a:rPr lang="cs-CZ" sz="1300" dirty="0" err="1"/>
              <a:t>products</a:t>
            </a:r>
            <a:r>
              <a:rPr lang="cs-CZ" sz="1300" dirty="0"/>
              <a:t> </a:t>
            </a:r>
          </a:p>
          <a:p>
            <a:pPr lvl="1">
              <a:lnSpc>
                <a:spcPct val="110000"/>
              </a:lnSpc>
            </a:pPr>
            <a:r>
              <a:rPr lang="en-US" sz="1300" dirty="0"/>
              <a:t>Using logical variables in a mathematical model</a:t>
            </a:r>
          </a:p>
          <a:p>
            <a:pPr lvl="1">
              <a:lnSpc>
                <a:spcPct val="110000"/>
              </a:lnSpc>
            </a:pPr>
            <a:r>
              <a:rPr lang="cs-CZ" sz="1300" dirty="0" err="1"/>
              <a:t>Fixed</a:t>
            </a:r>
            <a:r>
              <a:rPr lang="cs-CZ" sz="1300" dirty="0"/>
              <a:t>-Cost </a:t>
            </a:r>
            <a:r>
              <a:rPr lang="cs-CZ" sz="1300" dirty="0" err="1"/>
              <a:t>Production</a:t>
            </a:r>
            <a:r>
              <a:rPr lang="cs-CZ" sz="1300" dirty="0"/>
              <a:t> Planning </a:t>
            </a:r>
            <a:r>
              <a:rPr lang="cs-CZ" sz="1300" dirty="0" err="1"/>
              <a:t>Problem</a:t>
            </a:r>
            <a:endParaRPr lang="cs-CZ" sz="1300" dirty="0"/>
          </a:p>
          <a:p>
            <a:pPr lvl="1">
              <a:lnSpc>
                <a:spcPct val="110000"/>
              </a:lnSpc>
            </a:pPr>
            <a:r>
              <a:rPr lang="en-US" sz="1300" dirty="0"/>
              <a:t>Production Planning with alternative product production sequences</a:t>
            </a:r>
          </a:p>
          <a:p>
            <a:pPr lvl="1">
              <a:lnSpc>
                <a:spcPct val="110000"/>
              </a:lnSpc>
            </a:pPr>
            <a:r>
              <a:rPr lang="en-US" sz="1300" dirty="0"/>
              <a:t>Production Planning with special restrictions for the production level</a:t>
            </a:r>
          </a:p>
          <a:p>
            <a:pPr lvl="1">
              <a:lnSpc>
                <a:spcPct val="110000"/>
              </a:lnSpc>
            </a:pPr>
            <a:r>
              <a:rPr lang="cs-CZ" sz="1300" dirty="0" err="1"/>
              <a:t>Cutting</a:t>
            </a:r>
            <a:r>
              <a:rPr lang="cs-CZ" sz="1300" dirty="0"/>
              <a:t> </a:t>
            </a:r>
            <a:r>
              <a:rPr lang="cs-CZ" sz="1300" dirty="0" err="1"/>
              <a:t>Stock</a:t>
            </a:r>
            <a:r>
              <a:rPr lang="cs-CZ" sz="1300" dirty="0"/>
              <a:t> </a:t>
            </a:r>
            <a:r>
              <a:rPr lang="cs-CZ" sz="1300" dirty="0" err="1"/>
              <a:t>Problem</a:t>
            </a:r>
            <a:endParaRPr lang="cs-CZ" sz="1300" dirty="0"/>
          </a:p>
          <a:p>
            <a:pPr marL="284400" lvl="1" indent="-284400">
              <a:lnSpc>
                <a:spcPct val="110000"/>
              </a:lnSpc>
            </a:pPr>
            <a:r>
              <a:rPr lang="cs-CZ" sz="1300" b="1" dirty="0" err="1">
                <a:solidFill>
                  <a:srgbClr val="4BA82E"/>
                </a:solidFill>
              </a:rPr>
              <a:t>Assignment</a:t>
            </a:r>
            <a:r>
              <a:rPr lang="cs-CZ" sz="1300" b="1" dirty="0">
                <a:solidFill>
                  <a:srgbClr val="4BA82E"/>
                </a:solidFill>
              </a:rPr>
              <a:t> </a:t>
            </a:r>
            <a:r>
              <a:rPr lang="cs-CZ" sz="1300" b="1" dirty="0" err="1">
                <a:solidFill>
                  <a:srgbClr val="4BA82E"/>
                </a:solidFill>
              </a:rPr>
              <a:t>Problem</a:t>
            </a:r>
            <a:endParaRPr lang="cs-CZ" sz="1300" b="1" dirty="0">
              <a:solidFill>
                <a:srgbClr val="4BA82E"/>
              </a:solidFill>
            </a:endParaRPr>
          </a:p>
          <a:p>
            <a:pPr lvl="1">
              <a:lnSpc>
                <a:spcPct val="110000"/>
              </a:lnSpc>
            </a:pPr>
            <a:r>
              <a:rPr lang="cs-CZ" sz="1300" dirty="0" err="1"/>
              <a:t>Linear</a:t>
            </a:r>
            <a:r>
              <a:rPr lang="cs-CZ" sz="1300" dirty="0"/>
              <a:t> </a:t>
            </a:r>
            <a:r>
              <a:rPr lang="cs-CZ" sz="1300" dirty="0" err="1"/>
              <a:t>Assignment</a:t>
            </a:r>
            <a:r>
              <a:rPr lang="cs-CZ" sz="1300" dirty="0"/>
              <a:t> </a:t>
            </a:r>
            <a:r>
              <a:rPr lang="cs-CZ" sz="1300" dirty="0" err="1"/>
              <a:t>Problem</a:t>
            </a:r>
            <a:endParaRPr lang="cs-CZ" sz="1300" dirty="0"/>
          </a:p>
          <a:p>
            <a:pPr lvl="1">
              <a:lnSpc>
                <a:spcPct val="110000"/>
              </a:lnSpc>
            </a:pPr>
            <a:r>
              <a:rPr lang="cs-CZ" sz="1300" dirty="0" err="1"/>
              <a:t>Bottleneck</a:t>
            </a:r>
            <a:r>
              <a:rPr lang="cs-CZ" sz="1300" dirty="0"/>
              <a:t> </a:t>
            </a:r>
            <a:r>
              <a:rPr lang="cs-CZ" sz="1300" dirty="0" err="1"/>
              <a:t>Assignment</a:t>
            </a:r>
            <a:r>
              <a:rPr lang="cs-CZ" sz="1300" dirty="0"/>
              <a:t> </a:t>
            </a:r>
            <a:r>
              <a:rPr lang="cs-CZ" sz="1300" dirty="0" err="1"/>
              <a:t>Problem</a:t>
            </a:r>
            <a:endParaRPr lang="cs-CZ" sz="1300" dirty="0"/>
          </a:p>
          <a:p>
            <a:pPr lvl="1">
              <a:lnSpc>
                <a:spcPct val="110000"/>
              </a:lnSpc>
            </a:pPr>
            <a:r>
              <a:rPr lang="cs-CZ" sz="1300" dirty="0" err="1"/>
              <a:t>Perfect</a:t>
            </a:r>
            <a:r>
              <a:rPr lang="cs-CZ" sz="1300" dirty="0"/>
              <a:t> </a:t>
            </a:r>
            <a:r>
              <a:rPr lang="cs-CZ" sz="1300" dirty="0" err="1"/>
              <a:t>Matching</a:t>
            </a:r>
            <a:r>
              <a:rPr lang="cs-CZ" sz="1300" dirty="0"/>
              <a:t> </a:t>
            </a:r>
            <a:r>
              <a:rPr lang="cs-CZ" sz="1300" dirty="0" err="1"/>
              <a:t>Problem</a:t>
            </a:r>
            <a:endParaRPr lang="cs-CZ" sz="1300" dirty="0"/>
          </a:p>
          <a:p>
            <a:pPr lvl="1">
              <a:lnSpc>
                <a:spcPct val="110000"/>
              </a:lnSpc>
            </a:pPr>
            <a:r>
              <a:rPr lang="cs-CZ" sz="1300" dirty="0" err="1"/>
              <a:t>Knapsack</a:t>
            </a:r>
            <a:r>
              <a:rPr lang="cs-CZ" sz="1300" dirty="0"/>
              <a:t> </a:t>
            </a:r>
            <a:r>
              <a:rPr lang="cs-CZ" sz="1300" dirty="0" err="1"/>
              <a:t>Problem</a:t>
            </a:r>
            <a:endParaRPr lang="cs-CZ" sz="1300" dirty="0"/>
          </a:p>
          <a:p>
            <a:pPr marL="284400" lvl="1" indent="-284400">
              <a:lnSpc>
                <a:spcPct val="110000"/>
              </a:lnSpc>
            </a:pPr>
            <a:r>
              <a:rPr lang="cs-CZ" sz="1300" b="1" dirty="0" err="1">
                <a:solidFill>
                  <a:srgbClr val="4BA82E"/>
                </a:solidFill>
              </a:rPr>
              <a:t>Graph</a:t>
            </a:r>
            <a:r>
              <a:rPr lang="cs-CZ" sz="1300" b="1" dirty="0">
                <a:solidFill>
                  <a:srgbClr val="4BA82E"/>
                </a:solidFill>
              </a:rPr>
              <a:t> Modeling</a:t>
            </a:r>
          </a:p>
          <a:p>
            <a:pPr lvl="1">
              <a:lnSpc>
                <a:spcPct val="110000"/>
              </a:lnSpc>
            </a:pPr>
            <a:r>
              <a:rPr lang="cs-CZ" sz="1300" dirty="0"/>
              <a:t>Basic Terminology</a:t>
            </a:r>
          </a:p>
          <a:p>
            <a:pPr lvl="1">
              <a:lnSpc>
                <a:spcPct val="110000"/>
              </a:lnSpc>
            </a:pPr>
            <a:r>
              <a:rPr lang="cs-CZ" sz="1300" dirty="0"/>
              <a:t>Maximum Flow </a:t>
            </a:r>
            <a:r>
              <a:rPr lang="cs-CZ" sz="1300" dirty="0" err="1"/>
              <a:t>Problem</a:t>
            </a:r>
            <a:endParaRPr lang="cs-CZ" sz="1300" dirty="0"/>
          </a:p>
          <a:p>
            <a:pPr lvl="1">
              <a:lnSpc>
                <a:spcPct val="110000"/>
              </a:lnSpc>
            </a:pPr>
            <a:r>
              <a:rPr lang="cs-CZ" sz="1300" dirty="0"/>
              <a:t>Minimum-Cost Flow </a:t>
            </a:r>
            <a:r>
              <a:rPr lang="cs-CZ" sz="1300" dirty="0" err="1"/>
              <a:t>Problem</a:t>
            </a:r>
            <a:endParaRPr lang="cs-CZ" sz="1300" dirty="0"/>
          </a:p>
          <a:p>
            <a:pPr lvl="1">
              <a:lnSpc>
                <a:spcPct val="110000"/>
              </a:lnSpc>
            </a:pPr>
            <a:r>
              <a:rPr lang="cs-CZ" sz="1300" dirty="0"/>
              <a:t>Transshipment </a:t>
            </a:r>
            <a:r>
              <a:rPr lang="cs-CZ" sz="1300" dirty="0" err="1"/>
              <a:t>Problem</a:t>
            </a:r>
            <a:endParaRPr lang="cs-CZ" sz="1300" dirty="0"/>
          </a:p>
          <a:p>
            <a:pPr lvl="1">
              <a:lnSpc>
                <a:spcPct val="110000"/>
              </a:lnSpc>
            </a:pPr>
            <a:r>
              <a:rPr lang="cs-CZ" sz="1300" dirty="0" err="1"/>
              <a:t>Minimal</a:t>
            </a:r>
            <a:r>
              <a:rPr lang="cs-CZ" sz="1300" dirty="0"/>
              <a:t> </a:t>
            </a:r>
            <a:r>
              <a:rPr lang="cs-CZ" sz="1300" dirty="0" err="1"/>
              <a:t>Spanning</a:t>
            </a:r>
            <a:r>
              <a:rPr lang="cs-CZ" sz="1300" dirty="0"/>
              <a:t> </a:t>
            </a:r>
            <a:r>
              <a:rPr lang="cs-CZ" sz="1300" dirty="0" err="1"/>
              <a:t>Tree</a:t>
            </a:r>
            <a:endParaRPr lang="cs-CZ" sz="1300" dirty="0"/>
          </a:p>
          <a:p>
            <a:pPr marL="285750" indent="-285750">
              <a:lnSpc>
                <a:spcPct val="110000"/>
              </a:lnSpc>
              <a:buFont typeface="Wingdings" panose="05000000000000000000" pitchFamily="2" charset="2"/>
              <a:buChar char="§"/>
            </a:pPr>
            <a:r>
              <a:rPr lang="cs-CZ" sz="1300" b="1" dirty="0" err="1">
                <a:solidFill>
                  <a:srgbClr val="4BA82E"/>
                </a:solidFill>
              </a:rPr>
              <a:t>Transportation</a:t>
            </a:r>
            <a:r>
              <a:rPr lang="cs-CZ" sz="1300" b="1" dirty="0">
                <a:solidFill>
                  <a:srgbClr val="4BA82E"/>
                </a:solidFill>
              </a:rPr>
              <a:t> and </a:t>
            </a:r>
            <a:r>
              <a:rPr lang="cs-CZ" sz="1300" b="1" dirty="0" err="1">
                <a:solidFill>
                  <a:srgbClr val="4BA82E"/>
                </a:solidFill>
              </a:rPr>
              <a:t>Routing</a:t>
            </a:r>
            <a:r>
              <a:rPr lang="cs-CZ" sz="1300" b="1" dirty="0">
                <a:solidFill>
                  <a:srgbClr val="4BA82E"/>
                </a:solidFill>
              </a:rPr>
              <a:t> </a:t>
            </a:r>
            <a:r>
              <a:rPr lang="cs-CZ" sz="1300" b="1" dirty="0" err="1">
                <a:solidFill>
                  <a:srgbClr val="4BA82E"/>
                </a:solidFill>
              </a:rPr>
              <a:t>Problems</a:t>
            </a:r>
            <a:endParaRPr lang="cs-CZ" sz="1300" b="1" dirty="0">
              <a:solidFill>
                <a:srgbClr val="4BA82E"/>
              </a:solidFill>
            </a:endParaRPr>
          </a:p>
          <a:p>
            <a:pPr lvl="1">
              <a:lnSpc>
                <a:spcPct val="110000"/>
              </a:lnSpc>
            </a:pPr>
            <a:r>
              <a:rPr lang="cs-CZ" sz="1300" dirty="0" err="1"/>
              <a:t>Transportation</a:t>
            </a:r>
            <a:r>
              <a:rPr lang="cs-CZ" sz="1300" dirty="0"/>
              <a:t> </a:t>
            </a:r>
            <a:r>
              <a:rPr lang="cs-CZ" sz="1300" dirty="0" err="1"/>
              <a:t>Problem</a:t>
            </a:r>
            <a:endParaRPr lang="cs-CZ" sz="1300" dirty="0"/>
          </a:p>
          <a:p>
            <a:pPr lvl="1">
              <a:lnSpc>
                <a:spcPct val="110000"/>
              </a:lnSpc>
            </a:pPr>
            <a:r>
              <a:rPr lang="cs-CZ" sz="1300" dirty="0" err="1"/>
              <a:t>Container</a:t>
            </a:r>
            <a:r>
              <a:rPr lang="cs-CZ" sz="1300" dirty="0"/>
              <a:t> </a:t>
            </a:r>
            <a:r>
              <a:rPr lang="cs-CZ" sz="1300" dirty="0" err="1"/>
              <a:t>Transportation</a:t>
            </a:r>
            <a:r>
              <a:rPr lang="cs-CZ" sz="1300" dirty="0"/>
              <a:t> </a:t>
            </a:r>
            <a:r>
              <a:rPr lang="cs-CZ" sz="1300" dirty="0" err="1"/>
              <a:t>Problem</a:t>
            </a:r>
            <a:endParaRPr lang="cs-CZ" sz="1300" dirty="0"/>
          </a:p>
          <a:p>
            <a:pPr lvl="1">
              <a:lnSpc>
                <a:spcPct val="110000"/>
              </a:lnSpc>
            </a:pPr>
            <a:r>
              <a:rPr lang="cs-CZ" sz="1300" dirty="0"/>
              <a:t>Bin </a:t>
            </a:r>
            <a:r>
              <a:rPr lang="cs-CZ" sz="1300" dirty="0" err="1"/>
              <a:t>Packing</a:t>
            </a:r>
            <a:r>
              <a:rPr lang="cs-CZ" sz="1300" dirty="0"/>
              <a:t> </a:t>
            </a:r>
            <a:r>
              <a:rPr lang="cs-CZ" sz="1300" dirty="0" err="1"/>
              <a:t>Problem</a:t>
            </a:r>
            <a:endParaRPr lang="cs-CZ" sz="1300" dirty="0"/>
          </a:p>
          <a:p>
            <a:pPr lvl="1">
              <a:lnSpc>
                <a:spcPct val="110000"/>
              </a:lnSpc>
            </a:pPr>
            <a:r>
              <a:rPr lang="cs-CZ" sz="1300" dirty="0" err="1"/>
              <a:t>Minimal</a:t>
            </a:r>
            <a:r>
              <a:rPr lang="cs-CZ" sz="1300" dirty="0"/>
              <a:t> </a:t>
            </a:r>
            <a:r>
              <a:rPr lang="cs-CZ" sz="1300" dirty="0" err="1"/>
              <a:t>Path</a:t>
            </a:r>
            <a:r>
              <a:rPr lang="cs-CZ" sz="1300" dirty="0"/>
              <a:t> </a:t>
            </a:r>
            <a:r>
              <a:rPr lang="cs-CZ" sz="1300" dirty="0" err="1"/>
              <a:t>Problem</a:t>
            </a:r>
            <a:endParaRPr lang="cs-CZ" sz="1300" dirty="0"/>
          </a:p>
          <a:p>
            <a:pPr lvl="1">
              <a:lnSpc>
                <a:spcPct val="110000"/>
              </a:lnSpc>
            </a:pPr>
            <a:r>
              <a:rPr lang="cs-CZ" sz="1300" dirty="0" err="1"/>
              <a:t>Traveling</a:t>
            </a:r>
            <a:r>
              <a:rPr lang="cs-CZ" sz="1300" dirty="0"/>
              <a:t> </a:t>
            </a:r>
            <a:r>
              <a:rPr lang="cs-CZ" sz="1300" dirty="0" err="1"/>
              <a:t>Salesman</a:t>
            </a:r>
            <a:r>
              <a:rPr lang="cs-CZ" sz="1300" dirty="0"/>
              <a:t> </a:t>
            </a:r>
            <a:r>
              <a:rPr lang="cs-CZ" sz="1300" dirty="0" err="1"/>
              <a:t>Problem</a:t>
            </a:r>
            <a:endParaRPr lang="cs-CZ" sz="1300" dirty="0"/>
          </a:p>
          <a:p>
            <a:pPr lvl="1">
              <a:lnSpc>
                <a:spcPct val="110000"/>
              </a:lnSpc>
            </a:pPr>
            <a:r>
              <a:rPr lang="cs-CZ" sz="1400" dirty="0" err="1"/>
              <a:t>Treveling</a:t>
            </a:r>
            <a:r>
              <a:rPr lang="cs-CZ" sz="1400" dirty="0"/>
              <a:t> </a:t>
            </a:r>
            <a:r>
              <a:rPr lang="cs-CZ" sz="1400" dirty="0" err="1"/>
              <a:t>Salesman</a:t>
            </a:r>
            <a:r>
              <a:rPr lang="cs-CZ" sz="1400" dirty="0"/>
              <a:t> </a:t>
            </a:r>
            <a:r>
              <a:rPr lang="cs-CZ" sz="1400" dirty="0" err="1"/>
              <a:t>Problem</a:t>
            </a:r>
            <a:r>
              <a:rPr lang="cs-CZ" sz="1400" dirty="0"/>
              <a:t> in </a:t>
            </a:r>
            <a:r>
              <a:rPr lang="cs-CZ" sz="1400" dirty="0" err="1"/>
              <a:t>Production</a:t>
            </a:r>
            <a:endParaRPr lang="cs-CZ" sz="1300" dirty="0"/>
          </a:p>
          <a:p>
            <a:pPr lvl="1">
              <a:lnSpc>
                <a:spcPct val="110000"/>
              </a:lnSpc>
            </a:pPr>
            <a:r>
              <a:rPr lang="en-US" sz="1300" dirty="0" err="1"/>
              <a:t>Treveling</a:t>
            </a:r>
            <a:r>
              <a:rPr lang="en-US" sz="1300" dirty="0"/>
              <a:t> Salesman Problem with Time Windows</a:t>
            </a:r>
            <a:endParaRPr lang="cs-CZ" sz="1300" dirty="0"/>
          </a:p>
          <a:p>
            <a:pPr lvl="1">
              <a:lnSpc>
                <a:spcPct val="110000"/>
              </a:lnSpc>
            </a:pPr>
            <a:r>
              <a:rPr lang="cs-CZ" sz="1300" dirty="0" err="1"/>
              <a:t>Vehicle</a:t>
            </a:r>
            <a:r>
              <a:rPr lang="cs-CZ" sz="1300" dirty="0"/>
              <a:t> </a:t>
            </a:r>
            <a:r>
              <a:rPr lang="cs-CZ" sz="1300" dirty="0" err="1"/>
              <a:t>Routing</a:t>
            </a:r>
            <a:r>
              <a:rPr lang="cs-CZ" sz="1300" dirty="0"/>
              <a:t> </a:t>
            </a:r>
            <a:r>
              <a:rPr lang="cs-CZ" sz="1300" dirty="0" err="1"/>
              <a:t>Problem</a:t>
            </a:r>
            <a:endParaRPr lang="cs-CZ" sz="1300" dirty="0"/>
          </a:p>
          <a:p>
            <a:pPr lvl="1">
              <a:lnSpc>
                <a:spcPct val="110000"/>
              </a:lnSpc>
            </a:pPr>
            <a:r>
              <a:rPr lang="cs-CZ" sz="1300" dirty="0"/>
              <a:t>Pickup and </a:t>
            </a:r>
            <a:r>
              <a:rPr lang="cs-CZ" sz="1300" dirty="0" err="1"/>
              <a:t>Delivery</a:t>
            </a:r>
            <a:r>
              <a:rPr lang="cs-CZ" sz="1300" dirty="0"/>
              <a:t> </a:t>
            </a:r>
            <a:r>
              <a:rPr lang="cs-CZ" sz="1300" dirty="0" err="1"/>
              <a:t>Problems</a:t>
            </a:r>
            <a:r>
              <a:rPr lang="cs-CZ" sz="1300" dirty="0"/>
              <a:t> </a:t>
            </a:r>
          </a:p>
          <a:p>
            <a:pPr lvl="1">
              <a:lnSpc>
                <a:spcPct val="110000"/>
              </a:lnSpc>
            </a:pPr>
            <a:r>
              <a:rPr lang="cs-CZ" sz="1300" dirty="0" err="1"/>
              <a:t>Chinese</a:t>
            </a:r>
            <a:r>
              <a:rPr lang="cs-CZ" sz="1300" dirty="0"/>
              <a:t> </a:t>
            </a:r>
            <a:r>
              <a:rPr lang="cs-CZ" sz="1300" dirty="0" err="1"/>
              <a:t>Postman</a:t>
            </a:r>
            <a:r>
              <a:rPr lang="cs-CZ" sz="1300" dirty="0"/>
              <a:t> </a:t>
            </a:r>
            <a:r>
              <a:rPr lang="cs-CZ" sz="1300" dirty="0" err="1"/>
              <a:t>Problem</a:t>
            </a:r>
            <a:r>
              <a:rPr lang="cs-CZ" sz="1300" dirty="0"/>
              <a:t> </a:t>
            </a:r>
          </a:p>
        </p:txBody>
      </p:sp>
      <p:graphicFrame>
        <p:nvGraphicFramePr>
          <p:cNvPr id="6" name="Objekt 5">
            <a:extLst>
              <a:ext uri="{FF2B5EF4-FFF2-40B4-BE49-F238E27FC236}">
                <a16:creationId xmlns:a16="http://schemas.microsoft.com/office/drawing/2014/main" id="{3429DBB0-5282-2768-EBA1-42D21025AAF1}"/>
              </a:ext>
            </a:extLst>
          </p:cNvPr>
          <p:cNvGraphicFramePr>
            <a:graphicFrameLocks noChangeAspect="1"/>
          </p:cNvGraphicFramePr>
          <p:nvPr/>
        </p:nvGraphicFramePr>
        <p:xfrm>
          <a:off x="9817100" y="5372100"/>
          <a:ext cx="914400" cy="198438"/>
        </p:xfrm>
        <a:graphic>
          <a:graphicData uri="http://schemas.openxmlformats.org/presentationml/2006/ole">
            <mc:AlternateContent xmlns:mc="http://schemas.openxmlformats.org/markup-compatibility/2006">
              <mc:Choice xmlns:v="urn:schemas-microsoft-com:vml" Requires="v">
                <p:oleObj name="Equation" r:id="rId5" imgW="914400" imgH="198720" progId="Equation.DSMT4">
                  <p:embed/>
                </p:oleObj>
              </mc:Choice>
              <mc:Fallback>
                <p:oleObj name="Equation" r:id="rId5" imgW="914400" imgH="198720" progId="Equation.DSMT4">
                  <p:embed/>
                  <p:pic>
                    <p:nvPicPr>
                      <p:cNvPr id="6" name="Objekt 5">
                        <a:extLst>
                          <a:ext uri="{FF2B5EF4-FFF2-40B4-BE49-F238E27FC236}">
                            <a16:creationId xmlns:a16="http://schemas.microsoft.com/office/drawing/2014/main" id="{3429DBB0-5282-2768-EBA1-42D21025AAF1}"/>
                          </a:ext>
                        </a:extLst>
                      </p:cNvPr>
                      <p:cNvPicPr/>
                      <p:nvPr/>
                    </p:nvPicPr>
                    <p:blipFill>
                      <a:blip r:embed="rId6"/>
                      <a:stretch>
                        <a:fillRect/>
                      </a:stretch>
                    </p:blipFill>
                    <p:spPr>
                      <a:xfrm>
                        <a:off x="9817100" y="5372100"/>
                        <a:ext cx="914400" cy="198438"/>
                      </a:xfrm>
                      <a:prstGeom prst="rect">
                        <a:avLst/>
                      </a:prstGeom>
                    </p:spPr>
                  </p:pic>
                </p:oleObj>
              </mc:Fallback>
            </mc:AlternateContent>
          </a:graphicData>
        </a:graphic>
      </p:graphicFrame>
      <p:sp>
        <p:nvSpPr>
          <p:cNvPr id="13" name="Zástupný symbol pro zápatí 1">
            <a:extLst>
              <a:ext uri="{FF2B5EF4-FFF2-40B4-BE49-F238E27FC236}">
                <a16:creationId xmlns:a16="http://schemas.microsoft.com/office/drawing/2014/main" id="{38B74085-E305-131F-AE8C-06125970AC3C}"/>
              </a:ext>
            </a:extLst>
          </p:cNvPr>
          <p:cNvSpPr>
            <a:spLocks noGrp="1"/>
          </p:cNvSpPr>
          <p:nvPr>
            <p:ph type="ftr" sz="quarter" idx="11"/>
          </p:nvPr>
        </p:nvSpPr>
        <p:spPr>
          <a:xfrm>
            <a:off x="444499" y="6173787"/>
            <a:ext cx="6553200" cy="365125"/>
          </a:xfrm>
        </p:spPr>
        <p:txBody>
          <a:bodyPr/>
          <a:lstStyle/>
          <a:p>
            <a:pPr algn="l"/>
            <a:r>
              <a:rPr lang="en-US" dirty="0"/>
              <a:t>Operational Research II, ŠAU, Jan Fábry, </a:t>
            </a:r>
            <a:fld id="{0AC4D4BC-463F-45AA-ACC0-4DB82BACE61D}" type="datetime1">
              <a:rPr lang="cs-CZ" smtClean="0"/>
              <a:pPr algn="l"/>
              <a:t>03.03.2025</a:t>
            </a:fld>
            <a:endParaRPr lang="en-US" dirty="0"/>
          </a:p>
        </p:txBody>
      </p:sp>
    </p:spTree>
    <p:extLst>
      <p:ext uri="{BB962C8B-B14F-4D97-AF65-F5344CB8AC3E}">
        <p14:creationId xmlns:p14="http://schemas.microsoft.com/office/powerpoint/2010/main" val="2360868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9766FDE2-5CF1-4697-9726-5900103BFEF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9766FDE2-5CF1-4697-9726-5900103BFEF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30</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Production</a:t>
            </a:r>
            <a:r>
              <a:rPr lang="cs-CZ" dirty="0"/>
              <a:t> Planning </a:t>
            </a:r>
            <a:r>
              <a:rPr lang="cs-CZ" dirty="0" err="1"/>
              <a:t>Problems</a:t>
            </a: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66638"/>
            <a:ext cx="9242159" cy="369332"/>
          </a:xfrm>
        </p:spPr>
        <p:txBody>
          <a:bodyPr/>
          <a:lstStyle/>
          <a:p>
            <a:r>
              <a:rPr lang="en-US" dirty="0"/>
              <a:t>Planning </a:t>
            </a:r>
            <a:r>
              <a:rPr lang="cs-CZ" dirty="0"/>
              <a:t>P</a:t>
            </a:r>
            <a:r>
              <a:rPr lang="en-US" dirty="0" err="1"/>
              <a:t>roduction</a:t>
            </a:r>
            <a:r>
              <a:rPr lang="en-US" dirty="0"/>
              <a:t> on </a:t>
            </a:r>
            <a:r>
              <a:rPr lang="cs-CZ" dirty="0"/>
              <a:t>D</a:t>
            </a:r>
            <a:r>
              <a:rPr lang="en-US" dirty="0" err="1"/>
              <a:t>iscrete</a:t>
            </a:r>
            <a:r>
              <a:rPr lang="en-US" dirty="0"/>
              <a:t> </a:t>
            </a:r>
            <a:r>
              <a:rPr lang="cs-CZ" dirty="0"/>
              <a:t>L</a:t>
            </a:r>
            <a:r>
              <a:rPr lang="en-US" dirty="0" err="1"/>
              <a:t>evels</a:t>
            </a:r>
            <a:endParaRPr lang="cs-CZ" dirty="0"/>
          </a:p>
        </p:txBody>
      </p:sp>
      <p:sp>
        <p:nvSpPr>
          <p:cNvPr id="10" name="Zástupný text 4">
            <a:extLst>
              <a:ext uri="{FF2B5EF4-FFF2-40B4-BE49-F238E27FC236}">
                <a16:creationId xmlns:a16="http://schemas.microsoft.com/office/drawing/2014/main" id="{5AEC502C-CA8F-AA19-2FD1-32C39D73BE9D}"/>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cs-CZ" b="1" dirty="0" err="1"/>
              <a:t>Example</a:t>
            </a:r>
            <a:endParaRPr lang="cs-CZ" b="1" dirty="0"/>
          </a:p>
          <a:p>
            <a:pPr lvl="1">
              <a:lnSpc>
                <a:spcPct val="110000"/>
              </a:lnSpc>
            </a:pPr>
            <a:r>
              <a:rPr lang="en-US" dirty="0"/>
              <a:t>A company decides to </a:t>
            </a:r>
            <a:r>
              <a:rPr lang="en-US" dirty="0">
                <a:solidFill>
                  <a:schemeClr val="accent2"/>
                </a:solidFill>
              </a:rPr>
              <a:t>produce</a:t>
            </a:r>
            <a:r>
              <a:rPr lang="en-US" dirty="0"/>
              <a:t> either </a:t>
            </a:r>
            <a:r>
              <a:rPr lang="en-US" dirty="0">
                <a:solidFill>
                  <a:schemeClr val="accent2"/>
                </a:solidFill>
              </a:rPr>
              <a:t>500</a:t>
            </a:r>
            <a:r>
              <a:rPr lang="en-US" dirty="0"/>
              <a:t> or </a:t>
            </a:r>
            <a:r>
              <a:rPr lang="en-US" dirty="0">
                <a:solidFill>
                  <a:schemeClr val="accent2"/>
                </a:solidFill>
              </a:rPr>
              <a:t>1000</a:t>
            </a:r>
            <a:r>
              <a:rPr lang="en-US" dirty="0"/>
              <a:t> or </a:t>
            </a:r>
            <a:r>
              <a:rPr lang="en-US" dirty="0">
                <a:solidFill>
                  <a:schemeClr val="accent2"/>
                </a:solidFill>
              </a:rPr>
              <a:t>2000</a:t>
            </a:r>
            <a:r>
              <a:rPr lang="en-US" dirty="0"/>
              <a:t> </a:t>
            </a:r>
            <a:r>
              <a:rPr lang="en-US" dirty="0">
                <a:solidFill>
                  <a:schemeClr val="accent2"/>
                </a:solidFill>
              </a:rPr>
              <a:t>units</a:t>
            </a:r>
            <a:r>
              <a:rPr lang="en-US" dirty="0"/>
              <a:t> of certain product.</a:t>
            </a:r>
            <a:endParaRPr lang="cs-CZ" dirty="0"/>
          </a:p>
          <a:p>
            <a:pPr marL="285750" lvl="0" indent="-285750">
              <a:lnSpc>
                <a:spcPct val="110000"/>
              </a:lnSpc>
              <a:buFont typeface="Wingdings" panose="05000000000000000000" pitchFamily="2" charset="2"/>
              <a:buChar char="§"/>
            </a:pPr>
            <a:r>
              <a:rPr lang="cs-CZ" b="1" dirty="0" err="1"/>
              <a:t>Decision</a:t>
            </a:r>
            <a:r>
              <a:rPr lang="cs-CZ" b="1" dirty="0"/>
              <a:t> </a:t>
            </a:r>
            <a:r>
              <a:rPr lang="cs-CZ" b="1" dirty="0" err="1"/>
              <a:t>variables</a:t>
            </a:r>
            <a:endParaRPr lang="cs-CZ" b="1" dirty="0"/>
          </a:p>
          <a:p>
            <a:pPr marL="285750" lvl="0" indent="-285750">
              <a:lnSpc>
                <a:spcPct val="110000"/>
              </a:lnSpc>
              <a:buFont typeface="Wingdings" panose="05000000000000000000" pitchFamily="2" charset="2"/>
              <a:buChar char="§"/>
            </a:pPr>
            <a:endParaRPr lang="cs-CZ" b="1" dirty="0"/>
          </a:p>
          <a:p>
            <a:pPr lvl="0">
              <a:lnSpc>
                <a:spcPct val="110000"/>
              </a:lnSpc>
            </a:pPr>
            <a:endParaRPr lang="cs-CZ" sz="2600" b="1" dirty="0"/>
          </a:p>
          <a:p>
            <a:pPr marL="285750" lvl="0" indent="-285750">
              <a:lnSpc>
                <a:spcPct val="110000"/>
              </a:lnSpc>
              <a:buFont typeface="Wingdings" panose="05000000000000000000" pitchFamily="2" charset="2"/>
              <a:buChar char="§"/>
            </a:pPr>
            <a:r>
              <a:rPr lang="cs-CZ" b="1" dirty="0"/>
              <a:t>Model</a:t>
            </a:r>
          </a:p>
          <a:p>
            <a:pPr marL="285750" lvl="0" indent="-285750">
              <a:lnSpc>
                <a:spcPct val="110000"/>
              </a:lnSpc>
              <a:buFont typeface="Wingdings" panose="05000000000000000000" pitchFamily="2" charset="2"/>
              <a:buChar char="§"/>
            </a:pPr>
            <a:endParaRPr lang="cs-CZ" b="1" dirty="0"/>
          </a:p>
        </p:txBody>
      </p:sp>
      <p:graphicFrame>
        <p:nvGraphicFramePr>
          <p:cNvPr id="12" name="Objekt 11">
            <a:extLst>
              <a:ext uri="{FF2B5EF4-FFF2-40B4-BE49-F238E27FC236}">
                <a16:creationId xmlns:a16="http://schemas.microsoft.com/office/drawing/2014/main" id="{371DF7AF-7E7D-0C4A-C29B-926EAA6DC3C9}"/>
              </a:ext>
            </a:extLst>
          </p:cNvPr>
          <p:cNvGraphicFramePr>
            <a:graphicFrameLocks noChangeAspect="1"/>
          </p:cNvGraphicFramePr>
          <p:nvPr>
            <p:extLst>
              <p:ext uri="{D42A27DB-BD31-4B8C-83A1-F6EECF244321}">
                <p14:modId xmlns:p14="http://schemas.microsoft.com/office/powerpoint/2010/main" val="2766188434"/>
              </p:ext>
            </p:extLst>
          </p:nvPr>
        </p:nvGraphicFramePr>
        <p:xfrm>
          <a:off x="1045027" y="2701925"/>
          <a:ext cx="4867275" cy="930275"/>
        </p:xfrm>
        <a:graphic>
          <a:graphicData uri="http://schemas.openxmlformats.org/presentationml/2006/ole">
            <mc:AlternateContent xmlns:mc="http://schemas.openxmlformats.org/markup-compatibility/2006">
              <mc:Choice xmlns:v="urn:schemas-microsoft-com:vml" Requires="v">
                <p:oleObj name="Equation" r:id="rId5" imgW="3581280" imgH="685800" progId="Equation.DSMT4">
                  <p:embed/>
                </p:oleObj>
              </mc:Choice>
              <mc:Fallback>
                <p:oleObj name="Equation" r:id="rId5" imgW="3581280" imgH="685800" progId="Equation.DSMT4">
                  <p:embed/>
                  <p:pic>
                    <p:nvPicPr>
                      <p:cNvPr id="12" name="Objekt 11">
                        <a:extLst>
                          <a:ext uri="{FF2B5EF4-FFF2-40B4-BE49-F238E27FC236}">
                            <a16:creationId xmlns:a16="http://schemas.microsoft.com/office/drawing/2014/main" id="{371DF7AF-7E7D-0C4A-C29B-926EAA6DC3C9}"/>
                          </a:ext>
                        </a:extLst>
                      </p:cNvPr>
                      <p:cNvPicPr/>
                      <p:nvPr/>
                    </p:nvPicPr>
                    <p:blipFill>
                      <a:blip r:embed="rId6"/>
                      <a:stretch>
                        <a:fillRect/>
                      </a:stretch>
                    </p:blipFill>
                    <p:spPr>
                      <a:xfrm>
                        <a:off x="1045027" y="2701925"/>
                        <a:ext cx="4867275" cy="930275"/>
                      </a:xfrm>
                      <a:prstGeom prst="rect">
                        <a:avLst/>
                      </a:prstGeom>
                    </p:spPr>
                  </p:pic>
                </p:oleObj>
              </mc:Fallback>
            </mc:AlternateContent>
          </a:graphicData>
        </a:graphic>
      </p:graphicFrame>
      <p:graphicFrame>
        <p:nvGraphicFramePr>
          <p:cNvPr id="13" name="Objekt 12">
            <a:extLst>
              <a:ext uri="{FF2B5EF4-FFF2-40B4-BE49-F238E27FC236}">
                <a16:creationId xmlns:a16="http://schemas.microsoft.com/office/drawing/2014/main" id="{CA5449E6-D0CC-F06D-C83C-ED7088C47ABC}"/>
              </a:ext>
            </a:extLst>
          </p:cNvPr>
          <p:cNvGraphicFramePr>
            <a:graphicFrameLocks noChangeAspect="1"/>
          </p:cNvGraphicFramePr>
          <p:nvPr>
            <p:extLst>
              <p:ext uri="{D42A27DB-BD31-4B8C-83A1-F6EECF244321}">
                <p14:modId xmlns:p14="http://schemas.microsoft.com/office/powerpoint/2010/main" val="574434603"/>
              </p:ext>
            </p:extLst>
          </p:nvPr>
        </p:nvGraphicFramePr>
        <p:xfrm>
          <a:off x="1044575" y="4048125"/>
          <a:ext cx="2624138" cy="1330325"/>
        </p:xfrm>
        <a:graphic>
          <a:graphicData uri="http://schemas.openxmlformats.org/presentationml/2006/ole">
            <mc:AlternateContent xmlns:mc="http://schemas.openxmlformats.org/markup-compatibility/2006">
              <mc:Choice xmlns:v="urn:schemas-microsoft-com:vml" Requires="v">
                <p:oleObj name="Equation" r:id="rId7" imgW="1803240" imgH="914400" progId="Equation.DSMT4">
                  <p:embed/>
                </p:oleObj>
              </mc:Choice>
              <mc:Fallback>
                <p:oleObj name="Equation" r:id="rId7" imgW="1803240" imgH="914400" progId="Equation.DSMT4">
                  <p:embed/>
                  <p:pic>
                    <p:nvPicPr>
                      <p:cNvPr id="13" name="Objekt 12">
                        <a:extLst>
                          <a:ext uri="{FF2B5EF4-FFF2-40B4-BE49-F238E27FC236}">
                            <a16:creationId xmlns:a16="http://schemas.microsoft.com/office/drawing/2014/main" id="{CA5449E6-D0CC-F06D-C83C-ED7088C47ABC}"/>
                          </a:ext>
                        </a:extLst>
                      </p:cNvPr>
                      <p:cNvPicPr/>
                      <p:nvPr/>
                    </p:nvPicPr>
                    <p:blipFill>
                      <a:blip r:embed="rId8"/>
                      <a:stretch>
                        <a:fillRect/>
                      </a:stretch>
                    </p:blipFill>
                    <p:spPr>
                      <a:xfrm>
                        <a:off x="1044575" y="4048125"/>
                        <a:ext cx="2624138" cy="1330325"/>
                      </a:xfrm>
                      <a:prstGeom prst="rect">
                        <a:avLst/>
                      </a:prstGeom>
                    </p:spPr>
                  </p:pic>
                </p:oleObj>
              </mc:Fallback>
            </mc:AlternateContent>
          </a:graphicData>
        </a:graphic>
      </p:graphicFrame>
    </p:spTree>
    <p:extLst>
      <p:ext uri="{BB962C8B-B14F-4D97-AF65-F5344CB8AC3E}">
        <p14:creationId xmlns:p14="http://schemas.microsoft.com/office/powerpoint/2010/main" val="4186027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C0174EFF-D096-4305-ACEA-C9928FCB9AD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C0174EFF-D096-4305-ACEA-C9928FCB9A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31</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Production</a:t>
            </a:r>
            <a:r>
              <a:rPr lang="cs-CZ" dirty="0"/>
              <a:t> Planning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9834535" cy="4143816"/>
          </a:xfrm>
        </p:spPr>
        <p:txBody>
          <a:bodyPr>
            <a:noAutofit/>
          </a:bodyPr>
          <a:lstStyle/>
          <a:p>
            <a:pPr marL="285750" marR="0" lvl="0" indent="-285750" algn="l" defTabSz="914400" rtl="0" eaLnBrk="1" fontAlgn="auto" latinLnBrk="0" hangingPunct="1">
              <a:lnSpc>
                <a:spcPct val="110000"/>
              </a:lnSpc>
              <a:spcBef>
                <a:spcPts val="1000"/>
              </a:spcBef>
              <a:spcAft>
                <a:spcPts val="0"/>
              </a:spcAft>
              <a:buClr>
                <a:srgbClr val="D9D9D9"/>
              </a:buClr>
              <a:buSzTx/>
              <a:buFont typeface="Wingdings" panose="05000000000000000000" pitchFamily="2" charset="2"/>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Input – raw product (dimension)</a:t>
            </a:r>
          </a:p>
          <a:p>
            <a:pPr marL="609600" marR="0" lvl="1" indent="-228600" algn="l" defTabSz="914400" rtl="0" eaLnBrk="1" fontAlgn="auto" latinLnBrk="0" hangingPunct="1">
              <a:lnSpc>
                <a:spcPct val="110000"/>
              </a:lnSpc>
              <a:spcBef>
                <a:spcPts val="500"/>
              </a:spcBef>
              <a:spcAft>
                <a:spcPts val="0"/>
              </a:spcAft>
              <a:buClr>
                <a:prstClr val="white">
                  <a:lumMod val="75000"/>
                </a:prstClr>
              </a:buClr>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pipes, tubes (1D).</a:t>
            </a:r>
          </a:p>
          <a:p>
            <a:pPr marL="609600" marR="0" lvl="1" indent="-228600" algn="l" defTabSz="914400" rtl="0" eaLnBrk="1" fontAlgn="auto" latinLnBrk="0" hangingPunct="1">
              <a:lnSpc>
                <a:spcPct val="110000"/>
              </a:lnSpc>
              <a:spcBef>
                <a:spcPts val="500"/>
              </a:spcBef>
              <a:spcAft>
                <a:spcPts val="0"/>
              </a:spcAft>
              <a:buClr>
                <a:prstClr val="white">
                  <a:lumMod val="75000"/>
                </a:prstClr>
              </a:buClr>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roles of paper or textile (1D or 2D),</a:t>
            </a:r>
          </a:p>
          <a:p>
            <a:pPr marL="609600" marR="0" lvl="1" indent="-228600" algn="l" defTabSz="914400" rtl="0" eaLnBrk="1" fontAlgn="auto" latinLnBrk="0" hangingPunct="1">
              <a:lnSpc>
                <a:spcPct val="110000"/>
              </a:lnSpc>
              <a:spcBef>
                <a:spcPts val="500"/>
              </a:spcBef>
              <a:spcAft>
                <a:spcPts val="0"/>
              </a:spcAft>
              <a:buClr>
                <a:prstClr val="white">
                  <a:lumMod val="75000"/>
                </a:prstClr>
              </a:buClr>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wooden sticks or laths (1D),</a:t>
            </a:r>
          </a:p>
          <a:p>
            <a:pPr marL="609600" marR="0" lvl="1" indent="-228600" algn="l" defTabSz="914400" rtl="0" eaLnBrk="1" fontAlgn="auto" latinLnBrk="0" hangingPunct="1">
              <a:lnSpc>
                <a:spcPct val="110000"/>
              </a:lnSpc>
              <a:spcBef>
                <a:spcPts val="500"/>
              </a:spcBef>
              <a:spcAft>
                <a:spcPts val="0"/>
              </a:spcAft>
              <a:buClr>
                <a:prstClr val="white">
                  <a:lumMod val="75000"/>
                </a:prstClr>
              </a:buClr>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wooden boards (1D or 2D),</a:t>
            </a:r>
          </a:p>
          <a:p>
            <a:pPr marL="609600" marR="0" lvl="1" indent="-228600" algn="l" defTabSz="914400" rtl="0" eaLnBrk="1" fontAlgn="auto" latinLnBrk="0" hangingPunct="1">
              <a:lnSpc>
                <a:spcPct val="110000"/>
              </a:lnSpc>
              <a:spcBef>
                <a:spcPts val="500"/>
              </a:spcBef>
              <a:spcAft>
                <a:spcPts val="0"/>
              </a:spcAft>
              <a:buClr>
                <a:prstClr val="white">
                  <a:lumMod val="75000"/>
                </a:prstClr>
              </a:buClr>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steel plates (2D),</a:t>
            </a:r>
          </a:p>
          <a:p>
            <a:pPr marL="609600" marR="0" lvl="1" indent="-228600" algn="l" defTabSz="914400" rtl="0" eaLnBrk="1" fontAlgn="auto" latinLnBrk="0" hangingPunct="1">
              <a:lnSpc>
                <a:spcPct val="110000"/>
              </a:lnSpc>
              <a:spcBef>
                <a:spcPts val="500"/>
              </a:spcBef>
              <a:spcAft>
                <a:spcPts val="0"/>
              </a:spcAft>
              <a:buClr>
                <a:prstClr val="white">
                  <a:lumMod val="75000"/>
                </a:prstClr>
              </a:buClr>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boxes (3D) – 3D rectangular packing problem. </a:t>
            </a:r>
          </a:p>
          <a:p>
            <a:pPr marL="285750" marR="0" lvl="0" indent="-285750" algn="l" defTabSz="914400" rtl="0" eaLnBrk="1" fontAlgn="auto" latinLnBrk="0" hangingPunct="1">
              <a:lnSpc>
                <a:spcPct val="110000"/>
              </a:lnSpc>
              <a:spcBef>
                <a:spcPts val="1000"/>
              </a:spcBef>
              <a:spcAft>
                <a:spcPts val="0"/>
              </a:spcAft>
              <a:buClr>
                <a:srgbClr val="D9D9D9"/>
              </a:buClr>
              <a:buSzTx/>
              <a:buFont typeface="Wingdings" panose="05000000000000000000" pitchFamily="2" charset="2"/>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Output – final or semi-finished products</a:t>
            </a:r>
          </a:p>
          <a:p>
            <a:pPr marL="285750" marR="0" lvl="0" indent="-285750" algn="l" defTabSz="914400" rtl="0" eaLnBrk="1" fontAlgn="auto" latinLnBrk="0" hangingPunct="1">
              <a:lnSpc>
                <a:spcPct val="110000"/>
              </a:lnSpc>
              <a:spcBef>
                <a:spcPts val="1000"/>
              </a:spcBef>
              <a:spcAft>
                <a:spcPts val="0"/>
              </a:spcAft>
              <a:buClr>
                <a:srgbClr val="D9D9D9"/>
              </a:buClr>
              <a:buSzTx/>
              <a:buFont typeface="Wingdings" panose="05000000000000000000" pitchFamily="2" charset="2"/>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Objective</a:t>
            </a:r>
          </a:p>
          <a:p>
            <a:pPr marL="609600" marR="0" lvl="1" indent="-228600" algn="l" defTabSz="914400" rtl="0" eaLnBrk="1" fontAlgn="auto" latinLnBrk="0" hangingPunct="1">
              <a:lnSpc>
                <a:spcPct val="110000"/>
              </a:lnSpc>
              <a:spcBef>
                <a:spcPts val="500"/>
              </a:spcBef>
              <a:spcAft>
                <a:spcPts val="0"/>
              </a:spcAft>
              <a:buClr>
                <a:prstClr val="white">
                  <a:lumMod val="75000"/>
                </a:prstClr>
              </a:buClr>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minimization of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total</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loss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609600" marR="0" lvl="1" indent="-228600" algn="l" defTabSz="914400" rtl="0" eaLnBrk="1" fontAlgn="auto" latinLnBrk="0" hangingPunct="1">
              <a:lnSpc>
                <a:spcPct val="110000"/>
              </a:lnSpc>
              <a:spcBef>
                <a:spcPts val="500"/>
              </a:spcBef>
              <a:spcAft>
                <a:spcPts val="0"/>
              </a:spcAft>
              <a:buClr>
                <a:prstClr val="white">
                  <a:lumMod val="75000"/>
                </a:prstClr>
              </a:buClr>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minimization of a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number</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of</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raw</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products being cut,</a:t>
            </a:r>
          </a:p>
          <a:p>
            <a:pPr marL="609600" marR="0" lvl="1" indent="-228600" algn="l" defTabSz="914400" rtl="0" eaLnBrk="1" fontAlgn="auto" latinLnBrk="0" hangingPunct="1">
              <a:lnSpc>
                <a:spcPct val="110000"/>
              </a:lnSpc>
              <a:spcBef>
                <a:spcPts val="500"/>
              </a:spcBef>
              <a:spcAft>
                <a:spcPts val="0"/>
              </a:spcAft>
              <a:buClr>
                <a:prstClr val="white">
                  <a:lumMod val="75000"/>
                </a:prstClr>
              </a:buClr>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maximization of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number</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a:t>
            </a:r>
            <a:r>
              <a:rPr lang="en-US" dirty="0">
                <a:solidFill>
                  <a:prstClr val="black"/>
                </a:solidFill>
              </a:rPr>
              <a:t>final</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/assembled products,</a:t>
            </a:r>
          </a:p>
          <a:p>
            <a:pPr marL="609600" marR="0" lvl="1" indent="-228600" algn="l" defTabSz="914400" rtl="0" eaLnBrk="1" fontAlgn="auto" latinLnBrk="0" hangingPunct="1">
              <a:lnSpc>
                <a:spcPct val="110000"/>
              </a:lnSpc>
              <a:spcBef>
                <a:spcPts val="500"/>
              </a:spcBef>
              <a:spcAft>
                <a:spcPts val="0"/>
              </a:spcAft>
              <a:buClr>
                <a:prstClr val="white">
                  <a:lumMod val="75000"/>
                </a:prstClr>
              </a:buClr>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maximization of</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cs-CZ" dirty="0" err="1">
                <a:solidFill>
                  <a:srgbClr val="4BA82E"/>
                </a:solidFill>
              </a:rPr>
              <a:t>revenue</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cs-CZ"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or</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profit</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ensuing from sold final/assembled products.</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dirty="0" err="1"/>
              <a:t>Cutting</a:t>
            </a:r>
            <a:r>
              <a:rPr lang="cs-CZ" dirty="0"/>
              <a:t> </a:t>
            </a:r>
            <a:r>
              <a:rPr lang="cs-CZ" dirty="0" err="1"/>
              <a:t>Stock</a:t>
            </a:r>
            <a:r>
              <a:rPr lang="cs-CZ" dirty="0"/>
              <a:t> </a:t>
            </a:r>
            <a:r>
              <a:rPr lang="cs-CZ" dirty="0" err="1"/>
              <a:t>Problem</a:t>
            </a:r>
            <a:endParaRPr lang="en-US" dirty="0"/>
          </a:p>
        </p:txBody>
      </p:sp>
    </p:spTree>
    <p:extLst>
      <p:ext uri="{BB962C8B-B14F-4D97-AF65-F5344CB8AC3E}">
        <p14:creationId xmlns:p14="http://schemas.microsoft.com/office/powerpoint/2010/main" val="2477033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32</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Production</a:t>
            </a:r>
            <a:r>
              <a:rPr lang="cs-CZ" dirty="0"/>
              <a:t> Planning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marR="0" lvl="0" indent="-285750" algn="l" defTabSz="914400" rtl="0" eaLnBrk="1" fontAlgn="auto" latinLnBrk="0" hangingPunct="1">
              <a:lnSpc>
                <a:spcPct val="110000"/>
              </a:lnSpc>
              <a:spcBef>
                <a:spcPts val="1000"/>
              </a:spcBef>
              <a:spcAft>
                <a:spcPts val="0"/>
              </a:spcAft>
              <a:buClr>
                <a:srgbClr val="D9D9D9"/>
              </a:buClr>
              <a:buSzTx/>
              <a:buFont typeface="Wingdings" panose="05000000000000000000" pitchFamily="2" charset="2"/>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Table of cutting patterns</a:t>
            </a:r>
          </a:p>
          <a:p>
            <a:pPr marL="609600" marR="0" lvl="1" indent="-228600" algn="l" defTabSz="914400" rtl="0" eaLnBrk="1" fontAlgn="auto" latinLnBrk="0" hangingPunct="1">
              <a:lnSpc>
                <a:spcPct val="110000"/>
              </a:lnSpc>
              <a:spcBef>
                <a:spcPts val="500"/>
              </a:spcBef>
              <a:spcAft>
                <a:spcPts val="0"/>
              </a:spcAft>
              <a:buClr>
                <a:prstClr val="white">
                  <a:lumMod val="75000"/>
                </a:prstClr>
              </a:buClr>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contains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all</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possibilities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cutting</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raw products.</a:t>
            </a:r>
          </a:p>
          <a:p>
            <a:pPr marL="609600" marR="0" lvl="1" indent="-228600" algn="l" defTabSz="914400" rtl="0" eaLnBrk="1" fontAlgn="auto" latinLnBrk="0" hangingPunct="1">
              <a:lnSpc>
                <a:spcPct val="110000"/>
              </a:lnSpc>
              <a:spcBef>
                <a:spcPts val="500"/>
              </a:spcBef>
              <a:spcAft>
                <a:spcPts val="0"/>
              </a:spcAft>
              <a:buClr>
                <a:prstClr val="white">
                  <a:lumMod val="75000"/>
                </a:prstClr>
              </a:buClr>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cutting</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pattern</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corresponds to the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variable</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giving a number of the raw products being cut according to this pattern.</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dirty="0" err="1"/>
              <a:t>Cutting</a:t>
            </a:r>
            <a:r>
              <a:rPr lang="cs-CZ" dirty="0"/>
              <a:t> </a:t>
            </a:r>
            <a:r>
              <a:rPr lang="cs-CZ" dirty="0" err="1"/>
              <a:t>Stock</a:t>
            </a:r>
            <a:r>
              <a:rPr lang="cs-CZ" dirty="0"/>
              <a:t> </a:t>
            </a:r>
            <a:r>
              <a:rPr lang="cs-CZ" dirty="0" err="1"/>
              <a:t>Problem</a:t>
            </a:r>
            <a:endParaRPr lang="en-US" dirty="0"/>
          </a:p>
        </p:txBody>
      </p:sp>
      <p:grpSp>
        <p:nvGrpSpPr>
          <p:cNvPr id="3" name="Skupina 2">
            <a:extLst>
              <a:ext uri="{FF2B5EF4-FFF2-40B4-BE49-F238E27FC236}">
                <a16:creationId xmlns:a16="http://schemas.microsoft.com/office/drawing/2014/main" id="{6C4C2B93-3186-BB75-BDB6-E821E1D661C4}"/>
              </a:ext>
            </a:extLst>
          </p:cNvPr>
          <p:cNvGrpSpPr/>
          <p:nvPr/>
        </p:nvGrpSpPr>
        <p:grpSpPr>
          <a:xfrm>
            <a:off x="1217267" y="2976541"/>
            <a:ext cx="7628558" cy="2897759"/>
            <a:chOff x="1217267" y="2976541"/>
            <a:chExt cx="7628558" cy="2897759"/>
          </a:xfrm>
        </p:grpSpPr>
        <p:grpSp>
          <p:nvGrpSpPr>
            <p:cNvPr id="7" name="Group 27">
              <a:extLst>
                <a:ext uri="{FF2B5EF4-FFF2-40B4-BE49-F238E27FC236}">
                  <a16:creationId xmlns:a16="http://schemas.microsoft.com/office/drawing/2014/main" id="{69B7BF0C-4353-4E0F-843C-561416FEDE88}"/>
                </a:ext>
              </a:extLst>
            </p:cNvPr>
            <p:cNvGrpSpPr>
              <a:grpSpLocks/>
            </p:cNvGrpSpPr>
            <p:nvPr/>
          </p:nvGrpSpPr>
          <p:grpSpPr bwMode="auto">
            <a:xfrm>
              <a:off x="1217267" y="3101938"/>
              <a:ext cx="1141416" cy="2572916"/>
              <a:chOff x="267" y="1824"/>
              <a:chExt cx="933" cy="2016"/>
            </a:xfrm>
          </p:grpSpPr>
          <p:sp>
            <p:nvSpPr>
              <p:cNvPr id="10" name="Line 28">
                <a:extLst>
                  <a:ext uri="{FF2B5EF4-FFF2-40B4-BE49-F238E27FC236}">
                    <a16:creationId xmlns:a16="http://schemas.microsoft.com/office/drawing/2014/main" id="{E44C4700-9C4C-49EB-B3FC-31B5BC6D5F41}"/>
                  </a:ext>
                </a:extLst>
              </p:cNvPr>
              <p:cNvSpPr>
                <a:spLocks noChangeShapeType="1"/>
              </p:cNvSpPr>
              <p:nvPr/>
            </p:nvSpPr>
            <p:spPr bwMode="auto">
              <a:xfrm>
                <a:off x="1200" y="1824"/>
                <a:ext cx="0" cy="2016"/>
              </a:xfrm>
              <a:prstGeom prst="line">
                <a:avLst/>
              </a:prstGeom>
              <a:noFill/>
              <a:ln w="177800" cmpd="sng">
                <a:solidFill>
                  <a:srgbClr val="FFD200"/>
                </a:solidFill>
                <a:prstDash val="solid"/>
                <a:round/>
                <a:headEnd/>
                <a:tailEnd/>
              </a:ln>
              <a:effectLst/>
            </p:spPr>
            <p:txBody>
              <a:bodyPr>
                <a:spAutoFit/>
              </a:bodyPr>
              <a:lstStyle/>
              <a:p>
                <a:pPr>
                  <a:defRPr/>
                </a:pPr>
                <a:endParaRPr lang="cs-CZ" sz="16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Text Box 29">
                <a:extLst>
                  <a:ext uri="{FF2B5EF4-FFF2-40B4-BE49-F238E27FC236}">
                    <a16:creationId xmlns:a16="http://schemas.microsoft.com/office/drawing/2014/main" id="{126E2B25-8C4B-49E2-9D50-301FCE7843BF}"/>
                  </a:ext>
                </a:extLst>
              </p:cNvPr>
              <p:cNvSpPr txBox="1">
                <a:spLocks noChangeArrowheads="1"/>
              </p:cNvSpPr>
              <p:nvPr/>
            </p:nvSpPr>
            <p:spPr bwMode="auto">
              <a:xfrm>
                <a:off x="267" y="2482"/>
                <a:ext cx="920" cy="458"/>
              </a:xfrm>
              <a:prstGeom prst="rect">
                <a:avLst/>
              </a:prstGeom>
              <a:noFill/>
              <a:ln w="12700">
                <a:noFill/>
                <a:miter lim="800000"/>
                <a:headEnd/>
                <a:tailEnd/>
              </a:ln>
              <a:effectLst/>
            </p:spPr>
            <p:txBody>
              <a:bodyPr wrap="square">
                <a:spAutoFit/>
              </a:bodyPr>
              <a:lstStyle/>
              <a:p>
                <a:pPr>
                  <a:defRPr/>
                </a:pPr>
                <a:r>
                  <a:rPr lang="cs-CZ" sz="1600" dirty="0">
                    <a:latin typeface="Arial" panose="020B0604020202020204" pitchFamily="34" charset="0"/>
                    <a:cs typeface="Arial" panose="020B0604020202020204" pitchFamily="34" charset="0"/>
                  </a:rPr>
                  <a:t>R</a:t>
                </a:r>
                <a:r>
                  <a:rPr lang="en-US" sz="1600" dirty="0">
                    <a:latin typeface="Arial" panose="020B0604020202020204" pitchFamily="34" charset="0"/>
                    <a:cs typeface="Arial" panose="020B0604020202020204" pitchFamily="34" charset="0"/>
                  </a:rPr>
                  <a:t>aw</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product</a:t>
                </a:r>
              </a:p>
            </p:txBody>
          </p:sp>
        </p:grpSp>
        <p:grpSp>
          <p:nvGrpSpPr>
            <p:cNvPr id="12" name="Group 62">
              <a:extLst>
                <a:ext uri="{FF2B5EF4-FFF2-40B4-BE49-F238E27FC236}">
                  <a16:creationId xmlns:a16="http://schemas.microsoft.com/office/drawing/2014/main" id="{3A0227B7-1115-40DE-9D81-ED2E02C15877}"/>
                </a:ext>
              </a:extLst>
            </p:cNvPr>
            <p:cNvGrpSpPr>
              <a:grpSpLocks/>
            </p:cNvGrpSpPr>
            <p:nvPr/>
          </p:nvGrpSpPr>
          <p:grpSpPr bwMode="auto">
            <a:xfrm>
              <a:off x="2785987" y="3101935"/>
              <a:ext cx="1340827" cy="1274971"/>
              <a:chOff x="1160" y="1824"/>
              <a:chExt cx="1096" cy="999"/>
            </a:xfrm>
          </p:grpSpPr>
          <p:sp>
            <p:nvSpPr>
              <p:cNvPr id="13" name="Line 12">
                <a:extLst>
                  <a:ext uri="{FF2B5EF4-FFF2-40B4-BE49-F238E27FC236}">
                    <a16:creationId xmlns:a16="http://schemas.microsoft.com/office/drawing/2014/main" id="{883DCC6C-A6AD-4E90-8E8F-73DB74A320F0}"/>
                  </a:ext>
                </a:extLst>
              </p:cNvPr>
              <p:cNvSpPr>
                <a:spLocks noChangeShapeType="1"/>
              </p:cNvSpPr>
              <p:nvPr/>
            </p:nvSpPr>
            <p:spPr bwMode="auto">
              <a:xfrm>
                <a:off x="1824" y="1824"/>
                <a:ext cx="0" cy="480"/>
              </a:xfrm>
              <a:prstGeom prst="line">
                <a:avLst/>
              </a:prstGeom>
              <a:noFill/>
              <a:ln w="177800">
                <a:solidFill>
                  <a:schemeClr val="bg1">
                    <a:lumMod val="75000"/>
                  </a:schemeClr>
                </a:solidFill>
                <a:round/>
                <a:headEnd/>
                <a:tailEnd/>
              </a:ln>
              <a:effectLst/>
            </p:spPr>
            <p:txBody>
              <a:bodyPr>
                <a:spAutoFit/>
              </a:bodyPr>
              <a:lstStyle/>
              <a:p>
                <a:pPr>
                  <a:defRPr/>
                </a:pPr>
                <a:endParaRPr lang="en-US" sz="16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Line 24">
                <a:extLst>
                  <a:ext uri="{FF2B5EF4-FFF2-40B4-BE49-F238E27FC236}">
                    <a16:creationId xmlns:a16="http://schemas.microsoft.com/office/drawing/2014/main" id="{B64F4B82-AE4D-480F-BE40-E8B50346B42F}"/>
                  </a:ext>
                </a:extLst>
              </p:cNvPr>
              <p:cNvSpPr>
                <a:spLocks noChangeShapeType="1"/>
              </p:cNvSpPr>
              <p:nvPr/>
            </p:nvSpPr>
            <p:spPr bwMode="auto">
              <a:xfrm>
                <a:off x="2256" y="1824"/>
                <a:ext cx="0" cy="864"/>
              </a:xfrm>
              <a:prstGeom prst="line">
                <a:avLst/>
              </a:prstGeom>
              <a:noFill/>
              <a:ln w="177800">
                <a:solidFill>
                  <a:schemeClr val="accent1">
                    <a:lumMod val="90000"/>
                  </a:schemeClr>
                </a:solidFill>
                <a:round/>
                <a:headEnd/>
                <a:tailEnd/>
              </a:ln>
              <a:effectLst/>
            </p:spPr>
            <p:txBody>
              <a:bodyPr>
                <a:spAutoFit/>
              </a:bodyPr>
              <a:lstStyle/>
              <a:p>
                <a:pPr>
                  <a:defRPr/>
                </a:pPr>
                <a:endParaRPr lang="en-US" sz="16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Text Box 30">
                <a:extLst>
                  <a:ext uri="{FF2B5EF4-FFF2-40B4-BE49-F238E27FC236}">
                    <a16:creationId xmlns:a16="http://schemas.microsoft.com/office/drawing/2014/main" id="{28CC8040-58FF-4F8B-8DF6-10445346007F}"/>
                  </a:ext>
                </a:extLst>
              </p:cNvPr>
              <p:cNvSpPr txBox="1">
                <a:spLocks noChangeArrowheads="1"/>
              </p:cNvSpPr>
              <p:nvPr/>
            </p:nvSpPr>
            <p:spPr bwMode="auto">
              <a:xfrm>
                <a:off x="1160" y="2365"/>
                <a:ext cx="1075" cy="458"/>
              </a:xfrm>
              <a:prstGeom prst="rect">
                <a:avLst/>
              </a:prstGeom>
              <a:noFill/>
              <a:ln w="12700">
                <a:noFill/>
                <a:miter lim="800000"/>
                <a:headEnd/>
                <a:tailEnd/>
              </a:ln>
              <a:effectLst/>
            </p:spPr>
            <p:txBody>
              <a:bodyPr wrap="square">
                <a:spAutoFit/>
              </a:bodyPr>
              <a:lstStyle/>
              <a:p>
                <a:pPr>
                  <a:defRPr/>
                </a:pPr>
                <a:r>
                  <a:rPr lang="cs-CZ" sz="1600" dirty="0">
                    <a:latin typeface="Arial" panose="020B0604020202020204" pitchFamily="34" charset="0"/>
                    <a:cs typeface="Arial" panose="020B0604020202020204" pitchFamily="34" charset="0"/>
                  </a:rPr>
                  <a:t>F</a:t>
                </a:r>
                <a:r>
                  <a:rPr lang="en-US" sz="1600" dirty="0">
                    <a:latin typeface="Arial" panose="020B0604020202020204" pitchFamily="34" charset="0"/>
                    <a:cs typeface="Arial" panose="020B0604020202020204" pitchFamily="34" charset="0"/>
                  </a:rPr>
                  <a:t>in</a:t>
                </a:r>
                <a:r>
                  <a:rPr lang="cs-CZ" sz="1600" dirty="0">
                    <a:latin typeface="Arial" panose="020B0604020202020204" pitchFamily="34" charset="0"/>
                    <a:cs typeface="Arial" panose="020B0604020202020204" pitchFamily="34" charset="0"/>
                  </a:rPr>
                  <a:t>al</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products</a:t>
                </a:r>
              </a:p>
            </p:txBody>
          </p:sp>
        </p:grpSp>
        <p:grpSp>
          <p:nvGrpSpPr>
            <p:cNvPr id="16" name="Skupina 15">
              <a:extLst>
                <a:ext uri="{FF2B5EF4-FFF2-40B4-BE49-F238E27FC236}">
                  <a16:creationId xmlns:a16="http://schemas.microsoft.com/office/drawing/2014/main" id="{D1B8C5D9-10CD-4F5A-BEC3-B67802E50720}"/>
                </a:ext>
              </a:extLst>
            </p:cNvPr>
            <p:cNvGrpSpPr/>
            <p:nvPr/>
          </p:nvGrpSpPr>
          <p:grpSpPr>
            <a:xfrm>
              <a:off x="5518998" y="3101938"/>
              <a:ext cx="352334" cy="2572916"/>
              <a:chOff x="5542280" y="3132443"/>
              <a:chExt cx="457200" cy="3200400"/>
            </a:xfrm>
          </p:grpSpPr>
          <p:sp>
            <p:nvSpPr>
              <p:cNvPr id="17" name="Line 25">
                <a:extLst>
                  <a:ext uri="{FF2B5EF4-FFF2-40B4-BE49-F238E27FC236}">
                    <a16:creationId xmlns:a16="http://schemas.microsoft.com/office/drawing/2014/main" id="{AA5A9E4C-BB45-4F55-9ABD-BABEB5B70890}"/>
                  </a:ext>
                </a:extLst>
              </p:cNvPr>
              <p:cNvSpPr>
                <a:spLocks noChangeShapeType="1"/>
              </p:cNvSpPr>
              <p:nvPr/>
            </p:nvSpPr>
            <p:spPr bwMode="auto">
              <a:xfrm>
                <a:off x="5999480" y="5875643"/>
                <a:ext cx="0" cy="457200"/>
              </a:xfrm>
              <a:prstGeom prst="line">
                <a:avLst/>
              </a:prstGeom>
              <a:noFill/>
              <a:ln w="177800">
                <a:solidFill>
                  <a:schemeClr val="accent1">
                    <a:lumMod val="50000"/>
                  </a:schemeClr>
                </a:solidFill>
                <a:round/>
                <a:headEnd/>
                <a:tailEnd/>
              </a:ln>
              <a:effectLst/>
            </p:spPr>
            <p:txBody>
              <a:bodyPr>
                <a:spAutoFit/>
              </a:bodyPr>
              <a:lstStyle/>
              <a:p>
                <a:pPr>
                  <a:defRPr/>
                </a:pPr>
                <a:endParaRPr lang="cs-CZ">
                  <a:effectLst>
                    <a:outerShdw blurRad="38100" dist="38100" dir="2700000" algn="tl">
                      <a:srgbClr val="000000">
                        <a:alpha val="43137"/>
                      </a:srgbClr>
                    </a:outerShdw>
                  </a:effectLst>
                </a:endParaRPr>
              </a:p>
            </p:txBody>
          </p:sp>
          <p:sp>
            <p:nvSpPr>
              <p:cNvPr id="18" name="Line 36">
                <a:extLst>
                  <a:ext uri="{FF2B5EF4-FFF2-40B4-BE49-F238E27FC236}">
                    <a16:creationId xmlns:a16="http://schemas.microsoft.com/office/drawing/2014/main" id="{D8F34226-11B6-40B4-9EED-1B25C485A159}"/>
                  </a:ext>
                </a:extLst>
              </p:cNvPr>
              <p:cNvSpPr>
                <a:spLocks noChangeShapeType="1"/>
              </p:cNvSpPr>
              <p:nvPr/>
            </p:nvSpPr>
            <p:spPr bwMode="auto">
              <a:xfrm>
                <a:off x="5542280" y="3132443"/>
                <a:ext cx="0" cy="1371600"/>
              </a:xfrm>
              <a:prstGeom prst="line">
                <a:avLst/>
              </a:prstGeom>
              <a:noFill/>
              <a:ln w="177800">
                <a:solidFill>
                  <a:schemeClr val="accent1">
                    <a:lumMod val="90000"/>
                  </a:schemeClr>
                </a:solidFill>
                <a:round/>
                <a:headEnd/>
                <a:tailEnd/>
              </a:ln>
              <a:effectLst/>
            </p:spPr>
            <p:txBody>
              <a:bodyPr>
                <a:spAutoFit/>
              </a:bodyPr>
              <a:lstStyle/>
              <a:p>
                <a:pPr>
                  <a:defRPr/>
                </a:pPr>
                <a:endParaRPr lang="cs-CZ">
                  <a:effectLst>
                    <a:outerShdw blurRad="38100" dist="38100" dir="2700000" algn="tl">
                      <a:srgbClr val="000000">
                        <a:alpha val="43137"/>
                      </a:srgbClr>
                    </a:outerShdw>
                  </a:effectLst>
                </a:endParaRPr>
              </a:p>
            </p:txBody>
          </p:sp>
          <p:sp>
            <p:nvSpPr>
              <p:cNvPr id="19" name="Line 37">
                <a:extLst>
                  <a:ext uri="{FF2B5EF4-FFF2-40B4-BE49-F238E27FC236}">
                    <a16:creationId xmlns:a16="http://schemas.microsoft.com/office/drawing/2014/main" id="{71EBB100-3105-43D6-9F43-B93BCB96BB46}"/>
                  </a:ext>
                </a:extLst>
              </p:cNvPr>
              <p:cNvSpPr>
                <a:spLocks noChangeShapeType="1"/>
              </p:cNvSpPr>
              <p:nvPr/>
            </p:nvSpPr>
            <p:spPr bwMode="auto">
              <a:xfrm>
                <a:off x="5770880" y="4504043"/>
                <a:ext cx="0" cy="1371600"/>
              </a:xfrm>
              <a:prstGeom prst="line">
                <a:avLst/>
              </a:prstGeom>
              <a:noFill/>
              <a:ln w="177800">
                <a:solidFill>
                  <a:schemeClr val="accent1">
                    <a:lumMod val="90000"/>
                  </a:schemeClr>
                </a:solidFill>
                <a:round/>
                <a:headEnd/>
                <a:tailEnd/>
              </a:ln>
              <a:effectLst/>
            </p:spPr>
            <p:txBody>
              <a:bodyPr>
                <a:spAutoFit/>
              </a:bodyPr>
              <a:lstStyle/>
              <a:p>
                <a:pPr>
                  <a:defRPr/>
                </a:pPr>
                <a:endParaRPr lang="cs-CZ">
                  <a:effectLst>
                    <a:outerShdw blurRad="38100" dist="38100" dir="2700000" algn="tl">
                      <a:srgbClr val="000000">
                        <a:alpha val="43137"/>
                      </a:srgbClr>
                    </a:outerShdw>
                  </a:effectLst>
                </a:endParaRPr>
              </a:p>
            </p:txBody>
          </p:sp>
        </p:grpSp>
        <p:grpSp>
          <p:nvGrpSpPr>
            <p:cNvPr id="20" name="Group 65">
              <a:extLst>
                <a:ext uri="{FF2B5EF4-FFF2-40B4-BE49-F238E27FC236}">
                  <a16:creationId xmlns:a16="http://schemas.microsoft.com/office/drawing/2014/main" id="{68264F29-3C72-4134-BED3-8E158A2B9891}"/>
                </a:ext>
              </a:extLst>
            </p:cNvPr>
            <p:cNvGrpSpPr>
              <a:grpSpLocks/>
            </p:cNvGrpSpPr>
            <p:nvPr/>
          </p:nvGrpSpPr>
          <p:grpSpPr bwMode="auto">
            <a:xfrm>
              <a:off x="6585798" y="3124910"/>
              <a:ext cx="528501" cy="2572916"/>
              <a:chOff x="3696" y="1824"/>
              <a:chExt cx="432" cy="2016"/>
            </a:xfrm>
          </p:grpSpPr>
          <p:sp>
            <p:nvSpPr>
              <p:cNvPr id="21" name="Line 39">
                <a:extLst>
                  <a:ext uri="{FF2B5EF4-FFF2-40B4-BE49-F238E27FC236}">
                    <a16:creationId xmlns:a16="http://schemas.microsoft.com/office/drawing/2014/main" id="{58EFAA27-DEBE-4EBA-AA6A-D2E270D068B9}"/>
                  </a:ext>
                </a:extLst>
              </p:cNvPr>
              <p:cNvSpPr>
                <a:spLocks noChangeShapeType="1"/>
              </p:cNvSpPr>
              <p:nvPr/>
            </p:nvSpPr>
            <p:spPr bwMode="auto">
              <a:xfrm>
                <a:off x="3696" y="1824"/>
                <a:ext cx="0" cy="864"/>
              </a:xfrm>
              <a:prstGeom prst="line">
                <a:avLst/>
              </a:prstGeom>
              <a:noFill/>
              <a:ln w="177800">
                <a:solidFill>
                  <a:schemeClr val="accent1">
                    <a:lumMod val="90000"/>
                  </a:schemeClr>
                </a:solidFill>
                <a:round/>
                <a:headEnd/>
                <a:tailEnd/>
              </a:ln>
              <a:effectLst/>
            </p:spPr>
            <p:txBody>
              <a:bodyPr>
                <a:spAutoFit/>
              </a:bodyPr>
              <a:lstStyle/>
              <a:p>
                <a:pPr>
                  <a:defRPr/>
                </a:pPr>
                <a:endParaRPr lang="cs-CZ">
                  <a:effectLst>
                    <a:outerShdw blurRad="38100" dist="38100" dir="2700000" algn="tl">
                      <a:srgbClr val="000000">
                        <a:alpha val="43137"/>
                      </a:srgbClr>
                    </a:outerShdw>
                  </a:effectLst>
                </a:endParaRPr>
              </a:p>
            </p:txBody>
          </p:sp>
          <p:sp>
            <p:nvSpPr>
              <p:cNvPr id="22" name="Line 42">
                <a:extLst>
                  <a:ext uri="{FF2B5EF4-FFF2-40B4-BE49-F238E27FC236}">
                    <a16:creationId xmlns:a16="http://schemas.microsoft.com/office/drawing/2014/main" id="{60604850-FE68-4B17-BCAC-D33EF9DEA452}"/>
                  </a:ext>
                </a:extLst>
              </p:cNvPr>
              <p:cNvSpPr>
                <a:spLocks noChangeShapeType="1"/>
              </p:cNvSpPr>
              <p:nvPr/>
            </p:nvSpPr>
            <p:spPr bwMode="auto">
              <a:xfrm>
                <a:off x="3840" y="2688"/>
                <a:ext cx="0" cy="480"/>
              </a:xfrm>
              <a:prstGeom prst="line">
                <a:avLst/>
              </a:prstGeom>
              <a:noFill/>
              <a:ln w="177800">
                <a:solidFill>
                  <a:schemeClr val="bg1">
                    <a:lumMod val="75000"/>
                  </a:schemeClr>
                </a:solidFill>
                <a:round/>
                <a:headEnd/>
                <a:tailEnd/>
              </a:ln>
              <a:effectLst/>
            </p:spPr>
            <p:txBody>
              <a:bodyPr>
                <a:spAutoFit/>
              </a:bodyPr>
              <a:lstStyle/>
              <a:p>
                <a:pPr>
                  <a:defRPr/>
                </a:pPr>
                <a:endParaRPr lang="cs-CZ">
                  <a:effectLst>
                    <a:outerShdw blurRad="38100" dist="38100" dir="2700000" algn="tl">
                      <a:srgbClr val="000000">
                        <a:alpha val="43137"/>
                      </a:srgbClr>
                    </a:outerShdw>
                  </a:effectLst>
                </a:endParaRPr>
              </a:p>
            </p:txBody>
          </p:sp>
          <p:sp>
            <p:nvSpPr>
              <p:cNvPr id="23" name="Line 43">
                <a:extLst>
                  <a:ext uri="{FF2B5EF4-FFF2-40B4-BE49-F238E27FC236}">
                    <a16:creationId xmlns:a16="http://schemas.microsoft.com/office/drawing/2014/main" id="{1A01DFA7-38AA-4A2F-B8D8-F3ADC3C35400}"/>
                  </a:ext>
                </a:extLst>
              </p:cNvPr>
              <p:cNvSpPr>
                <a:spLocks noChangeShapeType="1"/>
              </p:cNvSpPr>
              <p:nvPr/>
            </p:nvSpPr>
            <p:spPr bwMode="auto">
              <a:xfrm>
                <a:off x="3984" y="3168"/>
                <a:ext cx="0" cy="480"/>
              </a:xfrm>
              <a:prstGeom prst="line">
                <a:avLst/>
              </a:prstGeom>
              <a:noFill/>
              <a:ln w="177800">
                <a:solidFill>
                  <a:schemeClr val="bg1">
                    <a:lumMod val="75000"/>
                  </a:schemeClr>
                </a:solidFill>
                <a:round/>
                <a:headEnd/>
                <a:tailEnd/>
              </a:ln>
              <a:effectLst/>
            </p:spPr>
            <p:txBody>
              <a:bodyPr>
                <a:spAutoFit/>
              </a:bodyPr>
              <a:lstStyle/>
              <a:p>
                <a:pPr>
                  <a:defRPr/>
                </a:pPr>
                <a:endParaRPr lang="cs-CZ">
                  <a:effectLst>
                    <a:outerShdw blurRad="38100" dist="38100" dir="2700000" algn="tl">
                      <a:srgbClr val="000000">
                        <a:alpha val="43137"/>
                      </a:srgbClr>
                    </a:outerShdw>
                  </a:effectLst>
                </a:endParaRPr>
              </a:p>
            </p:txBody>
          </p:sp>
          <p:sp>
            <p:nvSpPr>
              <p:cNvPr id="24" name="Line 44">
                <a:extLst>
                  <a:ext uri="{FF2B5EF4-FFF2-40B4-BE49-F238E27FC236}">
                    <a16:creationId xmlns:a16="http://schemas.microsoft.com/office/drawing/2014/main" id="{7DFB847D-2A3D-4C31-BE00-B32EB567456B}"/>
                  </a:ext>
                </a:extLst>
              </p:cNvPr>
              <p:cNvSpPr>
                <a:spLocks noChangeShapeType="1"/>
              </p:cNvSpPr>
              <p:nvPr/>
            </p:nvSpPr>
            <p:spPr bwMode="auto">
              <a:xfrm>
                <a:off x="4128" y="3648"/>
                <a:ext cx="0" cy="192"/>
              </a:xfrm>
              <a:prstGeom prst="line">
                <a:avLst/>
              </a:prstGeom>
              <a:noFill/>
              <a:ln w="177800">
                <a:solidFill>
                  <a:schemeClr val="accent1">
                    <a:lumMod val="50000"/>
                  </a:schemeClr>
                </a:solidFill>
                <a:round/>
                <a:headEnd/>
                <a:tailEnd/>
              </a:ln>
              <a:effectLst/>
            </p:spPr>
            <p:txBody>
              <a:bodyPr>
                <a:spAutoFit/>
              </a:bodyPr>
              <a:lstStyle/>
              <a:p>
                <a:pPr>
                  <a:defRPr/>
                </a:pPr>
                <a:endParaRPr lang="cs-CZ">
                  <a:effectLst>
                    <a:outerShdw blurRad="38100" dist="38100" dir="2700000" algn="tl">
                      <a:srgbClr val="000000">
                        <a:alpha val="43137"/>
                      </a:srgbClr>
                    </a:outerShdw>
                  </a:effectLst>
                </a:endParaRPr>
              </a:p>
            </p:txBody>
          </p:sp>
        </p:grpSp>
        <p:grpSp>
          <p:nvGrpSpPr>
            <p:cNvPr id="25" name="Group 66">
              <a:extLst>
                <a:ext uri="{FF2B5EF4-FFF2-40B4-BE49-F238E27FC236}">
                  <a16:creationId xmlns:a16="http://schemas.microsoft.com/office/drawing/2014/main" id="{BE57AC59-45A9-4FA3-9F69-30CDCE542D76}"/>
                </a:ext>
              </a:extLst>
            </p:cNvPr>
            <p:cNvGrpSpPr>
              <a:grpSpLocks/>
            </p:cNvGrpSpPr>
            <p:nvPr/>
          </p:nvGrpSpPr>
          <p:grpSpPr bwMode="auto">
            <a:xfrm>
              <a:off x="7881198" y="3101938"/>
              <a:ext cx="704668" cy="2572916"/>
              <a:chOff x="4512" y="1824"/>
              <a:chExt cx="576" cy="2016"/>
            </a:xfrm>
          </p:grpSpPr>
          <p:sp>
            <p:nvSpPr>
              <p:cNvPr id="26" name="Line 46">
                <a:extLst>
                  <a:ext uri="{FF2B5EF4-FFF2-40B4-BE49-F238E27FC236}">
                    <a16:creationId xmlns:a16="http://schemas.microsoft.com/office/drawing/2014/main" id="{753E3BD9-7A55-4ED5-BC99-765739167E07}"/>
                  </a:ext>
                </a:extLst>
              </p:cNvPr>
              <p:cNvSpPr>
                <a:spLocks noChangeShapeType="1"/>
              </p:cNvSpPr>
              <p:nvPr/>
            </p:nvSpPr>
            <p:spPr bwMode="auto">
              <a:xfrm>
                <a:off x="4512" y="1824"/>
                <a:ext cx="0" cy="480"/>
              </a:xfrm>
              <a:prstGeom prst="line">
                <a:avLst/>
              </a:prstGeom>
              <a:noFill/>
              <a:ln w="177800">
                <a:solidFill>
                  <a:schemeClr val="bg1">
                    <a:lumMod val="75000"/>
                  </a:schemeClr>
                </a:solidFill>
                <a:round/>
                <a:headEnd/>
                <a:tailEnd/>
              </a:ln>
              <a:effectLst/>
            </p:spPr>
            <p:txBody>
              <a:bodyPr>
                <a:spAutoFit/>
              </a:bodyPr>
              <a:lstStyle/>
              <a:p>
                <a:pPr>
                  <a:defRPr/>
                </a:pPr>
                <a:endParaRPr lang="cs-CZ">
                  <a:effectLst>
                    <a:outerShdw blurRad="38100" dist="38100" dir="2700000" algn="tl">
                      <a:srgbClr val="000000">
                        <a:alpha val="43137"/>
                      </a:srgbClr>
                    </a:outerShdw>
                  </a:effectLst>
                </a:endParaRPr>
              </a:p>
            </p:txBody>
          </p:sp>
          <p:sp>
            <p:nvSpPr>
              <p:cNvPr id="27" name="Line 47">
                <a:extLst>
                  <a:ext uri="{FF2B5EF4-FFF2-40B4-BE49-F238E27FC236}">
                    <a16:creationId xmlns:a16="http://schemas.microsoft.com/office/drawing/2014/main" id="{60B2C6E8-DEBF-4832-82CB-D88D9DB910A3}"/>
                  </a:ext>
                </a:extLst>
              </p:cNvPr>
              <p:cNvSpPr>
                <a:spLocks noChangeShapeType="1"/>
              </p:cNvSpPr>
              <p:nvPr/>
            </p:nvSpPr>
            <p:spPr bwMode="auto">
              <a:xfrm>
                <a:off x="4656" y="2304"/>
                <a:ext cx="0" cy="480"/>
              </a:xfrm>
              <a:prstGeom prst="line">
                <a:avLst/>
              </a:prstGeom>
              <a:noFill/>
              <a:ln w="177800">
                <a:solidFill>
                  <a:schemeClr val="bg1">
                    <a:lumMod val="75000"/>
                  </a:schemeClr>
                </a:solidFill>
                <a:round/>
                <a:headEnd/>
                <a:tailEnd/>
              </a:ln>
              <a:effectLst/>
            </p:spPr>
            <p:txBody>
              <a:bodyPr>
                <a:spAutoFit/>
              </a:bodyPr>
              <a:lstStyle/>
              <a:p>
                <a:pPr>
                  <a:defRPr/>
                </a:pPr>
                <a:endParaRPr lang="cs-CZ">
                  <a:effectLst>
                    <a:outerShdw blurRad="38100" dist="38100" dir="2700000" algn="tl">
                      <a:srgbClr val="000000">
                        <a:alpha val="43137"/>
                      </a:srgbClr>
                    </a:outerShdw>
                  </a:effectLst>
                </a:endParaRPr>
              </a:p>
            </p:txBody>
          </p:sp>
          <p:sp>
            <p:nvSpPr>
              <p:cNvPr id="28" name="Line 48">
                <a:extLst>
                  <a:ext uri="{FF2B5EF4-FFF2-40B4-BE49-F238E27FC236}">
                    <a16:creationId xmlns:a16="http://schemas.microsoft.com/office/drawing/2014/main" id="{E317D8BB-E973-4964-8605-DA00EA2318A7}"/>
                  </a:ext>
                </a:extLst>
              </p:cNvPr>
              <p:cNvSpPr>
                <a:spLocks noChangeShapeType="1"/>
              </p:cNvSpPr>
              <p:nvPr/>
            </p:nvSpPr>
            <p:spPr bwMode="auto">
              <a:xfrm>
                <a:off x="4800" y="2784"/>
                <a:ext cx="0" cy="480"/>
              </a:xfrm>
              <a:prstGeom prst="line">
                <a:avLst/>
              </a:prstGeom>
              <a:noFill/>
              <a:ln w="177800">
                <a:solidFill>
                  <a:schemeClr val="bg1">
                    <a:lumMod val="75000"/>
                  </a:schemeClr>
                </a:solidFill>
                <a:round/>
                <a:headEnd/>
                <a:tailEnd/>
              </a:ln>
              <a:effectLst/>
            </p:spPr>
            <p:txBody>
              <a:bodyPr>
                <a:spAutoFit/>
              </a:bodyPr>
              <a:lstStyle/>
              <a:p>
                <a:pPr>
                  <a:defRPr/>
                </a:pPr>
                <a:endParaRPr lang="cs-CZ">
                  <a:effectLst>
                    <a:outerShdw blurRad="38100" dist="38100" dir="2700000" algn="tl">
                      <a:srgbClr val="000000">
                        <a:alpha val="43137"/>
                      </a:srgbClr>
                    </a:outerShdw>
                  </a:effectLst>
                </a:endParaRPr>
              </a:p>
            </p:txBody>
          </p:sp>
          <p:sp>
            <p:nvSpPr>
              <p:cNvPr id="29" name="Line 50">
                <a:extLst>
                  <a:ext uri="{FF2B5EF4-FFF2-40B4-BE49-F238E27FC236}">
                    <a16:creationId xmlns:a16="http://schemas.microsoft.com/office/drawing/2014/main" id="{B8B28B4A-083E-492C-9172-581A9544063A}"/>
                  </a:ext>
                </a:extLst>
              </p:cNvPr>
              <p:cNvSpPr>
                <a:spLocks noChangeShapeType="1"/>
              </p:cNvSpPr>
              <p:nvPr/>
            </p:nvSpPr>
            <p:spPr bwMode="auto">
              <a:xfrm>
                <a:off x="5088" y="3743"/>
                <a:ext cx="0" cy="97"/>
              </a:xfrm>
              <a:prstGeom prst="line">
                <a:avLst/>
              </a:prstGeom>
              <a:noFill/>
              <a:ln w="177800">
                <a:solidFill>
                  <a:schemeClr val="accent1">
                    <a:lumMod val="50000"/>
                  </a:schemeClr>
                </a:solidFill>
                <a:round/>
                <a:headEnd/>
                <a:tailEnd/>
              </a:ln>
              <a:effectLst/>
            </p:spPr>
            <p:txBody>
              <a:bodyPr>
                <a:spAutoFit/>
              </a:bodyPr>
              <a:lstStyle/>
              <a:p>
                <a:pPr>
                  <a:defRPr/>
                </a:pPr>
                <a:endParaRPr lang="cs-CZ">
                  <a:effectLst>
                    <a:outerShdw blurRad="38100" dist="38100" dir="2700000" algn="tl">
                      <a:srgbClr val="000000">
                        <a:alpha val="43137"/>
                      </a:srgbClr>
                    </a:outerShdw>
                  </a:effectLst>
                </a:endParaRPr>
              </a:p>
            </p:txBody>
          </p:sp>
          <p:sp>
            <p:nvSpPr>
              <p:cNvPr id="30" name="Line 52">
                <a:extLst>
                  <a:ext uri="{FF2B5EF4-FFF2-40B4-BE49-F238E27FC236}">
                    <a16:creationId xmlns:a16="http://schemas.microsoft.com/office/drawing/2014/main" id="{DEAB0300-659C-4EF2-B68F-652D1E011A43}"/>
                  </a:ext>
                </a:extLst>
              </p:cNvPr>
              <p:cNvSpPr>
                <a:spLocks noChangeShapeType="1"/>
              </p:cNvSpPr>
              <p:nvPr/>
            </p:nvSpPr>
            <p:spPr bwMode="auto">
              <a:xfrm>
                <a:off x="4944" y="3264"/>
                <a:ext cx="0" cy="480"/>
              </a:xfrm>
              <a:prstGeom prst="line">
                <a:avLst/>
              </a:prstGeom>
              <a:noFill/>
              <a:ln w="177800">
                <a:solidFill>
                  <a:schemeClr val="bg1">
                    <a:lumMod val="75000"/>
                  </a:schemeClr>
                </a:solidFill>
                <a:round/>
                <a:headEnd/>
                <a:tailEnd/>
              </a:ln>
              <a:effectLst/>
            </p:spPr>
            <p:txBody>
              <a:bodyPr>
                <a:spAutoFit/>
              </a:bodyPr>
              <a:lstStyle/>
              <a:p>
                <a:pPr>
                  <a:defRPr/>
                </a:pPr>
                <a:endParaRPr lang="cs-CZ">
                  <a:effectLst>
                    <a:outerShdw blurRad="38100" dist="38100" dir="2700000" algn="tl">
                      <a:srgbClr val="000000">
                        <a:alpha val="43137"/>
                      </a:srgbClr>
                    </a:outerShdw>
                  </a:effectLst>
                </a:endParaRPr>
              </a:p>
            </p:txBody>
          </p:sp>
        </p:grpSp>
        <p:grpSp>
          <p:nvGrpSpPr>
            <p:cNvPr id="31" name="Group 61">
              <a:extLst>
                <a:ext uri="{FF2B5EF4-FFF2-40B4-BE49-F238E27FC236}">
                  <a16:creationId xmlns:a16="http://schemas.microsoft.com/office/drawing/2014/main" id="{22B9C421-5C0B-4EC0-80EE-1B409706975E}"/>
                </a:ext>
              </a:extLst>
            </p:cNvPr>
            <p:cNvGrpSpPr>
              <a:grpSpLocks/>
            </p:cNvGrpSpPr>
            <p:nvPr/>
          </p:nvGrpSpPr>
          <p:grpSpPr bwMode="auto">
            <a:xfrm>
              <a:off x="2906601" y="5117070"/>
              <a:ext cx="2133600" cy="376238"/>
              <a:chOff x="1344" y="3168"/>
              <a:chExt cx="1344" cy="237"/>
            </a:xfrm>
          </p:grpSpPr>
          <p:sp>
            <p:nvSpPr>
              <p:cNvPr id="32" name="Line 13">
                <a:extLst>
                  <a:ext uri="{FF2B5EF4-FFF2-40B4-BE49-F238E27FC236}">
                    <a16:creationId xmlns:a16="http://schemas.microsoft.com/office/drawing/2014/main" id="{A83CE5CB-EDDB-45C0-93DC-AD2E478FE3F8}"/>
                  </a:ext>
                </a:extLst>
              </p:cNvPr>
              <p:cNvSpPr>
                <a:spLocks noChangeShapeType="1"/>
              </p:cNvSpPr>
              <p:nvPr/>
            </p:nvSpPr>
            <p:spPr bwMode="auto">
              <a:xfrm flipV="1">
                <a:off x="1344" y="3168"/>
                <a:ext cx="1344" cy="0"/>
              </a:xfrm>
              <a:prstGeom prst="line">
                <a:avLst/>
              </a:prstGeom>
              <a:noFill/>
              <a:ln w="25400">
                <a:solidFill>
                  <a:schemeClr val="tx1"/>
                </a:solidFill>
                <a:round/>
                <a:headEnd/>
                <a:tailEnd type="triangle" w="med" len="med"/>
              </a:ln>
              <a:effectLst/>
            </p:spPr>
            <p:txBody>
              <a:bodyPr>
                <a:spAutoFit/>
              </a:bodyPr>
              <a:lstStyle/>
              <a:p>
                <a:pPr>
                  <a:defRPr/>
                </a:pPr>
                <a:endParaRPr lang="en-US" sz="16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3" name="Text Box 55">
                <a:extLst>
                  <a:ext uri="{FF2B5EF4-FFF2-40B4-BE49-F238E27FC236}">
                    <a16:creationId xmlns:a16="http://schemas.microsoft.com/office/drawing/2014/main" id="{56C7CF0E-9903-4D50-B1B2-3A712E35C96B}"/>
                  </a:ext>
                </a:extLst>
              </p:cNvPr>
              <p:cNvSpPr txBox="1">
                <a:spLocks noChangeArrowheads="1"/>
              </p:cNvSpPr>
              <p:nvPr/>
            </p:nvSpPr>
            <p:spPr bwMode="auto">
              <a:xfrm>
                <a:off x="1477" y="3192"/>
                <a:ext cx="1183" cy="213"/>
              </a:xfrm>
              <a:prstGeom prst="rect">
                <a:avLst/>
              </a:prstGeom>
              <a:noFill/>
              <a:ln w="12700">
                <a:noFill/>
                <a:miter lim="800000"/>
                <a:headEnd/>
                <a:tailEnd/>
              </a:ln>
              <a:effectLst/>
            </p:spPr>
            <p:txBody>
              <a:bodyPr wrap="square">
                <a:spAutoFit/>
              </a:bodyPr>
              <a:lstStyle/>
              <a:p>
                <a:pPr>
                  <a:defRPr/>
                </a:pPr>
                <a:r>
                  <a:rPr lang="en-US" sz="1600" dirty="0">
                    <a:latin typeface="Arial" panose="020B0604020202020204" pitchFamily="34" charset="0"/>
                    <a:cs typeface="Arial" panose="020B0604020202020204" pitchFamily="34" charset="0"/>
                  </a:rPr>
                  <a:t>Cutting patterns</a:t>
                </a:r>
              </a:p>
            </p:txBody>
          </p:sp>
        </p:grpSp>
        <p:sp>
          <p:nvSpPr>
            <p:cNvPr id="34" name="Obdélník 33">
              <a:extLst>
                <a:ext uri="{FF2B5EF4-FFF2-40B4-BE49-F238E27FC236}">
                  <a16:creationId xmlns:a16="http://schemas.microsoft.com/office/drawing/2014/main" id="{CE3BAD72-D09D-4C2B-87A8-556EC4DF4D23}"/>
                </a:ext>
              </a:extLst>
            </p:cNvPr>
            <p:cNvSpPr/>
            <p:nvPr/>
          </p:nvSpPr>
          <p:spPr>
            <a:xfrm>
              <a:off x="2785517" y="2976541"/>
              <a:ext cx="1784472" cy="1789309"/>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Obdélník 34">
              <a:extLst>
                <a:ext uri="{FF2B5EF4-FFF2-40B4-BE49-F238E27FC236}">
                  <a16:creationId xmlns:a16="http://schemas.microsoft.com/office/drawing/2014/main" id="{D427F8CF-B49F-419B-A3FD-33D74C14E3B9}"/>
                </a:ext>
              </a:extLst>
            </p:cNvPr>
            <p:cNvSpPr/>
            <p:nvPr/>
          </p:nvSpPr>
          <p:spPr>
            <a:xfrm>
              <a:off x="5323417" y="2976541"/>
              <a:ext cx="851291" cy="2897759"/>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Obdélník 35">
              <a:extLst>
                <a:ext uri="{FF2B5EF4-FFF2-40B4-BE49-F238E27FC236}">
                  <a16:creationId xmlns:a16="http://schemas.microsoft.com/office/drawing/2014/main" id="{6609D855-9710-4241-88CA-7AE87B529355}"/>
                </a:ext>
              </a:extLst>
            </p:cNvPr>
            <p:cNvSpPr/>
            <p:nvPr/>
          </p:nvSpPr>
          <p:spPr>
            <a:xfrm>
              <a:off x="6420307" y="2976541"/>
              <a:ext cx="1073051" cy="2897759"/>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7" name="Obdélník 36">
              <a:extLst>
                <a:ext uri="{FF2B5EF4-FFF2-40B4-BE49-F238E27FC236}">
                  <a16:creationId xmlns:a16="http://schemas.microsoft.com/office/drawing/2014/main" id="{9A6BDFA4-2F3D-470E-982C-CED17CB8B79A}"/>
                </a:ext>
              </a:extLst>
            </p:cNvPr>
            <p:cNvSpPr/>
            <p:nvPr/>
          </p:nvSpPr>
          <p:spPr>
            <a:xfrm>
              <a:off x="7685616" y="2976541"/>
              <a:ext cx="1160209" cy="2897759"/>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8" name="Text Box 91">
              <a:extLst>
                <a:ext uri="{FF2B5EF4-FFF2-40B4-BE49-F238E27FC236}">
                  <a16:creationId xmlns:a16="http://schemas.microsoft.com/office/drawing/2014/main" id="{B016CE4A-2404-4EFA-BCF7-1D06DE19D9AF}"/>
                </a:ext>
              </a:extLst>
            </p:cNvPr>
            <p:cNvSpPr txBox="1">
              <a:spLocks noChangeArrowheads="1"/>
            </p:cNvSpPr>
            <p:nvPr/>
          </p:nvSpPr>
          <p:spPr bwMode="auto">
            <a:xfrm>
              <a:off x="4679517" y="5462032"/>
              <a:ext cx="903284" cy="338554"/>
            </a:xfrm>
            <a:prstGeom prst="rect">
              <a:avLst/>
            </a:prstGeom>
            <a:noFill/>
            <a:ln w="12700">
              <a:noFill/>
              <a:miter lim="800000"/>
              <a:headEnd/>
              <a:tailEnd/>
            </a:ln>
            <a:effectLst/>
          </p:spPr>
          <p:txBody>
            <a:bodyPr wrap="square">
              <a:spAutoFit/>
            </a:bodyPr>
            <a:lstStyle/>
            <a:p>
              <a:pPr>
                <a:defRPr/>
              </a:pPr>
              <a:r>
                <a:rPr lang="en-US" sz="1600" dirty="0">
                  <a:latin typeface="Arial" panose="020B0604020202020204" pitchFamily="34" charset="0"/>
                  <a:cs typeface="Arial" panose="020B0604020202020204" pitchFamily="34" charset="0"/>
                </a:rPr>
                <a:t>Loss</a:t>
              </a:r>
            </a:p>
          </p:txBody>
        </p:sp>
      </p:grpSp>
    </p:spTree>
    <p:extLst>
      <p:ext uri="{BB962C8B-B14F-4D97-AF65-F5344CB8AC3E}">
        <p14:creationId xmlns:p14="http://schemas.microsoft.com/office/powerpoint/2010/main" val="1278878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9766FDE2-5CF1-4697-9726-5900103BFEF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9766FDE2-5CF1-4697-9726-5900103BFEF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33</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Production</a:t>
            </a:r>
            <a:r>
              <a:rPr lang="cs-CZ" dirty="0"/>
              <a:t> Planning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9" y="1647546"/>
            <a:ext cx="8670697" cy="3773488"/>
          </a:xfrm>
        </p:spPr>
        <p:txBody>
          <a:bodyPr>
            <a:noAutofit/>
          </a:bodyPr>
          <a:lstStyle/>
          <a:p>
            <a:pPr marL="285750" lvl="0" indent="-285750">
              <a:lnSpc>
                <a:spcPct val="110000"/>
              </a:lnSpc>
              <a:buFont typeface="Wingdings" panose="05000000000000000000" pitchFamily="2" charset="2"/>
              <a:buChar char="§"/>
            </a:pPr>
            <a:r>
              <a:rPr lang="cs-CZ" b="1" dirty="0" err="1"/>
              <a:t>Example</a:t>
            </a:r>
            <a:endParaRPr lang="cs-CZ" b="1" dirty="0"/>
          </a:p>
          <a:p>
            <a:pPr lvl="1">
              <a:lnSpc>
                <a:spcPct val="110000"/>
              </a:lnSpc>
            </a:pPr>
            <a:r>
              <a:rPr lang="en-US" dirty="0"/>
              <a:t>Firm produces garden </a:t>
            </a:r>
            <a:r>
              <a:rPr lang="en-US" dirty="0">
                <a:solidFill>
                  <a:schemeClr val="accent2"/>
                </a:solidFill>
              </a:rPr>
              <a:t>laths</a:t>
            </a:r>
            <a:r>
              <a:rPr lang="en-US" dirty="0"/>
              <a:t> </a:t>
            </a:r>
            <a:r>
              <a:rPr lang="en-US" dirty="0">
                <a:solidFill>
                  <a:schemeClr val="accent2"/>
                </a:solidFill>
              </a:rPr>
              <a:t>fence</a:t>
            </a:r>
            <a:r>
              <a:rPr lang="cs-CZ" dirty="0"/>
              <a:t>. </a:t>
            </a:r>
            <a:r>
              <a:rPr lang="en-US" dirty="0"/>
              <a:t>To produce the fence </a:t>
            </a:r>
            <a:r>
              <a:rPr lang="cs-CZ" dirty="0"/>
              <a:t>f</a:t>
            </a:r>
            <a:r>
              <a:rPr lang="en-US" dirty="0"/>
              <a:t>or a particular order, the company needs </a:t>
            </a:r>
            <a:r>
              <a:rPr lang="en-US" dirty="0">
                <a:solidFill>
                  <a:schemeClr val="accent2"/>
                </a:solidFill>
              </a:rPr>
              <a:t>200</a:t>
            </a:r>
            <a:r>
              <a:rPr lang="en-US" dirty="0"/>
              <a:t> laths </a:t>
            </a:r>
            <a:r>
              <a:rPr lang="en-US" dirty="0">
                <a:solidFill>
                  <a:schemeClr val="accent2"/>
                </a:solidFill>
              </a:rPr>
              <a:t>140 cm </a:t>
            </a:r>
            <a:r>
              <a:rPr lang="en-US" dirty="0"/>
              <a:t>long, </a:t>
            </a:r>
            <a:r>
              <a:rPr lang="en-US" dirty="0">
                <a:solidFill>
                  <a:schemeClr val="accent2"/>
                </a:solidFill>
              </a:rPr>
              <a:t>320</a:t>
            </a:r>
            <a:r>
              <a:rPr lang="en-US" dirty="0"/>
              <a:t> laths </a:t>
            </a:r>
            <a:r>
              <a:rPr lang="en-US" dirty="0">
                <a:solidFill>
                  <a:schemeClr val="accent2"/>
                </a:solidFill>
              </a:rPr>
              <a:t>80 cm </a:t>
            </a:r>
            <a:r>
              <a:rPr lang="en-US" dirty="0"/>
              <a:t>long and </a:t>
            </a:r>
            <a:r>
              <a:rPr lang="en-US" dirty="0">
                <a:solidFill>
                  <a:schemeClr val="accent2"/>
                </a:solidFill>
              </a:rPr>
              <a:t>480</a:t>
            </a:r>
            <a:r>
              <a:rPr lang="en-US" dirty="0"/>
              <a:t> laths </a:t>
            </a:r>
            <a:r>
              <a:rPr lang="en-US" dirty="0">
                <a:solidFill>
                  <a:schemeClr val="accent2"/>
                </a:solidFill>
              </a:rPr>
              <a:t>60 cm </a:t>
            </a:r>
            <a:r>
              <a:rPr lang="en-US" dirty="0"/>
              <a:t>long. </a:t>
            </a:r>
            <a:endParaRPr lang="cs-CZ" dirty="0"/>
          </a:p>
          <a:p>
            <a:pPr lvl="1">
              <a:lnSpc>
                <a:spcPct val="110000"/>
              </a:lnSpc>
            </a:pPr>
            <a:r>
              <a:rPr lang="en-US" dirty="0"/>
              <a:t>Only </a:t>
            </a:r>
            <a:r>
              <a:rPr lang="en-US" dirty="0">
                <a:solidFill>
                  <a:schemeClr val="accent2"/>
                </a:solidFill>
              </a:rPr>
              <a:t>standard</a:t>
            </a:r>
            <a:r>
              <a:rPr lang="en-US" dirty="0"/>
              <a:t> </a:t>
            </a:r>
            <a:r>
              <a:rPr lang="en-US" dirty="0">
                <a:solidFill>
                  <a:schemeClr val="accent2"/>
                </a:solidFill>
              </a:rPr>
              <a:t>300 cm</a:t>
            </a:r>
            <a:r>
              <a:rPr lang="en-US" dirty="0"/>
              <a:t> long laths are available in the warehouse. </a:t>
            </a:r>
            <a:endParaRPr lang="cs-CZ" dirty="0"/>
          </a:p>
          <a:p>
            <a:pPr lvl="1">
              <a:lnSpc>
                <a:spcPct val="110000"/>
              </a:lnSpc>
            </a:pPr>
            <a:r>
              <a:rPr lang="en-US" dirty="0"/>
              <a:t>It is necessary to </a:t>
            </a:r>
            <a:r>
              <a:rPr lang="cs-CZ" dirty="0" err="1"/>
              <a:t>sytisfy</a:t>
            </a:r>
            <a:r>
              <a:rPr lang="en-US" dirty="0"/>
              <a:t> the order while using the </a:t>
            </a:r>
            <a:r>
              <a:rPr lang="en-US" dirty="0">
                <a:solidFill>
                  <a:schemeClr val="accent2"/>
                </a:solidFill>
              </a:rPr>
              <a:t>minimum number</a:t>
            </a:r>
            <a:r>
              <a:rPr lang="en-US" dirty="0"/>
              <a:t> of </a:t>
            </a:r>
            <a:r>
              <a:rPr lang="en-US" dirty="0">
                <a:solidFill>
                  <a:schemeClr val="accent2"/>
                </a:solidFill>
              </a:rPr>
              <a:t>standard</a:t>
            </a:r>
            <a:r>
              <a:rPr lang="en-US" dirty="0"/>
              <a:t> </a:t>
            </a:r>
            <a:r>
              <a:rPr lang="en-US" dirty="0">
                <a:solidFill>
                  <a:schemeClr val="accent2"/>
                </a:solidFill>
              </a:rPr>
              <a:t>laths</a:t>
            </a:r>
            <a:r>
              <a:rPr lang="en-US" dirty="0"/>
              <a:t>.</a:t>
            </a:r>
            <a:endParaRPr lang="cs-CZ" dirty="0"/>
          </a:p>
          <a:p>
            <a:pPr marL="381000" lvl="1" indent="0">
              <a:lnSpc>
                <a:spcPct val="110000"/>
              </a:lnSpc>
              <a:buNone/>
            </a:pPr>
            <a:endParaRPr lang="cs-CZ"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dirty="0" err="1"/>
              <a:t>Cutting</a:t>
            </a:r>
            <a:r>
              <a:rPr lang="cs-CZ" dirty="0"/>
              <a:t> </a:t>
            </a:r>
            <a:r>
              <a:rPr lang="cs-CZ" dirty="0" err="1"/>
              <a:t>Stock</a:t>
            </a:r>
            <a:r>
              <a:rPr lang="cs-CZ" dirty="0"/>
              <a:t> </a:t>
            </a:r>
            <a:r>
              <a:rPr lang="cs-CZ" dirty="0" err="1"/>
              <a:t>Problem</a:t>
            </a:r>
            <a:endParaRPr lang="cs-CZ" dirty="0"/>
          </a:p>
        </p:txBody>
      </p:sp>
    </p:spTree>
    <p:extLst>
      <p:ext uri="{BB962C8B-B14F-4D97-AF65-F5344CB8AC3E}">
        <p14:creationId xmlns:p14="http://schemas.microsoft.com/office/powerpoint/2010/main" val="681952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9766FDE2-5CF1-4697-9726-5900103BFEF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9766FDE2-5CF1-4697-9726-5900103BFEF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34</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Production</a:t>
            </a:r>
            <a:r>
              <a:rPr lang="cs-CZ" dirty="0"/>
              <a:t> Planning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9" y="1647546"/>
            <a:ext cx="9264016" cy="3773488"/>
          </a:xfrm>
        </p:spPr>
        <p:txBody>
          <a:bodyPr>
            <a:noAutofit/>
          </a:bodyPr>
          <a:lstStyle/>
          <a:p>
            <a:pPr marL="285750" lvl="0" indent="-285750">
              <a:lnSpc>
                <a:spcPct val="110000"/>
              </a:lnSpc>
              <a:buFont typeface="Wingdings" panose="05000000000000000000" pitchFamily="2" charset="2"/>
              <a:buChar char="§"/>
            </a:pPr>
            <a:r>
              <a:rPr lang="cs-CZ" b="1" dirty="0"/>
              <a:t>Table </a:t>
            </a:r>
            <a:r>
              <a:rPr lang="cs-CZ" b="1" dirty="0" err="1"/>
              <a:t>of</a:t>
            </a:r>
            <a:r>
              <a:rPr lang="cs-CZ" b="1" dirty="0"/>
              <a:t> </a:t>
            </a:r>
            <a:r>
              <a:rPr lang="cs-CZ" b="1" dirty="0" err="1"/>
              <a:t>cutting</a:t>
            </a:r>
            <a:r>
              <a:rPr lang="cs-CZ" b="1" dirty="0"/>
              <a:t> </a:t>
            </a:r>
            <a:r>
              <a:rPr lang="cs-CZ" b="1" dirty="0" err="1"/>
              <a:t>patterns</a:t>
            </a:r>
            <a:endParaRPr lang="cs-CZ" sz="2800" b="1"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dirty="0" err="1"/>
              <a:t>Cutting</a:t>
            </a:r>
            <a:r>
              <a:rPr lang="cs-CZ" dirty="0"/>
              <a:t> </a:t>
            </a:r>
            <a:r>
              <a:rPr lang="cs-CZ" dirty="0" err="1"/>
              <a:t>Stock</a:t>
            </a:r>
            <a:r>
              <a:rPr lang="cs-CZ" dirty="0"/>
              <a:t> </a:t>
            </a:r>
            <a:r>
              <a:rPr lang="cs-CZ" dirty="0" err="1"/>
              <a:t>Problem</a:t>
            </a:r>
            <a:endParaRPr lang="cs-CZ" dirty="0"/>
          </a:p>
        </p:txBody>
      </p:sp>
      <p:graphicFrame>
        <p:nvGraphicFramePr>
          <p:cNvPr id="12" name="Tabulka 11">
            <a:extLst>
              <a:ext uri="{FF2B5EF4-FFF2-40B4-BE49-F238E27FC236}">
                <a16:creationId xmlns:a16="http://schemas.microsoft.com/office/drawing/2014/main" id="{9B655ECA-A359-09DE-ABEC-4521B5538EC7}"/>
              </a:ext>
            </a:extLst>
          </p:cNvPr>
          <p:cNvGraphicFramePr>
            <a:graphicFrameLocks noGrp="1"/>
          </p:cNvGraphicFramePr>
          <p:nvPr>
            <p:extLst>
              <p:ext uri="{D42A27DB-BD31-4B8C-83A1-F6EECF244321}">
                <p14:modId xmlns:p14="http://schemas.microsoft.com/office/powerpoint/2010/main" val="3128498250"/>
              </p:ext>
            </p:extLst>
          </p:nvPr>
        </p:nvGraphicFramePr>
        <p:xfrm>
          <a:off x="855092" y="2001225"/>
          <a:ext cx="7323707" cy="1427775"/>
        </p:xfrm>
        <a:graphic>
          <a:graphicData uri="http://schemas.openxmlformats.org/drawingml/2006/table">
            <a:tbl>
              <a:tblPr/>
              <a:tblGrid>
                <a:gridCol w="1427891">
                  <a:extLst>
                    <a:ext uri="{9D8B030D-6E8A-4147-A177-3AD203B41FA5}">
                      <a16:colId xmlns:a16="http://schemas.microsoft.com/office/drawing/2014/main" val="1782777524"/>
                    </a:ext>
                  </a:extLst>
                </a:gridCol>
                <a:gridCol w="736977">
                  <a:extLst>
                    <a:ext uri="{9D8B030D-6E8A-4147-A177-3AD203B41FA5}">
                      <a16:colId xmlns:a16="http://schemas.microsoft.com/office/drawing/2014/main" val="3321847050"/>
                    </a:ext>
                  </a:extLst>
                </a:gridCol>
                <a:gridCol w="736977">
                  <a:extLst>
                    <a:ext uri="{9D8B030D-6E8A-4147-A177-3AD203B41FA5}">
                      <a16:colId xmlns:a16="http://schemas.microsoft.com/office/drawing/2014/main" val="3878541702"/>
                    </a:ext>
                  </a:extLst>
                </a:gridCol>
                <a:gridCol w="736977">
                  <a:extLst>
                    <a:ext uri="{9D8B030D-6E8A-4147-A177-3AD203B41FA5}">
                      <a16:colId xmlns:a16="http://schemas.microsoft.com/office/drawing/2014/main" val="3735358155"/>
                    </a:ext>
                  </a:extLst>
                </a:gridCol>
                <a:gridCol w="736977">
                  <a:extLst>
                    <a:ext uri="{9D8B030D-6E8A-4147-A177-3AD203B41FA5}">
                      <a16:colId xmlns:a16="http://schemas.microsoft.com/office/drawing/2014/main" val="4030662689"/>
                    </a:ext>
                  </a:extLst>
                </a:gridCol>
                <a:gridCol w="736977">
                  <a:extLst>
                    <a:ext uri="{9D8B030D-6E8A-4147-A177-3AD203B41FA5}">
                      <a16:colId xmlns:a16="http://schemas.microsoft.com/office/drawing/2014/main" val="3225866804"/>
                    </a:ext>
                  </a:extLst>
                </a:gridCol>
                <a:gridCol w="736977">
                  <a:extLst>
                    <a:ext uri="{9D8B030D-6E8A-4147-A177-3AD203B41FA5}">
                      <a16:colId xmlns:a16="http://schemas.microsoft.com/office/drawing/2014/main" val="1977431651"/>
                    </a:ext>
                  </a:extLst>
                </a:gridCol>
                <a:gridCol w="736977">
                  <a:extLst>
                    <a:ext uri="{9D8B030D-6E8A-4147-A177-3AD203B41FA5}">
                      <a16:colId xmlns:a16="http://schemas.microsoft.com/office/drawing/2014/main" val="781975485"/>
                    </a:ext>
                  </a:extLst>
                </a:gridCol>
                <a:gridCol w="736977">
                  <a:extLst>
                    <a:ext uri="{9D8B030D-6E8A-4147-A177-3AD203B41FA5}">
                      <a16:colId xmlns:a16="http://schemas.microsoft.com/office/drawing/2014/main" val="1707361403"/>
                    </a:ext>
                  </a:extLst>
                </a:gridCol>
              </a:tblGrid>
              <a:tr h="289849">
                <a:tc>
                  <a:txBody>
                    <a:bodyPr/>
                    <a:lstStyle/>
                    <a:p>
                      <a:pPr algn="ctr" rtl="0" fontAlgn="b"/>
                      <a:r>
                        <a:rPr lang="cs-CZ" sz="1200" b="1" i="0" u="none" strike="noStrike" dirty="0">
                          <a:solidFill>
                            <a:srgbClr val="FFFFFF"/>
                          </a:solidFill>
                          <a:effectLst>
                            <a:outerShdw blurRad="38100" dist="38100" dir="2700000" algn="tl">
                              <a:srgbClr val="000000">
                                <a:alpha val="43137"/>
                              </a:srgbClr>
                            </a:outerShdw>
                          </a:effectLst>
                          <a:latin typeface="Arial" panose="020B0604020202020204" pitchFamily="34" charset="0"/>
                        </a:rPr>
                        <a:t>Pattern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82E"/>
                    </a:solidFill>
                  </a:tcPr>
                </a:tc>
                <a:tc>
                  <a:txBody>
                    <a:bodyPr/>
                    <a:lstStyle/>
                    <a:p>
                      <a:pPr algn="ctr" rtl="0" fontAlgn="b"/>
                      <a:r>
                        <a:rPr lang="cs-CZ" sz="1200" b="1" i="0" u="none" strike="noStrike">
                          <a:solidFill>
                            <a:srgbClr val="FFFFFF"/>
                          </a:solidFill>
                          <a:effectLst>
                            <a:outerShdw blurRad="38100" dist="38100" dir="2700000" algn="tl">
                              <a:srgbClr val="000000">
                                <a:alpha val="43137"/>
                              </a:srgbClr>
                            </a:outerShdw>
                          </a:effectLst>
                          <a:latin typeface="Arial" panose="020B0604020202020204" pitchFamily="34" charset="0"/>
                        </a:rPr>
                        <a:t>1</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82E"/>
                    </a:solidFill>
                  </a:tcPr>
                </a:tc>
                <a:tc>
                  <a:txBody>
                    <a:bodyPr/>
                    <a:lstStyle/>
                    <a:p>
                      <a:pPr algn="ctr" rtl="0" fontAlgn="b"/>
                      <a:r>
                        <a:rPr lang="cs-CZ" sz="1200" b="1" i="0" u="none" strike="noStrike">
                          <a:solidFill>
                            <a:srgbClr val="FFFFFF"/>
                          </a:solidFill>
                          <a:effectLst>
                            <a:outerShdw blurRad="38100" dist="38100" dir="2700000" algn="tl">
                              <a:srgbClr val="000000">
                                <a:alpha val="43137"/>
                              </a:srgbClr>
                            </a:outerShdw>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82E"/>
                    </a:solidFill>
                  </a:tcPr>
                </a:tc>
                <a:tc>
                  <a:txBody>
                    <a:bodyPr/>
                    <a:lstStyle/>
                    <a:p>
                      <a:pPr algn="ctr" rtl="0" fontAlgn="b"/>
                      <a:r>
                        <a:rPr lang="cs-CZ" sz="1200" b="1" i="0" u="none" strike="noStrike">
                          <a:solidFill>
                            <a:srgbClr val="FFFFFF"/>
                          </a:solidFill>
                          <a:effectLst>
                            <a:outerShdw blurRad="38100" dist="38100" dir="2700000" algn="tl">
                              <a:srgbClr val="000000">
                                <a:alpha val="43137"/>
                              </a:srgbClr>
                            </a:outerShdw>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82E"/>
                    </a:solidFill>
                  </a:tcPr>
                </a:tc>
                <a:tc>
                  <a:txBody>
                    <a:bodyPr/>
                    <a:lstStyle/>
                    <a:p>
                      <a:pPr algn="ctr" rtl="0" fontAlgn="b"/>
                      <a:r>
                        <a:rPr lang="cs-CZ" sz="1200" b="1" i="0" u="none" strike="noStrike">
                          <a:solidFill>
                            <a:srgbClr val="FFFFFF"/>
                          </a:solidFill>
                          <a:effectLst>
                            <a:outerShdw blurRad="38100" dist="38100" dir="2700000" algn="tl">
                              <a:srgbClr val="000000">
                                <a:alpha val="43137"/>
                              </a:srgbClr>
                            </a:outerShdw>
                          </a:effectLst>
                          <a:latin typeface="Arial" panose="020B060402020202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82E"/>
                    </a:solidFill>
                  </a:tcPr>
                </a:tc>
                <a:tc>
                  <a:txBody>
                    <a:bodyPr/>
                    <a:lstStyle/>
                    <a:p>
                      <a:pPr algn="ctr" rtl="0" fontAlgn="b"/>
                      <a:r>
                        <a:rPr lang="cs-CZ" sz="1200" b="1" i="0" u="none" strike="noStrike">
                          <a:solidFill>
                            <a:srgbClr val="FFFFFF"/>
                          </a:solidFill>
                          <a:effectLst>
                            <a:outerShdw blurRad="38100" dist="38100" dir="2700000" algn="tl">
                              <a:srgbClr val="000000">
                                <a:alpha val="43137"/>
                              </a:srgbClr>
                            </a:outerShdw>
                          </a:effectLst>
                          <a:latin typeface="Arial" panose="020B0604020202020204"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82E"/>
                    </a:solidFill>
                  </a:tcPr>
                </a:tc>
                <a:tc>
                  <a:txBody>
                    <a:bodyPr/>
                    <a:lstStyle/>
                    <a:p>
                      <a:pPr algn="ctr" rtl="0" fontAlgn="b"/>
                      <a:r>
                        <a:rPr lang="cs-CZ" sz="1200" b="1" i="0" u="none" strike="noStrike">
                          <a:solidFill>
                            <a:srgbClr val="FFFFFF"/>
                          </a:solidFill>
                          <a:effectLst>
                            <a:outerShdw blurRad="38100" dist="38100" dir="2700000" algn="tl">
                              <a:srgbClr val="000000">
                                <a:alpha val="43137"/>
                              </a:srgbClr>
                            </a:outerShdw>
                          </a:effectLst>
                          <a:latin typeface="Arial" panose="020B0604020202020204" pitchFamily="34" charset="0"/>
                        </a:rPr>
                        <a:t>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82E"/>
                    </a:solidFill>
                  </a:tcPr>
                </a:tc>
                <a:tc>
                  <a:txBody>
                    <a:bodyPr/>
                    <a:lstStyle/>
                    <a:p>
                      <a:pPr algn="ctr" rtl="0" fontAlgn="b"/>
                      <a:r>
                        <a:rPr lang="cs-CZ" sz="1200" b="1" i="0" u="none" strike="noStrike">
                          <a:solidFill>
                            <a:srgbClr val="FFFFFF"/>
                          </a:solidFill>
                          <a:effectLst>
                            <a:outerShdw blurRad="38100" dist="38100" dir="2700000" algn="tl">
                              <a:srgbClr val="000000">
                                <a:alpha val="43137"/>
                              </a:srgbClr>
                            </a:outerShdw>
                          </a:effectLst>
                          <a:latin typeface="Arial" panose="020B0604020202020204" pitchFamily="34" charset="0"/>
                        </a:rPr>
                        <a:t>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82E"/>
                    </a:solidFill>
                  </a:tcPr>
                </a:tc>
                <a:tc>
                  <a:txBody>
                    <a:bodyPr/>
                    <a:lstStyle/>
                    <a:p>
                      <a:pPr algn="ctr" rtl="0" fontAlgn="b"/>
                      <a:r>
                        <a:rPr lang="cs-CZ" sz="1200" b="1" i="0" u="none" strike="noStrike">
                          <a:solidFill>
                            <a:srgbClr val="FFFFFF"/>
                          </a:solidFill>
                          <a:effectLst>
                            <a:outerShdw blurRad="38100" dist="38100" dir="2700000" algn="tl">
                              <a:srgbClr val="000000">
                                <a:alpha val="43137"/>
                              </a:srgbClr>
                            </a:outerShdw>
                          </a:effectLst>
                          <a:latin typeface="Arial" panose="020B0604020202020204" pitchFamily="34" charset="0"/>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82E"/>
                    </a:solidFill>
                  </a:tcPr>
                </a:tc>
                <a:extLst>
                  <a:ext uri="{0D108BD9-81ED-4DB2-BD59-A6C34878D82A}">
                    <a16:rowId xmlns:a16="http://schemas.microsoft.com/office/drawing/2014/main" val="1628483613"/>
                  </a:ext>
                </a:extLst>
              </a:tr>
              <a:tr h="279114">
                <a:tc>
                  <a:txBody>
                    <a:bodyPr/>
                    <a:lstStyle/>
                    <a:p>
                      <a:pPr algn="ctr" rtl="0" fontAlgn="b"/>
                      <a:r>
                        <a:rPr lang="cs-CZ" sz="1200" b="1" i="0" u="none" strike="noStrike" dirty="0">
                          <a:solidFill>
                            <a:srgbClr val="FFFFFF"/>
                          </a:solidFill>
                          <a:effectLst>
                            <a:outerShdw blurRad="38100" dist="38100" dir="2700000" algn="tl">
                              <a:srgbClr val="000000">
                                <a:alpha val="43137"/>
                              </a:srgbClr>
                            </a:outerShdw>
                          </a:effectLst>
                          <a:latin typeface="Arial" panose="020B0604020202020204" pitchFamily="34" charset="0"/>
                        </a:rPr>
                        <a:t>140 cm (</a:t>
                      </a:r>
                      <a:r>
                        <a:rPr lang="cs-CZ" sz="1200" b="1" i="0" u="none" strike="noStrike" dirty="0" err="1">
                          <a:solidFill>
                            <a:srgbClr val="FFFFFF"/>
                          </a:solidFill>
                          <a:effectLst>
                            <a:outerShdw blurRad="38100" dist="38100" dir="2700000" algn="tl">
                              <a:srgbClr val="000000">
                                <a:alpha val="43137"/>
                              </a:srgbClr>
                            </a:outerShdw>
                          </a:effectLst>
                          <a:latin typeface="Arial" panose="020B0604020202020204" pitchFamily="34" charset="0"/>
                        </a:rPr>
                        <a:t>pcs</a:t>
                      </a:r>
                      <a:r>
                        <a:rPr lang="cs-CZ" sz="1200" b="1" i="0" u="none" strike="noStrike" dirty="0">
                          <a:solidFill>
                            <a:srgbClr val="FFFFFF"/>
                          </a:solidFill>
                          <a:effectLst>
                            <a:outerShdw blurRad="38100" dist="38100" dir="2700000" algn="tl">
                              <a:srgbClr val="000000">
                                <a:alpha val="43137"/>
                              </a:srgbClr>
                            </a:outerShdw>
                          </a:effectLst>
                          <a:latin typeface="Arial" panose="020B0604020202020204" pitchFamily="34" charset="0"/>
                        </a:rPr>
                        <a: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82E"/>
                    </a:solidFill>
                  </a:tcPr>
                </a:tc>
                <a:tc>
                  <a:txBody>
                    <a:bodyPr/>
                    <a:lstStyle/>
                    <a:p>
                      <a:pPr marL="0" algn="ctr" defTabSz="914400" rtl="0" eaLnBrk="1" fontAlgn="b" latinLnBrk="0" hangingPunct="1"/>
                      <a:r>
                        <a:rPr lang="cs-CZ" sz="1200" b="0" i="0" u="none" strike="noStrike" kern="1200">
                          <a:solidFill>
                            <a:srgbClr val="000000"/>
                          </a:solidFill>
                          <a:effectLst/>
                          <a:latin typeface="Arial" panose="020B0604020202020204" pitchFamily="34" charset="0"/>
                          <a:ea typeface="+mn-ea"/>
                          <a:cs typeface="+mn-cs"/>
                        </a:rPr>
                        <a:t>2</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cs-CZ" sz="1200" b="0" i="0" u="none" strike="noStrike" kern="1200">
                          <a:solidFill>
                            <a:srgbClr val="000000"/>
                          </a:solidFill>
                          <a:effectLst/>
                          <a:latin typeface="Arial" panose="020B0604020202020204" pitchFamily="34" charset="0"/>
                          <a:ea typeface="+mn-ea"/>
                          <a:cs typeface="+mn-cs"/>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cs-CZ" sz="1200" b="0" i="0" u="none" strike="noStrike" kern="1200">
                          <a:solidFill>
                            <a:srgbClr val="000000"/>
                          </a:solidFill>
                          <a:effectLst/>
                          <a:latin typeface="Arial" panose="020B0604020202020204" pitchFamily="34" charset="0"/>
                          <a:ea typeface="+mn-ea"/>
                          <a:cs typeface="+mn-cs"/>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cs-CZ" sz="1200" b="0" i="0" u="none" strike="noStrike" kern="1200">
                          <a:solidFill>
                            <a:srgbClr val="000000"/>
                          </a:solidFill>
                          <a:effectLst/>
                          <a:latin typeface="Arial" panose="020B0604020202020204" pitchFamily="34" charset="0"/>
                          <a:ea typeface="+mn-ea"/>
                          <a:cs typeface="+mn-cs"/>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cs-CZ" sz="1200" b="0" i="0" u="none" strike="noStrike" kern="1200">
                          <a:solidFill>
                            <a:srgbClr val="000000"/>
                          </a:solidFill>
                          <a:effectLst/>
                          <a:latin typeface="Arial" panose="020B0604020202020204" pitchFamily="34" charset="0"/>
                          <a:ea typeface="+mn-ea"/>
                          <a:cs typeface="+mn-cs"/>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cs-CZ" sz="1200" b="0" i="0" u="none" strike="noStrike" kern="1200">
                          <a:solidFill>
                            <a:srgbClr val="000000"/>
                          </a:solidFill>
                          <a:effectLst/>
                          <a:latin typeface="Arial" panose="020B0604020202020204" pitchFamily="34" charset="0"/>
                          <a:ea typeface="+mn-ea"/>
                          <a:cs typeface="+mn-cs"/>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cs-CZ" sz="1200" b="0" i="0" u="none" strike="noStrike" kern="1200">
                          <a:solidFill>
                            <a:srgbClr val="000000"/>
                          </a:solidFill>
                          <a:effectLst/>
                          <a:latin typeface="Arial" panose="020B0604020202020204" pitchFamily="34" charset="0"/>
                          <a:ea typeface="+mn-ea"/>
                          <a:cs typeface="+mn-cs"/>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cs-CZ" sz="1200" b="0" i="0" u="none" strike="noStrike" kern="1200">
                          <a:solidFill>
                            <a:srgbClr val="000000"/>
                          </a:solidFill>
                          <a:effectLst/>
                          <a:latin typeface="Arial" panose="020B0604020202020204" pitchFamily="34" charset="0"/>
                          <a:ea typeface="+mn-ea"/>
                          <a:cs typeface="+mn-cs"/>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137636"/>
                  </a:ext>
                </a:extLst>
              </a:tr>
              <a:tr h="279114">
                <a:tc>
                  <a:txBody>
                    <a:bodyPr/>
                    <a:lstStyle/>
                    <a:p>
                      <a:pPr algn="ctr" rtl="0" fontAlgn="b"/>
                      <a:r>
                        <a:rPr lang="cs-CZ" sz="1200" b="1" i="0" u="none" strike="noStrike" dirty="0">
                          <a:solidFill>
                            <a:srgbClr val="FFFFFF"/>
                          </a:solidFill>
                          <a:effectLst>
                            <a:outerShdw blurRad="38100" dist="38100" dir="2700000" algn="tl">
                              <a:srgbClr val="000000">
                                <a:alpha val="43137"/>
                              </a:srgbClr>
                            </a:outerShdw>
                          </a:effectLst>
                          <a:latin typeface="Arial" panose="020B0604020202020204" pitchFamily="34" charset="0"/>
                        </a:rPr>
                        <a:t>80 cm (</a:t>
                      </a:r>
                      <a:r>
                        <a:rPr lang="cs-CZ" sz="1200" b="1" i="0" u="none" strike="noStrike" dirty="0" err="1">
                          <a:solidFill>
                            <a:srgbClr val="FFFFFF"/>
                          </a:solidFill>
                          <a:effectLst>
                            <a:outerShdw blurRad="38100" dist="38100" dir="2700000" algn="tl">
                              <a:srgbClr val="000000">
                                <a:alpha val="43137"/>
                              </a:srgbClr>
                            </a:outerShdw>
                          </a:effectLst>
                          <a:latin typeface="Arial" panose="020B0604020202020204" pitchFamily="34" charset="0"/>
                        </a:rPr>
                        <a:t>pcs</a:t>
                      </a:r>
                      <a:r>
                        <a:rPr lang="cs-CZ" sz="1200" b="1" i="0" u="none" strike="noStrike" dirty="0">
                          <a:solidFill>
                            <a:srgbClr val="FFFFFF"/>
                          </a:solidFill>
                          <a:effectLst>
                            <a:outerShdw blurRad="38100" dist="38100" dir="2700000" algn="tl">
                              <a:srgbClr val="000000">
                                <a:alpha val="43137"/>
                              </a:srgbClr>
                            </a:outerShdw>
                          </a:effectLst>
                          <a:latin typeface="Arial" panose="020B0604020202020204" pitchFamily="34" charset="0"/>
                        </a:rPr>
                        <a: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82E"/>
                    </a:solidFill>
                  </a:tcPr>
                </a:tc>
                <a:tc>
                  <a:txBody>
                    <a:bodyPr/>
                    <a:lstStyle/>
                    <a:p>
                      <a:pPr marL="0" algn="ctr" defTabSz="914400" rtl="0" eaLnBrk="1" fontAlgn="b" latinLnBrk="0" hangingPunct="1"/>
                      <a:r>
                        <a:rPr lang="cs-CZ" sz="1200" b="0" i="0" u="none" strike="noStrike" kern="1200">
                          <a:solidFill>
                            <a:srgbClr val="000000"/>
                          </a:solidFill>
                          <a:effectLst/>
                          <a:latin typeface="Arial" panose="020B0604020202020204" pitchFamily="34" charset="0"/>
                          <a:ea typeface="+mn-ea"/>
                          <a:cs typeface="+mn-cs"/>
                        </a:rPr>
                        <a:t>0</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cs-CZ" sz="1200" b="0" i="0" u="none" strike="noStrike" kern="1200">
                          <a:solidFill>
                            <a:srgbClr val="000000"/>
                          </a:solidFill>
                          <a:effectLst/>
                          <a:latin typeface="Arial" panose="020B0604020202020204" pitchFamily="34" charset="0"/>
                          <a:ea typeface="+mn-ea"/>
                          <a:cs typeface="+mn-cs"/>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cs-CZ" sz="1200" b="0" i="0" u="none" strike="noStrike" kern="1200">
                          <a:solidFill>
                            <a:srgbClr val="000000"/>
                          </a:solidFill>
                          <a:effectLst/>
                          <a:latin typeface="Arial" panose="020B0604020202020204" pitchFamily="34" charset="0"/>
                          <a:ea typeface="+mn-ea"/>
                          <a:cs typeface="+mn-cs"/>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cs-CZ" sz="1200" b="0" i="0" u="none" strike="noStrike" kern="1200">
                          <a:solidFill>
                            <a:srgbClr val="000000"/>
                          </a:solidFill>
                          <a:effectLst/>
                          <a:latin typeface="Arial" panose="020B0604020202020204" pitchFamily="34" charset="0"/>
                          <a:ea typeface="+mn-ea"/>
                          <a:cs typeface="+mn-cs"/>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cs-CZ" sz="1200" b="0" i="0" u="none" strike="noStrike" kern="1200">
                          <a:solidFill>
                            <a:srgbClr val="000000"/>
                          </a:solidFill>
                          <a:effectLst/>
                          <a:latin typeface="Arial" panose="020B0604020202020204" pitchFamily="34" charset="0"/>
                          <a:ea typeface="+mn-ea"/>
                          <a:cs typeface="+mn-cs"/>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cs-CZ" sz="1200" b="0" i="0" u="none" strike="noStrike" kern="1200">
                          <a:solidFill>
                            <a:srgbClr val="000000"/>
                          </a:solidFill>
                          <a:effectLst/>
                          <a:latin typeface="Arial" panose="020B0604020202020204" pitchFamily="34" charset="0"/>
                          <a:ea typeface="+mn-ea"/>
                          <a:cs typeface="+mn-cs"/>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cs-CZ" sz="1200" b="0" i="0" u="none" strike="noStrike" kern="1200">
                          <a:solidFill>
                            <a:srgbClr val="000000"/>
                          </a:solidFill>
                          <a:effectLst/>
                          <a:latin typeface="Arial" panose="020B0604020202020204" pitchFamily="34" charset="0"/>
                          <a:ea typeface="+mn-ea"/>
                          <a:cs typeface="+mn-cs"/>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cs-CZ" sz="1200" b="0" i="0" u="none" strike="noStrike" kern="1200">
                          <a:solidFill>
                            <a:srgbClr val="000000"/>
                          </a:solidFill>
                          <a:effectLst/>
                          <a:latin typeface="Arial" panose="020B0604020202020204" pitchFamily="34" charset="0"/>
                          <a:ea typeface="+mn-ea"/>
                          <a:cs typeface="+mn-cs"/>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6851427"/>
                  </a:ext>
                </a:extLst>
              </a:tr>
              <a:tr h="289849">
                <a:tc>
                  <a:txBody>
                    <a:bodyPr/>
                    <a:lstStyle/>
                    <a:p>
                      <a:pPr algn="ctr" rtl="0" fontAlgn="b"/>
                      <a:r>
                        <a:rPr lang="cs-CZ" sz="1200" b="1" i="0" u="none" strike="noStrike" dirty="0">
                          <a:solidFill>
                            <a:srgbClr val="FFFFFF"/>
                          </a:solidFill>
                          <a:effectLst>
                            <a:outerShdw blurRad="38100" dist="38100" dir="2700000" algn="tl">
                              <a:srgbClr val="000000">
                                <a:alpha val="43137"/>
                              </a:srgbClr>
                            </a:outerShdw>
                          </a:effectLst>
                          <a:latin typeface="Arial" panose="020B0604020202020204" pitchFamily="34" charset="0"/>
                        </a:rPr>
                        <a:t>60 cm (</a:t>
                      </a:r>
                      <a:r>
                        <a:rPr lang="cs-CZ" sz="1200" b="1" i="0" u="none" strike="noStrike" dirty="0" err="1">
                          <a:solidFill>
                            <a:srgbClr val="FFFFFF"/>
                          </a:solidFill>
                          <a:effectLst>
                            <a:outerShdw blurRad="38100" dist="38100" dir="2700000" algn="tl">
                              <a:srgbClr val="000000">
                                <a:alpha val="43137"/>
                              </a:srgbClr>
                            </a:outerShdw>
                          </a:effectLst>
                          <a:latin typeface="Arial" panose="020B0604020202020204" pitchFamily="34" charset="0"/>
                        </a:rPr>
                        <a:t>psc</a:t>
                      </a:r>
                      <a:r>
                        <a:rPr lang="cs-CZ" sz="1200" b="1" i="0" u="none" strike="noStrike" dirty="0">
                          <a:solidFill>
                            <a:srgbClr val="FFFFFF"/>
                          </a:solidFill>
                          <a:effectLst>
                            <a:outerShdw blurRad="38100" dist="38100" dir="2700000" algn="tl">
                              <a:srgbClr val="000000">
                                <a:alpha val="43137"/>
                              </a:srgbClr>
                            </a:outerShdw>
                          </a:effectLst>
                          <a:latin typeface="Arial" panose="020B0604020202020204" pitchFamily="34" charset="0"/>
                        </a:rPr>
                        <a: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82E"/>
                    </a:solidFill>
                  </a:tcPr>
                </a:tc>
                <a:tc>
                  <a:txBody>
                    <a:bodyPr/>
                    <a:lstStyle/>
                    <a:p>
                      <a:pPr marL="0" algn="ctr" defTabSz="914400" rtl="0" eaLnBrk="1" fontAlgn="b" latinLnBrk="0" hangingPunct="1"/>
                      <a:r>
                        <a:rPr lang="cs-CZ" sz="1200" b="0" i="0" u="none" strike="noStrike" kern="1200">
                          <a:solidFill>
                            <a:srgbClr val="000000"/>
                          </a:solidFill>
                          <a:effectLst/>
                          <a:latin typeface="Arial" panose="020B0604020202020204" pitchFamily="34" charset="0"/>
                          <a:ea typeface="+mn-ea"/>
                          <a:cs typeface="+mn-cs"/>
                        </a:rPr>
                        <a:t>0</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cs-CZ" sz="1200" b="0" i="0" u="none" strike="noStrike" kern="1200">
                          <a:solidFill>
                            <a:srgbClr val="000000"/>
                          </a:solidFill>
                          <a:effectLst/>
                          <a:latin typeface="Arial" panose="020B0604020202020204" pitchFamily="34" charset="0"/>
                          <a:ea typeface="+mn-ea"/>
                          <a:cs typeface="+mn-cs"/>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cs-CZ" sz="1200" b="0" i="0" u="none" strike="noStrike" kern="1200">
                          <a:solidFill>
                            <a:srgbClr val="000000"/>
                          </a:solidFill>
                          <a:effectLst/>
                          <a:latin typeface="Arial" panose="020B0604020202020204" pitchFamily="34" charset="0"/>
                          <a:ea typeface="+mn-ea"/>
                          <a:cs typeface="+mn-cs"/>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cs-CZ" sz="1200" b="0" i="0" u="none" strike="noStrike" kern="1200">
                          <a:solidFill>
                            <a:srgbClr val="000000"/>
                          </a:solidFill>
                          <a:effectLst/>
                          <a:latin typeface="Arial" panose="020B0604020202020204" pitchFamily="34" charset="0"/>
                          <a:ea typeface="+mn-ea"/>
                          <a:cs typeface="+mn-cs"/>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cs-CZ" sz="1200" b="0" i="0" u="none" strike="noStrike" kern="1200">
                          <a:solidFill>
                            <a:srgbClr val="000000"/>
                          </a:solidFill>
                          <a:effectLst/>
                          <a:latin typeface="Arial" panose="020B0604020202020204" pitchFamily="34" charset="0"/>
                          <a:ea typeface="+mn-ea"/>
                          <a:cs typeface="+mn-cs"/>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cs-CZ" sz="1200" b="0" i="0" u="none" strike="noStrike" kern="1200">
                          <a:solidFill>
                            <a:srgbClr val="000000"/>
                          </a:solidFill>
                          <a:effectLst/>
                          <a:latin typeface="Arial" panose="020B0604020202020204" pitchFamily="34" charset="0"/>
                          <a:ea typeface="+mn-ea"/>
                          <a:cs typeface="+mn-cs"/>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cs-CZ" sz="1200" b="0" i="0" u="none" strike="noStrike" kern="1200">
                          <a:solidFill>
                            <a:srgbClr val="000000"/>
                          </a:solidFill>
                          <a:effectLst/>
                          <a:latin typeface="Arial" panose="020B0604020202020204" pitchFamily="34" charset="0"/>
                          <a:ea typeface="+mn-ea"/>
                          <a:cs typeface="+mn-cs"/>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cs-CZ" sz="1200" b="0" i="0" u="none" strike="noStrike" kern="1200">
                          <a:solidFill>
                            <a:srgbClr val="000000"/>
                          </a:solidFill>
                          <a:effectLst/>
                          <a:latin typeface="Arial" panose="020B0604020202020204" pitchFamily="34" charset="0"/>
                          <a:ea typeface="+mn-ea"/>
                          <a:cs typeface="+mn-cs"/>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766833"/>
                  </a:ext>
                </a:extLst>
              </a:tr>
              <a:tr h="289849">
                <a:tc>
                  <a:txBody>
                    <a:bodyPr/>
                    <a:lstStyle/>
                    <a:p>
                      <a:pPr algn="ctr" rtl="0" fontAlgn="b"/>
                      <a:r>
                        <a:rPr lang="cs-CZ" sz="1200" b="1" i="0" u="none" strike="noStrike" dirty="0" err="1">
                          <a:solidFill>
                            <a:srgbClr val="FFFFFF"/>
                          </a:solidFill>
                          <a:effectLst>
                            <a:outerShdw blurRad="38100" dist="38100" dir="2700000" algn="tl">
                              <a:srgbClr val="000000">
                                <a:alpha val="43137"/>
                              </a:srgbClr>
                            </a:outerShdw>
                          </a:effectLst>
                          <a:latin typeface="Arial" panose="020B0604020202020204" pitchFamily="34" charset="0"/>
                        </a:rPr>
                        <a:t>Loss</a:t>
                      </a:r>
                      <a:r>
                        <a:rPr lang="cs-CZ" sz="1200" b="1" i="0" u="none" strike="noStrike" dirty="0">
                          <a:solidFill>
                            <a:srgbClr val="FFFFFF"/>
                          </a:solidFill>
                          <a:effectLst>
                            <a:outerShdw blurRad="38100" dist="38100" dir="2700000" algn="tl">
                              <a:srgbClr val="000000">
                                <a:alpha val="43137"/>
                              </a:srgbClr>
                            </a:outerShdw>
                          </a:effectLst>
                          <a:latin typeface="Arial" panose="020B0604020202020204" pitchFamily="34" charset="0"/>
                        </a:rPr>
                        <a:t> (in cm)</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82E"/>
                    </a:solidFill>
                  </a:tcPr>
                </a:tc>
                <a:tc>
                  <a:txBody>
                    <a:bodyPr/>
                    <a:lstStyle/>
                    <a:p>
                      <a:pPr marL="0" algn="ctr" defTabSz="914400" rtl="0" eaLnBrk="1" fontAlgn="b" latinLnBrk="0" hangingPunct="1"/>
                      <a:r>
                        <a:rPr lang="cs-CZ" sz="1200" b="0" i="0" u="none" strike="noStrike" kern="1200">
                          <a:solidFill>
                            <a:srgbClr val="000000"/>
                          </a:solidFill>
                          <a:effectLst/>
                          <a:latin typeface="Arial" panose="020B0604020202020204" pitchFamily="34" charset="0"/>
                          <a:ea typeface="+mn-ea"/>
                          <a:cs typeface="+mn-cs"/>
                        </a:rPr>
                        <a:t>20</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cs-CZ" sz="1200" b="0" i="0" u="none" strike="noStrike" kern="1200">
                          <a:solidFill>
                            <a:srgbClr val="000000"/>
                          </a:solidFill>
                          <a:effectLst/>
                          <a:latin typeface="Arial" panose="020B0604020202020204" pitchFamily="34" charset="0"/>
                          <a:ea typeface="+mn-ea"/>
                          <a:cs typeface="+mn-cs"/>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cs-CZ" sz="1200" b="0" i="0" u="none" strike="noStrike" kern="1200">
                          <a:solidFill>
                            <a:srgbClr val="000000"/>
                          </a:solidFill>
                          <a:effectLst/>
                          <a:latin typeface="Arial" panose="020B0604020202020204" pitchFamily="34" charset="0"/>
                          <a:ea typeface="+mn-ea"/>
                          <a:cs typeface="+mn-cs"/>
                        </a:rPr>
                        <a:t>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cs-CZ" sz="1200" b="0" i="0" u="none" strike="noStrike" kern="1200">
                          <a:solidFill>
                            <a:srgbClr val="000000"/>
                          </a:solidFill>
                          <a:effectLst/>
                          <a:latin typeface="Arial" panose="020B0604020202020204" pitchFamily="34" charset="0"/>
                          <a:ea typeface="+mn-ea"/>
                          <a:cs typeface="+mn-cs"/>
                        </a:rPr>
                        <a:t>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cs-CZ" sz="1200" b="0" i="0" u="none" strike="noStrike" kern="1200">
                          <a:solidFill>
                            <a:srgbClr val="000000"/>
                          </a:solidFill>
                          <a:effectLst/>
                          <a:latin typeface="Arial" panose="020B0604020202020204" pitchFamily="34" charset="0"/>
                          <a:ea typeface="+mn-ea"/>
                          <a:cs typeface="+mn-cs"/>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cs-CZ" sz="1200" b="0" i="0" u="none" strike="noStrike" kern="1200">
                          <a:solidFill>
                            <a:srgbClr val="000000"/>
                          </a:solidFill>
                          <a:effectLst/>
                          <a:latin typeface="Arial" panose="020B0604020202020204" pitchFamily="34" charset="0"/>
                          <a:ea typeface="+mn-ea"/>
                          <a:cs typeface="+mn-cs"/>
                        </a:rPr>
                        <a:t>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cs-CZ" sz="1200" b="0" i="0" u="none" strike="noStrike" kern="1200">
                          <a:solidFill>
                            <a:srgbClr val="000000"/>
                          </a:solidFill>
                          <a:effectLst/>
                          <a:latin typeface="Arial" panose="020B0604020202020204" pitchFamily="34" charset="0"/>
                          <a:ea typeface="+mn-ea"/>
                          <a:cs typeface="+mn-cs"/>
                        </a:rPr>
                        <a:t>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cs-CZ" sz="1200" b="0" i="0" u="none" strike="noStrike" kern="1200" dirty="0">
                          <a:solidFill>
                            <a:srgbClr val="000000"/>
                          </a:solidFill>
                          <a:effectLst/>
                          <a:latin typeface="Arial" panose="020B0604020202020204" pitchFamily="34" charset="0"/>
                          <a:ea typeface="+mn-ea"/>
                          <a:cs typeface="+mn-cs"/>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5971566"/>
                  </a:ext>
                </a:extLst>
              </a:tr>
            </a:tbl>
          </a:graphicData>
        </a:graphic>
      </p:graphicFrame>
    </p:spTree>
    <p:extLst>
      <p:ext uri="{BB962C8B-B14F-4D97-AF65-F5344CB8AC3E}">
        <p14:creationId xmlns:p14="http://schemas.microsoft.com/office/powerpoint/2010/main" val="1716409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9766FDE2-5CF1-4697-9726-5900103BFEF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9766FDE2-5CF1-4697-9726-5900103BFEF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35</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Production</a:t>
            </a:r>
            <a:r>
              <a:rPr lang="cs-CZ" dirty="0"/>
              <a:t> Planning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cs-CZ" b="1" dirty="0" err="1"/>
              <a:t>Parameters</a:t>
            </a:r>
            <a:r>
              <a:rPr lang="cs-CZ" b="1" dirty="0"/>
              <a:t> </a:t>
            </a:r>
          </a:p>
          <a:p>
            <a:pPr marL="285750" lvl="0" indent="-285750">
              <a:lnSpc>
                <a:spcPct val="110000"/>
              </a:lnSpc>
              <a:buFont typeface="Wingdings" panose="05000000000000000000" pitchFamily="2" charset="2"/>
              <a:buChar char="§"/>
            </a:pPr>
            <a:endParaRPr lang="cs-CZ" b="1" dirty="0"/>
          </a:p>
          <a:p>
            <a:pPr marL="285750" lvl="0" indent="-285750">
              <a:lnSpc>
                <a:spcPct val="110000"/>
              </a:lnSpc>
              <a:buFont typeface="Wingdings" panose="05000000000000000000" pitchFamily="2" charset="2"/>
              <a:buChar char="§"/>
            </a:pPr>
            <a:endParaRPr lang="cs-CZ" b="1" dirty="0"/>
          </a:p>
          <a:p>
            <a:pPr marL="285750" lvl="0" indent="-285750">
              <a:lnSpc>
                <a:spcPct val="110000"/>
              </a:lnSpc>
              <a:buFont typeface="Wingdings" panose="05000000000000000000" pitchFamily="2" charset="2"/>
              <a:buChar char="§"/>
            </a:pPr>
            <a:endParaRPr lang="cs-CZ" sz="500" b="1" dirty="0"/>
          </a:p>
          <a:p>
            <a:pPr marL="285750" lvl="0" indent="-285750">
              <a:lnSpc>
                <a:spcPct val="110000"/>
              </a:lnSpc>
              <a:buFont typeface="Wingdings" panose="05000000000000000000" pitchFamily="2" charset="2"/>
              <a:buChar char="§"/>
            </a:pPr>
            <a:endParaRPr lang="cs-CZ" sz="500" b="1" dirty="0"/>
          </a:p>
          <a:p>
            <a:pPr marL="285750" lvl="0" indent="-285750">
              <a:lnSpc>
                <a:spcPct val="110000"/>
              </a:lnSpc>
              <a:buFont typeface="Wingdings" panose="05000000000000000000" pitchFamily="2" charset="2"/>
              <a:buChar char="§"/>
            </a:pPr>
            <a:r>
              <a:rPr lang="cs-CZ" b="1" dirty="0" err="1"/>
              <a:t>Decision</a:t>
            </a:r>
            <a:r>
              <a:rPr lang="cs-CZ" b="1" dirty="0"/>
              <a:t> </a:t>
            </a:r>
            <a:r>
              <a:rPr lang="cs-CZ" b="1" dirty="0" err="1"/>
              <a:t>variables</a:t>
            </a:r>
            <a:endParaRPr lang="cs-CZ" b="1" dirty="0"/>
          </a:p>
          <a:p>
            <a:pPr marL="285750" lvl="0" indent="-285750">
              <a:lnSpc>
                <a:spcPct val="110000"/>
              </a:lnSpc>
              <a:buFont typeface="Wingdings" panose="05000000000000000000" pitchFamily="2" charset="2"/>
              <a:buChar char="§"/>
            </a:pPr>
            <a:endParaRPr lang="cs-CZ" sz="1000" b="1" dirty="0"/>
          </a:p>
          <a:p>
            <a:pPr marL="285750" lvl="0" indent="-285750">
              <a:lnSpc>
                <a:spcPct val="110000"/>
              </a:lnSpc>
              <a:buFont typeface="Wingdings" panose="05000000000000000000" pitchFamily="2" charset="2"/>
              <a:buChar char="§"/>
            </a:pPr>
            <a:r>
              <a:rPr lang="cs-CZ" b="1" dirty="0" err="1"/>
              <a:t>Objective</a:t>
            </a:r>
            <a:endParaRPr lang="cs-CZ" b="1" dirty="0"/>
          </a:p>
          <a:p>
            <a:pPr marL="381000" lvl="1" indent="0">
              <a:lnSpc>
                <a:spcPct val="110000"/>
              </a:lnSpc>
              <a:buNone/>
            </a:pPr>
            <a:r>
              <a:rPr lang="cs-CZ" dirty="0"/>
              <a:t>			</a:t>
            </a:r>
          </a:p>
          <a:p>
            <a:pPr lvl="1">
              <a:lnSpc>
                <a:spcPct val="110000"/>
              </a:lnSpc>
            </a:pPr>
            <a:endParaRPr lang="cs-CZ" sz="1000" dirty="0"/>
          </a:p>
          <a:p>
            <a:pPr marL="285750" indent="-285750">
              <a:lnSpc>
                <a:spcPct val="110000"/>
              </a:lnSpc>
              <a:buFont typeface="Wingdings" panose="05000000000000000000" pitchFamily="2" charset="2"/>
              <a:buChar char="§"/>
            </a:pPr>
            <a:r>
              <a:rPr lang="cs-CZ" b="1" dirty="0" err="1"/>
              <a:t>Constraints</a:t>
            </a:r>
            <a:endParaRPr lang="cs-CZ" b="1" dirty="0"/>
          </a:p>
          <a:p>
            <a:pPr marL="285750" lvl="0" indent="-285750">
              <a:lnSpc>
                <a:spcPct val="110000"/>
              </a:lnSpc>
              <a:buFont typeface="Wingdings" panose="05000000000000000000" pitchFamily="2" charset="2"/>
              <a:buChar char="§"/>
            </a:pPr>
            <a:endParaRPr lang="cs-CZ" b="1"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66638"/>
            <a:ext cx="9242159" cy="369332"/>
          </a:xfrm>
        </p:spPr>
        <p:txBody>
          <a:bodyPr/>
          <a:lstStyle/>
          <a:p>
            <a:r>
              <a:rPr lang="cs-CZ" dirty="0" err="1"/>
              <a:t>Cutting</a:t>
            </a:r>
            <a:r>
              <a:rPr lang="cs-CZ" dirty="0"/>
              <a:t> </a:t>
            </a:r>
            <a:r>
              <a:rPr lang="cs-CZ" dirty="0" err="1"/>
              <a:t>Stock</a:t>
            </a:r>
            <a:r>
              <a:rPr lang="cs-CZ" dirty="0"/>
              <a:t> </a:t>
            </a:r>
            <a:r>
              <a:rPr lang="cs-CZ" dirty="0" err="1"/>
              <a:t>Problem</a:t>
            </a:r>
            <a:r>
              <a:rPr lang="cs-CZ" dirty="0"/>
              <a:t> – </a:t>
            </a:r>
            <a:r>
              <a:rPr lang="cs-CZ" dirty="0" err="1"/>
              <a:t>mathematical</a:t>
            </a:r>
            <a:r>
              <a:rPr lang="cs-CZ" dirty="0"/>
              <a:t> model </a:t>
            </a:r>
            <a:r>
              <a:rPr lang="cs-CZ" dirty="0" err="1"/>
              <a:t>formulation</a:t>
            </a:r>
            <a:endParaRPr lang="cs-CZ" dirty="0"/>
          </a:p>
        </p:txBody>
      </p:sp>
      <p:graphicFrame>
        <p:nvGraphicFramePr>
          <p:cNvPr id="6" name="Objekt 5">
            <a:extLst>
              <a:ext uri="{FF2B5EF4-FFF2-40B4-BE49-F238E27FC236}">
                <a16:creationId xmlns:a16="http://schemas.microsoft.com/office/drawing/2014/main" id="{0ABD235A-1FCD-027C-D0ED-ACCF5CA5E665}"/>
              </a:ext>
            </a:extLst>
          </p:cNvPr>
          <p:cNvGraphicFramePr>
            <a:graphicFrameLocks noChangeAspect="1"/>
          </p:cNvGraphicFramePr>
          <p:nvPr>
            <p:extLst>
              <p:ext uri="{D42A27DB-BD31-4B8C-83A1-F6EECF244321}">
                <p14:modId xmlns:p14="http://schemas.microsoft.com/office/powerpoint/2010/main" val="4276343134"/>
              </p:ext>
            </p:extLst>
          </p:nvPr>
        </p:nvGraphicFramePr>
        <p:xfrm>
          <a:off x="1102177" y="1981553"/>
          <a:ext cx="8521700" cy="1309688"/>
        </p:xfrm>
        <a:graphic>
          <a:graphicData uri="http://schemas.openxmlformats.org/presentationml/2006/ole">
            <mc:AlternateContent xmlns:mc="http://schemas.openxmlformats.org/markup-compatibility/2006">
              <mc:Choice xmlns:v="urn:schemas-microsoft-com:vml" Requires="v">
                <p:oleObj name="Equation" r:id="rId5" imgW="6286320" imgH="965160" progId="Equation.DSMT4">
                  <p:embed/>
                </p:oleObj>
              </mc:Choice>
              <mc:Fallback>
                <p:oleObj name="Equation" r:id="rId5" imgW="6286320" imgH="965160" progId="Equation.DSMT4">
                  <p:embed/>
                  <p:pic>
                    <p:nvPicPr>
                      <p:cNvPr id="6" name="Objekt 5">
                        <a:extLst>
                          <a:ext uri="{FF2B5EF4-FFF2-40B4-BE49-F238E27FC236}">
                            <a16:creationId xmlns:a16="http://schemas.microsoft.com/office/drawing/2014/main" id="{0ABD235A-1FCD-027C-D0ED-ACCF5CA5E665}"/>
                          </a:ext>
                        </a:extLst>
                      </p:cNvPr>
                      <p:cNvPicPr/>
                      <p:nvPr/>
                    </p:nvPicPr>
                    <p:blipFill>
                      <a:blip r:embed="rId6"/>
                      <a:stretch>
                        <a:fillRect/>
                      </a:stretch>
                    </p:blipFill>
                    <p:spPr>
                      <a:xfrm>
                        <a:off x="1102177" y="1981553"/>
                        <a:ext cx="8521700" cy="1309688"/>
                      </a:xfrm>
                      <a:prstGeom prst="rect">
                        <a:avLst/>
                      </a:prstGeom>
                    </p:spPr>
                  </p:pic>
                </p:oleObj>
              </mc:Fallback>
            </mc:AlternateContent>
          </a:graphicData>
        </a:graphic>
      </p:graphicFrame>
      <p:graphicFrame>
        <p:nvGraphicFramePr>
          <p:cNvPr id="12" name="Objekt 11">
            <a:extLst>
              <a:ext uri="{FF2B5EF4-FFF2-40B4-BE49-F238E27FC236}">
                <a16:creationId xmlns:a16="http://schemas.microsoft.com/office/drawing/2014/main" id="{4A3936F6-0BCF-432B-488F-9887B5EF1AD1}"/>
              </a:ext>
            </a:extLst>
          </p:cNvPr>
          <p:cNvGraphicFramePr>
            <a:graphicFrameLocks noChangeAspect="1"/>
          </p:cNvGraphicFramePr>
          <p:nvPr>
            <p:extLst>
              <p:ext uri="{D42A27DB-BD31-4B8C-83A1-F6EECF244321}">
                <p14:modId xmlns:p14="http://schemas.microsoft.com/office/powerpoint/2010/main" val="3672370740"/>
              </p:ext>
            </p:extLst>
          </p:nvPr>
        </p:nvGraphicFramePr>
        <p:xfrm>
          <a:off x="1102177" y="4221737"/>
          <a:ext cx="7810500" cy="720725"/>
        </p:xfrm>
        <a:graphic>
          <a:graphicData uri="http://schemas.openxmlformats.org/presentationml/2006/ole">
            <mc:AlternateContent xmlns:mc="http://schemas.openxmlformats.org/markup-compatibility/2006">
              <mc:Choice xmlns:v="urn:schemas-microsoft-com:vml" Requires="v">
                <p:oleObj name="Equation" r:id="rId7" imgW="4952880" imgH="457200" progId="Equation.DSMT4">
                  <p:embed/>
                </p:oleObj>
              </mc:Choice>
              <mc:Fallback>
                <p:oleObj name="Equation" r:id="rId7" imgW="4952880" imgH="457200" progId="Equation.DSMT4">
                  <p:embed/>
                  <p:pic>
                    <p:nvPicPr>
                      <p:cNvPr id="12" name="Objekt 11">
                        <a:extLst>
                          <a:ext uri="{FF2B5EF4-FFF2-40B4-BE49-F238E27FC236}">
                            <a16:creationId xmlns:a16="http://schemas.microsoft.com/office/drawing/2014/main" id="{4A3936F6-0BCF-432B-488F-9887B5EF1AD1}"/>
                          </a:ext>
                        </a:extLst>
                      </p:cNvPr>
                      <p:cNvPicPr/>
                      <p:nvPr/>
                    </p:nvPicPr>
                    <p:blipFill>
                      <a:blip r:embed="rId8"/>
                      <a:stretch>
                        <a:fillRect/>
                      </a:stretch>
                    </p:blipFill>
                    <p:spPr>
                      <a:xfrm>
                        <a:off x="1102177" y="4221737"/>
                        <a:ext cx="7810500" cy="720725"/>
                      </a:xfrm>
                      <a:prstGeom prst="rect">
                        <a:avLst/>
                      </a:prstGeom>
                    </p:spPr>
                  </p:pic>
                </p:oleObj>
              </mc:Fallback>
            </mc:AlternateContent>
          </a:graphicData>
        </a:graphic>
      </p:graphicFrame>
      <p:graphicFrame>
        <p:nvGraphicFramePr>
          <p:cNvPr id="15" name="Objekt 14">
            <a:extLst>
              <a:ext uri="{FF2B5EF4-FFF2-40B4-BE49-F238E27FC236}">
                <a16:creationId xmlns:a16="http://schemas.microsoft.com/office/drawing/2014/main" id="{5ECCAB90-AAA3-2AAE-9327-101FE0259244}"/>
              </a:ext>
            </a:extLst>
          </p:cNvPr>
          <p:cNvGraphicFramePr>
            <a:graphicFrameLocks noChangeAspect="1"/>
          </p:cNvGraphicFramePr>
          <p:nvPr>
            <p:extLst>
              <p:ext uri="{D42A27DB-BD31-4B8C-83A1-F6EECF244321}">
                <p14:modId xmlns:p14="http://schemas.microsoft.com/office/powerpoint/2010/main" val="2517792940"/>
              </p:ext>
            </p:extLst>
          </p:nvPr>
        </p:nvGraphicFramePr>
        <p:xfrm>
          <a:off x="1102177" y="5165783"/>
          <a:ext cx="2611438" cy="1058863"/>
        </p:xfrm>
        <a:graphic>
          <a:graphicData uri="http://schemas.openxmlformats.org/presentationml/2006/ole">
            <mc:AlternateContent xmlns:mc="http://schemas.openxmlformats.org/markup-compatibility/2006">
              <mc:Choice xmlns:v="urn:schemas-microsoft-com:vml" Requires="v">
                <p:oleObj name="Equation" r:id="rId9" imgW="1752480" imgH="711000" progId="Equation.DSMT4">
                  <p:embed/>
                </p:oleObj>
              </mc:Choice>
              <mc:Fallback>
                <p:oleObj name="Equation" r:id="rId9" imgW="1752480" imgH="711000" progId="Equation.DSMT4">
                  <p:embed/>
                  <p:pic>
                    <p:nvPicPr>
                      <p:cNvPr id="15" name="Objekt 14">
                        <a:extLst>
                          <a:ext uri="{FF2B5EF4-FFF2-40B4-BE49-F238E27FC236}">
                            <a16:creationId xmlns:a16="http://schemas.microsoft.com/office/drawing/2014/main" id="{5ECCAB90-AAA3-2AAE-9327-101FE0259244}"/>
                          </a:ext>
                        </a:extLst>
                      </p:cNvPr>
                      <p:cNvPicPr/>
                      <p:nvPr/>
                    </p:nvPicPr>
                    <p:blipFill>
                      <a:blip r:embed="rId10"/>
                      <a:stretch>
                        <a:fillRect/>
                      </a:stretch>
                    </p:blipFill>
                    <p:spPr>
                      <a:xfrm>
                        <a:off x="1102177" y="5165783"/>
                        <a:ext cx="2611438" cy="1058863"/>
                      </a:xfrm>
                      <a:prstGeom prst="rect">
                        <a:avLst/>
                      </a:prstGeom>
                    </p:spPr>
                  </p:pic>
                </p:oleObj>
              </mc:Fallback>
            </mc:AlternateContent>
          </a:graphicData>
        </a:graphic>
      </p:graphicFrame>
      <p:graphicFrame>
        <p:nvGraphicFramePr>
          <p:cNvPr id="7" name="Objekt 6">
            <a:extLst>
              <a:ext uri="{FF2B5EF4-FFF2-40B4-BE49-F238E27FC236}">
                <a16:creationId xmlns:a16="http://schemas.microsoft.com/office/drawing/2014/main" id="{F476BA6B-66DC-ABB9-73C4-86E2816F5C4A}"/>
              </a:ext>
            </a:extLst>
          </p:cNvPr>
          <p:cNvGraphicFramePr>
            <a:graphicFrameLocks noChangeAspect="1"/>
          </p:cNvGraphicFramePr>
          <p:nvPr>
            <p:extLst>
              <p:ext uri="{D42A27DB-BD31-4B8C-83A1-F6EECF244321}">
                <p14:modId xmlns:p14="http://schemas.microsoft.com/office/powerpoint/2010/main" val="615611978"/>
              </p:ext>
            </p:extLst>
          </p:nvPr>
        </p:nvGraphicFramePr>
        <p:xfrm>
          <a:off x="1102177" y="3610080"/>
          <a:ext cx="6524625" cy="328613"/>
        </p:xfrm>
        <a:graphic>
          <a:graphicData uri="http://schemas.openxmlformats.org/presentationml/2006/ole">
            <mc:AlternateContent xmlns:mc="http://schemas.openxmlformats.org/markup-compatibility/2006">
              <mc:Choice xmlns:v="urn:schemas-microsoft-com:vml" Requires="v">
                <p:oleObj name="Equation" r:id="rId11" imgW="4813200" imgH="241200" progId="Equation.DSMT4">
                  <p:embed/>
                </p:oleObj>
              </mc:Choice>
              <mc:Fallback>
                <p:oleObj name="Equation" r:id="rId11" imgW="4813200" imgH="241200" progId="Equation.DSMT4">
                  <p:embed/>
                  <p:pic>
                    <p:nvPicPr>
                      <p:cNvPr id="7" name="Objekt 6">
                        <a:extLst>
                          <a:ext uri="{FF2B5EF4-FFF2-40B4-BE49-F238E27FC236}">
                            <a16:creationId xmlns:a16="http://schemas.microsoft.com/office/drawing/2014/main" id="{F476BA6B-66DC-ABB9-73C4-86E2816F5C4A}"/>
                          </a:ext>
                        </a:extLst>
                      </p:cNvPr>
                      <p:cNvPicPr/>
                      <p:nvPr/>
                    </p:nvPicPr>
                    <p:blipFill>
                      <a:blip r:embed="rId12"/>
                      <a:stretch>
                        <a:fillRect/>
                      </a:stretch>
                    </p:blipFill>
                    <p:spPr>
                      <a:xfrm>
                        <a:off x="1102177" y="3610080"/>
                        <a:ext cx="6524625" cy="328613"/>
                      </a:xfrm>
                      <a:prstGeom prst="rect">
                        <a:avLst/>
                      </a:prstGeom>
                    </p:spPr>
                  </p:pic>
                </p:oleObj>
              </mc:Fallback>
            </mc:AlternateContent>
          </a:graphicData>
        </a:graphic>
      </p:graphicFrame>
      <p:pic>
        <p:nvPicPr>
          <p:cNvPr id="10" name="Obrázek 9">
            <a:extLst>
              <a:ext uri="{FF2B5EF4-FFF2-40B4-BE49-F238E27FC236}">
                <a16:creationId xmlns:a16="http://schemas.microsoft.com/office/drawing/2014/main" id="{D434E677-3EC2-BF7E-712A-C4245DAEB37F}"/>
              </a:ext>
            </a:extLst>
          </p:cNvPr>
          <p:cNvPicPr>
            <a:picLocks noChangeAspect="1"/>
          </p:cNvPicPr>
          <p:nvPr/>
        </p:nvPicPr>
        <p:blipFill>
          <a:blip r:embed="rId13"/>
          <a:stretch>
            <a:fillRect/>
          </a:stretch>
        </p:blipFill>
        <p:spPr>
          <a:xfrm>
            <a:off x="9039533" y="3361650"/>
            <a:ext cx="2516979" cy="2326549"/>
          </a:xfrm>
          <a:prstGeom prst="rect">
            <a:avLst/>
          </a:prstGeom>
          <a:ln w="12700">
            <a:solidFill>
              <a:schemeClr val="tx1"/>
            </a:solidFill>
          </a:ln>
        </p:spPr>
      </p:pic>
    </p:spTree>
    <p:extLst>
      <p:ext uri="{BB962C8B-B14F-4D97-AF65-F5344CB8AC3E}">
        <p14:creationId xmlns:p14="http://schemas.microsoft.com/office/powerpoint/2010/main" val="927466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9766FDE2-5CF1-4697-9726-5900103BFEF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9766FDE2-5CF1-4697-9726-5900103BFEF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36</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Production</a:t>
            </a:r>
            <a:r>
              <a:rPr lang="cs-CZ" dirty="0"/>
              <a:t> Planning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cs-CZ" b="1" dirty="0" err="1"/>
              <a:t>Optimal</a:t>
            </a:r>
            <a:r>
              <a:rPr lang="cs-CZ" b="1" dirty="0"/>
              <a:t> </a:t>
            </a:r>
            <a:r>
              <a:rPr lang="cs-CZ" b="1" dirty="0" err="1"/>
              <a:t>solution</a:t>
            </a:r>
            <a:endParaRPr lang="en-US" b="1" dirty="0"/>
          </a:p>
          <a:p>
            <a:pPr lvl="1">
              <a:lnSpc>
                <a:spcPct val="110000"/>
              </a:lnSpc>
            </a:pPr>
            <a:r>
              <a:rPr lang="cs-CZ" dirty="0" err="1"/>
              <a:t>Decision</a:t>
            </a:r>
            <a:r>
              <a:rPr lang="cs-CZ" dirty="0"/>
              <a:t> </a:t>
            </a:r>
            <a:r>
              <a:rPr lang="cs-CZ" dirty="0" err="1"/>
              <a:t>variables</a:t>
            </a:r>
            <a:endParaRPr lang="en-US" dirty="0"/>
          </a:p>
          <a:p>
            <a:pPr lvl="1">
              <a:lnSpc>
                <a:spcPct val="110000"/>
              </a:lnSpc>
            </a:pPr>
            <a:endParaRPr lang="en-US" dirty="0"/>
          </a:p>
          <a:p>
            <a:pPr marL="381000" lvl="1" indent="0">
              <a:lnSpc>
                <a:spcPct val="110000"/>
              </a:lnSpc>
              <a:buNone/>
            </a:pPr>
            <a:endParaRPr lang="cs-CZ" dirty="0"/>
          </a:p>
          <a:p>
            <a:pPr marL="381000" lvl="1" indent="0">
              <a:lnSpc>
                <a:spcPct val="110000"/>
              </a:lnSpc>
              <a:buNone/>
            </a:pPr>
            <a:endParaRPr lang="cs-CZ" dirty="0"/>
          </a:p>
          <a:p>
            <a:pPr marL="381000" lvl="1" indent="0">
              <a:lnSpc>
                <a:spcPct val="110000"/>
              </a:lnSpc>
              <a:buNone/>
            </a:pPr>
            <a:endParaRPr lang="en-US" sz="1800" dirty="0"/>
          </a:p>
          <a:p>
            <a:pPr lvl="1">
              <a:lnSpc>
                <a:spcPct val="110000"/>
              </a:lnSpc>
            </a:pPr>
            <a:r>
              <a:rPr lang="cs-CZ" dirty="0" err="1"/>
              <a:t>Objective</a:t>
            </a:r>
            <a:r>
              <a:rPr lang="cs-CZ" dirty="0"/>
              <a:t> </a:t>
            </a:r>
            <a:r>
              <a:rPr lang="cs-CZ" dirty="0" err="1"/>
              <a:t>value</a:t>
            </a:r>
            <a:endParaRPr lang="en-US" dirty="0"/>
          </a:p>
          <a:p>
            <a:pPr marL="381000" lvl="1" indent="0">
              <a:lnSpc>
                <a:spcPct val="110000"/>
              </a:lnSpc>
              <a:buNone/>
            </a:pPr>
            <a:endParaRPr lang="en-US" dirty="0"/>
          </a:p>
          <a:p>
            <a:pPr lvl="1">
              <a:lnSpc>
                <a:spcPct val="110000"/>
              </a:lnSpc>
            </a:pPr>
            <a:endParaRPr lang="cs-CZ"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dirty="0" err="1"/>
              <a:t>Cutting</a:t>
            </a:r>
            <a:r>
              <a:rPr lang="cs-CZ" dirty="0"/>
              <a:t> </a:t>
            </a:r>
            <a:r>
              <a:rPr lang="cs-CZ" dirty="0" err="1"/>
              <a:t>Stock</a:t>
            </a:r>
            <a:r>
              <a:rPr lang="cs-CZ" dirty="0"/>
              <a:t> </a:t>
            </a:r>
            <a:r>
              <a:rPr lang="cs-CZ" dirty="0" err="1"/>
              <a:t>Problem</a:t>
            </a:r>
            <a:r>
              <a:rPr lang="cs-CZ" dirty="0"/>
              <a:t> – </a:t>
            </a:r>
            <a:r>
              <a:rPr lang="cs-CZ" dirty="0" err="1"/>
              <a:t>solution</a:t>
            </a:r>
            <a:endParaRPr lang="cs-CZ" dirty="0"/>
          </a:p>
        </p:txBody>
      </p:sp>
      <p:graphicFrame>
        <p:nvGraphicFramePr>
          <p:cNvPr id="13" name="Objekt 12">
            <a:extLst>
              <a:ext uri="{FF2B5EF4-FFF2-40B4-BE49-F238E27FC236}">
                <a16:creationId xmlns:a16="http://schemas.microsoft.com/office/drawing/2014/main" id="{B82C7521-7FF6-C38B-4937-D4EAA433F8AA}"/>
              </a:ext>
            </a:extLst>
          </p:cNvPr>
          <p:cNvGraphicFramePr>
            <a:graphicFrameLocks noChangeAspect="1"/>
          </p:cNvGraphicFramePr>
          <p:nvPr>
            <p:extLst>
              <p:ext uri="{D42A27DB-BD31-4B8C-83A1-F6EECF244321}">
                <p14:modId xmlns:p14="http://schemas.microsoft.com/office/powerpoint/2010/main" val="2414858970"/>
              </p:ext>
            </p:extLst>
          </p:nvPr>
        </p:nvGraphicFramePr>
        <p:xfrm>
          <a:off x="1128713" y="2359025"/>
          <a:ext cx="7151687" cy="1292225"/>
        </p:xfrm>
        <a:graphic>
          <a:graphicData uri="http://schemas.openxmlformats.org/presentationml/2006/ole">
            <mc:AlternateContent xmlns:mc="http://schemas.openxmlformats.org/markup-compatibility/2006">
              <mc:Choice xmlns:v="urn:schemas-microsoft-com:vml" Requires="v">
                <p:oleObj name="Equation" r:id="rId5" imgW="5067000" imgH="914400" progId="Equation.DSMT4">
                  <p:embed/>
                </p:oleObj>
              </mc:Choice>
              <mc:Fallback>
                <p:oleObj name="Equation" r:id="rId5" imgW="5067000" imgH="914400" progId="Equation.DSMT4">
                  <p:embed/>
                  <p:pic>
                    <p:nvPicPr>
                      <p:cNvPr id="13" name="Objekt 12">
                        <a:extLst>
                          <a:ext uri="{FF2B5EF4-FFF2-40B4-BE49-F238E27FC236}">
                            <a16:creationId xmlns:a16="http://schemas.microsoft.com/office/drawing/2014/main" id="{B82C7521-7FF6-C38B-4937-D4EAA433F8AA}"/>
                          </a:ext>
                        </a:extLst>
                      </p:cNvPr>
                      <p:cNvPicPr/>
                      <p:nvPr/>
                    </p:nvPicPr>
                    <p:blipFill>
                      <a:blip r:embed="rId6"/>
                      <a:stretch>
                        <a:fillRect/>
                      </a:stretch>
                    </p:blipFill>
                    <p:spPr>
                      <a:xfrm>
                        <a:off x="1128713" y="2359025"/>
                        <a:ext cx="7151687" cy="1292225"/>
                      </a:xfrm>
                      <a:prstGeom prst="rect">
                        <a:avLst/>
                      </a:prstGeom>
                    </p:spPr>
                  </p:pic>
                </p:oleObj>
              </mc:Fallback>
            </mc:AlternateContent>
          </a:graphicData>
        </a:graphic>
      </p:graphicFrame>
      <p:graphicFrame>
        <p:nvGraphicFramePr>
          <p:cNvPr id="14" name="Objekt 13">
            <a:extLst>
              <a:ext uri="{FF2B5EF4-FFF2-40B4-BE49-F238E27FC236}">
                <a16:creationId xmlns:a16="http://schemas.microsoft.com/office/drawing/2014/main" id="{AEFC98A1-8817-B734-9996-001B7C35779E}"/>
              </a:ext>
            </a:extLst>
          </p:cNvPr>
          <p:cNvGraphicFramePr>
            <a:graphicFrameLocks noChangeAspect="1"/>
          </p:cNvGraphicFramePr>
          <p:nvPr>
            <p:extLst>
              <p:ext uri="{D42A27DB-BD31-4B8C-83A1-F6EECF244321}">
                <p14:modId xmlns:p14="http://schemas.microsoft.com/office/powerpoint/2010/main" val="975051461"/>
              </p:ext>
            </p:extLst>
          </p:nvPr>
        </p:nvGraphicFramePr>
        <p:xfrm>
          <a:off x="1146059" y="4068770"/>
          <a:ext cx="5018087" cy="311150"/>
        </p:xfrm>
        <a:graphic>
          <a:graphicData uri="http://schemas.openxmlformats.org/presentationml/2006/ole">
            <mc:AlternateContent xmlns:mc="http://schemas.openxmlformats.org/markup-compatibility/2006">
              <mc:Choice xmlns:v="urn:schemas-microsoft-com:vml" Requires="v">
                <p:oleObj name="Equation" r:id="rId7" imgW="3670200" imgH="228600" progId="Equation.DSMT4">
                  <p:embed/>
                </p:oleObj>
              </mc:Choice>
              <mc:Fallback>
                <p:oleObj name="Equation" r:id="rId7" imgW="3670200" imgH="228600" progId="Equation.DSMT4">
                  <p:embed/>
                  <p:pic>
                    <p:nvPicPr>
                      <p:cNvPr id="14" name="Objekt 13">
                        <a:extLst>
                          <a:ext uri="{FF2B5EF4-FFF2-40B4-BE49-F238E27FC236}">
                            <a16:creationId xmlns:a16="http://schemas.microsoft.com/office/drawing/2014/main" id="{AEFC98A1-8817-B734-9996-001B7C35779E}"/>
                          </a:ext>
                        </a:extLst>
                      </p:cNvPr>
                      <p:cNvPicPr/>
                      <p:nvPr/>
                    </p:nvPicPr>
                    <p:blipFill>
                      <a:blip r:embed="rId8"/>
                      <a:stretch>
                        <a:fillRect/>
                      </a:stretch>
                    </p:blipFill>
                    <p:spPr>
                      <a:xfrm>
                        <a:off x="1146059" y="4068770"/>
                        <a:ext cx="5018087" cy="311150"/>
                      </a:xfrm>
                      <a:prstGeom prst="rect">
                        <a:avLst/>
                      </a:prstGeom>
                    </p:spPr>
                  </p:pic>
                </p:oleObj>
              </mc:Fallback>
            </mc:AlternateContent>
          </a:graphicData>
        </a:graphic>
      </p:graphicFrame>
      <p:pic>
        <p:nvPicPr>
          <p:cNvPr id="7" name="Obrázek 6">
            <a:extLst>
              <a:ext uri="{FF2B5EF4-FFF2-40B4-BE49-F238E27FC236}">
                <a16:creationId xmlns:a16="http://schemas.microsoft.com/office/drawing/2014/main" id="{34A36AFE-7280-3CB9-BE15-888104CD5919}"/>
              </a:ext>
            </a:extLst>
          </p:cNvPr>
          <p:cNvPicPr>
            <a:picLocks noChangeAspect="1"/>
          </p:cNvPicPr>
          <p:nvPr/>
        </p:nvPicPr>
        <p:blipFill>
          <a:blip r:embed="rId9"/>
          <a:stretch>
            <a:fillRect/>
          </a:stretch>
        </p:blipFill>
        <p:spPr>
          <a:xfrm>
            <a:off x="6997699" y="3416340"/>
            <a:ext cx="3635704" cy="2625006"/>
          </a:xfrm>
          <a:prstGeom prst="rect">
            <a:avLst/>
          </a:prstGeom>
          <a:ln w="12700">
            <a:solidFill>
              <a:schemeClr val="tx1"/>
            </a:solidFill>
          </a:ln>
        </p:spPr>
      </p:pic>
    </p:spTree>
    <p:extLst>
      <p:ext uri="{BB962C8B-B14F-4D97-AF65-F5344CB8AC3E}">
        <p14:creationId xmlns:p14="http://schemas.microsoft.com/office/powerpoint/2010/main" val="1297526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A5B0BF3-096A-42B9-911D-C9E248FDCA9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7" name="Objekt 6" hidden="1">
                        <a:extLst>
                          <a:ext uri="{FF2B5EF4-FFF2-40B4-BE49-F238E27FC236}">
                            <a16:creationId xmlns:a16="http://schemas.microsoft.com/office/drawing/2014/main" id="{EA5B0BF3-096A-42B9-911D-C9E248FDCA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Nadpis 3">
            <a:extLst>
              <a:ext uri="{FF2B5EF4-FFF2-40B4-BE49-F238E27FC236}">
                <a16:creationId xmlns:a16="http://schemas.microsoft.com/office/drawing/2014/main" id="{72530C58-EC1B-446E-B89F-B1AB5B904AA4}"/>
              </a:ext>
            </a:extLst>
          </p:cNvPr>
          <p:cNvSpPr>
            <a:spLocks noGrp="1"/>
          </p:cNvSpPr>
          <p:nvPr>
            <p:ph type="title"/>
          </p:nvPr>
        </p:nvSpPr>
        <p:spPr/>
        <p:txBody>
          <a:bodyPr vert="horz" anchor="t">
            <a:normAutofit/>
          </a:bodyPr>
          <a:lstStyle/>
          <a:p>
            <a:r>
              <a:rPr lang="cs-CZ" dirty="0" err="1"/>
              <a:t>Assignment</a:t>
            </a:r>
            <a:r>
              <a:rPr lang="cs-CZ" dirty="0"/>
              <a:t> </a:t>
            </a:r>
            <a:r>
              <a:rPr lang="cs-CZ" dirty="0" err="1"/>
              <a:t>Problem</a:t>
            </a:r>
            <a:endParaRPr lang="en-US" dirty="0"/>
          </a:p>
        </p:txBody>
      </p:sp>
      <p:sp>
        <p:nvSpPr>
          <p:cNvPr id="5" name="Zástupný text 4">
            <a:extLst>
              <a:ext uri="{FF2B5EF4-FFF2-40B4-BE49-F238E27FC236}">
                <a16:creationId xmlns:a16="http://schemas.microsoft.com/office/drawing/2014/main" id="{834CC7CE-B507-49F1-B90C-703BDC4E530E}"/>
              </a:ext>
            </a:extLst>
          </p:cNvPr>
          <p:cNvSpPr>
            <a:spLocks noGrp="1"/>
          </p:cNvSpPr>
          <p:nvPr>
            <p:ph type="body" sz="quarter" idx="21"/>
          </p:nvPr>
        </p:nvSpPr>
        <p:spPr/>
        <p:txBody>
          <a:bodyPr/>
          <a:lstStyle/>
          <a:p>
            <a:r>
              <a:rPr lang="cs-CZ"/>
              <a:t>3</a:t>
            </a:r>
            <a:endParaRPr lang="en-US"/>
          </a:p>
        </p:txBody>
      </p:sp>
      <p:sp>
        <p:nvSpPr>
          <p:cNvPr id="6" name="Zástupný text 5">
            <a:extLst>
              <a:ext uri="{FF2B5EF4-FFF2-40B4-BE49-F238E27FC236}">
                <a16:creationId xmlns:a16="http://schemas.microsoft.com/office/drawing/2014/main" id="{9E67B2E4-657E-4883-9D7F-EEFA64C274F7}"/>
              </a:ext>
            </a:extLst>
          </p:cNvPr>
          <p:cNvSpPr>
            <a:spLocks noGrp="1"/>
          </p:cNvSpPr>
          <p:nvPr>
            <p:ph type="body" sz="quarter" idx="23"/>
          </p:nvPr>
        </p:nvSpPr>
        <p:spPr/>
        <p:txBody>
          <a:bodyPr/>
          <a:lstStyle/>
          <a:p>
            <a:endParaRPr lang="en-US"/>
          </a:p>
        </p:txBody>
      </p:sp>
      <p:sp>
        <p:nvSpPr>
          <p:cNvPr id="8" name="Slide Number Placeholder 7">
            <a:extLst>
              <a:ext uri="{FF2B5EF4-FFF2-40B4-BE49-F238E27FC236}">
                <a16:creationId xmlns:a16="http://schemas.microsoft.com/office/drawing/2014/main" id="{FF43DD7D-4ED8-1748-A273-28A6C878115F}"/>
              </a:ext>
            </a:extLst>
          </p:cNvPr>
          <p:cNvSpPr>
            <a:spLocks noGrp="1"/>
          </p:cNvSpPr>
          <p:nvPr>
            <p:ph type="sldNum" sz="quarter" idx="12"/>
          </p:nvPr>
        </p:nvSpPr>
        <p:spPr/>
        <p:txBody>
          <a:bodyPr/>
          <a:lstStyle/>
          <a:p>
            <a:fld id="{2CCBFC96-D0B0-4748-8307-6E5E2D74C2B0}" type="slidenum">
              <a:rPr lang="en-US" smtClean="0"/>
              <a:t>37</a:t>
            </a:fld>
            <a:endParaRPr lang="en-US"/>
          </a:p>
        </p:txBody>
      </p:sp>
      <p:pic>
        <p:nvPicPr>
          <p:cNvPr id="32" name="Zástupný symbol obrázku 31">
            <a:extLst>
              <a:ext uri="{FF2B5EF4-FFF2-40B4-BE49-F238E27FC236}">
                <a16:creationId xmlns:a16="http://schemas.microsoft.com/office/drawing/2014/main" id="{5B3EA87A-2211-4D8D-AA7D-71F22C00DE28}"/>
              </a:ext>
            </a:extLst>
          </p:cNvPr>
          <p:cNvPicPr>
            <a:picLocks noGrp="1" noChangeAspect="1"/>
          </p:cNvPicPr>
          <p:nvPr>
            <p:ph type="pic" sz="quarter" idx="24"/>
          </p:nvPr>
        </p:nvPicPr>
        <p:blipFill>
          <a:blip r:embed="rId5">
            <a:extLst>
              <a:ext uri="{28A0092B-C50C-407E-A947-70E740481C1C}">
                <a14:useLocalDpi xmlns:a14="http://schemas.microsoft.com/office/drawing/2010/main" val="0"/>
              </a:ext>
            </a:extLst>
          </a:blip>
          <a:srcRect l="2941" r="2941"/>
          <a:stretch>
            <a:fillRect/>
          </a:stretch>
        </p:blipFill>
        <p:spPr>
          <a:xfrm>
            <a:off x="7749459" y="0"/>
            <a:ext cx="4442541" cy="6180138"/>
          </a:xfrm>
        </p:spPr>
      </p:pic>
      <p:sp>
        <p:nvSpPr>
          <p:cNvPr id="2" name="Zástupný symbol pro zápatí 1">
            <a:extLst>
              <a:ext uri="{FF2B5EF4-FFF2-40B4-BE49-F238E27FC236}">
                <a16:creationId xmlns:a16="http://schemas.microsoft.com/office/drawing/2014/main" id="{E6A3FE37-D4FE-4511-96D8-274FBC98B8B5}"/>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cs-CZ" dirty="0"/>
          </a:p>
        </p:txBody>
      </p:sp>
    </p:spTree>
    <p:extLst>
      <p:ext uri="{BB962C8B-B14F-4D97-AF65-F5344CB8AC3E}">
        <p14:creationId xmlns:p14="http://schemas.microsoft.com/office/powerpoint/2010/main" val="3329946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9E7D0FC-D322-49E9-85D2-5B3ACC6094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39E7D0FC-D322-49E9-85D2-5B3ACC6094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38</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Assignment</a:t>
            </a:r>
            <a:r>
              <a:rPr lang="cs-CZ" dirty="0"/>
              <a:t> </a:t>
            </a:r>
            <a:r>
              <a:rPr lang="cs-CZ" dirty="0" err="1"/>
              <a:t>Problem</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9" y="1647546"/>
            <a:ext cx="10086590" cy="2855086"/>
          </a:xfrm>
        </p:spPr>
        <p:txBody>
          <a:bodyPr>
            <a:noAutofit/>
          </a:bodyPr>
          <a:lstStyle/>
          <a:p>
            <a:pPr marL="285750" lvl="0" indent="-285750">
              <a:lnSpc>
                <a:spcPct val="110000"/>
              </a:lnSpc>
              <a:buFont typeface="Wingdings" panose="05000000000000000000" pitchFamily="2" charset="2"/>
              <a:buChar char="§"/>
            </a:pPr>
            <a:r>
              <a:rPr lang="en-US" b="1" dirty="0"/>
              <a:t>Definition of the problem</a:t>
            </a:r>
          </a:p>
          <a:p>
            <a:pPr marL="609600" marR="0" lvl="1" indent="-228600" algn="l" defTabSz="914400" rtl="0" eaLnBrk="1" fontAlgn="auto" latinLnBrk="0" hangingPunct="1">
              <a:lnSpc>
                <a:spcPct val="110000"/>
              </a:lnSpc>
              <a:spcBef>
                <a:spcPts val="500"/>
              </a:spcBef>
              <a:spcAft>
                <a:spcPts val="0"/>
              </a:spcAft>
              <a:buClr>
                <a:prstClr val="white">
                  <a:lumMod val="75000"/>
                </a:prstClr>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Two</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sets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items.</a:t>
            </a:r>
          </a:p>
          <a:p>
            <a:pPr marL="609600" marR="0" lvl="1" indent="-228600" algn="l" defTabSz="914400" rtl="0" eaLnBrk="1" fontAlgn="auto" latinLnBrk="0" hangingPunct="1">
              <a:lnSpc>
                <a:spcPct val="110000"/>
              </a:lnSpc>
              <a:spcBef>
                <a:spcPts val="500"/>
              </a:spcBef>
              <a:spcAft>
                <a:spcPts val="0"/>
              </a:spcAft>
              <a:buClr>
                <a:prstClr val="white">
                  <a:lumMod val="75000"/>
                </a:prstClr>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Each</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item</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from the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first</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set</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 to be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assigned</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exactly</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one</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item from the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second</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set</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609600" marR="0" lvl="1" indent="-228600" algn="l" defTabSz="914400" rtl="0" eaLnBrk="1" fontAlgn="auto" latinLnBrk="0" hangingPunct="1">
              <a:lnSpc>
                <a:spcPct val="110000"/>
              </a:lnSpc>
              <a:spcBef>
                <a:spcPts val="500"/>
              </a:spcBef>
              <a:spcAft>
                <a:spcPts val="0"/>
              </a:spcAft>
              <a:buClr>
                <a:prstClr val="white">
                  <a:lumMod val="75000"/>
                </a:prstClr>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Each</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item</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from the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second</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set</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 to be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assigned</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exactly</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one</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item from the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first</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set</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609600" marR="0" lvl="1" indent="-228600" algn="l" defTabSz="914400" rtl="0" eaLnBrk="1" fontAlgn="auto" latinLnBrk="0" hangingPunct="1">
              <a:lnSpc>
                <a:spcPct val="110000"/>
              </a:lnSpc>
              <a:spcBef>
                <a:spcPts val="500"/>
              </a:spcBef>
              <a:spcAft>
                <a:spcPts val="0"/>
              </a:spcAft>
              <a:buClr>
                <a:prstClr val="white">
                  <a:lumMod val="75000"/>
                </a:prstClr>
              </a:buClr>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assignment</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each pair of items is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evaluated</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609600" marR="0" lvl="1" indent="-228600" algn="l" defTabSz="914400" rtl="0" eaLnBrk="1" fontAlgn="auto" latinLnBrk="0" hangingPunct="1">
              <a:lnSpc>
                <a:spcPct val="110000"/>
              </a:lnSpc>
              <a:spcBef>
                <a:spcPts val="500"/>
              </a:spcBef>
              <a:spcAft>
                <a:spcPts val="0"/>
              </a:spcAft>
              <a:buClr>
                <a:prstClr val="white">
                  <a:lumMod val="75000"/>
                </a:prstClr>
              </a:buClr>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objective</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 to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maximize</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minimize</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total value of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assignment</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609600" marR="0" lvl="1" indent="-228600" algn="l" defTabSz="914400" rtl="0" eaLnBrk="1" fontAlgn="auto" latinLnBrk="0" hangingPunct="1">
              <a:lnSpc>
                <a:spcPct val="110000"/>
              </a:lnSpc>
              <a:spcBef>
                <a:spcPts val="500"/>
              </a:spcBef>
              <a:spcAft>
                <a:spcPts val="0"/>
              </a:spcAft>
              <a:buClr>
                <a:prstClr val="white">
                  <a:lumMod val="75000"/>
                </a:prstClr>
              </a:buClr>
              <a:buSzTx/>
              <a:buFont typeface="Wingdings" panose="05000000000000000000" pitchFamily="2" charset="2"/>
              <a:buChar char="§"/>
              <a:tabLst/>
              <a:defRPr/>
            </a:pPr>
            <a:r>
              <a:rPr lang="en-US" dirty="0">
                <a:solidFill>
                  <a:srgbClr val="4BA82E"/>
                </a:solidFill>
              </a:rPr>
              <a:t>Assumption</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sizes of both sets are equal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balanced</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problem</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Otherwise, data or</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mathematical model must be changed (</a:t>
            </a:r>
            <a:r>
              <a:rPr lang="en-US" dirty="0">
                <a:solidFill>
                  <a:srgbClr val="4BA82E"/>
                </a:solidFill>
              </a:rPr>
              <a:t>un</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balanced</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4BA82E"/>
                </a:solidFill>
                <a:effectLst/>
                <a:uLnTx/>
                <a:uFillTx/>
                <a:latin typeface="Arial" panose="020B0604020202020204" pitchFamily="34" charset="0"/>
                <a:ea typeface="+mn-ea"/>
                <a:cs typeface="Arial" panose="020B0604020202020204" pitchFamily="34" charset="0"/>
              </a:rPr>
              <a:t>problem</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dirty="0" err="1"/>
              <a:t>Linear</a:t>
            </a:r>
            <a:r>
              <a:rPr lang="cs-CZ" dirty="0"/>
              <a:t> </a:t>
            </a:r>
            <a:r>
              <a:rPr lang="cs-CZ" dirty="0" err="1"/>
              <a:t>Assignment</a:t>
            </a:r>
            <a:r>
              <a:rPr lang="cs-CZ" dirty="0"/>
              <a:t> </a:t>
            </a:r>
            <a:r>
              <a:rPr lang="cs-CZ" dirty="0" err="1"/>
              <a:t>Problem</a:t>
            </a:r>
            <a:endParaRPr lang="en-US" dirty="0"/>
          </a:p>
        </p:txBody>
      </p:sp>
    </p:spTree>
    <p:extLst>
      <p:ext uri="{BB962C8B-B14F-4D97-AF65-F5344CB8AC3E}">
        <p14:creationId xmlns:p14="http://schemas.microsoft.com/office/powerpoint/2010/main" val="2217736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ulka 11">
            <a:extLst>
              <a:ext uri="{FF2B5EF4-FFF2-40B4-BE49-F238E27FC236}">
                <a16:creationId xmlns:a16="http://schemas.microsoft.com/office/drawing/2014/main" id="{81D35A1D-F8FB-3636-5299-9A3104920F1E}"/>
              </a:ext>
            </a:extLst>
          </p:cNvPr>
          <p:cNvGraphicFramePr>
            <a:graphicFrameLocks noGrp="1"/>
          </p:cNvGraphicFramePr>
          <p:nvPr>
            <p:extLst>
              <p:ext uri="{D42A27DB-BD31-4B8C-83A1-F6EECF244321}">
                <p14:modId xmlns:p14="http://schemas.microsoft.com/office/powerpoint/2010/main" val="93522574"/>
              </p:ext>
            </p:extLst>
          </p:nvPr>
        </p:nvGraphicFramePr>
        <p:xfrm>
          <a:off x="1133697" y="2979278"/>
          <a:ext cx="5839404" cy="2209509"/>
        </p:xfrm>
        <a:graphic>
          <a:graphicData uri="http://schemas.openxmlformats.org/drawingml/2006/table">
            <a:tbl>
              <a:tblPr firstRow="1" firstCol="1" bandRow="1"/>
              <a:tblGrid>
                <a:gridCol w="973234">
                  <a:extLst>
                    <a:ext uri="{9D8B030D-6E8A-4147-A177-3AD203B41FA5}">
                      <a16:colId xmlns:a16="http://schemas.microsoft.com/office/drawing/2014/main" val="2016980903"/>
                    </a:ext>
                  </a:extLst>
                </a:gridCol>
                <a:gridCol w="973234">
                  <a:extLst>
                    <a:ext uri="{9D8B030D-6E8A-4147-A177-3AD203B41FA5}">
                      <a16:colId xmlns:a16="http://schemas.microsoft.com/office/drawing/2014/main" val="79292979"/>
                    </a:ext>
                  </a:extLst>
                </a:gridCol>
                <a:gridCol w="973234">
                  <a:extLst>
                    <a:ext uri="{9D8B030D-6E8A-4147-A177-3AD203B41FA5}">
                      <a16:colId xmlns:a16="http://schemas.microsoft.com/office/drawing/2014/main" val="612718904"/>
                    </a:ext>
                  </a:extLst>
                </a:gridCol>
                <a:gridCol w="973234">
                  <a:extLst>
                    <a:ext uri="{9D8B030D-6E8A-4147-A177-3AD203B41FA5}">
                      <a16:colId xmlns:a16="http://schemas.microsoft.com/office/drawing/2014/main" val="486536752"/>
                    </a:ext>
                  </a:extLst>
                </a:gridCol>
                <a:gridCol w="973234">
                  <a:extLst>
                    <a:ext uri="{9D8B030D-6E8A-4147-A177-3AD203B41FA5}">
                      <a16:colId xmlns:a16="http://schemas.microsoft.com/office/drawing/2014/main" val="2629626036"/>
                    </a:ext>
                  </a:extLst>
                </a:gridCol>
                <a:gridCol w="973234">
                  <a:extLst>
                    <a:ext uri="{9D8B030D-6E8A-4147-A177-3AD203B41FA5}">
                      <a16:colId xmlns:a16="http://schemas.microsoft.com/office/drawing/2014/main" val="2588406988"/>
                    </a:ext>
                  </a:extLst>
                </a:gridCol>
              </a:tblGrid>
              <a:tr h="245501">
                <a:tc>
                  <a:txBody>
                    <a:bodyPr/>
                    <a:lstStyle/>
                    <a:p>
                      <a:pPr algn="r">
                        <a:lnSpc>
                          <a:spcPct val="107000"/>
                        </a:lnSpc>
                        <a:spcAft>
                          <a:spcPts val="800"/>
                        </a:spcAft>
                      </a:pP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Time (min)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Run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dirty="0" err="1">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Swim</a:t>
                      </a:r>
                      <a:endPar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Bike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Inline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Ski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2759690028"/>
                  </a:ext>
                </a:extLst>
              </a:tr>
              <a:tr h="245501">
                <a:tc>
                  <a:txBody>
                    <a:bodyPr/>
                    <a:lstStyle/>
                    <a:p>
                      <a:pPr algn="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Mike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0954387"/>
                  </a:ext>
                </a:extLst>
              </a:tr>
              <a:tr h="245501">
                <a:tc>
                  <a:txBody>
                    <a:bodyPr/>
                    <a:lstStyle/>
                    <a:p>
                      <a:pPr algn="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Jack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804050"/>
                  </a:ext>
                </a:extLst>
              </a:tr>
              <a:tr h="245501">
                <a:tc>
                  <a:txBody>
                    <a:bodyPr/>
                    <a:lstStyle/>
                    <a:p>
                      <a:pPr algn="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Peter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195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538738"/>
                  </a:ext>
                </a:extLst>
              </a:tr>
              <a:tr h="245501">
                <a:tc>
                  <a:txBody>
                    <a:bodyPr/>
                    <a:lstStyle/>
                    <a:p>
                      <a:pPr algn="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Sean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91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207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182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4042368"/>
                  </a:ext>
                </a:extLst>
              </a:tr>
              <a:tr h="245501">
                <a:tc>
                  <a:txBody>
                    <a:bodyPr/>
                    <a:lstStyle/>
                    <a:p>
                      <a:pPr algn="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Paul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6129879"/>
                  </a:ext>
                </a:extLst>
              </a:tr>
              <a:tr h="245501">
                <a:tc>
                  <a:txBody>
                    <a:bodyPr/>
                    <a:lstStyle/>
                    <a:p>
                      <a:pPr algn="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Simon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197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8795398"/>
                  </a:ext>
                </a:extLst>
              </a:tr>
              <a:tr h="245501">
                <a:tc>
                  <a:txBody>
                    <a:bodyPr/>
                    <a:lstStyle/>
                    <a:p>
                      <a:pPr algn="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Tom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4250471"/>
                  </a:ext>
                </a:extLst>
              </a:tr>
              <a:tr h="245501">
                <a:tc>
                  <a:txBody>
                    <a:bodyPr/>
                    <a:lstStyle/>
                    <a:p>
                      <a:pPr algn="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David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81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dirty="0">
                          <a:effectLst/>
                          <a:latin typeface="Arial" panose="020B0604020202020204" pitchFamily="34" charset="0"/>
                          <a:ea typeface="Calibri" panose="020F0502020204030204" pitchFamily="34" charset="0"/>
                          <a:cs typeface="Arial" panose="020B0604020202020204" pitchFamily="34" charset="0"/>
                        </a:rPr>
                        <a:t>165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118114"/>
                  </a:ext>
                </a:extLst>
              </a:tr>
            </a:tbl>
          </a:graphicData>
        </a:graphic>
      </p:graphicFrame>
      <p:graphicFrame>
        <p:nvGraphicFramePr>
          <p:cNvPr id="3" name="Objekt 2" hidden="1">
            <a:extLst>
              <a:ext uri="{FF2B5EF4-FFF2-40B4-BE49-F238E27FC236}">
                <a16:creationId xmlns:a16="http://schemas.microsoft.com/office/drawing/2014/main" id="{924A867B-B4E5-41E1-AE93-9C33ADEFDB8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924A867B-B4E5-41E1-AE93-9C33ADEFDB8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39</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Assignment</a:t>
            </a:r>
            <a:r>
              <a:rPr lang="cs-CZ" dirty="0"/>
              <a:t> </a:t>
            </a:r>
            <a:r>
              <a:rPr lang="cs-CZ" dirty="0" err="1"/>
              <a:t>Problem</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9" y="1647546"/>
            <a:ext cx="10965406" cy="3773488"/>
          </a:xfrm>
        </p:spPr>
        <p:txBody>
          <a:bodyPr>
            <a:noAutofit/>
          </a:bodyPr>
          <a:lstStyle/>
          <a:p>
            <a:pPr marL="285750" lvl="0" indent="-285750">
              <a:lnSpc>
                <a:spcPct val="110000"/>
              </a:lnSpc>
              <a:buFont typeface="Wingdings" panose="05000000000000000000" pitchFamily="2" charset="2"/>
              <a:buChar char="§"/>
            </a:pPr>
            <a:r>
              <a:rPr lang="cs-CZ" b="1" dirty="0" err="1"/>
              <a:t>Example</a:t>
            </a:r>
            <a:endParaRPr lang="en-US" b="1" dirty="0"/>
          </a:p>
          <a:p>
            <a:pPr lvl="1">
              <a:lnSpc>
                <a:spcPct val="110000"/>
              </a:lnSpc>
            </a:pPr>
            <a:r>
              <a:rPr lang="en-US" dirty="0">
                <a:solidFill>
                  <a:schemeClr val="accent2"/>
                </a:solidFill>
              </a:rPr>
              <a:t>Relay</a:t>
            </a:r>
            <a:r>
              <a:rPr lang="en-US" dirty="0"/>
              <a:t> </a:t>
            </a:r>
            <a:r>
              <a:rPr lang="en-US" dirty="0">
                <a:solidFill>
                  <a:schemeClr val="accent2"/>
                </a:solidFill>
              </a:rPr>
              <a:t>race</a:t>
            </a:r>
            <a:r>
              <a:rPr lang="en-US" dirty="0"/>
              <a:t> for </a:t>
            </a:r>
            <a:r>
              <a:rPr lang="en-US" dirty="0">
                <a:solidFill>
                  <a:schemeClr val="accent2"/>
                </a:solidFill>
              </a:rPr>
              <a:t>5-member teams</a:t>
            </a:r>
            <a:r>
              <a:rPr lang="en-US" dirty="0"/>
              <a:t> is organized</a:t>
            </a:r>
            <a:r>
              <a:rPr lang="cs-CZ" dirty="0"/>
              <a:t>.</a:t>
            </a:r>
          </a:p>
          <a:p>
            <a:pPr lvl="1">
              <a:lnSpc>
                <a:spcPct val="110000"/>
              </a:lnSpc>
            </a:pPr>
            <a:r>
              <a:rPr lang="en-US" dirty="0"/>
              <a:t>A member of each team will be competing in one discipline. You are going to build a </a:t>
            </a:r>
            <a:r>
              <a:rPr lang="en-US" dirty="0">
                <a:solidFill>
                  <a:schemeClr val="accent2"/>
                </a:solidFill>
              </a:rPr>
              <a:t>strongest</a:t>
            </a:r>
            <a:r>
              <a:rPr lang="en-US" dirty="0"/>
              <a:t> </a:t>
            </a:r>
            <a:r>
              <a:rPr lang="en-US" dirty="0">
                <a:solidFill>
                  <a:schemeClr val="accent2"/>
                </a:solidFill>
              </a:rPr>
              <a:t>team</a:t>
            </a:r>
            <a:r>
              <a:rPr lang="en-US" dirty="0"/>
              <a:t>. In the table, the seasonal </a:t>
            </a:r>
            <a:r>
              <a:rPr lang="en-US" dirty="0">
                <a:solidFill>
                  <a:schemeClr val="accent2"/>
                </a:solidFill>
              </a:rPr>
              <a:t>best</a:t>
            </a:r>
            <a:r>
              <a:rPr lang="en-US" dirty="0"/>
              <a:t> </a:t>
            </a:r>
            <a:r>
              <a:rPr lang="en-US" dirty="0">
                <a:solidFill>
                  <a:schemeClr val="accent2"/>
                </a:solidFill>
              </a:rPr>
              <a:t>performances</a:t>
            </a:r>
            <a:r>
              <a:rPr lang="en-US" dirty="0"/>
              <a:t> (in minutes) of candidates are given.</a:t>
            </a:r>
            <a:endParaRPr lang="cs-CZ"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66638"/>
            <a:ext cx="9552969" cy="369332"/>
          </a:xfrm>
        </p:spPr>
        <p:txBody>
          <a:bodyPr/>
          <a:lstStyle/>
          <a:p>
            <a:r>
              <a:rPr lang="cs-CZ" dirty="0" err="1"/>
              <a:t>Linear</a:t>
            </a:r>
            <a:r>
              <a:rPr lang="cs-CZ" dirty="0"/>
              <a:t> </a:t>
            </a:r>
            <a:r>
              <a:rPr lang="cs-CZ" dirty="0" err="1"/>
              <a:t>Assignment</a:t>
            </a:r>
            <a:r>
              <a:rPr lang="cs-CZ" dirty="0"/>
              <a:t> </a:t>
            </a:r>
            <a:r>
              <a:rPr lang="cs-CZ" dirty="0" err="1"/>
              <a:t>Problem</a:t>
            </a:r>
            <a:endParaRPr lang="en-US" dirty="0"/>
          </a:p>
        </p:txBody>
      </p:sp>
    </p:spTree>
    <p:extLst>
      <p:ext uri="{BB962C8B-B14F-4D97-AF65-F5344CB8AC3E}">
        <p14:creationId xmlns:p14="http://schemas.microsoft.com/office/powerpoint/2010/main" val="455393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C949DC46-B8B9-4729-A3FC-91B35B133DC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10" name="Objekt 9" hidden="1">
                        <a:extLst>
                          <a:ext uri="{FF2B5EF4-FFF2-40B4-BE49-F238E27FC236}">
                            <a16:creationId xmlns:a16="http://schemas.microsoft.com/office/drawing/2014/main" id="{C949DC46-B8B9-4729-A3FC-91B35B133D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Nadpis 3">
            <a:extLst>
              <a:ext uri="{FF2B5EF4-FFF2-40B4-BE49-F238E27FC236}">
                <a16:creationId xmlns:a16="http://schemas.microsoft.com/office/drawing/2014/main" id="{72530C58-EC1B-446E-B89F-B1AB5B904AA4}"/>
              </a:ext>
            </a:extLst>
          </p:cNvPr>
          <p:cNvSpPr>
            <a:spLocks noGrp="1"/>
          </p:cNvSpPr>
          <p:nvPr>
            <p:ph type="title"/>
          </p:nvPr>
        </p:nvSpPr>
        <p:spPr>
          <a:xfrm>
            <a:off x="444500" y="2973322"/>
            <a:ext cx="6535739" cy="1217677"/>
          </a:xfrm>
        </p:spPr>
        <p:txBody>
          <a:bodyPr vert="horz">
            <a:normAutofit fontScale="90000"/>
          </a:bodyPr>
          <a:lstStyle/>
          <a:p>
            <a:r>
              <a:rPr lang="en-US" dirty="0"/>
              <a:t>Introduction to Operational Research</a:t>
            </a:r>
          </a:p>
        </p:txBody>
      </p:sp>
      <p:sp>
        <p:nvSpPr>
          <p:cNvPr id="5" name="Zástupný text 4">
            <a:extLst>
              <a:ext uri="{FF2B5EF4-FFF2-40B4-BE49-F238E27FC236}">
                <a16:creationId xmlns:a16="http://schemas.microsoft.com/office/drawing/2014/main" id="{834CC7CE-B507-49F1-B90C-703BDC4E530E}"/>
              </a:ext>
            </a:extLst>
          </p:cNvPr>
          <p:cNvSpPr>
            <a:spLocks noGrp="1"/>
          </p:cNvSpPr>
          <p:nvPr>
            <p:ph type="body" sz="quarter" idx="21"/>
          </p:nvPr>
        </p:nvSpPr>
        <p:spPr/>
        <p:txBody>
          <a:bodyPr/>
          <a:lstStyle/>
          <a:p>
            <a:r>
              <a:rPr lang="cs-CZ"/>
              <a:t>1</a:t>
            </a:r>
          </a:p>
        </p:txBody>
      </p:sp>
      <p:sp>
        <p:nvSpPr>
          <p:cNvPr id="6" name="Zástupný text 5">
            <a:extLst>
              <a:ext uri="{FF2B5EF4-FFF2-40B4-BE49-F238E27FC236}">
                <a16:creationId xmlns:a16="http://schemas.microsoft.com/office/drawing/2014/main" id="{9E67B2E4-657E-4883-9D7F-EEFA64C274F7}"/>
              </a:ext>
            </a:extLst>
          </p:cNvPr>
          <p:cNvSpPr>
            <a:spLocks noGrp="1"/>
          </p:cNvSpPr>
          <p:nvPr>
            <p:ph type="body" sz="quarter" idx="23"/>
          </p:nvPr>
        </p:nvSpPr>
        <p:spPr/>
        <p:txBody>
          <a:bodyPr/>
          <a:lstStyle/>
          <a:p>
            <a:r>
              <a:rPr lang="cs-CZ" dirty="0"/>
              <a:t> </a:t>
            </a:r>
          </a:p>
        </p:txBody>
      </p:sp>
      <p:sp>
        <p:nvSpPr>
          <p:cNvPr id="8" name="Slide Number Placeholder 7">
            <a:extLst>
              <a:ext uri="{FF2B5EF4-FFF2-40B4-BE49-F238E27FC236}">
                <a16:creationId xmlns:a16="http://schemas.microsoft.com/office/drawing/2014/main" id="{FF43DD7D-4ED8-1748-A273-28A6C878115F}"/>
              </a:ext>
            </a:extLst>
          </p:cNvPr>
          <p:cNvSpPr>
            <a:spLocks noGrp="1"/>
          </p:cNvSpPr>
          <p:nvPr>
            <p:ph type="sldNum" sz="quarter" idx="12"/>
          </p:nvPr>
        </p:nvSpPr>
        <p:spPr/>
        <p:txBody>
          <a:bodyPr/>
          <a:lstStyle/>
          <a:p>
            <a:fld id="{2CCBFC96-D0B0-4748-8307-6E5E2D74C2B0}" type="slidenum">
              <a:rPr lang="cs-CZ" smtClean="0"/>
              <a:t>4</a:t>
            </a:fld>
            <a:endParaRPr lang="cs-CZ"/>
          </a:p>
        </p:txBody>
      </p:sp>
      <p:pic>
        <p:nvPicPr>
          <p:cNvPr id="37" name="Zástupný symbol obrázku 36">
            <a:extLst>
              <a:ext uri="{FF2B5EF4-FFF2-40B4-BE49-F238E27FC236}">
                <a16:creationId xmlns:a16="http://schemas.microsoft.com/office/drawing/2014/main" id="{BE53BC20-CD45-49D0-A278-7BB822E17505}"/>
              </a:ext>
            </a:extLst>
          </p:cNvPr>
          <p:cNvPicPr>
            <a:picLocks noGrp="1" noChangeAspect="1"/>
          </p:cNvPicPr>
          <p:nvPr>
            <p:ph type="pic" sz="quarter" idx="24"/>
          </p:nvPr>
        </p:nvPicPr>
        <p:blipFill>
          <a:blip r:embed="rId5">
            <a:extLst>
              <a:ext uri="{28A0092B-C50C-407E-A947-70E740481C1C}">
                <a14:useLocalDpi xmlns:a14="http://schemas.microsoft.com/office/drawing/2010/main" val="0"/>
              </a:ext>
            </a:extLst>
          </a:blip>
          <a:srcRect t="6838" b="6838"/>
          <a:stretch>
            <a:fillRect/>
          </a:stretch>
        </p:blipFill>
        <p:spPr>
          <a:xfrm>
            <a:off x="7749459" y="-37322"/>
            <a:ext cx="4442541" cy="6180138"/>
          </a:xfrm>
        </p:spPr>
      </p:pic>
      <p:sp>
        <p:nvSpPr>
          <p:cNvPr id="2" name="Zástupný symbol pro zápatí 1">
            <a:extLst>
              <a:ext uri="{FF2B5EF4-FFF2-40B4-BE49-F238E27FC236}">
                <a16:creationId xmlns:a16="http://schemas.microsoft.com/office/drawing/2014/main" id="{76537204-4523-4E23-B3C5-2FB5AFE2C7A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cs-CZ" dirty="0"/>
          </a:p>
        </p:txBody>
      </p:sp>
    </p:spTree>
    <p:extLst>
      <p:ext uri="{BB962C8B-B14F-4D97-AF65-F5344CB8AC3E}">
        <p14:creationId xmlns:p14="http://schemas.microsoft.com/office/powerpoint/2010/main" val="635754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40</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Assignment</a:t>
            </a:r>
            <a:r>
              <a:rPr lang="cs-CZ" dirty="0"/>
              <a:t> </a:t>
            </a:r>
            <a:r>
              <a:rPr lang="cs-CZ" dirty="0" err="1"/>
              <a:t>Problem</a:t>
            </a:r>
            <a:endParaRPr lang="en-US" dirty="0"/>
          </a:p>
        </p:txBody>
      </p:sp>
      <p:sp>
        <p:nvSpPr>
          <p:cNvPr id="18" name="Zástupný text 4">
            <a:extLst>
              <a:ext uri="{FF2B5EF4-FFF2-40B4-BE49-F238E27FC236}">
                <a16:creationId xmlns:a16="http://schemas.microsoft.com/office/drawing/2014/main" id="{AB1EFCF1-64B5-4DB9-8064-63D400E246EF}"/>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cs-CZ" b="1" dirty="0" err="1"/>
              <a:t>Feasible</a:t>
            </a:r>
            <a:r>
              <a:rPr lang="cs-CZ" b="1" dirty="0"/>
              <a:t> </a:t>
            </a:r>
            <a:r>
              <a:rPr lang="cs-CZ" b="1" dirty="0" err="1"/>
              <a:t>solution</a:t>
            </a:r>
            <a:endParaRPr lang="en-US" b="1" dirty="0"/>
          </a:p>
          <a:p>
            <a:pPr lvl="1">
              <a:lnSpc>
                <a:spcPct val="110000"/>
              </a:lnSpc>
            </a:pPr>
            <a:r>
              <a:rPr lang="cs-CZ" dirty="0" err="1"/>
              <a:t>Decision</a:t>
            </a:r>
            <a:r>
              <a:rPr lang="cs-CZ" dirty="0"/>
              <a:t> </a:t>
            </a:r>
            <a:r>
              <a:rPr lang="cs-CZ" dirty="0" err="1"/>
              <a:t>variables</a:t>
            </a:r>
            <a:endParaRPr lang="en-US" dirty="0"/>
          </a:p>
          <a:p>
            <a:pPr lvl="1">
              <a:lnSpc>
                <a:spcPct val="110000"/>
              </a:lnSpc>
            </a:pPr>
            <a:endParaRPr lang="en-US" dirty="0"/>
          </a:p>
          <a:p>
            <a:pPr lvl="1">
              <a:lnSpc>
                <a:spcPct val="110000"/>
              </a:lnSpc>
            </a:pPr>
            <a:endParaRPr lang="en-US" sz="2000" dirty="0"/>
          </a:p>
          <a:p>
            <a:pPr lvl="1">
              <a:lnSpc>
                <a:spcPct val="110000"/>
              </a:lnSpc>
            </a:pPr>
            <a:endParaRPr lang="cs-CZ" dirty="0"/>
          </a:p>
          <a:p>
            <a:pPr lvl="1">
              <a:lnSpc>
                <a:spcPct val="110000"/>
              </a:lnSpc>
            </a:pPr>
            <a:endParaRPr lang="cs-CZ" dirty="0"/>
          </a:p>
          <a:p>
            <a:pPr lvl="1">
              <a:lnSpc>
                <a:spcPct val="110000"/>
              </a:lnSpc>
            </a:pPr>
            <a:endParaRPr lang="cs-CZ" dirty="0"/>
          </a:p>
          <a:p>
            <a:pPr marL="381000" lvl="1" indent="0">
              <a:lnSpc>
                <a:spcPct val="110000"/>
              </a:lnSpc>
              <a:buNone/>
            </a:pPr>
            <a:endParaRPr lang="en-US" sz="3200" dirty="0"/>
          </a:p>
          <a:p>
            <a:pPr lvl="1">
              <a:lnSpc>
                <a:spcPct val="110000"/>
              </a:lnSpc>
            </a:pPr>
            <a:r>
              <a:rPr lang="cs-CZ" dirty="0" err="1"/>
              <a:t>Objective</a:t>
            </a:r>
            <a:r>
              <a:rPr lang="cs-CZ" dirty="0"/>
              <a:t> </a:t>
            </a:r>
            <a:r>
              <a:rPr lang="cs-CZ" dirty="0" err="1"/>
              <a:t>value</a:t>
            </a:r>
            <a:endParaRPr lang="en-US" dirty="0"/>
          </a:p>
          <a:p>
            <a:pPr marL="285750" lvl="0" indent="-285750">
              <a:lnSpc>
                <a:spcPct val="110000"/>
              </a:lnSpc>
              <a:buFont typeface="Wingdings" panose="05000000000000000000" pitchFamily="2" charset="2"/>
              <a:buChar char="§"/>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graphicFrame>
        <p:nvGraphicFramePr>
          <p:cNvPr id="12" name="Objekt 11">
            <a:extLst>
              <a:ext uri="{FF2B5EF4-FFF2-40B4-BE49-F238E27FC236}">
                <a16:creationId xmlns:a16="http://schemas.microsoft.com/office/drawing/2014/main" id="{7B294193-0574-576C-F641-2042A0DFD7AE}"/>
              </a:ext>
            </a:extLst>
          </p:cNvPr>
          <p:cNvGraphicFramePr>
            <a:graphicFrameLocks noChangeAspect="1"/>
          </p:cNvGraphicFramePr>
          <p:nvPr>
            <p:extLst>
              <p:ext uri="{D42A27DB-BD31-4B8C-83A1-F6EECF244321}">
                <p14:modId xmlns:p14="http://schemas.microsoft.com/office/powerpoint/2010/main" val="869904982"/>
              </p:ext>
            </p:extLst>
          </p:nvPr>
        </p:nvGraphicFramePr>
        <p:xfrm>
          <a:off x="1257198" y="4984750"/>
          <a:ext cx="3516312" cy="284163"/>
        </p:xfrm>
        <a:graphic>
          <a:graphicData uri="http://schemas.openxmlformats.org/presentationml/2006/ole">
            <mc:AlternateContent xmlns:mc="http://schemas.openxmlformats.org/markup-compatibility/2006">
              <mc:Choice xmlns:v="urn:schemas-microsoft-com:vml" Requires="v">
                <p:oleObj name="Equation" r:id="rId2" imgW="2514600" imgH="203040" progId="Equation.DSMT4">
                  <p:embed/>
                </p:oleObj>
              </mc:Choice>
              <mc:Fallback>
                <p:oleObj name="Equation" r:id="rId2" imgW="2514600" imgH="203040" progId="Equation.DSMT4">
                  <p:embed/>
                  <p:pic>
                    <p:nvPicPr>
                      <p:cNvPr id="12" name="Objekt 11">
                        <a:extLst>
                          <a:ext uri="{FF2B5EF4-FFF2-40B4-BE49-F238E27FC236}">
                            <a16:creationId xmlns:a16="http://schemas.microsoft.com/office/drawing/2014/main" id="{7B294193-0574-576C-F641-2042A0DFD7AE}"/>
                          </a:ext>
                        </a:extLst>
                      </p:cNvPr>
                      <p:cNvPicPr/>
                      <p:nvPr/>
                    </p:nvPicPr>
                    <p:blipFill>
                      <a:blip r:embed="rId3"/>
                      <a:stretch>
                        <a:fillRect/>
                      </a:stretch>
                    </p:blipFill>
                    <p:spPr>
                      <a:xfrm>
                        <a:off x="1257198" y="4984750"/>
                        <a:ext cx="3516312" cy="284163"/>
                      </a:xfrm>
                      <a:prstGeom prst="rect">
                        <a:avLst/>
                      </a:prstGeom>
                    </p:spPr>
                  </p:pic>
                </p:oleObj>
              </mc:Fallback>
            </mc:AlternateContent>
          </a:graphicData>
        </a:graphic>
      </p:graphicFrame>
      <p:graphicFrame>
        <p:nvGraphicFramePr>
          <p:cNvPr id="13" name="Tabulka 12">
            <a:extLst>
              <a:ext uri="{FF2B5EF4-FFF2-40B4-BE49-F238E27FC236}">
                <a16:creationId xmlns:a16="http://schemas.microsoft.com/office/drawing/2014/main" id="{92139895-A15A-807E-234F-41281C031CF6}"/>
              </a:ext>
            </a:extLst>
          </p:cNvPr>
          <p:cNvGraphicFramePr>
            <a:graphicFrameLocks noGrp="1"/>
          </p:cNvGraphicFramePr>
          <p:nvPr>
            <p:extLst>
              <p:ext uri="{D42A27DB-BD31-4B8C-83A1-F6EECF244321}">
                <p14:modId xmlns:p14="http://schemas.microsoft.com/office/powerpoint/2010/main" val="3766559407"/>
              </p:ext>
            </p:extLst>
          </p:nvPr>
        </p:nvGraphicFramePr>
        <p:xfrm>
          <a:off x="1257198" y="2316045"/>
          <a:ext cx="5839404" cy="2212800"/>
        </p:xfrm>
        <a:graphic>
          <a:graphicData uri="http://schemas.openxmlformats.org/drawingml/2006/table">
            <a:tbl>
              <a:tblPr firstRow="1" firstCol="1" bandRow="1"/>
              <a:tblGrid>
                <a:gridCol w="973234">
                  <a:extLst>
                    <a:ext uri="{9D8B030D-6E8A-4147-A177-3AD203B41FA5}">
                      <a16:colId xmlns:a16="http://schemas.microsoft.com/office/drawing/2014/main" val="2016980903"/>
                    </a:ext>
                  </a:extLst>
                </a:gridCol>
                <a:gridCol w="973234">
                  <a:extLst>
                    <a:ext uri="{9D8B030D-6E8A-4147-A177-3AD203B41FA5}">
                      <a16:colId xmlns:a16="http://schemas.microsoft.com/office/drawing/2014/main" val="79292979"/>
                    </a:ext>
                  </a:extLst>
                </a:gridCol>
                <a:gridCol w="973234">
                  <a:extLst>
                    <a:ext uri="{9D8B030D-6E8A-4147-A177-3AD203B41FA5}">
                      <a16:colId xmlns:a16="http://schemas.microsoft.com/office/drawing/2014/main" val="612718904"/>
                    </a:ext>
                  </a:extLst>
                </a:gridCol>
                <a:gridCol w="973234">
                  <a:extLst>
                    <a:ext uri="{9D8B030D-6E8A-4147-A177-3AD203B41FA5}">
                      <a16:colId xmlns:a16="http://schemas.microsoft.com/office/drawing/2014/main" val="486536752"/>
                    </a:ext>
                  </a:extLst>
                </a:gridCol>
                <a:gridCol w="973234">
                  <a:extLst>
                    <a:ext uri="{9D8B030D-6E8A-4147-A177-3AD203B41FA5}">
                      <a16:colId xmlns:a16="http://schemas.microsoft.com/office/drawing/2014/main" val="2629626036"/>
                    </a:ext>
                  </a:extLst>
                </a:gridCol>
                <a:gridCol w="973234">
                  <a:extLst>
                    <a:ext uri="{9D8B030D-6E8A-4147-A177-3AD203B41FA5}">
                      <a16:colId xmlns:a16="http://schemas.microsoft.com/office/drawing/2014/main" val="2588406988"/>
                    </a:ext>
                  </a:extLst>
                </a:gridCol>
              </a:tblGrid>
              <a:tr h="245501">
                <a:tc>
                  <a:txBody>
                    <a:bodyPr/>
                    <a:lstStyle/>
                    <a:p>
                      <a:pPr algn="r">
                        <a:lnSpc>
                          <a:spcPct val="107000"/>
                        </a:lnSpc>
                        <a:spcAft>
                          <a:spcPts val="800"/>
                        </a:spcAft>
                      </a:pP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Time (min)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Run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dirty="0" err="1">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Swim</a:t>
                      </a:r>
                      <a:endPar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Bike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Inline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Ski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2759690028"/>
                  </a:ext>
                </a:extLst>
              </a:tr>
              <a:tr h="245501">
                <a:tc>
                  <a:txBody>
                    <a:bodyPr/>
                    <a:lstStyle/>
                    <a:p>
                      <a:pPr algn="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Mike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0954387"/>
                  </a:ext>
                </a:extLst>
              </a:tr>
              <a:tr h="245501">
                <a:tc>
                  <a:txBody>
                    <a:bodyPr/>
                    <a:lstStyle/>
                    <a:p>
                      <a:pPr algn="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Jack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804050"/>
                  </a:ext>
                </a:extLst>
              </a:tr>
              <a:tr h="248792">
                <a:tc>
                  <a:txBody>
                    <a:bodyPr/>
                    <a:lstStyle/>
                    <a:p>
                      <a:pPr algn="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Peter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195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538738"/>
                  </a:ext>
                </a:extLst>
              </a:tr>
              <a:tr h="245501">
                <a:tc>
                  <a:txBody>
                    <a:bodyPr/>
                    <a:lstStyle/>
                    <a:p>
                      <a:pPr algn="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Sean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91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207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182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4042368"/>
                  </a:ext>
                </a:extLst>
              </a:tr>
              <a:tr h="245501">
                <a:tc>
                  <a:txBody>
                    <a:bodyPr/>
                    <a:lstStyle/>
                    <a:p>
                      <a:pPr algn="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Paul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6129879"/>
                  </a:ext>
                </a:extLst>
              </a:tr>
              <a:tr h="245501">
                <a:tc>
                  <a:txBody>
                    <a:bodyPr/>
                    <a:lstStyle/>
                    <a:p>
                      <a:pPr algn="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Simon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197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8795398"/>
                  </a:ext>
                </a:extLst>
              </a:tr>
              <a:tr h="245501">
                <a:tc>
                  <a:txBody>
                    <a:bodyPr/>
                    <a:lstStyle/>
                    <a:p>
                      <a:pPr algn="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Tom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4250471"/>
                  </a:ext>
                </a:extLst>
              </a:tr>
              <a:tr h="245501">
                <a:tc>
                  <a:txBody>
                    <a:bodyPr/>
                    <a:lstStyle/>
                    <a:p>
                      <a:pPr algn="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David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81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cs-CZ" sz="1200" kern="100" dirty="0">
                          <a:effectLst/>
                          <a:latin typeface="Arial" panose="020B0604020202020204" pitchFamily="34" charset="0"/>
                          <a:ea typeface="Calibri" panose="020F0502020204030204" pitchFamily="34" charset="0"/>
                          <a:cs typeface="Arial" panose="020B0604020202020204" pitchFamily="34" charset="0"/>
                        </a:rPr>
                        <a:t>165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577118114"/>
                  </a:ext>
                </a:extLst>
              </a:tr>
            </a:tbl>
          </a:graphicData>
        </a:graphic>
      </p:graphicFrame>
      <p:sp>
        <p:nvSpPr>
          <p:cNvPr id="3" name="Zástupný text 8">
            <a:extLst>
              <a:ext uri="{FF2B5EF4-FFF2-40B4-BE49-F238E27FC236}">
                <a16:creationId xmlns:a16="http://schemas.microsoft.com/office/drawing/2014/main" id="{05BF99ED-E5EE-49EE-407E-06916E0D9BB9}"/>
              </a:ext>
            </a:extLst>
          </p:cNvPr>
          <p:cNvSpPr txBox="1">
            <a:spLocks/>
          </p:cNvSpPr>
          <p:nvPr/>
        </p:nvSpPr>
        <p:spPr>
          <a:xfrm>
            <a:off x="460326" y="1066638"/>
            <a:ext cx="9552969" cy="369332"/>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0"/>
              </a:spcBef>
              <a:buClr>
                <a:srgbClr val="D9D9D9"/>
              </a:buClr>
              <a:buSzTx/>
              <a:buFont typeface="Wingdings"/>
              <a:buNone/>
              <a:defRPr sz="18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dirty="0" err="1"/>
              <a:t>Linear</a:t>
            </a:r>
            <a:r>
              <a:rPr lang="cs-CZ" dirty="0"/>
              <a:t> </a:t>
            </a:r>
            <a:r>
              <a:rPr lang="cs-CZ" dirty="0" err="1"/>
              <a:t>Assignment</a:t>
            </a:r>
            <a:r>
              <a:rPr lang="cs-CZ" dirty="0"/>
              <a:t> </a:t>
            </a:r>
            <a:r>
              <a:rPr lang="cs-CZ" dirty="0" err="1"/>
              <a:t>Problem</a:t>
            </a:r>
            <a:r>
              <a:rPr lang="cs-CZ" dirty="0"/>
              <a:t> – matrix minimum </a:t>
            </a:r>
            <a:r>
              <a:rPr lang="cs-CZ" dirty="0" err="1"/>
              <a:t>method</a:t>
            </a:r>
            <a:endParaRPr lang="en-US" dirty="0"/>
          </a:p>
        </p:txBody>
      </p:sp>
    </p:spTree>
    <p:extLst>
      <p:ext uri="{BB962C8B-B14F-4D97-AF65-F5344CB8AC3E}">
        <p14:creationId xmlns:p14="http://schemas.microsoft.com/office/powerpoint/2010/main" val="3821313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41</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Assignment</a:t>
            </a:r>
            <a:r>
              <a:rPr lang="cs-CZ" dirty="0"/>
              <a:t> </a:t>
            </a:r>
            <a:r>
              <a:rPr lang="cs-CZ" dirty="0" err="1"/>
              <a:t>Problem</a:t>
            </a: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3" name="Zástupný text 2">
            <a:extLst>
              <a:ext uri="{FF2B5EF4-FFF2-40B4-BE49-F238E27FC236}">
                <a16:creationId xmlns:a16="http://schemas.microsoft.com/office/drawing/2014/main" id="{BF8FB862-ACDC-4DAC-84DC-014E2D9A9579}"/>
              </a:ext>
            </a:extLst>
          </p:cNvPr>
          <p:cNvSpPr>
            <a:spLocks noGrp="1"/>
          </p:cNvSpPr>
          <p:nvPr>
            <p:ph type="body" sz="quarter" idx="23"/>
          </p:nvPr>
        </p:nvSpPr>
        <p:spPr>
          <a:xfrm>
            <a:off x="460326" y="1066638"/>
            <a:ext cx="9242159" cy="369332"/>
          </a:xfrm>
        </p:spPr>
        <p:txBody>
          <a:bodyPr/>
          <a:lstStyle/>
          <a:p>
            <a:r>
              <a:rPr lang="cs-CZ" dirty="0" err="1"/>
              <a:t>Linear</a:t>
            </a:r>
            <a:r>
              <a:rPr lang="cs-CZ" dirty="0"/>
              <a:t> </a:t>
            </a:r>
            <a:r>
              <a:rPr lang="cs-CZ" dirty="0" err="1"/>
              <a:t>Assignment</a:t>
            </a:r>
            <a:r>
              <a:rPr lang="cs-CZ" dirty="0"/>
              <a:t> </a:t>
            </a:r>
            <a:r>
              <a:rPr lang="cs-CZ" dirty="0" err="1"/>
              <a:t>Problem</a:t>
            </a:r>
            <a:r>
              <a:rPr lang="cs-CZ" dirty="0"/>
              <a:t> – basic </a:t>
            </a:r>
            <a:r>
              <a:rPr lang="cs-CZ" dirty="0" err="1"/>
              <a:t>mathematical</a:t>
            </a:r>
            <a:r>
              <a:rPr lang="cs-CZ" dirty="0"/>
              <a:t> model </a:t>
            </a:r>
            <a:r>
              <a:rPr lang="cs-CZ" dirty="0" err="1"/>
              <a:t>formulation</a:t>
            </a:r>
            <a:endParaRPr lang="en-US" dirty="0"/>
          </a:p>
        </p:txBody>
      </p:sp>
      <p:sp>
        <p:nvSpPr>
          <p:cNvPr id="12" name="TextBox 11">
            <a:extLst>
              <a:ext uri="{FF2B5EF4-FFF2-40B4-BE49-F238E27FC236}">
                <a16:creationId xmlns:a16="http://schemas.microsoft.com/office/drawing/2014/main" id="{036907C8-462A-47B4-14EA-57E91FD9D2EB}"/>
              </a:ext>
            </a:extLst>
          </p:cNvPr>
          <p:cNvSpPr txBox="1"/>
          <p:nvPr/>
        </p:nvSpPr>
        <p:spPr>
          <a:xfrm>
            <a:off x="612039" y="1671253"/>
            <a:ext cx="6094990" cy="1734321"/>
          </a:xfrm>
          <a:prstGeom prst="rect">
            <a:avLst/>
          </a:prstGeom>
          <a:noFill/>
        </p:spPr>
        <p:txBody>
          <a:bodyPr wrap="square">
            <a:spAutoFit/>
          </a:bodyPr>
          <a:lstStyle/>
          <a:p>
            <a:pPr marL="285750" lvl="0" indent="-285750">
              <a:lnSpc>
                <a:spcPct val="110000"/>
              </a:lnSpc>
              <a:buFont typeface="Wingdings" panose="05000000000000000000" pitchFamily="2" charset="2"/>
              <a:buChar char="§"/>
            </a:pPr>
            <a:r>
              <a:rPr lang="cs-CZ" b="1" dirty="0" err="1"/>
              <a:t>Parameters</a:t>
            </a:r>
            <a:endParaRPr lang="cs-CZ" b="1" dirty="0"/>
          </a:p>
          <a:p>
            <a:pPr marL="285750" lvl="0" indent="-285750">
              <a:lnSpc>
                <a:spcPct val="110000"/>
              </a:lnSpc>
              <a:buFont typeface="Wingdings" panose="05000000000000000000" pitchFamily="2" charset="2"/>
              <a:buChar char="§"/>
            </a:pPr>
            <a:endParaRPr lang="cs-CZ" b="1" dirty="0"/>
          </a:p>
          <a:p>
            <a:pPr marL="285750" lvl="0" indent="-285750">
              <a:lnSpc>
                <a:spcPct val="110000"/>
              </a:lnSpc>
              <a:buFont typeface="Wingdings" panose="05000000000000000000" pitchFamily="2" charset="2"/>
              <a:buChar char="§"/>
            </a:pPr>
            <a:endParaRPr lang="cs-CZ" b="1" dirty="0"/>
          </a:p>
          <a:p>
            <a:pPr marL="285750" lvl="0" indent="-285750">
              <a:lnSpc>
                <a:spcPct val="110000"/>
              </a:lnSpc>
              <a:buFont typeface="Wingdings" panose="05000000000000000000" pitchFamily="2" charset="2"/>
              <a:buChar char="§"/>
            </a:pPr>
            <a:endParaRPr lang="cs-CZ" sz="600" b="1" dirty="0"/>
          </a:p>
          <a:p>
            <a:pPr marL="285750" lvl="0" indent="-285750">
              <a:lnSpc>
                <a:spcPct val="110000"/>
              </a:lnSpc>
              <a:buFont typeface="Wingdings" panose="05000000000000000000" pitchFamily="2" charset="2"/>
              <a:buChar char="§"/>
            </a:pPr>
            <a:r>
              <a:rPr lang="cs-CZ" b="1" dirty="0" err="1"/>
              <a:t>Decision</a:t>
            </a:r>
            <a:r>
              <a:rPr lang="cs-CZ" b="1" dirty="0"/>
              <a:t> </a:t>
            </a:r>
            <a:r>
              <a:rPr lang="cs-CZ" b="1" dirty="0" err="1"/>
              <a:t>variables</a:t>
            </a:r>
            <a:endParaRPr lang="cs-CZ" b="1" dirty="0"/>
          </a:p>
          <a:p>
            <a:pPr lvl="0">
              <a:lnSpc>
                <a:spcPct val="110000"/>
              </a:lnSpc>
            </a:pPr>
            <a:endParaRPr lang="cs-CZ" sz="2000" b="1" dirty="0"/>
          </a:p>
        </p:txBody>
      </p:sp>
      <p:graphicFrame>
        <p:nvGraphicFramePr>
          <p:cNvPr id="13" name="Objekt 6">
            <a:extLst>
              <a:ext uri="{FF2B5EF4-FFF2-40B4-BE49-F238E27FC236}">
                <a16:creationId xmlns:a16="http://schemas.microsoft.com/office/drawing/2014/main" id="{9AFE61BE-2B2A-C7C8-C1B9-B950FF7FE3BF}"/>
              </a:ext>
            </a:extLst>
          </p:cNvPr>
          <p:cNvGraphicFramePr>
            <a:graphicFrameLocks noChangeAspect="1"/>
          </p:cNvGraphicFramePr>
          <p:nvPr>
            <p:extLst>
              <p:ext uri="{D42A27DB-BD31-4B8C-83A1-F6EECF244321}">
                <p14:modId xmlns:p14="http://schemas.microsoft.com/office/powerpoint/2010/main" val="2838506930"/>
              </p:ext>
            </p:extLst>
          </p:nvPr>
        </p:nvGraphicFramePr>
        <p:xfrm>
          <a:off x="1079281" y="3081337"/>
          <a:ext cx="1912937" cy="695325"/>
        </p:xfrm>
        <a:graphic>
          <a:graphicData uri="http://schemas.openxmlformats.org/presentationml/2006/ole">
            <mc:AlternateContent xmlns:mc="http://schemas.openxmlformats.org/markup-compatibility/2006">
              <mc:Choice xmlns:v="urn:schemas-microsoft-com:vml" Requires="v">
                <p:oleObj name="Equation" r:id="rId2" imgW="1257120" imgH="457200" progId="Equation.DSMT4">
                  <p:embed/>
                </p:oleObj>
              </mc:Choice>
              <mc:Fallback>
                <p:oleObj name="Equation" r:id="rId2" imgW="1257120" imgH="457200" progId="Equation.DSMT4">
                  <p:embed/>
                  <p:pic>
                    <p:nvPicPr>
                      <p:cNvPr id="13" name="Objekt 6">
                        <a:extLst>
                          <a:ext uri="{FF2B5EF4-FFF2-40B4-BE49-F238E27FC236}">
                            <a16:creationId xmlns:a16="http://schemas.microsoft.com/office/drawing/2014/main" id="{9AFE61BE-2B2A-C7C8-C1B9-B950FF7FE3BF}"/>
                          </a:ext>
                        </a:extLst>
                      </p:cNvPr>
                      <p:cNvPicPr/>
                      <p:nvPr/>
                    </p:nvPicPr>
                    <p:blipFill>
                      <a:blip r:embed="rId3"/>
                      <a:stretch>
                        <a:fillRect/>
                      </a:stretch>
                    </p:blipFill>
                    <p:spPr>
                      <a:xfrm>
                        <a:off x="1079281" y="3081337"/>
                        <a:ext cx="1912937" cy="695325"/>
                      </a:xfrm>
                      <a:prstGeom prst="rect">
                        <a:avLst/>
                      </a:prstGeom>
                    </p:spPr>
                  </p:pic>
                </p:oleObj>
              </mc:Fallback>
            </mc:AlternateContent>
          </a:graphicData>
        </a:graphic>
      </p:graphicFrame>
      <p:graphicFrame>
        <p:nvGraphicFramePr>
          <p:cNvPr id="14" name="Objekt 9">
            <a:extLst>
              <a:ext uri="{FF2B5EF4-FFF2-40B4-BE49-F238E27FC236}">
                <a16:creationId xmlns:a16="http://schemas.microsoft.com/office/drawing/2014/main" id="{37DC2158-2ADC-9ABE-3E16-0116638685B5}"/>
              </a:ext>
            </a:extLst>
          </p:cNvPr>
          <p:cNvGraphicFramePr>
            <a:graphicFrameLocks noChangeAspect="1"/>
          </p:cNvGraphicFramePr>
          <p:nvPr>
            <p:extLst>
              <p:ext uri="{D42A27DB-BD31-4B8C-83A1-F6EECF244321}">
                <p14:modId xmlns:p14="http://schemas.microsoft.com/office/powerpoint/2010/main" val="827128896"/>
              </p:ext>
            </p:extLst>
          </p:nvPr>
        </p:nvGraphicFramePr>
        <p:xfrm>
          <a:off x="1079281" y="2171700"/>
          <a:ext cx="3494088" cy="366713"/>
        </p:xfrm>
        <a:graphic>
          <a:graphicData uri="http://schemas.openxmlformats.org/presentationml/2006/ole">
            <mc:AlternateContent xmlns:mc="http://schemas.openxmlformats.org/markup-compatibility/2006">
              <mc:Choice xmlns:v="urn:schemas-microsoft-com:vml" Requires="v">
                <p:oleObj name="Equation" r:id="rId4" imgW="2298600" imgH="241200" progId="Equation.DSMT4">
                  <p:embed/>
                </p:oleObj>
              </mc:Choice>
              <mc:Fallback>
                <p:oleObj name="Equation" r:id="rId4" imgW="2298600" imgH="241200" progId="Equation.DSMT4">
                  <p:embed/>
                  <p:pic>
                    <p:nvPicPr>
                      <p:cNvPr id="14" name="Objekt 9">
                        <a:extLst>
                          <a:ext uri="{FF2B5EF4-FFF2-40B4-BE49-F238E27FC236}">
                            <a16:creationId xmlns:a16="http://schemas.microsoft.com/office/drawing/2014/main" id="{37DC2158-2ADC-9ABE-3E16-0116638685B5}"/>
                          </a:ext>
                        </a:extLst>
                      </p:cNvPr>
                      <p:cNvPicPr/>
                      <p:nvPr/>
                    </p:nvPicPr>
                    <p:blipFill>
                      <a:blip r:embed="rId5"/>
                      <a:stretch>
                        <a:fillRect/>
                      </a:stretch>
                    </p:blipFill>
                    <p:spPr>
                      <a:xfrm>
                        <a:off x="1079281" y="2171700"/>
                        <a:ext cx="3494088" cy="366713"/>
                      </a:xfrm>
                      <a:prstGeom prst="rect">
                        <a:avLst/>
                      </a:prstGeom>
                    </p:spPr>
                  </p:pic>
                </p:oleObj>
              </mc:Fallback>
            </mc:AlternateContent>
          </a:graphicData>
        </a:graphic>
      </p:graphicFrame>
    </p:spTree>
    <p:extLst>
      <p:ext uri="{BB962C8B-B14F-4D97-AF65-F5344CB8AC3E}">
        <p14:creationId xmlns:p14="http://schemas.microsoft.com/office/powerpoint/2010/main" val="2899458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42</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Assignment</a:t>
            </a:r>
            <a:r>
              <a:rPr lang="cs-CZ" dirty="0"/>
              <a:t> </a:t>
            </a:r>
            <a:r>
              <a:rPr lang="cs-CZ" dirty="0" err="1"/>
              <a:t>Problem</a:t>
            </a: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3" name="Zástupný text 2">
            <a:extLst>
              <a:ext uri="{FF2B5EF4-FFF2-40B4-BE49-F238E27FC236}">
                <a16:creationId xmlns:a16="http://schemas.microsoft.com/office/drawing/2014/main" id="{BF8FB862-ACDC-4DAC-84DC-014E2D9A9579}"/>
              </a:ext>
            </a:extLst>
          </p:cNvPr>
          <p:cNvSpPr>
            <a:spLocks noGrp="1"/>
          </p:cNvSpPr>
          <p:nvPr>
            <p:ph type="body" sz="quarter" idx="23"/>
          </p:nvPr>
        </p:nvSpPr>
        <p:spPr>
          <a:xfrm>
            <a:off x="460326" y="1066638"/>
            <a:ext cx="9242159" cy="369332"/>
          </a:xfrm>
        </p:spPr>
        <p:txBody>
          <a:bodyPr/>
          <a:lstStyle/>
          <a:p>
            <a:r>
              <a:rPr lang="cs-CZ" dirty="0" err="1"/>
              <a:t>Linear</a:t>
            </a:r>
            <a:r>
              <a:rPr lang="cs-CZ" dirty="0"/>
              <a:t> </a:t>
            </a:r>
            <a:r>
              <a:rPr lang="cs-CZ" dirty="0" err="1"/>
              <a:t>Assignment</a:t>
            </a:r>
            <a:r>
              <a:rPr lang="cs-CZ" dirty="0"/>
              <a:t> </a:t>
            </a:r>
            <a:r>
              <a:rPr lang="cs-CZ" dirty="0" err="1"/>
              <a:t>Problem</a:t>
            </a:r>
            <a:r>
              <a:rPr lang="cs-CZ" dirty="0"/>
              <a:t> – basic </a:t>
            </a:r>
            <a:r>
              <a:rPr lang="cs-CZ" dirty="0" err="1"/>
              <a:t>mathematical</a:t>
            </a:r>
            <a:r>
              <a:rPr lang="cs-CZ" dirty="0"/>
              <a:t> model </a:t>
            </a:r>
            <a:r>
              <a:rPr lang="cs-CZ" dirty="0" err="1"/>
              <a:t>formulation</a:t>
            </a:r>
            <a:endParaRPr lang="en-US" dirty="0"/>
          </a:p>
        </p:txBody>
      </p:sp>
      <p:sp>
        <p:nvSpPr>
          <p:cNvPr id="19" name="Text Box 1032">
            <a:extLst>
              <a:ext uri="{FF2B5EF4-FFF2-40B4-BE49-F238E27FC236}">
                <a16:creationId xmlns:a16="http://schemas.microsoft.com/office/drawing/2014/main" id="{6C3A5019-2792-4F90-B0BA-071FACBF6247}"/>
              </a:ext>
            </a:extLst>
          </p:cNvPr>
          <p:cNvSpPr txBox="1">
            <a:spLocks noChangeArrowheads="1"/>
          </p:cNvSpPr>
          <p:nvPr/>
        </p:nvSpPr>
        <p:spPr bwMode="auto">
          <a:xfrm>
            <a:off x="614317" y="1657343"/>
            <a:ext cx="2451312" cy="342145"/>
          </a:xfrm>
          <a:prstGeom prst="rect">
            <a:avLst/>
          </a:prstGeom>
          <a:noFill/>
          <a:ln w="9525">
            <a:noFill/>
            <a:miter lim="800000"/>
            <a:headEnd/>
            <a:tailEnd/>
          </a:ln>
          <a:effectLst/>
        </p:spPr>
        <p:txBody>
          <a:bodyPr wrap="none">
            <a:spAutoFit/>
          </a:bodyPr>
          <a:lstStyle/>
          <a:p>
            <a:pPr marL="609600" lvl="1" indent="-228600">
              <a:lnSpc>
                <a:spcPct val="110000"/>
              </a:lnSpc>
              <a:spcBef>
                <a:spcPts val="500"/>
              </a:spcBef>
              <a:buClr>
                <a:schemeClr val="bg1">
                  <a:lumMod val="75000"/>
                </a:schemeClr>
              </a:buClr>
              <a:buFont typeface="Wingdings" panose="05000000000000000000" pitchFamily="2" charset="2"/>
              <a:buChar char="§"/>
              <a:defRPr/>
            </a:pPr>
            <a:r>
              <a:rPr lang="cs-CZ" sz="1600" dirty="0" err="1">
                <a:solidFill>
                  <a:srgbClr val="4BA82E"/>
                </a:solidFill>
                <a:latin typeface="Arial" panose="020B0604020202020204" pitchFamily="34" charset="0"/>
                <a:cs typeface="Arial" panose="020B0604020202020204" pitchFamily="34" charset="0"/>
              </a:rPr>
              <a:t>Balanced</a:t>
            </a:r>
            <a:r>
              <a:rPr lang="cs-CZ" sz="1600" dirty="0">
                <a:solidFill>
                  <a:srgbClr val="4BA82E"/>
                </a:solidFill>
                <a:latin typeface="Arial" panose="020B0604020202020204" pitchFamily="34" charset="0"/>
                <a:cs typeface="Arial" panose="020B0604020202020204" pitchFamily="34" charset="0"/>
              </a:rPr>
              <a:t> </a:t>
            </a:r>
            <a:r>
              <a:rPr lang="cs-CZ" sz="1600" dirty="0" err="1">
                <a:solidFill>
                  <a:srgbClr val="4BA82E"/>
                </a:solidFill>
                <a:latin typeface="Arial" panose="020B0604020202020204" pitchFamily="34" charset="0"/>
                <a:cs typeface="Arial" panose="020B0604020202020204" pitchFamily="34" charset="0"/>
              </a:rPr>
              <a:t>problem</a:t>
            </a:r>
            <a:endParaRPr lang="cs-CZ" sz="1600" dirty="0">
              <a:solidFill>
                <a:srgbClr val="4BA82E"/>
              </a:solidFill>
              <a:latin typeface="Arial" panose="020B0604020202020204" pitchFamily="34" charset="0"/>
              <a:cs typeface="Arial" panose="020B0604020202020204" pitchFamily="34" charset="0"/>
            </a:endParaRPr>
          </a:p>
        </p:txBody>
      </p:sp>
      <p:sp>
        <p:nvSpPr>
          <p:cNvPr id="21" name="Text Box 1032">
            <a:extLst>
              <a:ext uri="{FF2B5EF4-FFF2-40B4-BE49-F238E27FC236}">
                <a16:creationId xmlns:a16="http://schemas.microsoft.com/office/drawing/2014/main" id="{4A4AC41A-1300-4D10-9B79-C0242E9D7C91}"/>
              </a:ext>
            </a:extLst>
          </p:cNvPr>
          <p:cNvSpPr txBox="1">
            <a:spLocks noChangeArrowheads="1"/>
          </p:cNvSpPr>
          <p:nvPr/>
        </p:nvSpPr>
        <p:spPr bwMode="auto">
          <a:xfrm>
            <a:off x="3422681" y="1657343"/>
            <a:ext cx="3575018" cy="374974"/>
          </a:xfrm>
          <a:prstGeom prst="rect">
            <a:avLst/>
          </a:prstGeom>
          <a:noFill/>
          <a:ln w="9525">
            <a:noFill/>
            <a:miter lim="800000"/>
            <a:headEnd/>
            <a:tailEnd/>
          </a:ln>
          <a:effectLst/>
        </p:spPr>
        <p:txBody>
          <a:bodyPr wrap="none">
            <a:spAutoFit/>
          </a:bodyPr>
          <a:lstStyle/>
          <a:p>
            <a:pPr marL="609600" lvl="1" indent="-228600">
              <a:lnSpc>
                <a:spcPct val="110000"/>
              </a:lnSpc>
              <a:spcBef>
                <a:spcPts val="500"/>
              </a:spcBef>
              <a:buClr>
                <a:schemeClr val="bg1">
                  <a:lumMod val="75000"/>
                </a:schemeClr>
              </a:buClr>
              <a:buFont typeface="Wingdings" panose="05000000000000000000" pitchFamily="2" charset="2"/>
              <a:buChar char="§"/>
              <a:defRPr/>
            </a:pPr>
            <a:r>
              <a:rPr lang="cs-CZ" sz="1600" dirty="0" err="1">
                <a:solidFill>
                  <a:srgbClr val="4BA82E"/>
                </a:solidFill>
                <a:latin typeface="Arial" panose="020B0604020202020204" pitchFamily="34" charset="0"/>
                <a:cs typeface="Arial" panose="020B0604020202020204" pitchFamily="34" charset="0"/>
              </a:rPr>
              <a:t>Unbalanced</a:t>
            </a:r>
            <a:r>
              <a:rPr lang="cs-CZ" sz="1600" dirty="0">
                <a:solidFill>
                  <a:srgbClr val="4BA82E"/>
                </a:solidFill>
                <a:latin typeface="Arial" panose="020B0604020202020204" pitchFamily="34" charset="0"/>
                <a:cs typeface="Arial" panose="020B0604020202020204" pitchFamily="34" charset="0"/>
              </a:rPr>
              <a:t> </a:t>
            </a:r>
            <a:r>
              <a:rPr lang="cs-CZ" sz="1600" dirty="0" err="1">
                <a:solidFill>
                  <a:srgbClr val="4BA82E"/>
                </a:solidFill>
                <a:latin typeface="Arial" panose="020B0604020202020204" pitchFamily="34" charset="0"/>
                <a:cs typeface="Arial" panose="020B0604020202020204" pitchFamily="34" charset="0"/>
              </a:rPr>
              <a:t>problem</a:t>
            </a:r>
            <a:r>
              <a:rPr lang="cs-CZ" sz="1600" dirty="0">
                <a:solidFill>
                  <a:srgbClr val="4BA82E"/>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t>
            </a:r>
            <a:r>
              <a:rPr lang="cs-CZ"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&gt;</a:t>
            </a:r>
            <a:r>
              <a:rPr lang="en-US" dirty="0">
                <a:latin typeface="Times New Roman" panose="02020603050405020304" pitchFamily="18" charset="0"/>
                <a:cs typeface="Times New Roman" panose="02020603050405020304" pitchFamily="18" charset="0"/>
              </a:rPr>
              <a:t> </a:t>
            </a:r>
            <a:r>
              <a:rPr lang="cs-CZ" i="1" dirty="0">
                <a:latin typeface="Times New Roman" panose="02020603050405020304" pitchFamily="18" charset="0"/>
                <a:cs typeface="Times New Roman" panose="02020603050405020304" pitchFamily="18" charset="0"/>
              </a:rPr>
              <a:t>n</a:t>
            </a:r>
            <a:r>
              <a:rPr lang="en-US" sz="1600" dirty="0">
                <a:latin typeface="Arial" panose="020B0604020202020204" pitchFamily="34" charset="0"/>
                <a:cs typeface="Arial" panose="020B0604020202020204" pitchFamily="34" charset="0"/>
              </a:rPr>
              <a:t>) </a:t>
            </a:r>
          </a:p>
        </p:txBody>
      </p:sp>
      <p:graphicFrame>
        <p:nvGraphicFramePr>
          <p:cNvPr id="7" name="Objekt 6">
            <a:extLst>
              <a:ext uri="{FF2B5EF4-FFF2-40B4-BE49-F238E27FC236}">
                <a16:creationId xmlns:a16="http://schemas.microsoft.com/office/drawing/2014/main" id="{1334F76E-DB89-E552-056A-0697B534943E}"/>
              </a:ext>
            </a:extLst>
          </p:cNvPr>
          <p:cNvGraphicFramePr>
            <a:graphicFrameLocks noChangeAspect="1"/>
          </p:cNvGraphicFramePr>
          <p:nvPr>
            <p:extLst>
              <p:ext uri="{D42A27DB-BD31-4B8C-83A1-F6EECF244321}">
                <p14:modId xmlns:p14="http://schemas.microsoft.com/office/powerpoint/2010/main" val="1730030332"/>
              </p:ext>
            </p:extLst>
          </p:nvPr>
        </p:nvGraphicFramePr>
        <p:xfrm>
          <a:off x="1279525" y="2000250"/>
          <a:ext cx="2405756" cy="2860946"/>
        </p:xfrm>
        <a:graphic>
          <a:graphicData uri="http://schemas.openxmlformats.org/presentationml/2006/ole">
            <mc:AlternateContent xmlns:mc="http://schemas.openxmlformats.org/markup-compatibility/2006">
              <mc:Choice xmlns:v="urn:schemas-microsoft-com:vml" Requires="v">
                <p:oleObj name="Equation" r:id="rId2" imgW="1536480" imgH="1828800" progId="Equation.DSMT4">
                  <p:embed/>
                </p:oleObj>
              </mc:Choice>
              <mc:Fallback>
                <p:oleObj name="Equation" r:id="rId2" imgW="1536480" imgH="1828800" progId="Equation.DSMT4">
                  <p:embed/>
                  <p:pic>
                    <p:nvPicPr>
                      <p:cNvPr id="7" name="Objekt 6">
                        <a:extLst>
                          <a:ext uri="{FF2B5EF4-FFF2-40B4-BE49-F238E27FC236}">
                            <a16:creationId xmlns:a16="http://schemas.microsoft.com/office/drawing/2014/main" id="{1334F76E-DB89-E552-056A-0697B534943E}"/>
                          </a:ext>
                        </a:extLst>
                      </p:cNvPr>
                      <p:cNvPicPr/>
                      <p:nvPr/>
                    </p:nvPicPr>
                    <p:blipFill>
                      <a:blip r:embed="rId3"/>
                      <a:stretch>
                        <a:fillRect/>
                      </a:stretch>
                    </p:blipFill>
                    <p:spPr>
                      <a:xfrm>
                        <a:off x="1279525" y="2000250"/>
                        <a:ext cx="2405756" cy="2860946"/>
                      </a:xfrm>
                      <a:prstGeom prst="rect">
                        <a:avLst/>
                      </a:prstGeom>
                    </p:spPr>
                  </p:pic>
                </p:oleObj>
              </mc:Fallback>
            </mc:AlternateContent>
          </a:graphicData>
        </a:graphic>
      </p:graphicFrame>
      <p:graphicFrame>
        <p:nvGraphicFramePr>
          <p:cNvPr id="9" name="Objekt 8">
            <a:extLst>
              <a:ext uri="{FF2B5EF4-FFF2-40B4-BE49-F238E27FC236}">
                <a16:creationId xmlns:a16="http://schemas.microsoft.com/office/drawing/2014/main" id="{056374CE-692B-CE16-74AA-A62FFD418BE1}"/>
              </a:ext>
            </a:extLst>
          </p:cNvPr>
          <p:cNvGraphicFramePr>
            <a:graphicFrameLocks noChangeAspect="1"/>
          </p:cNvGraphicFramePr>
          <p:nvPr>
            <p:extLst>
              <p:ext uri="{D42A27DB-BD31-4B8C-83A1-F6EECF244321}">
                <p14:modId xmlns:p14="http://schemas.microsoft.com/office/powerpoint/2010/main" val="109818196"/>
              </p:ext>
            </p:extLst>
          </p:nvPr>
        </p:nvGraphicFramePr>
        <p:xfrm>
          <a:off x="4683607" y="2032892"/>
          <a:ext cx="2954321" cy="3209763"/>
        </p:xfrm>
        <a:graphic>
          <a:graphicData uri="http://schemas.openxmlformats.org/presentationml/2006/ole">
            <mc:AlternateContent xmlns:mc="http://schemas.openxmlformats.org/markup-compatibility/2006">
              <mc:Choice xmlns:v="urn:schemas-microsoft-com:vml" Requires="v">
                <p:oleObj name="Equation" r:id="rId4" imgW="1892160" imgH="2057400" progId="Equation.DSMT4">
                  <p:embed/>
                </p:oleObj>
              </mc:Choice>
              <mc:Fallback>
                <p:oleObj name="Equation" r:id="rId4" imgW="1892160" imgH="2057400" progId="Equation.DSMT4">
                  <p:embed/>
                  <p:pic>
                    <p:nvPicPr>
                      <p:cNvPr id="9" name="Objekt 8">
                        <a:extLst>
                          <a:ext uri="{FF2B5EF4-FFF2-40B4-BE49-F238E27FC236}">
                            <a16:creationId xmlns:a16="http://schemas.microsoft.com/office/drawing/2014/main" id="{056374CE-692B-CE16-74AA-A62FFD418BE1}"/>
                          </a:ext>
                        </a:extLst>
                      </p:cNvPr>
                      <p:cNvPicPr/>
                      <p:nvPr/>
                    </p:nvPicPr>
                    <p:blipFill>
                      <a:blip r:embed="rId5"/>
                      <a:stretch>
                        <a:fillRect/>
                      </a:stretch>
                    </p:blipFill>
                    <p:spPr>
                      <a:xfrm>
                        <a:off x="4683607" y="2032892"/>
                        <a:ext cx="2954321" cy="3209763"/>
                      </a:xfrm>
                      <a:prstGeom prst="rect">
                        <a:avLst/>
                      </a:prstGeom>
                    </p:spPr>
                  </p:pic>
                </p:oleObj>
              </mc:Fallback>
            </mc:AlternateContent>
          </a:graphicData>
        </a:graphic>
      </p:graphicFrame>
      <p:pic>
        <p:nvPicPr>
          <p:cNvPr id="5" name="Obrázek 4">
            <a:extLst>
              <a:ext uri="{FF2B5EF4-FFF2-40B4-BE49-F238E27FC236}">
                <a16:creationId xmlns:a16="http://schemas.microsoft.com/office/drawing/2014/main" id="{97B36487-B851-CD10-030F-F6E108F9A776}"/>
              </a:ext>
            </a:extLst>
          </p:cNvPr>
          <p:cNvPicPr>
            <a:picLocks noChangeAspect="1"/>
          </p:cNvPicPr>
          <p:nvPr/>
        </p:nvPicPr>
        <p:blipFill>
          <a:blip r:embed="rId6"/>
          <a:stretch>
            <a:fillRect/>
          </a:stretch>
        </p:blipFill>
        <p:spPr>
          <a:xfrm>
            <a:off x="7996027" y="1847851"/>
            <a:ext cx="3315313" cy="3162298"/>
          </a:xfrm>
          <a:prstGeom prst="rect">
            <a:avLst/>
          </a:prstGeom>
          <a:ln w="12700">
            <a:solidFill>
              <a:schemeClr val="tx1"/>
            </a:solidFill>
          </a:ln>
        </p:spPr>
      </p:pic>
    </p:spTree>
    <p:extLst>
      <p:ext uri="{BB962C8B-B14F-4D97-AF65-F5344CB8AC3E}">
        <p14:creationId xmlns:p14="http://schemas.microsoft.com/office/powerpoint/2010/main" val="3375811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43</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Assignment</a:t>
            </a:r>
            <a:r>
              <a:rPr lang="cs-CZ" dirty="0"/>
              <a:t> </a:t>
            </a:r>
            <a:r>
              <a:rPr lang="cs-CZ" dirty="0" err="1"/>
              <a:t>Problem</a:t>
            </a:r>
            <a:endParaRPr lang="en-US" dirty="0"/>
          </a:p>
        </p:txBody>
      </p:sp>
      <p:sp>
        <p:nvSpPr>
          <p:cNvPr id="18" name="Zástupný text 4">
            <a:extLst>
              <a:ext uri="{FF2B5EF4-FFF2-40B4-BE49-F238E27FC236}">
                <a16:creationId xmlns:a16="http://schemas.microsoft.com/office/drawing/2014/main" id="{AB1EFCF1-64B5-4DB9-8064-63D400E246EF}"/>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cs-CZ" b="1" dirty="0" err="1"/>
              <a:t>Optimal</a:t>
            </a:r>
            <a:r>
              <a:rPr lang="cs-CZ" b="1" dirty="0"/>
              <a:t> </a:t>
            </a:r>
            <a:r>
              <a:rPr lang="cs-CZ" b="1" dirty="0" err="1"/>
              <a:t>solution</a:t>
            </a:r>
            <a:endParaRPr lang="en-US" b="1" dirty="0"/>
          </a:p>
          <a:p>
            <a:pPr lvl="1">
              <a:lnSpc>
                <a:spcPct val="110000"/>
              </a:lnSpc>
            </a:pPr>
            <a:r>
              <a:rPr lang="cs-CZ" dirty="0" err="1"/>
              <a:t>Decision</a:t>
            </a:r>
            <a:r>
              <a:rPr lang="cs-CZ" dirty="0"/>
              <a:t> </a:t>
            </a:r>
            <a:r>
              <a:rPr lang="cs-CZ" dirty="0" err="1"/>
              <a:t>variables</a:t>
            </a:r>
            <a:endParaRPr lang="en-US" dirty="0"/>
          </a:p>
          <a:p>
            <a:pPr lvl="1">
              <a:lnSpc>
                <a:spcPct val="110000"/>
              </a:lnSpc>
            </a:pPr>
            <a:endParaRPr lang="en-US" dirty="0"/>
          </a:p>
          <a:p>
            <a:pPr lvl="1">
              <a:lnSpc>
                <a:spcPct val="110000"/>
              </a:lnSpc>
            </a:pPr>
            <a:endParaRPr lang="en-US" sz="2000" dirty="0"/>
          </a:p>
          <a:p>
            <a:pPr lvl="1">
              <a:lnSpc>
                <a:spcPct val="110000"/>
              </a:lnSpc>
            </a:pPr>
            <a:endParaRPr lang="cs-CZ" dirty="0"/>
          </a:p>
          <a:p>
            <a:pPr lvl="1">
              <a:lnSpc>
                <a:spcPct val="110000"/>
              </a:lnSpc>
            </a:pPr>
            <a:endParaRPr lang="cs-CZ" dirty="0"/>
          </a:p>
          <a:p>
            <a:pPr lvl="1">
              <a:lnSpc>
                <a:spcPct val="110000"/>
              </a:lnSpc>
            </a:pPr>
            <a:endParaRPr lang="cs-CZ" dirty="0"/>
          </a:p>
          <a:p>
            <a:pPr marL="381000" lvl="1" indent="0">
              <a:lnSpc>
                <a:spcPct val="110000"/>
              </a:lnSpc>
              <a:buNone/>
            </a:pPr>
            <a:endParaRPr lang="en-US" sz="3200" dirty="0"/>
          </a:p>
          <a:p>
            <a:pPr lvl="1">
              <a:lnSpc>
                <a:spcPct val="110000"/>
              </a:lnSpc>
            </a:pPr>
            <a:r>
              <a:rPr lang="cs-CZ" dirty="0" err="1"/>
              <a:t>Objective</a:t>
            </a:r>
            <a:r>
              <a:rPr lang="cs-CZ" dirty="0"/>
              <a:t> </a:t>
            </a:r>
            <a:r>
              <a:rPr lang="cs-CZ" dirty="0" err="1"/>
              <a:t>value</a:t>
            </a:r>
            <a:endParaRPr lang="en-US" dirty="0"/>
          </a:p>
          <a:p>
            <a:pPr marL="285750" lvl="0" indent="-285750">
              <a:lnSpc>
                <a:spcPct val="110000"/>
              </a:lnSpc>
              <a:buFont typeface="Wingdings" panose="05000000000000000000" pitchFamily="2" charset="2"/>
              <a:buChar char="§"/>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graphicFrame>
        <p:nvGraphicFramePr>
          <p:cNvPr id="12" name="Objekt 11">
            <a:extLst>
              <a:ext uri="{FF2B5EF4-FFF2-40B4-BE49-F238E27FC236}">
                <a16:creationId xmlns:a16="http://schemas.microsoft.com/office/drawing/2014/main" id="{7B294193-0574-576C-F641-2042A0DFD7AE}"/>
              </a:ext>
            </a:extLst>
          </p:cNvPr>
          <p:cNvGraphicFramePr>
            <a:graphicFrameLocks noChangeAspect="1"/>
          </p:cNvGraphicFramePr>
          <p:nvPr>
            <p:extLst>
              <p:ext uri="{D42A27DB-BD31-4B8C-83A1-F6EECF244321}">
                <p14:modId xmlns:p14="http://schemas.microsoft.com/office/powerpoint/2010/main" val="2371304489"/>
              </p:ext>
            </p:extLst>
          </p:nvPr>
        </p:nvGraphicFramePr>
        <p:xfrm>
          <a:off x="1257198" y="4970463"/>
          <a:ext cx="4302125" cy="307975"/>
        </p:xfrm>
        <a:graphic>
          <a:graphicData uri="http://schemas.openxmlformats.org/presentationml/2006/ole">
            <mc:AlternateContent xmlns:mc="http://schemas.openxmlformats.org/markup-compatibility/2006">
              <mc:Choice xmlns:v="urn:schemas-microsoft-com:vml" Requires="v">
                <p:oleObj name="Equation" r:id="rId2" imgW="3200400" imgH="228600" progId="Equation.DSMT4">
                  <p:embed/>
                </p:oleObj>
              </mc:Choice>
              <mc:Fallback>
                <p:oleObj name="Equation" r:id="rId2" imgW="3200400" imgH="228600" progId="Equation.DSMT4">
                  <p:embed/>
                  <p:pic>
                    <p:nvPicPr>
                      <p:cNvPr id="12" name="Objekt 11">
                        <a:extLst>
                          <a:ext uri="{FF2B5EF4-FFF2-40B4-BE49-F238E27FC236}">
                            <a16:creationId xmlns:a16="http://schemas.microsoft.com/office/drawing/2014/main" id="{7B294193-0574-576C-F641-2042A0DFD7AE}"/>
                          </a:ext>
                        </a:extLst>
                      </p:cNvPr>
                      <p:cNvPicPr/>
                      <p:nvPr/>
                    </p:nvPicPr>
                    <p:blipFill>
                      <a:blip r:embed="rId3"/>
                      <a:stretch>
                        <a:fillRect/>
                      </a:stretch>
                    </p:blipFill>
                    <p:spPr>
                      <a:xfrm>
                        <a:off x="1257198" y="4970463"/>
                        <a:ext cx="4302125" cy="307975"/>
                      </a:xfrm>
                      <a:prstGeom prst="rect">
                        <a:avLst/>
                      </a:prstGeom>
                    </p:spPr>
                  </p:pic>
                </p:oleObj>
              </mc:Fallback>
            </mc:AlternateContent>
          </a:graphicData>
        </a:graphic>
      </p:graphicFrame>
      <p:graphicFrame>
        <p:nvGraphicFramePr>
          <p:cNvPr id="13" name="Tabulka 12">
            <a:extLst>
              <a:ext uri="{FF2B5EF4-FFF2-40B4-BE49-F238E27FC236}">
                <a16:creationId xmlns:a16="http://schemas.microsoft.com/office/drawing/2014/main" id="{92139895-A15A-807E-234F-41281C031CF6}"/>
              </a:ext>
            </a:extLst>
          </p:cNvPr>
          <p:cNvGraphicFramePr>
            <a:graphicFrameLocks noGrp="1"/>
          </p:cNvGraphicFramePr>
          <p:nvPr>
            <p:extLst>
              <p:ext uri="{D42A27DB-BD31-4B8C-83A1-F6EECF244321}">
                <p14:modId xmlns:p14="http://schemas.microsoft.com/office/powerpoint/2010/main" val="1389738199"/>
              </p:ext>
            </p:extLst>
          </p:nvPr>
        </p:nvGraphicFramePr>
        <p:xfrm>
          <a:off x="1257198" y="2316045"/>
          <a:ext cx="5839404" cy="2209509"/>
        </p:xfrm>
        <a:graphic>
          <a:graphicData uri="http://schemas.openxmlformats.org/drawingml/2006/table">
            <a:tbl>
              <a:tblPr firstRow="1" firstCol="1" bandRow="1"/>
              <a:tblGrid>
                <a:gridCol w="973234">
                  <a:extLst>
                    <a:ext uri="{9D8B030D-6E8A-4147-A177-3AD203B41FA5}">
                      <a16:colId xmlns:a16="http://schemas.microsoft.com/office/drawing/2014/main" val="2016980903"/>
                    </a:ext>
                  </a:extLst>
                </a:gridCol>
                <a:gridCol w="973234">
                  <a:extLst>
                    <a:ext uri="{9D8B030D-6E8A-4147-A177-3AD203B41FA5}">
                      <a16:colId xmlns:a16="http://schemas.microsoft.com/office/drawing/2014/main" val="79292979"/>
                    </a:ext>
                  </a:extLst>
                </a:gridCol>
                <a:gridCol w="973234">
                  <a:extLst>
                    <a:ext uri="{9D8B030D-6E8A-4147-A177-3AD203B41FA5}">
                      <a16:colId xmlns:a16="http://schemas.microsoft.com/office/drawing/2014/main" val="612718904"/>
                    </a:ext>
                  </a:extLst>
                </a:gridCol>
                <a:gridCol w="973234">
                  <a:extLst>
                    <a:ext uri="{9D8B030D-6E8A-4147-A177-3AD203B41FA5}">
                      <a16:colId xmlns:a16="http://schemas.microsoft.com/office/drawing/2014/main" val="486536752"/>
                    </a:ext>
                  </a:extLst>
                </a:gridCol>
                <a:gridCol w="973234">
                  <a:extLst>
                    <a:ext uri="{9D8B030D-6E8A-4147-A177-3AD203B41FA5}">
                      <a16:colId xmlns:a16="http://schemas.microsoft.com/office/drawing/2014/main" val="2629626036"/>
                    </a:ext>
                  </a:extLst>
                </a:gridCol>
                <a:gridCol w="973234">
                  <a:extLst>
                    <a:ext uri="{9D8B030D-6E8A-4147-A177-3AD203B41FA5}">
                      <a16:colId xmlns:a16="http://schemas.microsoft.com/office/drawing/2014/main" val="2588406988"/>
                    </a:ext>
                  </a:extLst>
                </a:gridCol>
              </a:tblGrid>
              <a:tr h="245501">
                <a:tc>
                  <a:txBody>
                    <a:bodyPr/>
                    <a:lstStyle/>
                    <a:p>
                      <a:pPr algn="r">
                        <a:lnSpc>
                          <a:spcPct val="107000"/>
                        </a:lnSpc>
                        <a:spcAft>
                          <a:spcPts val="800"/>
                        </a:spcAft>
                      </a:pP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Time (min)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Run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dirty="0" err="1">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Swim</a:t>
                      </a:r>
                      <a:endPar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Bike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Inline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Ski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2759690028"/>
                  </a:ext>
                </a:extLst>
              </a:tr>
              <a:tr h="245501">
                <a:tc>
                  <a:txBody>
                    <a:bodyPr/>
                    <a:lstStyle/>
                    <a:p>
                      <a:pPr algn="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Mike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0954387"/>
                  </a:ext>
                </a:extLst>
              </a:tr>
              <a:tr h="245501">
                <a:tc>
                  <a:txBody>
                    <a:bodyPr/>
                    <a:lstStyle/>
                    <a:p>
                      <a:pPr algn="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Jack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804050"/>
                  </a:ext>
                </a:extLst>
              </a:tr>
              <a:tr h="245501">
                <a:tc>
                  <a:txBody>
                    <a:bodyPr/>
                    <a:lstStyle/>
                    <a:p>
                      <a:pPr algn="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Peter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195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538738"/>
                  </a:ext>
                </a:extLst>
              </a:tr>
              <a:tr h="245501">
                <a:tc>
                  <a:txBody>
                    <a:bodyPr/>
                    <a:lstStyle/>
                    <a:p>
                      <a:pPr algn="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Sean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91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207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182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4042368"/>
                  </a:ext>
                </a:extLst>
              </a:tr>
              <a:tr h="245501">
                <a:tc>
                  <a:txBody>
                    <a:bodyPr/>
                    <a:lstStyle/>
                    <a:p>
                      <a:pPr algn="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Paul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6129879"/>
                  </a:ext>
                </a:extLst>
              </a:tr>
              <a:tr h="245501">
                <a:tc>
                  <a:txBody>
                    <a:bodyPr/>
                    <a:lstStyle/>
                    <a:p>
                      <a:pPr algn="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Simon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197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8795398"/>
                  </a:ext>
                </a:extLst>
              </a:tr>
              <a:tr h="245501">
                <a:tc>
                  <a:txBody>
                    <a:bodyPr/>
                    <a:lstStyle/>
                    <a:p>
                      <a:pPr algn="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Tom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4250471"/>
                  </a:ext>
                </a:extLst>
              </a:tr>
              <a:tr h="245501">
                <a:tc>
                  <a:txBody>
                    <a:bodyPr/>
                    <a:lstStyle/>
                    <a:p>
                      <a:pPr algn="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David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81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dirty="0">
                          <a:effectLst/>
                          <a:latin typeface="Arial" panose="020B0604020202020204" pitchFamily="34" charset="0"/>
                          <a:ea typeface="Calibri" panose="020F0502020204030204" pitchFamily="34" charset="0"/>
                          <a:cs typeface="Arial" panose="020B0604020202020204" pitchFamily="34" charset="0"/>
                        </a:rPr>
                        <a:t>165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577118114"/>
                  </a:ext>
                </a:extLst>
              </a:tr>
            </a:tbl>
          </a:graphicData>
        </a:graphic>
      </p:graphicFrame>
      <p:sp>
        <p:nvSpPr>
          <p:cNvPr id="3" name="Zástupný text 2">
            <a:extLst>
              <a:ext uri="{FF2B5EF4-FFF2-40B4-BE49-F238E27FC236}">
                <a16:creationId xmlns:a16="http://schemas.microsoft.com/office/drawing/2014/main" id="{A75DFE38-1928-753F-DCA0-F4727E221604}"/>
              </a:ext>
            </a:extLst>
          </p:cNvPr>
          <p:cNvSpPr>
            <a:spLocks noGrp="1"/>
          </p:cNvSpPr>
          <p:nvPr>
            <p:ph type="body" sz="quarter" idx="23"/>
          </p:nvPr>
        </p:nvSpPr>
        <p:spPr>
          <a:xfrm>
            <a:off x="460326" y="1066638"/>
            <a:ext cx="9242159" cy="369332"/>
          </a:xfrm>
        </p:spPr>
        <p:txBody>
          <a:bodyPr/>
          <a:lstStyle/>
          <a:p>
            <a:r>
              <a:rPr lang="cs-CZ" dirty="0" err="1"/>
              <a:t>Linear</a:t>
            </a:r>
            <a:r>
              <a:rPr lang="cs-CZ" dirty="0"/>
              <a:t> </a:t>
            </a:r>
            <a:r>
              <a:rPr lang="cs-CZ" dirty="0" err="1"/>
              <a:t>Assignment</a:t>
            </a:r>
            <a:r>
              <a:rPr lang="cs-CZ" dirty="0"/>
              <a:t> </a:t>
            </a:r>
            <a:r>
              <a:rPr lang="cs-CZ" dirty="0" err="1"/>
              <a:t>Problem</a:t>
            </a:r>
            <a:r>
              <a:rPr lang="cs-CZ" dirty="0"/>
              <a:t> – </a:t>
            </a:r>
            <a:r>
              <a:rPr lang="cs-CZ" dirty="0" err="1"/>
              <a:t>solution</a:t>
            </a:r>
            <a:endParaRPr lang="en-US" dirty="0"/>
          </a:p>
        </p:txBody>
      </p:sp>
      <p:pic>
        <p:nvPicPr>
          <p:cNvPr id="5" name="Obrázek 4">
            <a:extLst>
              <a:ext uri="{FF2B5EF4-FFF2-40B4-BE49-F238E27FC236}">
                <a16:creationId xmlns:a16="http://schemas.microsoft.com/office/drawing/2014/main" id="{5E4DE4FC-CE76-3F17-0404-F4224CA19DCD}"/>
              </a:ext>
            </a:extLst>
          </p:cNvPr>
          <p:cNvPicPr>
            <a:picLocks noChangeAspect="1"/>
          </p:cNvPicPr>
          <p:nvPr/>
        </p:nvPicPr>
        <p:blipFill>
          <a:blip r:embed="rId4"/>
          <a:stretch>
            <a:fillRect/>
          </a:stretch>
        </p:blipFill>
        <p:spPr>
          <a:xfrm>
            <a:off x="7456960" y="3006566"/>
            <a:ext cx="3477842" cy="2203888"/>
          </a:xfrm>
          <a:prstGeom prst="rect">
            <a:avLst/>
          </a:prstGeom>
          <a:ln w="12700">
            <a:solidFill>
              <a:schemeClr val="tx1"/>
            </a:solidFill>
          </a:ln>
        </p:spPr>
      </p:pic>
    </p:spTree>
    <p:extLst>
      <p:ext uri="{BB962C8B-B14F-4D97-AF65-F5344CB8AC3E}">
        <p14:creationId xmlns:p14="http://schemas.microsoft.com/office/powerpoint/2010/main" val="11254798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9E7D0FC-D322-49E9-85D2-5B3ACC6094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39E7D0FC-D322-49E9-85D2-5B3ACC6094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44</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Assignment</a:t>
            </a:r>
            <a:r>
              <a:rPr lang="cs-CZ" dirty="0"/>
              <a:t> </a:t>
            </a:r>
            <a:r>
              <a:rPr lang="cs-CZ" dirty="0" err="1"/>
              <a:t>Problem</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40145" y="1647546"/>
            <a:ext cx="10475900" cy="3046693"/>
          </a:xfrm>
        </p:spPr>
        <p:txBody>
          <a:bodyPr>
            <a:noAutofit/>
          </a:bodyPr>
          <a:lstStyle/>
          <a:p>
            <a:pPr marL="285750" lvl="0" indent="-285750">
              <a:lnSpc>
                <a:spcPct val="110000"/>
              </a:lnSpc>
              <a:buFont typeface="Wingdings" panose="05000000000000000000" pitchFamily="2" charset="2"/>
              <a:buChar char="§"/>
            </a:pPr>
            <a:r>
              <a:rPr lang="cs-CZ" b="1" dirty="0" err="1"/>
              <a:t>Definition</a:t>
            </a:r>
            <a:r>
              <a:rPr lang="cs-CZ" b="1" dirty="0"/>
              <a:t> </a:t>
            </a:r>
            <a:r>
              <a:rPr lang="cs-CZ" b="1" dirty="0" err="1"/>
              <a:t>of</a:t>
            </a:r>
            <a:r>
              <a:rPr lang="cs-CZ" b="1" dirty="0"/>
              <a:t> </a:t>
            </a:r>
            <a:r>
              <a:rPr lang="cs-CZ" b="1" dirty="0" err="1"/>
              <a:t>the</a:t>
            </a:r>
            <a:r>
              <a:rPr lang="cs-CZ" b="1" dirty="0"/>
              <a:t> </a:t>
            </a:r>
            <a:r>
              <a:rPr lang="cs-CZ" b="1" dirty="0" err="1"/>
              <a:t>problem</a:t>
            </a:r>
            <a:endParaRPr lang="en-US" b="1" dirty="0"/>
          </a:p>
          <a:p>
            <a:pPr lvl="1">
              <a:lnSpc>
                <a:spcPct val="110000"/>
              </a:lnSpc>
            </a:pPr>
            <a:r>
              <a:rPr lang="en-US" dirty="0"/>
              <a:t>Let </a:t>
            </a:r>
            <a:r>
              <a:rPr lang="en-US" sz="1800" i="1" dirty="0">
                <a:solidFill>
                  <a:schemeClr val="accent2"/>
                </a:solidFill>
                <a:latin typeface="Times New Roman" panose="02020603050405020304" pitchFamily="18" charset="0"/>
                <a:cs typeface="Times New Roman" panose="02020603050405020304" pitchFamily="18" charset="0"/>
              </a:rPr>
              <a:t>n</a:t>
            </a:r>
            <a:r>
              <a:rPr lang="en-US" dirty="0"/>
              <a:t> </a:t>
            </a:r>
            <a:r>
              <a:rPr lang="en-US" dirty="0">
                <a:solidFill>
                  <a:schemeClr val="accent2"/>
                </a:solidFill>
              </a:rPr>
              <a:t>jobs</a:t>
            </a:r>
            <a:r>
              <a:rPr lang="en-US" dirty="0"/>
              <a:t> and </a:t>
            </a:r>
            <a:r>
              <a:rPr lang="en-US" sz="1800" i="1" dirty="0">
                <a:solidFill>
                  <a:schemeClr val="accent2"/>
                </a:solidFill>
                <a:latin typeface="Times New Roman" panose="02020603050405020304" pitchFamily="18" charset="0"/>
                <a:cs typeface="Times New Roman" panose="02020603050405020304" pitchFamily="18" charset="0"/>
              </a:rPr>
              <a:t>n</a:t>
            </a:r>
            <a:r>
              <a:rPr lang="en-US" dirty="0"/>
              <a:t> parallel </a:t>
            </a:r>
            <a:r>
              <a:rPr lang="en-US" dirty="0">
                <a:solidFill>
                  <a:schemeClr val="accent2"/>
                </a:solidFill>
              </a:rPr>
              <a:t>machines</a:t>
            </a:r>
            <a:r>
              <a:rPr lang="en-US" dirty="0"/>
              <a:t> be given. </a:t>
            </a:r>
            <a:endParaRPr lang="cs-CZ" dirty="0"/>
          </a:p>
          <a:p>
            <a:pPr lvl="1">
              <a:lnSpc>
                <a:spcPct val="110000"/>
              </a:lnSpc>
            </a:pPr>
            <a:r>
              <a:rPr lang="en-US" dirty="0"/>
              <a:t>The coefficient </a:t>
            </a:r>
            <a:r>
              <a:rPr kumimoji="0" lang="cs-CZ" sz="1800" b="0" i="1" u="none" strike="noStrike" kern="1200" cap="none" spc="0" normalizeH="0" baseline="0" noProof="0" dirty="0">
                <a:ln>
                  <a:noFill/>
                </a:ln>
                <a:solidFill>
                  <a:srgbClr val="4BA82E"/>
                </a:solidFill>
                <a:effectLst/>
                <a:uLnTx/>
                <a:uFillTx/>
                <a:latin typeface="Times New Roman" panose="02020603050405020304" pitchFamily="18" charset="0"/>
                <a:ea typeface="+mn-ea"/>
                <a:cs typeface="Times New Roman" panose="02020603050405020304" pitchFamily="18" charset="0"/>
              </a:rPr>
              <a:t>c</a:t>
            </a:r>
            <a:r>
              <a:rPr kumimoji="0" lang="cs-CZ" sz="1800" b="0" i="1" u="none" strike="noStrike" kern="1200" cap="none" spc="0" normalizeH="0" baseline="-25000" noProof="0" dirty="0">
                <a:ln>
                  <a:noFill/>
                </a:ln>
                <a:solidFill>
                  <a:srgbClr val="4BA82E"/>
                </a:solidFill>
                <a:effectLst/>
                <a:uLnTx/>
                <a:uFillTx/>
                <a:latin typeface="Times New Roman" panose="02020603050405020304" pitchFamily="18" charset="0"/>
                <a:ea typeface="+mn-ea"/>
                <a:cs typeface="Times New Roman" panose="02020603050405020304" pitchFamily="18" charset="0"/>
              </a:rPr>
              <a:t>ij </a:t>
            </a:r>
            <a:r>
              <a:rPr lang="en-US" dirty="0"/>
              <a:t>is the time needed for </a:t>
            </a:r>
            <a:r>
              <a:rPr lang="en-US" dirty="0">
                <a:solidFill>
                  <a:schemeClr val="accent2"/>
                </a:solidFill>
              </a:rPr>
              <a:t>machine</a:t>
            </a:r>
            <a:r>
              <a:rPr lang="en-US" dirty="0"/>
              <a:t> </a:t>
            </a:r>
            <a:r>
              <a:rPr lang="en-US" sz="1800" i="1" dirty="0">
                <a:solidFill>
                  <a:schemeClr val="accent2"/>
                </a:solidFill>
                <a:latin typeface="Times New Roman" panose="02020603050405020304" pitchFamily="18" charset="0"/>
                <a:cs typeface="Times New Roman" panose="02020603050405020304" pitchFamily="18" charset="0"/>
              </a:rPr>
              <a:t>j</a:t>
            </a:r>
            <a:r>
              <a:rPr lang="en-US" dirty="0"/>
              <a:t> to complete </a:t>
            </a:r>
            <a:r>
              <a:rPr lang="en-US" dirty="0">
                <a:solidFill>
                  <a:schemeClr val="accent2"/>
                </a:solidFill>
              </a:rPr>
              <a:t>job</a:t>
            </a:r>
            <a:r>
              <a:rPr lang="en-US" dirty="0"/>
              <a:t> </a:t>
            </a:r>
            <a:r>
              <a:rPr lang="en-US" sz="1800" i="1" dirty="0" err="1">
                <a:solidFill>
                  <a:schemeClr val="accent2"/>
                </a:solidFill>
                <a:latin typeface="Times New Roman" panose="02020603050405020304" pitchFamily="18" charset="0"/>
                <a:cs typeface="Times New Roman" panose="02020603050405020304" pitchFamily="18" charset="0"/>
              </a:rPr>
              <a:t>i</a:t>
            </a:r>
            <a:r>
              <a:rPr lang="en-US" dirty="0"/>
              <a:t>. The objective is to </a:t>
            </a:r>
            <a:r>
              <a:rPr lang="en-US" dirty="0">
                <a:solidFill>
                  <a:schemeClr val="accent2"/>
                </a:solidFill>
              </a:rPr>
              <a:t>minimize</a:t>
            </a:r>
            <a:r>
              <a:rPr lang="en-US" dirty="0"/>
              <a:t> the latest </a:t>
            </a:r>
            <a:r>
              <a:rPr lang="en-US" dirty="0">
                <a:solidFill>
                  <a:schemeClr val="accent2"/>
                </a:solidFill>
              </a:rPr>
              <a:t>completion</a:t>
            </a:r>
            <a:r>
              <a:rPr lang="en-US" dirty="0"/>
              <a:t> </a:t>
            </a:r>
            <a:r>
              <a:rPr lang="en-US" dirty="0">
                <a:solidFill>
                  <a:schemeClr val="accent2"/>
                </a:solidFill>
              </a:rPr>
              <a:t>time</a:t>
            </a:r>
            <a:r>
              <a:rPr lang="en-US" dirty="0"/>
              <a:t>.</a:t>
            </a:r>
            <a:r>
              <a:rPr lang="cs-CZ" dirty="0"/>
              <a:t> (A</a:t>
            </a:r>
            <a:r>
              <a:rPr lang="en-US" dirty="0" err="1"/>
              <a:t>ll</a:t>
            </a:r>
            <a:r>
              <a:rPr lang="en-US" dirty="0"/>
              <a:t> machines start working on </a:t>
            </a:r>
            <a:r>
              <a:rPr lang="cs-CZ" dirty="0" err="1"/>
              <a:t>jobs</a:t>
            </a:r>
            <a:r>
              <a:rPr lang="en-US" dirty="0"/>
              <a:t> at the same time)</a:t>
            </a:r>
            <a:r>
              <a:rPr lang="cs-CZ" dirty="0"/>
              <a:t>.</a:t>
            </a:r>
          </a:p>
          <a:p>
            <a:pPr marL="285750" indent="-285750">
              <a:lnSpc>
                <a:spcPct val="110000"/>
              </a:lnSpc>
              <a:buFont typeface="Wingdings" panose="05000000000000000000" pitchFamily="2" charset="2"/>
              <a:buChar char="§"/>
            </a:pPr>
            <a:endParaRPr lang="en-US" b="1"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11" name="Zástupný text 8">
            <a:extLst>
              <a:ext uri="{FF2B5EF4-FFF2-40B4-BE49-F238E27FC236}">
                <a16:creationId xmlns:a16="http://schemas.microsoft.com/office/drawing/2014/main" id="{D42AF040-FC7C-4BF6-DF03-02394703866E}"/>
              </a:ext>
            </a:extLst>
          </p:cNvPr>
          <p:cNvSpPr>
            <a:spLocks noGrp="1"/>
          </p:cNvSpPr>
          <p:nvPr>
            <p:ph type="body" sz="quarter" idx="23"/>
          </p:nvPr>
        </p:nvSpPr>
        <p:spPr>
          <a:xfrm>
            <a:off x="460326" y="1066638"/>
            <a:ext cx="9552969" cy="369332"/>
          </a:xfrm>
        </p:spPr>
        <p:txBody>
          <a:bodyPr/>
          <a:lstStyle/>
          <a:p>
            <a:r>
              <a:rPr lang="cs-CZ" dirty="0" err="1"/>
              <a:t>Bottleneck</a:t>
            </a:r>
            <a:r>
              <a:rPr lang="cs-CZ" dirty="0"/>
              <a:t> </a:t>
            </a:r>
            <a:r>
              <a:rPr lang="cs-CZ" dirty="0" err="1"/>
              <a:t>Assignment</a:t>
            </a:r>
            <a:r>
              <a:rPr lang="cs-CZ" dirty="0"/>
              <a:t> </a:t>
            </a:r>
            <a:r>
              <a:rPr lang="cs-CZ" dirty="0" err="1"/>
              <a:t>Problem</a:t>
            </a:r>
            <a:endParaRPr lang="en-US" dirty="0"/>
          </a:p>
        </p:txBody>
      </p:sp>
    </p:spTree>
    <p:extLst>
      <p:ext uri="{BB962C8B-B14F-4D97-AF65-F5344CB8AC3E}">
        <p14:creationId xmlns:p14="http://schemas.microsoft.com/office/powerpoint/2010/main" val="3332577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9E7D0FC-D322-49E9-85D2-5B3ACC6094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39E7D0FC-D322-49E9-85D2-5B3ACC6094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45</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Assignment</a:t>
            </a:r>
            <a:r>
              <a:rPr lang="cs-CZ" dirty="0"/>
              <a:t> </a:t>
            </a:r>
            <a:r>
              <a:rPr lang="cs-CZ" dirty="0" err="1"/>
              <a:t>Problem</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44499" y="1647546"/>
            <a:ext cx="10812954" cy="3773488"/>
          </a:xfrm>
        </p:spPr>
        <p:txBody>
          <a:bodyPr>
            <a:noAutofit/>
          </a:bodyPr>
          <a:lstStyle/>
          <a:p>
            <a:pPr marL="285750" lvl="0" indent="-285750">
              <a:lnSpc>
                <a:spcPct val="110000"/>
              </a:lnSpc>
              <a:buFont typeface="Wingdings" panose="05000000000000000000" pitchFamily="2" charset="2"/>
              <a:buChar char="§"/>
            </a:pPr>
            <a:r>
              <a:rPr lang="cs-CZ" b="1" dirty="0" err="1"/>
              <a:t>Example</a:t>
            </a:r>
            <a:endParaRPr lang="en-US" b="1" dirty="0"/>
          </a:p>
          <a:p>
            <a:pPr lvl="1">
              <a:lnSpc>
                <a:spcPct val="110000"/>
              </a:lnSpc>
            </a:pPr>
            <a:r>
              <a:rPr lang="en-US" dirty="0"/>
              <a:t>The project consists of </a:t>
            </a:r>
            <a:r>
              <a:rPr lang="en-US" dirty="0">
                <a:solidFill>
                  <a:schemeClr val="accent2"/>
                </a:solidFill>
              </a:rPr>
              <a:t>5 independent parts</a:t>
            </a:r>
            <a:r>
              <a:rPr lang="en-US" dirty="0"/>
              <a:t>. In the company </a:t>
            </a:r>
            <a:r>
              <a:rPr lang="en-US" dirty="0">
                <a:solidFill>
                  <a:schemeClr val="accent2"/>
                </a:solidFill>
              </a:rPr>
              <a:t>5 departments </a:t>
            </a:r>
            <a:r>
              <a:rPr lang="en-US" dirty="0"/>
              <a:t>can manage the parts individually. </a:t>
            </a:r>
            <a:endParaRPr lang="cs-CZ" dirty="0"/>
          </a:p>
          <a:p>
            <a:pPr lvl="1">
              <a:lnSpc>
                <a:spcPct val="110000"/>
              </a:lnSpc>
            </a:pPr>
            <a:r>
              <a:rPr lang="en-US" dirty="0"/>
              <a:t>Historical data shows </a:t>
            </a:r>
            <a:r>
              <a:rPr lang="en-US" dirty="0">
                <a:solidFill>
                  <a:schemeClr val="accent2"/>
                </a:solidFill>
              </a:rPr>
              <a:t>average times </a:t>
            </a:r>
            <a:r>
              <a:rPr lang="en-US" dirty="0"/>
              <a:t>(in days) departments finished similar tasks (see the table). </a:t>
            </a:r>
            <a:endParaRPr lang="cs-CZ" dirty="0"/>
          </a:p>
          <a:p>
            <a:pPr lvl="1">
              <a:lnSpc>
                <a:spcPct val="110000"/>
              </a:lnSpc>
            </a:pPr>
            <a:r>
              <a:rPr lang="en-US" dirty="0">
                <a:solidFill>
                  <a:schemeClr val="accent2"/>
                </a:solidFill>
              </a:rPr>
              <a:t>N.A.</a:t>
            </a:r>
            <a:r>
              <a:rPr lang="en-US" dirty="0"/>
              <a:t> represents the fact </a:t>
            </a:r>
            <a:r>
              <a:rPr lang="cs-CZ" dirty="0" err="1"/>
              <a:t>the</a:t>
            </a:r>
            <a:r>
              <a:rPr lang="en-US" dirty="0"/>
              <a:t> </a:t>
            </a:r>
            <a:r>
              <a:rPr lang="en-US" dirty="0">
                <a:solidFill>
                  <a:schemeClr val="accent2"/>
                </a:solidFill>
              </a:rPr>
              <a:t>department</a:t>
            </a:r>
            <a:r>
              <a:rPr lang="en-US" dirty="0"/>
              <a:t> </a:t>
            </a:r>
            <a:r>
              <a:rPr lang="en-US" dirty="0">
                <a:solidFill>
                  <a:schemeClr val="accent2"/>
                </a:solidFill>
              </a:rPr>
              <a:t>did</a:t>
            </a:r>
            <a:r>
              <a:rPr lang="en-US" dirty="0"/>
              <a:t> </a:t>
            </a:r>
            <a:r>
              <a:rPr lang="en-US" dirty="0">
                <a:solidFill>
                  <a:schemeClr val="accent2"/>
                </a:solidFill>
              </a:rPr>
              <a:t>not</a:t>
            </a:r>
            <a:r>
              <a:rPr lang="en-US" dirty="0"/>
              <a:t> </a:t>
            </a:r>
            <a:r>
              <a:rPr lang="en-US" dirty="0">
                <a:solidFill>
                  <a:schemeClr val="accent2"/>
                </a:solidFill>
              </a:rPr>
              <a:t>work</a:t>
            </a:r>
            <a:r>
              <a:rPr lang="en-US" dirty="0"/>
              <a:t> </a:t>
            </a:r>
            <a:r>
              <a:rPr lang="en-US" dirty="0">
                <a:solidFill>
                  <a:schemeClr val="accent2"/>
                </a:solidFill>
              </a:rPr>
              <a:t>on</a:t>
            </a:r>
            <a:r>
              <a:rPr lang="en-US" dirty="0"/>
              <a:t> such </a:t>
            </a:r>
            <a:r>
              <a:rPr lang="en-US" dirty="0">
                <a:solidFill>
                  <a:schemeClr val="accent2"/>
                </a:solidFill>
              </a:rPr>
              <a:t>task</a:t>
            </a:r>
            <a:r>
              <a:rPr lang="en-US" dirty="0"/>
              <a:t> in the past. </a:t>
            </a:r>
            <a:endParaRPr lang="cs-CZ" dirty="0"/>
          </a:p>
          <a:p>
            <a:pPr lvl="1">
              <a:lnSpc>
                <a:spcPct val="110000"/>
              </a:lnSpc>
            </a:pPr>
            <a:r>
              <a:rPr lang="en-US" dirty="0"/>
              <a:t>The company wants to </a:t>
            </a:r>
            <a:r>
              <a:rPr lang="en-US" dirty="0">
                <a:solidFill>
                  <a:schemeClr val="accent2"/>
                </a:solidFill>
              </a:rPr>
              <a:t>finish</a:t>
            </a:r>
            <a:r>
              <a:rPr lang="en-US" dirty="0"/>
              <a:t> the whole project </a:t>
            </a:r>
            <a:r>
              <a:rPr lang="en-US" dirty="0">
                <a:solidFill>
                  <a:schemeClr val="accent2"/>
                </a:solidFill>
              </a:rPr>
              <a:t>as soon as possible</a:t>
            </a:r>
            <a:r>
              <a:rPr lang="en-US" dirty="0"/>
              <a:t>.</a:t>
            </a:r>
            <a:endParaRPr lang="cs-CZ" dirty="0"/>
          </a:p>
          <a:p>
            <a:pPr lvl="1">
              <a:lnSpc>
                <a:spcPct val="110000"/>
              </a:lnSpc>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11" name="Zástupný text 8">
            <a:extLst>
              <a:ext uri="{FF2B5EF4-FFF2-40B4-BE49-F238E27FC236}">
                <a16:creationId xmlns:a16="http://schemas.microsoft.com/office/drawing/2014/main" id="{D42AF040-FC7C-4BF6-DF03-02394703866E}"/>
              </a:ext>
            </a:extLst>
          </p:cNvPr>
          <p:cNvSpPr>
            <a:spLocks noGrp="1"/>
          </p:cNvSpPr>
          <p:nvPr>
            <p:ph type="body" sz="quarter" idx="23"/>
          </p:nvPr>
        </p:nvSpPr>
        <p:spPr>
          <a:xfrm>
            <a:off x="460326" y="1066638"/>
            <a:ext cx="9552969" cy="369332"/>
          </a:xfrm>
        </p:spPr>
        <p:txBody>
          <a:bodyPr/>
          <a:lstStyle/>
          <a:p>
            <a:r>
              <a:rPr lang="cs-CZ" dirty="0" err="1"/>
              <a:t>Bottleneck</a:t>
            </a:r>
            <a:r>
              <a:rPr lang="cs-CZ" dirty="0"/>
              <a:t> </a:t>
            </a:r>
            <a:r>
              <a:rPr lang="cs-CZ" dirty="0" err="1"/>
              <a:t>Assignment</a:t>
            </a:r>
            <a:r>
              <a:rPr lang="cs-CZ" dirty="0"/>
              <a:t> </a:t>
            </a:r>
            <a:r>
              <a:rPr lang="cs-CZ" dirty="0" err="1"/>
              <a:t>Problem</a:t>
            </a:r>
            <a:endParaRPr lang="en-US" dirty="0"/>
          </a:p>
        </p:txBody>
      </p:sp>
      <p:graphicFrame>
        <p:nvGraphicFramePr>
          <p:cNvPr id="7" name="Tabulka 6">
            <a:extLst>
              <a:ext uri="{FF2B5EF4-FFF2-40B4-BE49-F238E27FC236}">
                <a16:creationId xmlns:a16="http://schemas.microsoft.com/office/drawing/2014/main" id="{A8839AE4-2784-05EB-8D1F-0567835D3CFE}"/>
              </a:ext>
            </a:extLst>
          </p:cNvPr>
          <p:cNvGraphicFramePr>
            <a:graphicFrameLocks noGrp="1"/>
          </p:cNvGraphicFramePr>
          <p:nvPr>
            <p:extLst>
              <p:ext uri="{D42A27DB-BD31-4B8C-83A1-F6EECF244321}">
                <p14:modId xmlns:p14="http://schemas.microsoft.com/office/powerpoint/2010/main" val="971292197"/>
              </p:ext>
            </p:extLst>
          </p:nvPr>
        </p:nvGraphicFramePr>
        <p:xfrm>
          <a:off x="1161494" y="3803062"/>
          <a:ext cx="5386920" cy="1827030"/>
        </p:xfrm>
        <a:graphic>
          <a:graphicData uri="http://schemas.openxmlformats.org/drawingml/2006/table">
            <a:tbl>
              <a:tblPr firstRow="1" firstCol="1" bandRow="1"/>
              <a:tblGrid>
                <a:gridCol w="997470">
                  <a:extLst>
                    <a:ext uri="{9D8B030D-6E8A-4147-A177-3AD203B41FA5}">
                      <a16:colId xmlns:a16="http://schemas.microsoft.com/office/drawing/2014/main" val="2483247213"/>
                    </a:ext>
                  </a:extLst>
                </a:gridCol>
                <a:gridCol w="877890">
                  <a:extLst>
                    <a:ext uri="{9D8B030D-6E8A-4147-A177-3AD203B41FA5}">
                      <a16:colId xmlns:a16="http://schemas.microsoft.com/office/drawing/2014/main" val="3736980919"/>
                    </a:ext>
                  </a:extLst>
                </a:gridCol>
                <a:gridCol w="877890">
                  <a:extLst>
                    <a:ext uri="{9D8B030D-6E8A-4147-A177-3AD203B41FA5}">
                      <a16:colId xmlns:a16="http://schemas.microsoft.com/office/drawing/2014/main" val="2173866101"/>
                    </a:ext>
                  </a:extLst>
                </a:gridCol>
                <a:gridCol w="877890">
                  <a:extLst>
                    <a:ext uri="{9D8B030D-6E8A-4147-A177-3AD203B41FA5}">
                      <a16:colId xmlns:a16="http://schemas.microsoft.com/office/drawing/2014/main" val="537770019"/>
                    </a:ext>
                  </a:extLst>
                </a:gridCol>
                <a:gridCol w="877890">
                  <a:extLst>
                    <a:ext uri="{9D8B030D-6E8A-4147-A177-3AD203B41FA5}">
                      <a16:colId xmlns:a16="http://schemas.microsoft.com/office/drawing/2014/main" val="930711148"/>
                    </a:ext>
                  </a:extLst>
                </a:gridCol>
                <a:gridCol w="877890">
                  <a:extLst>
                    <a:ext uri="{9D8B030D-6E8A-4147-A177-3AD203B41FA5}">
                      <a16:colId xmlns:a16="http://schemas.microsoft.com/office/drawing/2014/main" val="4250347209"/>
                    </a:ext>
                  </a:extLst>
                </a:gridCol>
              </a:tblGrid>
              <a:tr h="304505">
                <a:tc>
                  <a:txBody>
                    <a:bodyPr/>
                    <a:lstStyle/>
                    <a:p>
                      <a:pPr marL="0" algn="r" defTabSz="914400" rtl="0" eaLnBrk="1" latinLnBrk="0" hangingPunct="1">
                        <a:lnSpc>
                          <a:spcPct val="107000"/>
                        </a:lnSpc>
                        <a:spcAft>
                          <a:spcPts val="800"/>
                        </a:spcAft>
                      </a:pP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Time (</a:t>
                      </a:r>
                      <a:r>
                        <a:rPr lang="cs-CZ" sz="1200" b="1" kern="100" dirty="0" err="1">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days</a:t>
                      </a: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latinLnBrk="0" hangingPunct="1">
                        <a:lnSpc>
                          <a:spcPct val="107000"/>
                        </a:lnSpc>
                        <a:spcAft>
                          <a:spcPts val="800"/>
                        </a:spcAft>
                      </a:pP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Part 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latinLnBrk="0" hangingPunct="1">
                        <a:lnSpc>
                          <a:spcPct val="107000"/>
                        </a:lnSpc>
                        <a:spcAft>
                          <a:spcPts val="800"/>
                        </a:spcAft>
                      </a:pP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Part 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latinLnBrk="0" hangingPunct="1">
                        <a:lnSpc>
                          <a:spcPct val="107000"/>
                        </a:lnSpc>
                        <a:spcAft>
                          <a:spcPts val="800"/>
                        </a:spcAft>
                      </a:pP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Part 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latinLnBrk="0" hangingPunct="1">
                        <a:lnSpc>
                          <a:spcPct val="107000"/>
                        </a:lnSpc>
                        <a:spcAft>
                          <a:spcPts val="800"/>
                        </a:spcAft>
                      </a:pP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Part 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latinLnBrk="0" hangingPunct="1">
                        <a:lnSpc>
                          <a:spcPct val="107000"/>
                        </a:lnSpc>
                        <a:spcAft>
                          <a:spcPts val="800"/>
                        </a:spcAft>
                      </a:pP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Part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2139564933"/>
                  </a:ext>
                </a:extLst>
              </a:tr>
              <a:tr h="304505">
                <a:tc>
                  <a:txBody>
                    <a:bodyPr/>
                    <a:lstStyle/>
                    <a:p>
                      <a:pPr marL="0" algn="r" defTabSz="914400" rtl="0" eaLnBrk="1" latinLnBrk="0" hangingPunct="1">
                        <a:lnSpc>
                          <a:spcPct val="107000"/>
                        </a:lnSpc>
                        <a:spcAft>
                          <a:spcPts val="800"/>
                        </a:spcAft>
                      </a:pPr>
                      <a:r>
                        <a:rPr lang="cs-CZ" sz="1200" b="1" kern="100" dirty="0" err="1">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Dept</a:t>
                      </a: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latinLnBrk="0" hangingPunct="1">
                        <a:lnSpc>
                          <a:spcPct val="107000"/>
                        </a:lnSpc>
                        <a:spcAft>
                          <a:spcPts val="800"/>
                        </a:spcAft>
                      </a:pPr>
                      <a:r>
                        <a:rPr lang="cs-CZ"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cs-CZ"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cs-CZ"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cs-CZ"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cs-CZ"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9043146"/>
                  </a:ext>
                </a:extLst>
              </a:tr>
              <a:tr h="304505">
                <a:tc>
                  <a:txBody>
                    <a:bodyPr/>
                    <a:lstStyle/>
                    <a:p>
                      <a:pPr marL="0" algn="r" defTabSz="914400" rtl="0" eaLnBrk="1" latinLnBrk="0" hangingPunct="1">
                        <a:lnSpc>
                          <a:spcPct val="107000"/>
                        </a:lnSpc>
                        <a:spcAft>
                          <a:spcPts val="800"/>
                        </a:spcAft>
                      </a:pPr>
                      <a:r>
                        <a:rPr lang="cs-CZ" sz="1200" b="1" kern="100" dirty="0" err="1">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Dept</a:t>
                      </a: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2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latinLnBrk="0" hangingPunct="1">
                        <a:lnSpc>
                          <a:spcPct val="107000"/>
                        </a:lnSpc>
                        <a:spcAft>
                          <a:spcPts val="800"/>
                        </a:spcAft>
                      </a:pPr>
                      <a:r>
                        <a:rPr lang="cs-CZ"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cs-CZ"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cs-CZ"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cs-CZ"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cs-CZ"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6158884"/>
                  </a:ext>
                </a:extLst>
              </a:tr>
              <a:tr h="304505">
                <a:tc>
                  <a:txBody>
                    <a:bodyPr/>
                    <a:lstStyle/>
                    <a:p>
                      <a:pPr marL="0" algn="r" defTabSz="914400" rtl="0" eaLnBrk="1" latinLnBrk="0" hangingPunct="1">
                        <a:lnSpc>
                          <a:spcPct val="107000"/>
                        </a:lnSpc>
                        <a:spcAft>
                          <a:spcPts val="800"/>
                        </a:spcAft>
                      </a:pPr>
                      <a:r>
                        <a:rPr lang="cs-CZ" sz="1200" b="1" kern="100" dirty="0" err="1">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Dept</a:t>
                      </a: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latinLnBrk="0" hangingPunct="1">
                        <a:lnSpc>
                          <a:spcPct val="107000"/>
                        </a:lnSpc>
                        <a:spcAft>
                          <a:spcPts val="800"/>
                        </a:spcAft>
                      </a:pPr>
                      <a:r>
                        <a:rPr lang="cs-CZ"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cs-CZ"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cs-CZ"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cs-CZ"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cs-CZ"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2256715"/>
                  </a:ext>
                </a:extLst>
              </a:tr>
              <a:tr h="304505">
                <a:tc>
                  <a:txBody>
                    <a:bodyPr/>
                    <a:lstStyle/>
                    <a:p>
                      <a:pPr marL="0" algn="r" defTabSz="914400" rtl="0" eaLnBrk="1" latinLnBrk="0" hangingPunct="1">
                        <a:lnSpc>
                          <a:spcPct val="107000"/>
                        </a:lnSpc>
                        <a:spcAft>
                          <a:spcPts val="800"/>
                        </a:spcAft>
                      </a:pPr>
                      <a:r>
                        <a:rPr lang="cs-CZ" sz="1200" b="1" kern="100" dirty="0" err="1">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Dept</a:t>
                      </a: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latinLnBrk="0" hangingPunct="1">
                        <a:lnSpc>
                          <a:spcPct val="107000"/>
                        </a:lnSpc>
                        <a:spcAft>
                          <a:spcPts val="800"/>
                        </a:spcAft>
                      </a:pPr>
                      <a:r>
                        <a:rPr lang="cs-CZ"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cs-CZ"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cs-CZ"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cs-CZ"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cs-CZ"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4305712"/>
                  </a:ext>
                </a:extLst>
              </a:tr>
              <a:tr h="304505">
                <a:tc>
                  <a:txBody>
                    <a:bodyPr/>
                    <a:lstStyle/>
                    <a:p>
                      <a:pPr marL="0" algn="r" defTabSz="914400" rtl="0" eaLnBrk="1" latinLnBrk="0" hangingPunct="1">
                        <a:lnSpc>
                          <a:spcPct val="107000"/>
                        </a:lnSpc>
                        <a:spcAft>
                          <a:spcPts val="800"/>
                        </a:spcAft>
                      </a:pPr>
                      <a:r>
                        <a:rPr lang="cs-CZ" sz="1200" b="1" kern="100" dirty="0" err="1">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Dept</a:t>
                      </a: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latinLnBrk="0" hangingPunct="1">
                        <a:lnSpc>
                          <a:spcPct val="107000"/>
                        </a:lnSpc>
                        <a:spcAft>
                          <a:spcPts val="800"/>
                        </a:spcAft>
                      </a:pPr>
                      <a:r>
                        <a:rPr lang="cs-CZ"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cs-CZ"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cs-CZ"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cs-CZ"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cs-CZ"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2866775"/>
                  </a:ext>
                </a:extLst>
              </a:tr>
            </a:tbl>
          </a:graphicData>
        </a:graphic>
      </p:graphicFrame>
      <p:sp>
        <p:nvSpPr>
          <p:cNvPr id="10" name="Zástupný text 4">
            <a:extLst>
              <a:ext uri="{FF2B5EF4-FFF2-40B4-BE49-F238E27FC236}">
                <a16:creationId xmlns:a16="http://schemas.microsoft.com/office/drawing/2014/main" id="{4130B33E-2625-1A5A-51D7-AB770D9AC55C}"/>
              </a:ext>
            </a:extLst>
          </p:cNvPr>
          <p:cNvSpPr txBox="1">
            <a:spLocks/>
          </p:cNvSpPr>
          <p:nvPr/>
        </p:nvSpPr>
        <p:spPr>
          <a:xfrm>
            <a:off x="6621253" y="3934306"/>
            <a:ext cx="3959627" cy="10739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rgbClr val="D9D9D9"/>
              </a:buClr>
              <a:buSzTx/>
              <a:buFont typeface="Wingdings"/>
              <a:buNone/>
              <a:defRPr sz="1600" kern="1200">
                <a:solidFill>
                  <a:schemeClr val="tx1"/>
                </a:solidFill>
                <a:latin typeface="Arial" panose="020B0604020202020204" pitchFamily="34" charset="0"/>
                <a:ea typeface="+mn-ea"/>
                <a:cs typeface="Arial" panose="020B0604020202020204" pitchFamily="34" charset="0"/>
              </a:defRPr>
            </a:lvl1pPr>
            <a:lvl2pPr marL="609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990600" indent="-228600" algn="l" defTabSz="914400" rtl="0" eaLnBrk="1" latinLnBrk="0" hangingPunct="1">
              <a:lnSpc>
                <a:spcPct val="100000"/>
              </a:lnSpc>
              <a:spcBef>
                <a:spcPts val="500"/>
              </a:spcBef>
              <a:buClr>
                <a:schemeClr val="bg1">
                  <a:lumMod val="75000"/>
                </a:schemeClr>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371600" indent="-228600" algn="l" defTabSz="914400" rtl="0" eaLnBrk="1" latinLnBrk="0" hangingPunct="1">
              <a:lnSpc>
                <a:spcPct val="100000"/>
              </a:lnSpc>
              <a:spcBef>
                <a:spcPts val="500"/>
              </a:spcBef>
              <a:buClr>
                <a:schemeClr val="bg1">
                  <a:lumMod val="75000"/>
                </a:schemeClr>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1752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133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10000"/>
              </a:lnSpc>
              <a:buFont typeface="Wingdings" panose="05000000000000000000" pitchFamily="2" charset="2"/>
              <a:buChar char="§"/>
            </a:pPr>
            <a:r>
              <a:rPr lang="en-US" dirty="0"/>
              <a:t>We replace the N.A. values with high prohibitive constants, e.g. 1000.</a:t>
            </a:r>
            <a:endParaRPr lang="cs-CZ" dirty="0"/>
          </a:p>
        </p:txBody>
      </p:sp>
    </p:spTree>
    <p:extLst>
      <p:ext uri="{BB962C8B-B14F-4D97-AF65-F5344CB8AC3E}">
        <p14:creationId xmlns:p14="http://schemas.microsoft.com/office/powerpoint/2010/main" val="28727327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9E7D0FC-D322-49E9-85D2-5B3ACC6094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39E7D0FC-D322-49E9-85D2-5B3ACC6094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46</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Assignment</a:t>
            </a:r>
            <a:r>
              <a:rPr lang="cs-CZ" dirty="0"/>
              <a:t> </a:t>
            </a:r>
            <a:r>
              <a:rPr lang="cs-CZ" dirty="0" err="1"/>
              <a:t>Problem</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cs-CZ" b="1" dirty="0" err="1"/>
              <a:t>Decision</a:t>
            </a:r>
            <a:r>
              <a:rPr lang="cs-CZ" b="1" dirty="0"/>
              <a:t> </a:t>
            </a:r>
            <a:r>
              <a:rPr lang="cs-CZ" b="1" dirty="0" err="1"/>
              <a:t>variables</a:t>
            </a:r>
            <a:endParaRPr lang="cs-CZ" b="1" dirty="0"/>
          </a:p>
          <a:p>
            <a:pPr marL="285750" lvl="0" indent="-285750">
              <a:lnSpc>
                <a:spcPct val="110000"/>
              </a:lnSpc>
              <a:buFont typeface="Wingdings" panose="05000000000000000000" pitchFamily="2" charset="2"/>
              <a:buChar char="§"/>
            </a:pPr>
            <a:endParaRPr lang="cs-CZ" b="1" dirty="0"/>
          </a:p>
          <a:p>
            <a:pPr marL="285750" lvl="0" indent="-285750">
              <a:lnSpc>
                <a:spcPct val="110000"/>
              </a:lnSpc>
              <a:buFont typeface="Wingdings" panose="05000000000000000000" pitchFamily="2" charset="2"/>
              <a:buChar char="§"/>
            </a:pPr>
            <a:endParaRPr lang="cs-CZ" b="1" dirty="0"/>
          </a:p>
          <a:p>
            <a:pPr marL="285750" lvl="0" indent="-285750">
              <a:lnSpc>
                <a:spcPct val="110000"/>
              </a:lnSpc>
              <a:buFont typeface="Wingdings" panose="05000000000000000000" pitchFamily="2" charset="2"/>
              <a:buChar char="§"/>
            </a:pPr>
            <a:endParaRPr lang="cs-CZ" sz="800" b="1" dirty="0"/>
          </a:p>
          <a:p>
            <a:pPr marL="285750" lvl="0" indent="-285750">
              <a:lnSpc>
                <a:spcPct val="110000"/>
              </a:lnSpc>
              <a:buFont typeface="Wingdings" panose="05000000000000000000" pitchFamily="2" charset="2"/>
              <a:buChar char="§"/>
            </a:pPr>
            <a:r>
              <a:rPr lang="cs-CZ" b="1" dirty="0"/>
              <a:t>Model</a:t>
            </a:r>
            <a:endParaRPr lang="en-US" b="1" dirty="0"/>
          </a:p>
          <a:p>
            <a:pPr lvl="1">
              <a:lnSpc>
                <a:spcPct val="110000"/>
              </a:lnSpc>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11" name="Zástupný text 8">
            <a:extLst>
              <a:ext uri="{FF2B5EF4-FFF2-40B4-BE49-F238E27FC236}">
                <a16:creationId xmlns:a16="http://schemas.microsoft.com/office/drawing/2014/main" id="{D42AF040-FC7C-4BF6-DF03-02394703866E}"/>
              </a:ext>
            </a:extLst>
          </p:cNvPr>
          <p:cNvSpPr>
            <a:spLocks noGrp="1"/>
          </p:cNvSpPr>
          <p:nvPr>
            <p:ph type="body" sz="quarter" idx="23"/>
          </p:nvPr>
        </p:nvSpPr>
        <p:spPr>
          <a:xfrm>
            <a:off x="460326" y="1066638"/>
            <a:ext cx="9552969" cy="369332"/>
          </a:xfrm>
        </p:spPr>
        <p:txBody>
          <a:bodyPr/>
          <a:lstStyle/>
          <a:p>
            <a:r>
              <a:rPr lang="cs-CZ" dirty="0" err="1"/>
              <a:t>Bottleneck</a:t>
            </a:r>
            <a:r>
              <a:rPr lang="cs-CZ" dirty="0"/>
              <a:t> </a:t>
            </a:r>
            <a:r>
              <a:rPr lang="cs-CZ" dirty="0" err="1"/>
              <a:t>Assignment</a:t>
            </a:r>
            <a:r>
              <a:rPr lang="cs-CZ" dirty="0"/>
              <a:t> </a:t>
            </a:r>
            <a:r>
              <a:rPr lang="cs-CZ" dirty="0" err="1"/>
              <a:t>Problem</a:t>
            </a:r>
            <a:r>
              <a:rPr lang="cs-CZ" dirty="0"/>
              <a:t> – </a:t>
            </a:r>
            <a:r>
              <a:rPr lang="cs-CZ" dirty="0" err="1"/>
              <a:t>mathematical</a:t>
            </a:r>
            <a:r>
              <a:rPr lang="cs-CZ" dirty="0"/>
              <a:t> model </a:t>
            </a:r>
            <a:r>
              <a:rPr lang="cs-CZ" dirty="0" err="1"/>
              <a:t>formulation</a:t>
            </a:r>
            <a:endParaRPr lang="cs-CZ" dirty="0"/>
          </a:p>
        </p:txBody>
      </p:sp>
      <p:graphicFrame>
        <p:nvGraphicFramePr>
          <p:cNvPr id="6" name="Objekt 5">
            <a:extLst>
              <a:ext uri="{FF2B5EF4-FFF2-40B4-BE49-F238E27FC236}">
                <a16:creationId xmlns:a16="http://schemas.microsoft.com/office/drawing/2014/main" id="{04D1DFE4-DA5A-4B96-D0C4-A316D1D0D8EA}"/>
              </a:ext>
            </a:extLst>
          </p:cNvPr>
          <p:cNvGraphicFramePr>
            <a:graphicFrameLocks noChangeAspect="1"/>
          </p:cNvGraphicFramePr>
          <p:nvPr>
            <p:extLst>
              <p:ext uri="{D42A27DB-BD31-4B8C-83A1-F6EECF244321}">
                <p14:modId xmlns:p14="http://schemas.microsoft.com/office/powerpoint/2010/main" val="1288465924"/>
              </p:ext>
            </p:extLst>
          </p:nvPr>
        </p:nvGraphicFramePr>
        <p:xfrm>
          <a:off x="1009849" y="2024735"/>
          <a:ext cx="3787676" cy="937114"/>
        </p:xfrm>
        <a:graphic>
          <a:graphicData uri="http://schemas.openxmlformats.org/presentationml/2006/ole">
            <mc:AlternateContent xmlns:mc="http://schemas.openxmlformats.org/markup-compatibility/2006">
              <mc:Choice xmlns:v="urn:schemas-microsoft-com:vml" Requires="v">
                <p:oleObj name="Equation" r:id="rId5" imgW="2768400" imgH="685800" progId="Equation.DSMT4">
                  <p:embed/>
                </p:oleObj>
              </mc:Choice>
              <mc:Fallback>
                <p:oleObj name="Equation" r:id="rId5" imgW="2768400" imgH="685800" progId="Equation.DSMT4">
                  <p:embed/>
                  <p:pic>
                    <p:nvPicPr>
                      <p:cNvPr id="6" name="Objekt 5">
                        <a:extLst>
                          <a:ext uri="{FF2B5EF4-FFF2-40B4-BE49-F238E27FC236}">
                            <a16:creationId xmlns:a16="http://schemas.microsoft.com/office/drawing/2014/main" id="{04D1DFE4-DA5A-4B96-D0C4-A316D1D0D8EA}"/>
                          </a:ext>
                        </a:extLst>
                      </p:cNvPr>
                      <p:cNvPicPr/>
                      <p:nvPr/>
                    </p:nvPicPr>
                    <p:blipFill>
                      <a:blip r:embed="rId6"/>
                      <a:stretch>
                        <a:fillRect/>
                      </a:stretch>
                    </p:blipFill>
                    <p:spPr>
                      <a:xfrm>
                        <a:off x="1009849" y="2024735"/>
                        <a:ext cx="3787676" cy="937114"/>
                      </a:xfrm>
                      <a:prstGeom prst="rect">
                        <a:avLst/>
                      </a:prstGeom>
                    </p:spPr>
                  </p:pic>
                </p:oleObj>
              </mc:Fallback>
            </mc:AlternateContent>
          </a:graphicData>
        </a:graphic>
      </p:graphicFrame>
      <p:pic>
        <p:nvPicPr>
          <p:cNvPr id="9" name="Obrázek 8">
            <a:extLst>
              <a:ext uri="{FF2B5EF4-FFF2-40B4-BE49-F238E27FC236}">
                <a16:creationId xmlns:a16="http://schemas.microsoft.com/office/drawing/2014/main" id="{5437441A-7420-CAB1-3DF7-8EC7C9DBE21A}"/>
              </a:ext>
            </a:extLst>
          </p:cNvPr>
          <p:cNvPicPr>
            <a:picLocks noChangeAspect="1"/>
          </p:cNvPicPr>
          <p:nvPr/>
        </p:nvPicPr>
        <p:blipFill>
          <a:blip r:embed="rId7"/>
          <a:stretch>
            <a:fillRect/>
          </a:stretch>
        </p:blipFill>
        <p:spPr>
          <a:xfrm>
            <a:off x="5476826" y="2024735"/>
            <a:ext cx="3041745" cy="3682704"/>
          </a:xfrm>
          <a:prstGeom prst="rect">
            <a:avLst/>
          </a:prstGeom>
          <a:ln w="12700">
            <a:solidFill>
              <a:srgbClr val="000000"/>
            </a:solidFill>
          </a:ln>
        </p:spPr>
      </p:pic>
      <p:graphicFrame>
        <p:nvGraphicFramePr>
          <p:cNvPr id="7" name="Objekt 6">
            <a:extLst>
              <a:ext uri="{FF2B5EF4-FFF2-40B4-BE49-F238E27FC236}">
                <a16:creationId xmlns:a16="http://schemas.microsoft.com/office/drawing/2014/main" id="{3CD7CA6E-03B3-4F77-85D6-1BD8D88A1DF9}"/>
              </a:ext>
            </a:extLst>
          </p:cNvPr>
          <p:cNvGraphicFramePr>
            <a:graphicFrameLocks noChangeAspect="1"/>
          </p:cNvGraphicFramePr>
          <p:nvPr>
            <p:extLst>
              <p:ext uri="{D42A27DB-BD31-4B8C-83A1-F6EECF244321}">
                <p14:modId xmlns:p14="http://schemas.microsoft.com/office/powerpoint/2010/main" val="2431073852"/>
              </p:ext>
            </p:extLst>
          </p:nvPr>
        </p:nvGraphicFramePr>
        <p:xfrm>
          <a:off x="1009849" y="3510559"/>
          <a:ext cx="3866508" cy="2486829"/>
        </p:xfrm>
        <a:graphic>
          <a:graphicData uri="http://schemas.openxmlformats.org/presentationml/2006/ole">
            <mc:AlternateContent xmlns:mc="http://schemas.openxmlformats.org/markup-compatibility/2006">
              <mc:Choice xmlns:v="urn:schemas-microsoft-com:vml" Requires="v">
                <p:oleObj name="Equation" r:id="rId8" imgW="2882880" imgH="1854000" progId="Equation.DSMT4">
                  <p:embed/>
                </p:oleObj>
              </mc:Choice>
              <mc:Fallback>
                <p:oleObj name="Equation" r:id="rId8" imgW="2882880" imgH="1854000" progId="Equation.DSMT4">
                  <p:embed/>
                  <p:pic>
                    <p:nvPicPr>
                      <p:cNvPr id="7" name="Objekt 6">
                        <a:extLst>
                          <a:ext uri="{FF2B5EF4-FFF2-40B4-BE49-F238E27FC236}">
                            <a16:creationId xmlns:a16="http://schemas.microsoft.com/office/drawing/2014/main" id="{3CD7CA6E-03B3-4F77-85D6-1BD8D88A1DF9}"/>
                          </a:ext>
                        </a:extLst>
                      </p:cNvPr>
                      <p:cNvPicPr/>
                      <p:nvPr/>
                    </p:nvPicPr>
                    <p:blipFill>
                      <a:blip r:embed="rId9"/>
                      <a:stretch>
                        <a:fillRect/>
                      </a:stretch>
                    </p:blipFill>
                    <p:spPr>
                      <a:xfrm>
                        <a:off x="1009849" y="3510559"/>
                        <a:ext cx="3866508" cy="2486829"/>
                      </a:xfrm>
                      <a:prstGeom prst="rect">
                        <a:avLst/>
                      </a:prstGeom>
                    </p:spPr>
                  </p:pic>
                </p:oleObj>
              </mc:Fallback>
            </mc:AlternateContent>
          </a:graphicData>
        </a:graphic>
      </p:graphicFrame>
    </p:spTree>
    <p:extLst>
      <p:ext uri="{BB962C8B-B14F-4D97-AF65-F5344CB8AC3E}">
        <p14:creationId xmlns:p14="http://schemas.microsoft.com/office/powerpoint/2010/main" val="37091392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40145" y="1648541"/>
            <a:ext cx="9264016" cy="3773488"/>
          </a:xfrm>
        </p:spPr>
        <p:txBody>
          <a:bodyPr>
            <a:noAutofit/>
          </a:bodyPr>
          <a:lstStyle/>
          <a:p>
            <a:pPr marL="285750" lvl="0" indent="-285750">
              <a:lnSpc>
                <a:spcPct val="110000"/>
              </a:lnSpc>
              <a:buFont typeface="Wingdings" panose="05000000000000000000" pitchFamily="2" charset="2"/>
              <a:buChar char="§"/>
            </a:pPr>
            <a:r>
              <a:rPr lang="cs-CZ" b="1" dirty="0" err="1"/>
              <a:t>Optimal</a:t>
            </a:r>
            <a:r>
              <a:rPr lang="cs-CZ" b="1" dirty="0"/>
              <a:t> </a:t>
            </a:r>
            <a:r>
              <a:rPr lang="cs-CZ" b="1" dirty="0" err="1"/>
              <a:t>solution</a:t>
            </a:r>
            <a:endParaRPr lang="en-US" b="1" dirty="0"/>
          </a:p>
          <a:p>
            <a:pPr lvl="1">
              <a:lnSpc>
                <a:spcPct val="110000"/>
              </a:lnSpc>
            </a:pPr>
            <a:r>
              <a:rPr lang="cs-CZ" dirty="0" err="1"/>
              <a:t>Decision</a:t>
            </a:r>
            <a:r>
              <a:rPr lang="cs-CZ" dirty="0"/>
              <a:t> </a:t>
            </a:r>
            <a:r>
              <a:rPr lang="cs-CZ" dirty="0" err="1"/>
              <a:t>variables</a:t>
            </a:r>
            <a:endParaRPr lang="en-US" dirty="0"/>
          </a:p>
          <a:p>
            <a:pPr lvl="1">
              <a:lnSpc>
                <a:spcPct val="110000"/>
              </a:lnSpc>
            </a:pPr>
            <a:endParaRPr lang="en-US" dirty="0"/>
          </a:p>
          <a:p>
            <a:pPr lvl="1">
              <a:lnSpc>
                <a:spcPct val="110000"/>
              </a:lnSpc>
            </a:pPr>
            <a:endParaRPr lang="cs-CZ" sz="2000" dirty="0"/>
          </a:p>
          <a:p>
            <a:pPr lvl="1">
              <a:lnSpc>
                <a:spcPct val="110000"/>
              </a:lnSpc>
            </a:pPr>
            <a:endParaRPr lang="cs-CZ" sz="2000" dirty="0"/>
          </a:p>
          <a:p>
            <a:pPr lvl="1">
              <a:lnSpc>
                <a:spcPct val="110000"/>
              </a:lnSpc>
            </a:pPr>
            <a:endParaRPr lang="en-US" sz="2000" dirty="0"/>
          </a:p>
          <a:p>
            <a:pPr lvl="1">
              <a:lnSpc>
                <a:spcPct val="110000"/>
              </a:lnSpc>
            </a:pPr>
            <a:endParaRPr lang="en-US" sz="2000" dirty="0"/>
          </a:p>
          <a:p>
            <a:pPr lvl="1">
              <a:lnSpc>
                <a:spcPct val="110000"/>
              </a:lnSpc>
            </a:pPr>
            <a:r>
              <a:rPr lang="cs-CZ" dirty="0" err="1"/>
              <a:t>Objective</a:t>
            </a:r>
            <a:r>
              <a:rPr lang="cs-CZ" dirty="0"/>
              <a:t> </a:t>
            </a:r>
            <a:r>
              <a:rPr lang="cs-CZ" dirty="0" err="1"/>
              <a:t>value</a:t>
            </a:r>
            <a:endParaRPr lang="en-US" dirty="0"/>
          </a:p>
          <a:p>
            <a:pPr lvl="1">
              <a:lnSpc>
                <a:spcPct val="110000"/>
              </a:lnSpc>
            </a:pPr>
            <a:endParaRPr lang="en-US" dirty="0"/>
          </a:p>
        </p:txBody>
      </p:sp>
      <p:graphicFrame>
        <p:nvGraphicFramePr>
          <p:cNvPr id="14" name="Tabulka 13">
            <a:extLst>
              <a:ext uri="{FF2B5EF4-FFF2-40B4-BE49-F238E27FC236}">
                <a16:creationId xmlns:a16="http://schemas.microsoft.com/office/drawing/2014/main" id="{D218A5ED-D6A1-38FF-9E4A-5679A22B07F3}"/>
              </a:ext>
            </a:extLst>
          </p:cNvPr>
          <p:cNvGraphicFramePr>
            <a:graphicFrameLocks noGrp="1"/>
          </p:cNvGraphicFramePr>
          <p:nvPr>
            <p:extLst>
              <p:ext uri="{D42A27DB-BD31-4B8C-83A1-F6EECF244321}">
                <p14:modId xmlns:p14="http://schemas.microsoft.com/office/powerpoint/2010/main" val="2936043765"/>
              </p:ext>
            </p:extLst>
          </p:nvPr>
        </p:nvGraphicFramePr>
        <p:xfrm>
          <a:off x="1127623" y="2334442"/>
          <a:ext cx="5439986" cy="1827030"/>
        </p:xfrm>
        <a:graphic>
          <a:graphicData uri="http://schemas.openxmlformats.org/drawingml/2006/table">
            <a:tbl>
              <a:tblPr firstRow="1" firstCol="1" bandRow="1"/>
              <a:tblGrid>
                <a:gridCol w="1091606">
                  <a:extLst>
                    <a:ext uri="{9D8B030D-6E8A-4147-A177-3AD203B41FA5}">
                      <a16:colId xmlns:a16="http://schemas.microsoft.com/office/drawing/2014/main" val="2483247213"/>
                    </a:ext>
                  </a:extLst>
                </a:gridCol>
                <a:gridCol w="869676">
                  <a:extLst>
                    <a:ext uri="{9D8B030D-6E8A-4147-A177-3AD203B41FA5}">
                      <a16:colId xmlns:a16="http://schemas.microsoft.com/office/drawing/2014/main" val="3736980919"/>
                    </a:ext>
                  </a:extLst>
                </a:gridCol>
                <a:gridCol w="869676">
                  <a:extLst>
                    <a:ext uri="{9D8B030D-6E8A-4147-A177-3AD203B41FA5}">
                      <a16:colId xmlns:a16="http://schemas.microsoft.com/office/drawing/2014/main" val="2173866101"/>
                    </a:ext>
                  </a:extLst>
                </a:gridCol>
                <a:gridCol w="869676">
                  <a:extLst>
                    <a:ext uri="{9D8B030D-6E8A-4147-A177-3AD203B41FA5}">
                      <a16:colId xmlns:a16="http://schemas.microsoft.com/office/drawing/2014/main" val="537770019"/>
                    </a:ext>
                  </a:extLst>
                </a:gridCol>
                <a:gridCol w="869676">
                  <a:extLst>
                    <a:ext uri="{9D8B030D-6E8A-4147-A177-3AD203B41FA5}">
                      <a16:colId xmlns:a16="http://schemas.microsoft.com/office/drawing/2014/main" val="930711148"/>
                    </a:ext>
                  </a:extLst>
                </a:gridCol>
                <a:gridCol w="869676">
                  <a:extLst>
                    <a:ext uri="{9D8B030D-6E8A-4147-A177-3AD203B41FA5}">
                      <a16:colId xmlns:a16="http://schemas.microsoft.com/office/drawing/2014/main" val="4250347209"/>
                    </a:ext>
                  </a:extLst>
                </a:gridCol>
              </a:tblGrid>
              <a:tr h="304505">
                <a:tc>
                  <a:txBody>
                    <a:bodyPr/>
                    <a:lstStyle/>
                    <a:p>
                      <a:pPr marL="0" algn="r" defTabSz="914400" rtl="0" eaLnBrk="1" latinLnBrk="0" hangingPunct="1">
                        <a:lnSpc>
                          <a:spcPct val="107000"/>
                        </a:lnSpc>
                        <a:spcAft>
                          <a:spcPts val="800"/>
                        </a:spcAft>
                      </a:pP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Time (</a:t>
                      </a:r>
                      <a:r>
                        <a:rPr lang="cs-CZ" sz="1200" b="1" kern="100" dirty="0" err="1">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days</a:t>
                      </a: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latinLnBrk="0" hangingPunct="1">
                        <a:lnSpc>
                          <a:spcPct val="107000"/>
                        </a:lnSpc>
                        <a:spcAft>
                          <a:spcPts val="800"/>
                        </a:spcAft>
                      </a:pP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Part 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latinLnBrk="0" hangingPunct="1">
                        <a:lnSpc>
                          <a:spcPct val="107000"/>
                        </a:lnSpc>
                        <a:spcAft>
                          <a:spcPts val="800"/>
                        </a:spcAft>
                      </a:pP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Part 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latinLnBrk="0" hangingPunct="1">
                        <a:lnSpc>
                          <a:spcPct val="107000"/>
                        </a:lnSpc>
                        <a:spcAft>
                          <a:spcPts val="800"/>
                        </a:spcAft>
                      </a:pP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Part 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latinLnBrk="0" hangingPunct="1">
                        <a:lnSpc>
                          <a:spcPct val="107000"/>
                        </a:lnSpc>
                        <a:spcAft>
                          <a:spcPts val="800"/>
                        </a:spcAft>
                      </a:pP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Part 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latinLnBrk="0" hangingPunct="1">
                        <a:lnSpc>
                          <a:spcPct val="107000"/>
                        </a:lnSpc>
                        <a:spcAft>
                          <a:spcPts val="800"/>
                        </a:spcAft>
                      </a:pP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Part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2139564933"/>
                  </a:ext>
                </a:extLst>
              </a:tr>
              <a:tr h="304505">
                <a:tc>
                  <a:txBody>
                    <a:bodyPr/>
                    <a:lstStyle/>
                    <a:p>
                      <a:pPr marL="0" algn="r" defTabSz="914400" rtl="0" eaLnBrk="1" latinLnBrk="0" hangingPunct="1">
                        <a:lnSpc>
                          <a:spcPct val="107000"/>
                        </a:lnSpc>
                        <a:spcAft>
                          <a:spcPts val="800"/>
                        </a:spcAft>
                      </a:pPr>
                      <a:r>
                        <a:rPr lang="cs-CZ" sz="1200" b="1" kern="100" dirty="0" err="1">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Dept</a:t>
                      </a: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latinLnBrk="0" hangingPunct="1">
                        <a:lnSpc>
                          <a:spcPct val="107000"/>
                        </a:lnSpc>
                        <a:spcAft>
                          <a:spcPts val="800"/>
                        </a:spcAft>
                      </a:pPr>
                      <a:r>
                        <a:rPr lang="cs-CZ"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cs-CZ"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cs-CZ"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cs-CZ"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cs-CZ"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589043146"/>
                  </a:ext>
                </a:extLst>
              </a:tr>
              <a:tr h="304505">
                <a:tc>
                  <a:txBody>
                    <a:bodyPr/>
                    <a:lstStyle/>
                    <a:p>
                      <a:pPr marL="0" algn="r" defTabSz="914400" rtl="0" eaLnBrk="1" latinLnBrk="0" hangingPunct="1">
                        <a:lnSpc>
                          <a:spcPct val="107000"/>
                        </a:lnSpc>
                        <a:spcAft>
                          <a:spcPts val="800"/>
                        </a:spcAft>
                      </a:pPr>
                      <a:r>
                        <a:rPr lang="cs-CZ" sz="1200" b="1" kern="100" dirty="0" err="1">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Dept</a:t>
                      </a: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2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latinLnBrk="0" hangingPunct="1">
                        <a:lnSpc>
                          <a:spcPct val="107000"/>
                        </a:lnSpc>
                        <a:spcAft>
                          <a:spcPts val="800"/>
                        </a:spcAft>
                      </a:pPr>
                      <a:r>
                        <a:rPr lang="cs-CZ"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cs-CZ"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cs-CZ"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algn="ctr" defTabSz="914400" rtl="0" eaLnBrk="1" latinLnBrk="0" hangingPunct="1">
                        <a:lnSpc>
                          <a:spcPct val="107000"/>
                        </a:lnSpc>
                        <a:spcAft>
                          <a:spcPts val="800"/>
                        </a:spcAft>
                      </a:pPr>
                      <a:r>
                        <a:rPr lang="cs-CZ"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cs-CZ"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6158884"/>
                  </a:ext>
                </a:extLst>
              </a:tr>
              <a:tr h="304505">
                <a:tc>
                  <a:txBody>
                    <a:bodyPr/>
                    <a:lstStyle/>
                    <a:p>
                      <a:pPr marL="0" algn="r" defTabSz="914400" rtl="0" eaLnBrk="1" latinLnBrk="0" hangingPunct="1">
                        <a:lnSpc>
                          <a:spcPct val="107000"/>
                        </a:lnSpc>
                        <a:spcAft>
                          <a:spcPts val="800"/>
                        </a:spcAft>
                      </a:pPr>
                      <a:r>
                        <a:rPr lang="cs-CZ" sz="1200" b="1" kern="100" dirty="0" err="1">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Dept</a:t>
                      </a: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latinLnBrk="0" hangingPunct="1">
                        <a:lnSpc>
                          <a:spcPct val="107000"/>
                        </a:lnSpc>
                        <a:spcAft>
                          <a:spcPts val="800"/>
                        </a:spcAft>
                      </a:pPr>
                      <a:r>
                        <a:rPr lang="cs-CZ"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algn="ctr" defTabSz="914400" rtl="0" eaLnBrk="1" latinLnBrk="0" hangingPunct="1">
                        <a:lnSpc>
                          <a:spcPct val="107000"/>
                        </a:lnSpc>
                        <a:spcAft>
                          <a:spcPts val="800"/>
                        </a:spcAft>
                      </a:pPr>
                      <a:r>
                        <a:rPr lang="cs-CZ"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cs-CZ"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cs-CZ"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cs-CZ"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2256715"/>
                  </a:ext>
                </a:extLst>
              </a:tr>
              <a:tr h="304505">
                <a:tc>
                  <a:txBody>
                    <a:bodyPr/>
                    <a:lstStyle/>
                    <a:p>
                      <a:pPr marL="0" algn="r" defTabSz="914400" rtl="0" eaLnBrk="1" latinLnBrk="0" hangingPunct="1">
                        <a:lnSpc>
                          <a:spcPct val="107000"/>
                        </a:lnSpc>
                        <a:spcAft>
                          <a:spcPts val="800"/>
                        </a:spcAft>
                      </a:pPr>
                      <a:r>
                        <a:rPr lang="cs-CZ" sz="1200" b="1" kern="100" dirty="0" err="1">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Dept</a:t>
                      </a: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latinLnBrk="0" hangingPunct="1">
                        <a:lnSpc>
                          <a:spcPct val="107000"/>
                        </a:lnSpc>
                        <a:spcAft>
                          <a:spcPts val="800"/>
                        </a:spcAft>
                      </a:pPr>
                      <a:r>
                        <a:rPr lang="cs-CZ"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cs-CZ"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cs-CZ"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cs-CZ"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algn="ctr" defTabSz="914400" rtl="0" eaLnBrk="1" latinLnBrk="0" hangingPunct="1">
                        <a:lnSpc>
                          <a:spcPct val="107000"/>
                        </a:lnSpc>
                        <a:spcAft>
                          <a:spcPts val="800"/>
                        </a:spcAft>
                      </a:pPr>
                      <a:r>
                        <a:rPr lang="cs-CZ"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4305712"/>
                  </a:ext>
                </a:extLst>
              </a:tr>
              <a:tr h="304505">
                <a:tc>
                  <a:txBody>
                    <a:bodyPr/>
                    <a:lstStyle/>
                    <a:p>
                      <a:pPr marL="0" algn="r" defTabSz="914400" rtl="0" eaLnBrk="1" latinLnBrk="0" hangingPunct="1">
                        <a:lnSpc>
                          <a:spcPct val="107000"/>
                        </a:lnSpc>
                        <a:spcAft>
                          <a:spcPts val="800"/>
                        </a:spcAft>
                      </a:pPr>
                      <a:r>
                        <a:rPr lang="cs-CZ" sz="1200" b="1" kern="100" dirty="0" err="1">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Dept</a:t>
                      </a: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algn="ctr" defTabSz="914400" rtl="0" eaLnBrk="1" latinLnBrk="0" hangingPunct="1">
                        <a:lnSpc>
                          <a:spcPct val="107000"/>
                        </a:lnSpc>
                        <a:spcAft>
                          <a:spcPts val="800"/>
                        </a:spcAft>
                      </a:pPr>
                      <a:r>
                        <a:rPr lang="cs-CZ"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cs-CZ"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algn="ctr" defTabSz="914400" rtl="0" eaLnBrk="1" latinLnBrk="0" hangingPunct="1">
                        <a:lnSpc>
                          <a:spcPct val="107000"/>
                        </a:lnSpc>
                        <a:spcAft>
                          <a:spcPts val="800"/>
                        </a:spcAft>
                      </a:pPr>
                      <a:r>
                        <a:rPr lang="cs-CZ"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cs-CZ"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cs-CZ"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2866775"/>
                  </a:ext>
                </a:extLst>
              </a:tr>
            </a:tbl>
          </a:graphicData>
        </a:graphic>
      </p:graphicFrame>
      <p:graphicFrame>
        <p:nvGraphicFramePr>
          <p:cNvPr id="3" name="Objekt 2" hidden="1">
            <a:extLst>
              <a:ext uri="{FF2B5EF4-FFF2-40B4-BE49-F238E27FC236}">
                <a16:creationId xmlns:a16="http://schemas.microsoft.com/office/drawing/2014/main" id="{39E7D0FC-D322-49E9-85D2-5B3ACC6094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39E7D0FC-D322-49E9-85D2-5B3ACC6094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47</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Assignment</a:t>
            </a:r>
            <a:r>
              <a:rPr lang="cs-CZ" dirty="0"/>
              <a:t> </a:t>
            </a:r>
            <a:r>
              <a:rPr lang="cs-CZ" dirty="0" err="1"/>
              <a:t>Problem</a:t>
            </a: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11" name="Zástupný text 8">
            <a:extLst>
              <a:ext uri="{FF2B5EF4-FFF2-40B4-BE49-F238E27FC236}">
                <a16:creationId xmlns:a16="http://schemas.microsoft.com/office/drawing/2014/main" id="{D42AF040-FC7C-4BF6-DF03-02394703866E}"/>
              </a:ext>
            </a:extLst>
          </p:cNvPr>
          <p:cNvSpPr>
            <a:spLocks noGrp="1"/>
          </p:cNvSpPr>
          <p:nvPr>
            <p:ph type="body" sz="quarter" idx="23"/>
          </p:nvPr>
        </p:nvSpPr>
        <p:spPr>
          <a:xfrm>
            <a:off x="460326" y="1066638"/>
            <a:ext cx="9552969" cy="369332"/>
          </a:xfrm>
        </p:spPr>
        <p:txBody>
          <a:bodyPr/>
          <a:lstStyle/>
          <a:p>
            <a:r>
              <a:rPr lang="cs-CZ" dirty="0" err="1"/>
              <a:t>Bottleneck</a:t>
            </a:r>
            <a:r>
              <a:rPr lang="cs-CZ" dirty="0"/>
              <a:t> </a:t>
            </a:r>
            <a:r>
              <a:rPr lang="cs-CZ" dirty="0" err="1"/>
              <a:t>Assignment</a:t>
            </a:r>
            <a:r>
              <a:rPr lang="cs-CZ" dirty="0"/>
              <a:t> </a:t>
            </a:r>
            <a:r>
              <a:rPr lang="cs-CZ" dirty="0" err="1"/>
              <a:t>Problem</a:t>
            </a:r>
            <a:r>
              <a:rPr lang="cs-CZ" dirty="0"/>
              <a:t> – </a:t>
            </a:r>
            <a:r>
              <a:rPr lang="cs-CZ" dirty="0" err="1"/>
              <a:t>solution</a:t>
            </a:r>
            <a:endParaRPr lang="cs-CZ" dirty="0"/>
          </a:p>
        </p:txBody>
      </p:sp>
      <p:graphicFrame>
        <p:nvGraphicFramePr>
          <p:cNvPr id="13" name="Objekt 12">
            <a:extLst>
              <a:ext uri="{FF2B5EF4-FFF2-40B4-BE49-F238E27FC236}">
                <a16:creationId xmlns:a16="http://schemas.microsoft.com/office/drawing/2014/main" id="{AA665582-2D45-AD1C-9319-813E42B43501}"/>
              </a:ext>
            </a:extLst>
          </p:cNvPr>
          <p:cNvGraphicFramePr>
            <a:graphicFrameLocks noChangeAspect="1"/>
          </p:cNvGraphicFramePr>
          <p:nvPr>
            <p:extLst>
              <p:ext uri="{D42A27DB-BD31-4B8C-83A1-F6EECF244321}">
                <p14:modId xmlns:p14="http://schemas.microsoft.com/office/powerpoint/2010/main" val="2246946351"/>
              </p:ext>
            </p:extLst>
          </p:nvPr>
        </p:nvGraphicFramePr>
        <p:xfrm>
          <a:off x="1289050" y="4557713"/>
          <a:ext cx="4518025" cy="311150"/>
        </p:xfrm>
        <a:graphic>
          <a:graphicData uri="http://schemas.openxmlformats.org/presentationml/2006/ole">
            <mc:AlternateContent xmlns:mc="http://schemas.openxmlformats.org/markup-compatibility/2006">
              <mc:Choice xmlns:v="urn:schemas-microsoft-com:vml" Requires="v">
                <p:oleObj name="Equation" r:id="rId5" imgW="3314520" imgH="228600" progId="Equation.DSMT4">
                  <p:embed/>
                </p:oleObj>
              </mc:Choice>
              <mc:Fallback>
                <p:oleObj name="Equation" r:id="rId5" imgW="3314520" imgH="228600" progId="Equation.DSMT4">
                  <p:embed/>
                  <p:pic>
                    <p:nvPicPr>
                      <p:cNvPr id="13" name="Objekt 12">
                        <a:extLst>
                          <a:ext uri="{FF2B5EF4-FFF2-40B4-BE49-F238E27FC236}">
                            <a16:creationId xmlns:a16="http://schemas.microsoft.com/office/drawing/2014/main" id="{AA665582-2D45-AD1C-9319-813E42B43501}"/>
                          </a:ext>
                        </a:extLst>
                      </p:cNvPr>
                      <p:cNvPicPr/>
                      <p:nvPr/>
                    </p:nvPicPr>
                    <p:blipFill>
                      <a:blip r:embed="rId6"/>
                      <a:stretch>
                        <a:fillRect/>
                      </a:stretch>
                    </p:blipFill>
                    <p:spPr>
                      <a:xfrm>
                        <a:off x="1289050" y="4557713"/>
                        <a:ext cx="4518025" cy="311150"/>
                      </a:xfrm>
                      <a:prstGeom prst="rect">
                        <a:avLst/>
                      </a:prstGeom>
                    </p:spPr>
                  </p:pic>
                </p:oleObj>
              </mc:Fallback>
            </mc:AlternateContent>
          </a:graphicData>
        </a:graphic>
      </p:graphicFrame>
      <p:pic>
        <p:nvPicPr>
          <p:cNvPr id="6" name="Obrázek 5">
            <a:extLst>
              <a:ext uri="{FF2B5EF4-FFF2-40B4-BE49-F238E27FC236}">
                <a16:creationId xmlns:a16="http://schemas.microsoft.com/office/drawing/2014/main" id="{54BC8594-A529-6334-FB6F-1C26D16F3E69}"/>
              </a:ext>
            </a:extLst>
          </p:cNvPr>
          <p:cNvPicPr>
            <a:picLocks noChangeAspect="1"/>
          </p:cNvPicPr>
          <p:nvPr/>
        </p:nvPicPr>
        <p:blipFill>
          <a:blip r:embed="rId7"/>
          <a:stretch>
            <a:fillRect/>
          </a:stretch>
        </p:blipFill>
        <p:spPr>
          <a:xfrm>
            <a:off x="6922353" y="2807407"/>
            <a:ext cx="3523800" cy="2351070"/>
          </a:xfrm>
          <a:prstGeom prst="rect">
            <a:avLst/>
          </a:prstGeom>
          <a:ln w="12700">
            <a:solidFill>
              <a:srgbClr val="000000"/>
            </a:solidFill>
          </a:ln>
        </p:spPr>
      </p:pic>
    </p:spTree>
    <p:extLst>
      <p:ext uri="{BB962C8B-B14F-4D97-AF65-F5344CB8AC3E}">
        <p14:creationId xmlns:p14="http://schemas.microsoft.com/office/powerpoint/2010/main" val="33956102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9E7D0FC-D322-49E9-85D2-5B3ACC6094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39E7D0FC-D322-49E9-85D2-5B3ACC6094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48</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Assignment</a:t>
            </a:r>
            <a:r>
              <a:rPr lang="cs-CZ" dirty="0"/>
              <a:t> </a:t>
            </a:r>
            <a:r>
              <a:rPr lang="cs-CZ" dirty="0" err="1"/>
              <a:t>Problem</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40399" y="1647546"/>
            <a:ext cx="11146355" cy="3773488"/>
          </a:xfrm>
        </p:spPr>
        <p:txBody>
          <a:bodyPr>
            <a:noAutofit/>
          </a:bodyPr>
          <a:lstStyle/>
          <a:p>
            <a:pPr marL="285750" lvl="0" indent="-285750">
              <a:lnSpc>
                <a:spcPct val="110000"/>
              </a:lnSpc>
              <a:buFont typeface="Wingdings" panose="05000000000000000000" pitchFamily="2" charset="2"/>
              <a:buChar char="§"/>
            </a:pPr>
            <a:r>
              <a:rPr lang="cs-CZ" b="1" dirty="0" err="1"/>
              <a:t>Example</a:t>
            </a:r>
            <a:endParaRPr lang="en-US" b="1" dirty="0"/>
          </a:p>
          <a:p>
            <a:pPr lvl="1">
              <a:lnSpc>
                <a:spcPct val="110000"/>
              </a:lnSpc>
            </a:pPr>
            <a:r>
              <a:rPr lang="en-US" dirty="0">
                <a:solidFill>
                  <a:schemeClr val="accent2"/>
                </a:solidFill>
              </a:rPr>
              <a:t>Ten students </a:t>
            </a:r>
            <a:r>
              <a:rPr lang="en-US" dirty="0"/>
              <a:t>go for a school trip. To assign them to </a:t>
            </a:r>
            <a:r>
              <a:rPr lang="en-US" dirty="0">
                <a:solidFill>
                  <a:schemeClr val="accent2"/>
                </a:solidFill>
              </a:rPr>
              <a:t>double rooms</a:t>
            </a:r>
            <a:r>
              <a:rPr lang="en-US" dirty="0"/>
              <a:t>, they were asked to express their preferences (see the table</a:t>
            </a:r>
            <a:r>
              <a:rPr lang="cs-CZ" dirty="0"/>
              <a:t>, </a:t>
            </a:r>
            <a:r>
              <a:rPr lang="cs-CZ" dirty="0">
                <a:solidFill>
                  <a:schemeClr val="accent2"/>
                </a:solidFill>
              </a:rPr>
              <a:t>0 = min</a:t>
            </a:r>
            <a:r>
              <a:rPr lang="cs-CZ" dirty="0"/>
              <a:t>, </a:t>
            </a:r>
            <a:r>
              <a:rPr lang="cs-CZ" dirty="0">
                <a:solidFill>
                  <a:schemeClr val="accent2"/>
                </a:solidFill>
              </a:rPr>
              <a:t>10 = max</a:t>
            </a:r>
            <a:r>
              <a:rPr lang="cs-CZ" dirty="0"/>
              <a:t>).</a:t>
            </a:r>
          </a:p>
          <a:p>
            <a:pPr lvl="1">
              <a:lnSpc>
                <a:spcPct val="110000"/>
              </a:lnSpc>
            </a:pPr>
            <a:r>
              <a:rPr lang="cs-CZ" dirty="0" err="1"/>
              <a:t>For</a:t>
            </a:r>
            <a:r>
              <a:rPr lang="cs-CZ" dirty="0"/>
              <a:t> </a:t>
            </a:r>
            <a:r>
              <a:rPr lang="cs-CZ" sz="1800" i="1" dirty="0">
                <a:latin typeface="Times New Roman" panose="02020603050405020304" pitchFamily="18" charset="0"/>
                <a:cs typeface="Times New Roman" panose="02020603050405020304" pitchFamily="18" charset="0"/>
              </a:rPr>
              <a:t>i &lt; j </a:t>
            </a:r>
            <a:r>
              <a:rPr lang="cs-CZ" dirty="0" err="1"/>
              <a:t>the</a:t>
            </a:r>
            <a:r>
              <a:rPr lang="cs-CZ" dirty="0"/>
              <a:t> </a:t>
            </a:r>
            <a:r>
              <a:rPr lang="cs-CZ" dirty="0" err="1"/>
              <a:t>value</a:t>
            </a:r>
            <a:r>
              <a:rPr lang="cs-CZ" dirty="0"/>
              <a:t> </a:t>
            </a:r>
            <a:r>
              <a:rPr lang="cs-CZ" sz="1800" i="1" dirty="0">
                <a:latin typeface="Times New Roman" panose="02020603050405020304" pitchFamily="18" charset="0"/>
                <a:cs typeface="Times New Roman" panose="02020603050405020304" pitchFamily="18" charset="0"/>
              </a:rPr>
              <a:t>p</a:t>
            </a:r>
            <a:r>
              <a:rPr lang="cs-CZ" sz="1800" i="1" baseline="-25000" dirty="0">
                <a:latin typeface="Times New Roman" panose="02020603050405020304" pitchFamily="18" charset="0"/>
                <a:cs typeface="Times New Roman" panose="02020603050405020304" pitchFamily="18" charset="0"/>
              </a:rPr>
              <a:t>ij</a:t>
            </a:r>
            <a:r>
              <a:rPr lang="cs-CZ" dirty="0"/>
              <a:t> </a:t>
            </a:r>
            <a:r>
              <a:rPr lang="en-US" dirty="0"/>
              <a:t>is the preference value expressing</a:t>
            </a:r>
            <a:r>
              <a:rPr lang="cs-CZ" dirty="0"/>
              <a:t> </a:t>
            </a:r>
            <a:r>
              <a:rPr lang="en-US" dirty="0"/>
              <a:t>student </a:t>
            </a:r>
            <a:r>
              <a:rPr lang="en-US" sz="1800" i="1" dirty="0" err="1">
                <a:latin typeface="Times New Roman" panose="02020603050405020304" pitchFamily="18" charset="0"/>
                <a:cs typeface="Times New Roman" panose="02020603050405020304" pitchFamily="18" charset="0"/>
              </a:rPr>
              <a:t>i</a:t>
            </a:r>
            <a:r>
              <a:rPr lang="en-US" dirty="0"/>
              <a:t> wants to be in the room with student </a:t>
            </a:r>
            <a:r>
              <a:rPr lang="en-US" sz="1800" i="1" dirty="0">
                <a:latin typeface="Times New Roman" panose="02020603050405020304" pitchFamily="18" charset="0"/>
                <a:cs typeface="Times New Roman" panose="02020603050405020304" pitchFamily="18" charset="0"/>
              </a:rPr>
              <a:t>j</a:t>
            </a:r>
            <a:r>
              <a:rPr lang="cs-CZ" dirty="0"/>
              <a:t>, </a:t>
            </a:r>
            <a:r>
              <a:rPr lang="cs-CZ" dirty="0" err="1"/>
              <a:t>for</a:t>
            </a:r>
            <a:r>
              <a:rPr lang="cs-CZ" dirty="0"/>
              <a:t> </a:t>
            </a:r>
            <a:r>
              <a:rPr lang="cs-CZ" sz="1800" i="1" dirty="0">
                <a:latin typeface="Times New Roman" panose="02020603050405020304" pitchFamily="18" charset="0"/>
                <a:cs typeface="Times New Roman" panose="02020603050405020304" pitchFamily="18" charset="0"/>
              </a:rPr>
              <a:t>i &gt; j</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cs-CZ"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cs-CZ"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value</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cs-CZ"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t>
            </a:r>
            <a:r>
              <a:rPr kumimoji="0" lang="cs-CZ" sz="1800" b="0" i="1"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ij</a:t>
            </a:r>
            <a:r>
              <a:rPr lang="cs-CZ" sz="1800" i="1" dirty="0">
                <a:latin typeface="Times New Roman" panose="02020603050405020304" pitchFamily="18" charset="0"/>
                <a:cs typeface="Times New Roman" panose="02020603050405020304" pitchFamily="18" charset="0"/>
              </a:rPr>
              <a:t> </a:t>
            </a:r>
            <a:r>
              <a:rPr lang="en-US" dirty="0"/>
              <a:t>is the preference value expressing student </a:t>
            </a:r>
            <a:r>
              <a:rPr lang="en-US" sz="1800" i="1" dirty="0">
                <a:latin typeface="Times New Roman" panose="02020603050405020304" pitchFamily="18" charset="0"/>
                <a:cs typeface="Times New Roman" panose="02020603050405020304" pitchFamily="18" charset="0"/>
              </a:rPr>
              <a:t>j</a:t>
            </a:r>
            <a:r>
              <a:rPr lang="en-US" dirty="0"/>
              <a:t> wants to be in the room with student </a:t>
            </a:r>
            <a:r>
              <a:rPr lang="en-US" sz="1800" i="1" dirty="0" err="1">
                <a:latin typeface="Times New Roman" panose="02020603050405020304" pitchFamily="18" charset="0"/>
                <a:cs typeface="Times New Roman" panose="02020603050405020304" pitchFamily="18" charset="0"/>
              </a:rPr>
              <a:t>i</a:t>
            </a:r>
            <a:r>
              <a:rPr lang="cs-CZ" dirty="0"/>
              <a:t>. </a:t>
            </a:r>
          </a:p>
          <a:p>
            <a:pPr lvl="1">
              <a:lnSpc>
                <a:spcPct val="110000"/>
              </a:lnSpc>
            </a:pPr>
            <a:r>
              <a:rPr lang="en-US" dirty="0"/>
              <a:t>Assign students to rooms to </a:t>
            </a:r>
            <a:r>
              <a:rPr lang="en-US" dirty="0">
                <a:solidFill>
                  <a:schemeClr val="accent2"/>
                </a:solidFill>
              </a:rPr>
              <a:t>maximize total </a:t>
            </a:r>
            <a:r>
              <a:rPr lang="cs-CZ" dirty="0" err="1">
                <a:solidFill>
                  <a:schemeClr val="accent2"/>
                </a:solidFill>
              </a:rPr>
              <a:t>satisfaction</a:t>
            </a:r>
            <a:r>
              <a:rPr lang="en-US" dirty="0">
                <a:solidFill>
                  <a:schemeClr val="accent2"/>
                </a:solidFill>
              </a:rPr>
              <a:t> </a:t>
            </a:r>
            <a:r>
              <a:rPr lang="en-US" dirty="0"/>
              <a:t>of the group. </a:t>
            </a:r>
            <a:endParaRPr lang="cs-CZ"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11" name="Zástupný text 8">
            <a:extLst>
              <a:ext uri="{FF2B5EF4-FFF2-40B4-BE49-F238E27FC236}">
                <a16:creationId xmlns:a16="http://schemas.microsoft.com/office/drawing/2014/main" id="{D42AF040-FC7C-4BF6-DF03-02394703866E}"/>
              </a:ext>
            </a:extLst>
          </p:cNvPr>
          <p:cNvSpPr>
            <a:spLocks noGrp="1"/>
          </p:cNvSpPr>
          <p:nvPr>
            <p:ph type="body" sz="quarter" idx="23"/>
          </p:nvPr>
        </p:nvSpPr>
        <p:spPr>
          <a:xfrm>
            <a:off x="460326" y="1066638"/>
            <a:ext cx="9552969" cy="369332"/>
          </a:xfrm>
        </p:spPr>
        <p:txBody>
          <a:bodyPr/>
          <a:lstStyle/>
          <a:p>
            <a:r>
              <a:rPr lang="cs-CZ" dirty="0" err="1"/>
              <a:t>Perfect</a:t>
            </a:r>
            <a:r>
              <a:rPr lang="cs-CZ" dirty="0"/>
              <a:t> </a:t>
            </a:r>
            <a:r>
              <a:rPr lang="cs-CZ" dirty="0" err="1"/>
              <a:t>Matching</a:t>
            </a:r>
            <a:r>
              <a:rPr lang="cs-CZ" dirty="0"/>
              <a:t> </a:t>
            </a:r>
            <a:r>
              <a:rPr lang="cs-CZ" dirty="0" err="1"/>
              <a:t>Problem</a:t>
            </a:r>
            <a:endParaRPr lang="en-US" dirty="0"/>
          </a:p>
        </p:txBody>
      </p:sp>
      <p:graphicFrame>
        <p:nvGraphicFramePr>
          <p:cNvPr id="10" name="Tabulka 9">
            <a:extLst>
              <a:ext uri="{FF2B5EF4-FFF2-40B4-BE49-F238E27FC236}">
                <a16:creationId xmlns:a16="http://schemas.microsoft.com/office/drawing/2014/main" id="{BE46758F-786E-6BEC-F25B-5EB7B67A5164}"/>
              </a:ext>
            </a:extLst>
          </p:cNvPr>
          <p:cNvGraphicFramePr>
            <a:graphicFrameLocks noGrp="1"/>
          </p:cNvGraphicFramePr>
          <p:nvPr>
            <p:extLst>
              <p:ext uri="{D42A27DB-BD31-4B8C-83A1-F6EECF244321}">
                <p14:modId xmlns:p14="http://schemas.microsoft.com/office/powerpoint/2010/main" val="4150809844"/>
              </p:ext>
            </p:extLst>
          </p:nvPr>
        </p:nvGraphicFramePr>
        <p:xfrm>
          <a:off x="1181694" y="3675676"/>
          <a:ext cx="8036875" cy="2498111"/>
        </p:xfrm>
        <a:graphic>
          <a:graphicData uri="http://schemas.openxmlformats.org/drawingml/2006/table">
            <a:tbl>
              <a:tblPr firstRow="1" firstCol="1" bandRow="1"/>
              <a:tblGrid>
                <a:gridCol w="730625">
                  <a:extLst>
                    <a:ext uri="{9D8B030D-6E8A-4147-A177-3AD203B41FA5}">
                      <a16:colId xmlns:a16="http://schemas.microsoft.com/office/drawing/2014/main" val="2461410373"/>
                    </a:ext>
                  </a:extLst>
                </a:gridCol>
                <a:gridCol w="730625">
                  <a:extLst>
                    <a:ext uri="{9D8B030D-6E8A-4147-A177-3AD203B41FA5}">
                      <a16:colId xmlns:a16="http://schemas.microsoft.com/office/drawing/2014/main" val="2958127739"/>
                    </a:ext>
                  </a:extLst>
                </a:gridCol>
                <a:gridCol w="730625">
                  <a:extLst>
                    <a:ext uri="{9D8B030D-6E8A-4147-A177-3AD203B41FA5}">
                      <a16:colId xmlns:a16="http://schemas.microsoft.com/office/drawing/2014/main" val="3013441447"/>
                    </a:ext>
                  </a:extLst>
                </a:gridCol>
                <a:gridCol w="730625">
                  <a:extLst>
                    <a:ext uri="{9D8B030D-6E8A-4147-A177-3AD203B41FA5}">
                      <a16:colId xmlns:a16="http://schemas.microsoft.com/office/drawing/2014/main" val="509008227"/>
                    </a:ext>
                  </a:extLst>
                </a:gridCol>
                <a:gridCol w="730625">
                  <a:extLst>
                    <a:ext uri="{9D8B030D-6E8A-4147-A177-3AD203B41FA5}">
                      <a16:colId xmlns:a16="http://schemas.microsoft.com/office/drawing/2014/main" val="1855011530"/>
                    </a:ext>
                  </a:extLst>
                </a:gridCol>
                <a:gridCol w="730625">
                  <a:extLst>
                    <a:ext uri="{9D8B030D-6E8A-4147-A177-3AD203B41FA5}">
                      <a16:colId xmlns:a16="http://schemas.microsoft.com/office/drawing/2014/main" val="752243409"/>
                    </a:ext>
                  </a:extLst>
                </a:gridCol>
                <a:gridCol w="730625">
                  <a:extLst>
                    <a:ext uri="{9D8B030D-6E8A-4147-A177-3AD203B41FA5}">
                      <a16:colId xmlns:a16="http://schemas.microsoft.com/office/drawing/2014/main" val="136421305"/>
                    </a:ext>
                  </a:extLst>
                </a:gridCol>
                <a:gridCol w="730625">
                  <a:extLst>
                    <a:ext uri="{9D8B030D-6E8A-4147-A177-3AD203B41FA5}">
                      <a16:colId xmlns:a16="http://schemas.microsoft.com/office/drawing/2014/main" val="2584862645"/>
                    </a:ext>
                  </a:extLst>
                </a:gridCol>
                <a:gridCol w="730625">
                  <a:extLst>
                    <a:ext uri="{9D8B030D-6E8A-4147-A177-3AD203B41FA5}">
                      <a16:colId xmlns:a16="http://schemas.microsoft.com/office/drawing/2014/main" val="3594122805"/>
                    </a:ext>
                  </a:extLst>
                </a:gridCol>
                <a:gridCol w="730625">
                  <a:extLst>
                    <a:ext uri="{9D8B030D-6E8A-4147-A177-3AD203B41FA5}">
                      <a16:colId xmlns:a16="http://schemas.microsoft.com/office/drawing/2014/main" val="3303532498"/>
                    </a:ext>
                  </a:extLst>
                </a:gridCol>
                <a:gridCol w="730625">
                  <a:extLst>
                    <a:ext uri="{9D8B030D-6E8A-4147-A177-3AD203B41FA5}">
                      <a16:colId xmlns:a16="http://schemas.microsoft.com/office/drawing/2014/main" val="736878721"/>
                    </a:ext>
                  </a:extLst>
                </a:gridCol>
              </a:tblGrid>
              <a:tr h="227101">
                <a:tc>
                  <a:txBody>
                    <a:bodyPr/>
                    <a:lstStyle/>
                    <a:p>
                      <a:pPr algn="r">
                        <a:lnSpc>
                          <a:spcPct val="107000"/>
                        </a:lnSpc>
                        <a:spcAft>
                          <a:spcPts val="800"/>
                        </a:spcAft>
                      </a:pPr>
                      <a:r>
                        <a:rPr lang="cs-CZ" sz="1200" b="1" kern="100" err="1">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Pref</a:t>
                      </a:r>
                      <a:endPar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4000044244"/>
                  </a:ext>
                </a:extLst>
              </a:tr>
              <a:tr h="227101">
                <a:tc>
                  <a:txBody>
                    <a:bodyPr/>
                    <a:lstStyle/>
                    <a:p>
                      <a:pPr algn="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9341546"/>
                  </a:ext>
                </a:extLst>
              </a:tr>
              <a:tr h="227101">
                <a:tc>
                  <a:txBody>
                    <a:bodyPr/>
                    <a:lstStyle/>
                    <a:p>
                      <a:pPr algn="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9531883"/>
                  </a:ext>
                </a:extLst>
              </a:tr>
              <a:tr h="227101">
                <a:tc>
                  <a:txBody>
                    <a:bodyPr/>
                    <a:lstStyle/>
                    <a:p>
                      <a:pPr algn="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9020380"/>
                  </a:ext>
                </a:extLst>
              </a:tr>
              <a:tr h="227101">
                <a:tc>
                  <a:txBody>
                    <a:bodyPr/>
                    <a:lstStyle/>
                    <a:p>
                      <a:pPr algn="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5270209"/>
                  </a:ext>
                </a:extLst>
              </a:tr>
              <a:tr h="227101">
                <a:tc>
                  <a:txBody>
                    <a:bodyPr/>
                    <a:lstStyle/>
                    <a:p>
                      <a:pPr algn="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893611"/>
                  </a:ext>
                </a:extLst>
              </a:tr>
              <a:tr h="227101">
                <a:tc>
                  <a:txBody>
                    <a:bodyPr/>
                    <a:lstStyle/>
                    <a:p>
                      <a:pPr algn="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2611153"/>
                  </a:ext>
                </a:extLst>
              </a:tr>
              <a:tr h="227101">
                <a:tc>
                  <a:txBody>
                    <a:bodyPr/>
                    <a:lstStyle/>
                    <a:p>
                      <a:pPr algn="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4273913"/>
                  </a:ext>
                </a:extLst>
              </a:tr>
              <a:tr h="227101">
                <a:tc>
                  <a:txBody>
                    <a:bodyPr/>
                    <a:lstStyle/>
                    <a:p>
                      <a:pPr algn="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191504"/>
                  </a:ext>
                </a:extLst>
              </a:tr>
              <a:tr h="227101">
                <a:tc>
                  <a:txBody>
                    <a:bodyPr/>
                    <a:lstStyle/>
                    <a:p>
                      <a:pPr algn="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8106043"/>
                  </a:ext>
                </a:extLst>
              </a:tr>
              <a:tr h="227101">
                <a:tc>
                  <a:txBody>
                    <a:bodyPr/>
                    <a:lstStyle/>
                    <a:p>
                      <a:pPr algn="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b="0" kern="1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9731465"/>
                  </a:ext>
                </a:extLst>
              </a:tr>
            </a:tbl>
          </a:graphicData>
        </a:graphic>
      </p:graphicFrame>
    </p:spTree>
    <p:extLst>
      <p:ext uri="{BB962C8B-B14F-4D97-AF65-F5344CB8AC3E}">
        <p14:creationId xmlns:p14="http://schemas.microsoft.com/office/powerpoint/2010/main" val="30266728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9E7D0FC-D322-49E9-85D2-5B3ACC6094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39E7D0FC-D322-49E9-85D2-5B3ACC6094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49</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Assignment</a:t>
            </a:r>
            <a:r>
              <a:rPr lang="cs-CZ" dirty="0"/>
              <a:t> </a:t>
            </a:r>
            <a:r>
              <a:rPr lang="cs-CZ" dirty="0" err="1"/>
              <a:t>Problem</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44500" y="1647547"/>
            <a:ext cx="9264016" cy="3773488"/>
          </a:xfrm>
        </p:spPr>
        <p:txBody>
          <a:bodyPr>
            <a:noAutofit/>
          </a:bodyPr>
          <a:lstStyle/>
          <a:p>
            <a:pPr marL="285750" lvl="0" indent="-285750">
              <a:lnSpc>
                <a:spcPct val="110000"/>
              </a:lnSpc>
              <a:buFont typeface="Wingdings" panose="05000000000000000000" pitchFamily="2" charset="2"/>
              <a:buChar char="§"/>
            </a:pPr>
            <a:r>
              <a:rPr lang="cs-CZ" b="1" dirty="0" err="1"/>
              <a:t>Parameters</a:t>
            </a:r>
            <a:endParaRPr lang="cs-CZ" b="1" dirty="0"/>
          </a:p>
          <a:p>
            <a:pPr marL="285750" lvl="0" indent="-285750">
              <a:lnSpc>
                <a:spcPct val="110000"/>
              </a:lnSpc>
              <a:buFont typeface="Wingdings" panose="05000000000000000000" pitchFamily="2" charset="2"/>
              <a:buChar char="§"/>
            </a:pPr>
            <a:endParaRPr lang="cs-CZ" b="1" dirty="0"/>
          </a:p>
          <a:p>
            <a:pPr marL="285750" lvl="0" indent="-285750">
              <a:lnSpc>
                <a:spcPct val="110000"/>
              </a:lnSpc>
              <a:buFont typeface="Wingdings" panose="05000000000000000000" pitchFamily="2" charset="2"/>
              <a:buChar char="§"/>
            </a:pPr>
            <a:endParaRPr lang="cs-CZ" b="1" dirty="0"/>
          </a:p>
          <a:p>
            <a:pPr marL="285750" lvl="0" indent="-285750">
              <a:lnSpc>
                <a:spcPct val="110000"/>
              </a:lnSpc>
              <a:buFont typeface="Wingdings" panose="05000000000000000000" pitchFamily="2" charset="2"/>
              <a:buChar char="§"/>
            </a:pPr>
            <a:endParaRPr lang="cs-CZ" sz="500" b="1" dirty="0"/>
          </a:p>
          <a:p>
            <a:pPr marL="285750" lvl="0" indent="-285750">
              <a:lnSpc>
                <a:spcPct val="110000"/>
              </a:lnSpc>
              <a:buFont typeface="Wingdings" panose="05000000000000000000" pitchFamily="2" charset="2"/>
              <a:buChar char="§"/>
            </a:pPr>
            <a:r>
              <a:rPr lang="cs-CZ" b="1" dirty="0" err="1"/>
              <a:t>Decision</a:t>
            </a:r>
            <a:r>
              <a:rPr lang="cs-CZ" b="1" dirty="0"/>
              <a:t> </a:t>
            </a:r>
            <a:r>
              <a:rPr lang="cs-CZ" b="1" dirty="0" err="1"/>
              <a:t>variables</a:t>
            </a:r>
            <a:endParaRPr lang="cs-CZ" b="1" dirty="0"/>
          </a:p>
          <a:p>
            <a:pPr marL="285750" lvl="0" indent="-285750">
              <a:lnSpc>
                <a:spcPct val="110000"/>
              </a:lnSpc>
              <a:buFont typeface="Wingdings" panose="05000000000000000000" pitchFamily="2" charset="2"/>
              <a:buChar char="§"/>
            </a:pPr>
            <a:endParaRPr lang="cs-CZ" sz="800" b="1" dirty="0"/>
          </a:p>
          <a:p>
            <a:pPr marL="285750" lvl="0" indent="-285750">
              <a:lnSpc>
                <a:spcPct val="110000"/>
              </a:lnSpc>
              <a:buFont typeface="Wingdings" panose="05000000000000000000" pitchFamily="2" charset="2"/>
              <a:buChar char="§"/>
            </a:pPr>
            <a:endParaRPr lang="cs-CZ" sz="500" b="1" dirty="0"/>
          </a:p>
          <a:p>
            <a:pPr marL="285750" lvl="0" indent="-285750">
              <a:lnSpc>
                <a:spcPct val="110000"/>
              </a:lnSpc>
              <a:buFont typeface="Wingdings" panose="05000000000000000000" pitchFamily="2" charset="2"/>
              <a:buChar char="§"/>
            </a:pPr>
            <a:r>
              <a:rPr lang="cs-CZ" b="1" dirty="0"/>
              <a:t>Model</a:t>
            </a:r>
            <a:endParaRPr lang="en-US" b="1" dirty="0"/>
          </a:p>
          <a:p>
            <a:pPr lvl="1">
              <a:lnSpc>
                <a:spcPct val="110000"/>
              </a:lnSpc>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11" name="Zástupný text 8">
            <a:extLst>
              <a:ext uri="{FF2B5EF4-FFF2-40B4-BE49-F238E27FC236}">
                <a16:creationId xmlns:a16="http://schemas.microsoft.com/office/drawing/2014/main" id="{D42AF040-FC7C-4BF6-DF03-02394703866E}"/>
              </a:ext>
            </a:extLst>
          </p:cNvPr>
          <p:cNvSpPr>
            <a:spLocks noGrp="1"/>
          </p:cNvSpPr>
          <p:nvPr>
            <p:ph type="body" sz="quarter" idx="23"/>
          </p:nvPr>
        </p:nvSpPr>
        <p:spPr>
          <a:xfrm>
            <a:off x="460326" y="1066638"/>
            <a:ext cx="9552969" cy="369332"/>
          </a:xfrm>
        </p:spPr>
        <p:txBody>
          <a:bodyPr/>
          <a:lstStyle/>
          <a:p>
            <a:r>
              <a:rPr lang="cs-CZ" dirty="0" err="1"/>
              <a:t>Perfect</a:t>
            </a:r>
            <a:r>
              <a:rPr lang="cs-CZ" dirty="0"/>
              <a:t> </a:t>
            </a:r>
            <a:r>
              <a:rPr lang="cs-CZ" dirty="0" err="1"/>
              <a:t>Matching</a:t>
            </a:r>
            <a:r>
              <a:rPr lang="cs-CZ" dirty="0"/>
              <a:t> </a:t>
            </a:r>
            <a:r>
              <a:rPr lang="cs-CZ" dirty="0" err="1"/>
              <a:t>Problem</a:t>
            </a:r>
            <a:r>
              <a:rPr lang="cs-CZ" dirty="0"/>
              <a:t> – </a:t>
            </a:r>
            <a:r>
              <a:rPr lang="cs-CZ" dirty="0" err="1"/>
              <a:t>mathematical</a:t>
            </a:r>
            <a:r>
              <a:rPr lang="cs-CZ" dirty="0"/>
              <a:t> model </a:t>
            </a:r>
            <a:r>
              <a:rPr lang="cs-CZ" dirty="0" err="1"/>
              <a:t>formulation</a:t>
            </a:r>
            <a:endParaRPr lang="en-US" dirty="0"/>
          </a:p>
        </p:txBody>
      </p:sp>
      <p:graphicFrame>
        <p:nvGraphicFramePr>
          <p:cNvPr id="7" name="Objekt 6">
            <a:extLst>
              <a:ext uri="{FF2B5EF4-FFF2-40B4-BE49-F238E27FC236}">
                <a16:creationId xmlns:a16="http://schemas.microsoft.com/office/drawing/2014/main" id="{A7DD8A52-DFBD-94DF-C628-6E5662A0016D}"/>
              </a:ext>
            </a:extLst>
          </p:cNvPr>
          <p:cNvGraphicFramePr>
            <a:graphicFrameLocks noChangeAspect="1"/>
          </p:cNvGraphicFramePr>
          <p:nvPr>
            <p:extLst>
              <p:ext uri="{D42A27DB-BD31-4B8C-83A1-F6EECF244321}">
                <p14:modId xmlns:p14="http://schemas.microsoft.com/office/powerpoint/2010/main" val="583145582"/>
              </p:ext>
            </p:extLst>
          </p:nvPr>
        </p:nvGraphicFramePr>
        <p:xfrm>
          <a:off x="1045300" y="3376103"/>
          <a:ext cx="4748909" cy="686589"/>
        </p:xfrm>
        <a:graphic>
          <a:graphicData uri="http://schemas.openxmlformats.org/presentationml/2006/ole">
            <mc:AlternateContent xmlns:mc="http://schemas.openxmlformats.org/markup-compatibility/2006">
              <mc:Choice xmlns:v="urn:schemas-microsoft-com:vml" Requires="v">
                <p:oleObj name="Equation" r:id="rId5" imgW="3162240" imgH="457200" progId="Equation.DSMT4">
                  <p:embed/>
                </p:oleObj>
              </mc:Choice>
              <mc:Fallback>
                <p:oleObj name="Equation" r:id="rId5" imgW="3162240" imgH="457200" progId="Equation.DSMT4">
                  <p:embed/>
                  <p:pic>
                    <p:nvPicPr>
                      <p:cNvPr id="7" name="Objekt 6">
                        <a:extLst>
                          <a:ext uri="{FF2B5EF4-FFF2-40B4-BE49-F238E27FC236}">
                            <a16:creationId xmlns:a16="http://schemas.microsoft.com/office/drawing/2014/main" id="{A7DD8A52-DFBD-94DF-C628-6E5662A0016D}"/>
                          </a:ext>
                        </a:extLst>
                      </p:cNvPr>
                      <p:cNvPicPr/>
                      <p:nvPr/>
                    </p:nvPicPr>
                    <p:blipFill>
                      <a:blip r:embed="rId6"/>
                      <a:stretch>
                        <a:fillRect/>
                      </a:stretch>
                    </p:blipFill>
                    <p:spPr>
                      <a:xfrm>
                        <a:off x="1045300" y="3376103"/>
                        <a:ext cx="4748909" cy="686589"/>
                      </a:xfrm>
                      <a:prstGeom prst="rect">
                        <a:avLst/>
                      </a:prstGeom>
                    </p:spPr>
                  </p:pic>
                </p:oleObj>
              </mc:Fallback>
            </mc:AlternateContent>
          </a:graphicData>
        </a:graphic>
      </p:graphicFrame>
      <p:graphicFrame>
        <p:nvGraphicFramePr>
          <p:cNvPr id="10" name="Objekt 9">
            <a:extLst>
              <a:ext uri="{FF2B5EF4-FFF2-40B4-BE49-F238E27FC236}">
                <a16:creationId xmlns:a16="http://schemas.microsoft.com/office/drawing/2014/main" id="{B1A13F81-B712-6083-5C10-807C40A1686F}"/>
              </a:ext>
            </a:extLst>
          </p:cNvPr>
          <p:cNvGraphicFramePr>
            <a:graphicFrameLocks noChangeAspect="1"/>
          </p:cNvGraphicFramePr>
          <p:nvPr>
            <p:extLst>
              <p:ext uri="{D42A27DB-BD31-4B8C-83A1-F6EECF244321}">
                <p14:modId xmlns:p14="http://schemas.microsoft.com/office/powerpoint/2010/main" val="2770752911"/>
              </p:ext>
            </p:extLst>
          </p:nvPr>
        </p:nvGraphicFramePr>
        <p:xfrm>
          <a:off x="1045300" y="4186515"/>
          <a:ext cx="4600575" cy="2047875"/>
        </p:xfrm>
        <a:graphic>
          <a:graphicData uri="http://schemas.openxmlformats.org/presentationml/2006/ole">
            <mc:AlternateContent xmlns:mc="http://schemas.openxmlformats.org/markup-compatibility/2006">
              <mc:Choice xmlns:v="urn:schemas-microsoft-com:vml" Requires="v">
                <p:oleObj name="Equation" r:id="rId7" imgW="3022560" imgH="1346040" progId="Equation.DSMT4">
                  <p:embed/>
                </p:oleObj>
              </mc:Choice>
              <mc:Fallback>
                <p:oleObj name="Equation" r:id="rId7" imgW="3022560" imgH="1346040" progId="Equation.DSMT4">
                  <p:embed/>
                  <p:pic>
                    <p:nvPicPr>
                      <p:cNvPr id="10" name="Objekt 9">
                        <a:extLst>
                          <a:ext uri="{FF2B5EF4-FFF2-40B4-BE49-F238E27FC236}">
                            <a16:creationId xmlns:a16="http://schemas.microsoft.com/office/drawing/2014/main" id="{B1A13F81-B712-6083-5C10-807C40A1686F}"/>
                          </a:ext>
                        </a:extLst>
                      </p:cNvPr>
                      <p:cNvPicPr/>
                      <p:nvPr/>
                    </p:nvPicPr>
                    <p:blipFill>
                      <a:blip r:embed="rId8"/>
                      <a:stretch>
                        <a:fillRect/>
                      </a:stretch>
                    </p:blipFill>
                    <p:spPr>
                      <a:xfrm>
                        <a:off x="1045300" y="4186515"/>
                        <a:ext cx="4600575" cy="2047875"/>
                      </a:xfrm>
                      <a:prstGeom prst="rect">
                        <a:avLst/>
                      </a:prstGeom>
                    </p:spPr>
                  </p:pic>
                </p:oleObj>
              </mc:Fallback>
            </mc:AlternateContent>
          </a:graphicData>
        </a:graphic>
      </p:graphicFrame>
      <p:graphicFrame>
        <p:nvGraphicFramePr>
          <p:cNvPr id="14" name="Objekt 13">
            <a:extLst>
              <a:ext uri="{FF2B5EF4-FFF2-40B4-BE49-F238E27FC236}">
                <a16:creationId xmlns:a16="http://schemas.microsoft.com/office/drawing/2014/main" id="{18815E28-E72E-973A-4BCE-C5D7D780DA53}"/>
              </a:ext>
            </a:extLst>
          </p:cNvPr>
          <p:cNvGraphicFramePr>
            <a:graphicFrameLocks noChangeAspect="1"/>
          </p:cNvGraphicFramePr>
          <p:nvPr>
            <p:extLst>
              <p:ext uri="{D42A27DB-BD31-4B8C-83A1-F6EECF244321}">
                <p14:modId xmlns:p14="http://schemas.microsoft.com/office/powerpoint/2010/main" val="3991497833"/>
              </p:ext>
            </p:extLst>
          </p:nvPr>
        </p:nvGraphicFramePr>
        <p:xfrm>
          <a:off x="1045300" y="1994737"/>
          <a:ext cx="5172620" cy="1038550"/>
        </p:xfrm>
        <a:graphic>
          <a:graphicData uri="http://schemas.openxmlformats.org/presentationml/2006/ole">
            <mc:AlternateContent xmlns:mc="http://schemas.openxmlformats.org/markup-compatibility/2006">
              <mc:Choice xmlns:v="urn:schemas-microsoft-com:vml" Requires="v">
                <p:oleObj name="Equation" r:id="rId9" imgW="3517560" imgH="711000" progId="Equation.DSMT4">
                  <p:embed/>
                </p:oleObj>
              </mc:Choice>
              <mc:Fallback>
                <p:oleObj name="Equation" r:id="rId9" imgW="3517560" imgH="711000" progId="Equation.DSMT4">
                  <p:embed/>
                  <p:pic>
                    <p:nvPicPr>
                      <p:cNvPr id="14" name="Objekt 13">
                        <a:extLst>
                          <a:ext uri="{FF2B5EF4-FFF2-40B4-BE49-F238E27FC236}">
                            <a16:creationId xmlns:a16="http://schemas.microsoft.com/office/drawing/2014/main" id="{18815E28-E72E-973A-4BCE-C5D7D780DA53}"/>
                          </a:ext>
                        </a:extLst>
                      </p:cNvPr>
                      <p:cNvPicPr/>
                      <p:nvPr/>
                    </p:nvPicPr>
                    <p:blipFill>
                      <a:blip r:embed="rId10"/>
                      <a:stretch>
                        <a:fillRect/>
                      </a:stretch>
                    </p:blipFill>
                    <p:spPr>
                      <a:xfrm>
                        <a:off x="1045300" y="1994737"/>
                        <a:ext cx="5172620" cy="1038550"/>
                      </a:xfrm>
                      <a:prstGeom prst="rect">
                        <a:avLst/>
                      </a:prstGeom>
                    </p:spPr>
                  </p:pic>
                </p:oleObj>
              </mc:Fallback>
            </mc:AlternateContent>
          </a:graphicData>
        </a:graphic>
      </p:graphicFrame>
      <p:pic>
        <p:nvPicPr>
          <p:cNvPr id="6" name="Obrázek 5">
            <a:extLst>
              <a:ext uri="{FF2B5EF4-FFF2-40B4-BE49-F238E27FC236}">
                <a16:creationId xmlns:a16="http://schemas.microsoft.com/office/drawing/2014/main" id="{465F51DF-A809-131B-E8FC-68B582EA0B2B}"/>
              </a:ext>
            </a:extLst>
          </p:cNvPr>
          <p:cNvPicPr>
            <a:picLocks noChangeAspect="1"/>
          </p:cNvPicPr>
          <p:nvPr/>
        </p:nvPicPr>
        <p:blipFill>
          <a:blip r:embed="rId11"/>
          <a:stretch>
            <a:fillRect/>
          </a:stretch>
        </p:blipFill>
        <p:spPr>
          <a:xfrm>
            <a:off x="6546127" y="2122081"/>
            <a:ext cx="3538505" cy="3205207"/>
          </a:xfrm>
          <a:prstGeom prst="rect">
            <a:avLst/>
          </a:prstGeom>
          <a:ln w="12700">
            <a:solidFill>
              <a:schemeClr val="tx1"/>
            </a:solidFill>
          </a:ln>
        </p:spPr>
      </p:pic>
    </p:spTree>
    <p:extLst>
      <p:ext uri="{BB962C8B-B14F-4D97-AF65-F5344CB8AC3E}">
        <p14:creationId xmlns:p14="http://schemas.microsoft.com/office/powerpoint/2010/main" val="3353060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AEEE5C90-8834-4306-B6D5-E3A716E2B69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AEEE5C90-8834-4306-B6D5-E3A716E2B6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5</a:t>
            </a:fld>
            <a:endParaRPr lang="cs-CZ" noProof="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Introduction</a:t>
            </a:r>
            <a:r>
              <a:rPr lang="cs-CZ" dirty="0"/>
              <a:t> to </a:t>
            </a:r>
            <a:r>
              <a:rPr lang="cs-CZ" dirty="0" err="1"/>
              <a:t>Operational</a:t>
            </a:r>
            <a:r>
              <a:rPr lang="cs-CZ" dirty="0"/>
              <a:t> </a:t>
            </a:r>
            <a:r>
              <a:rPr lang="cs-CZ" dirty="0" err="1"/>
              <a:t>Research</a:t>
            </a:r>
            <a:endParaRPr lang="cs-CZ"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dirty="0"/>
              <a:t>Operational / Operations Research (OR)</a:t>
            </a:r>
          </a:p>
          <a:p>
            <a:pPr marL="285750" lvl="0" indent="-285750">
              <a:lnSpc>
                <a:spcPct val="110000"/>
              </a:lnSpc>
              <a:buFont typeface="Wingdings" panose="05000000000000000000" pitchFamily="2" charset="2"/>
              <a:buChar char="§"/>
            </a:pPr>
            <a:r>
              <a:rPr lang="en-US" dirty="0"/>
              <a:t>Management Science (MS)</a:t>
            </a:r>
          </a:p>
          <a:p>
            <a:pPr marL="285750" lvl="0" indent="-285750">
              <a:lnSpc>
                <a:spcPct val="110000"/>
              </a:lnSpc>
              <a:buFont typeface="Wingdings" panose="05000000000000000000" pitchFamily="2" charset="2"/>
              <a:buChar char="§"/>
            </a:pPr>
            <a:r>
              <a:rPr lang="en-US" dirty="0"/>
              <a:t>Operations Analysis</a:t>
            </a:r>
          </a:p>
          <a:p>
            <a:pPr marL="285750" lvl="0" indent="-285750">
              <a:lnSpc>
                <a:spcPct val="110000"/>
              </a:lnSpc>
              <a:buFont typeface="Wingdings" panose="05000000000000000000" pitchFamily="2" charset="2"/>
              <a:buChar char="§"/>
            </a:pPr>
            <a:r>
              <a:rPr lang="en-US" dirty="0"/>
              <a:t>Quantitative Analysis</a:t>
            </a:r>
          </a:p>
          <a:p>
            <a:pPr marL="285750" lvl="0" indent="-285750">
              <a:lnSpc>
                <a:spcPct val="110000"/>
              </a:lnSpc>
              <a:buFont typeface="Wingdings" panose="05000000000000000000" pitchFamily="2" charset="2"/>
              <a:buChar char="§"/>
            </a:pPr>
            <a:r>
              <a:rPr lang="en-US" dirty="0"/>
              <a:t>Quantitative Methods</a:t>
            </a:r>
          </a:p>
          <a:p>
            <a:pPr marL="285750" lvl="0" indent="-285750">
              <a:lnSpc>
                <a:spcPct val="110000"/>
              </a:lnSpc>
              <a:buFont typeface="Wingdings" panose="05000000000000000000" pitchFamily="2" charset="2"/>
              <a:buChar char="§"/>
            </a:pPr>
            <a:r>
              <a:rPr lang="en-US" dirty="0"/>
              <a:t>Systems Analysis</a:t>
            </a:r>
          </a:p>
          <a:p>
            <a:pPr marL="285750" lvl="0" indent="-285750">
              <a:lnSpc>
                <a:spcPct val="110000"/>
              </a:lnSpc>
              <a:buFont typeface="Wingdings" panose="05000000000000000000" pitchFamily="2" charset="2"/>
              <a:buChar char="§"/>
            </a:pPr>
            <a:r>
              <a:rPr lang="en-US" dirty="0"/>
              <a:t>Decision Analysis</a:t>
            </a:r>
          </a:p>
          <a:p>
            <a:pPr marL="285750" lvl="0" indent="-285750">
              <a:lnSpc>
                <a:spcPct val="110000"/>
              </a:lnSpc>
              <a:buFont typeface="Wingdings" panose="05000000000000000000" pitchFamily="2" charset="2"/>
              <a:buChar char="§"/>
            </a:pPr>
            <a:r>
              <a:rPr lang="en-US" dirty="0"/>
              <a:t>Decision Science</a:t>
            </a:r>
          </a:p>
          <a:p>
            <a:pPr marL="285750" lvl="0" indent="-285750">
              <a:lnSpc>
                <a:spcPct val="110000"/>
              </a:lnSpc>
              <a:buFont typeface="Wingdings" panose="05000000000000000000" pitchFamily="2" charset="2"/>
              <a:buChar char="§"/>
            </a:pPr>
            <a:r>
              <a:rPr lang="en-US" dirty="0"/>
              <a:t>Computer Science</a:t>
            </a:r>
          </a:p>
          <a:p>
            <a:pPr marL="285750" lvl="0" indent="-285750">
              <a:lnSpc>
                <a:spcPct val="110000"/>
              </a:lnSpc>
              <a:buFont typeface="Wingdings" panose="05000000000000000000" pitchFamily="2" charset="2"/>
              <a:buChar char="§"/>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cs-CZ"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Alternative Names and Related Fields</a:t>
            </a:r>
          </a:p>
        </p:txBody>
      </p:sp>
    </p:spTree>
    <p:extLst>
      <p:ext uri="{BB962C8B-B14F-4D97-AF65-F5344CB8AC3E}">
        <p14:creationId xmlns:p14="http://schemas.microsoft.com/office/powerpoint/2010/main" val="35747040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9E7D0FC-D322-49E9-85D2-5B3ACC6094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39E7D0FC-D322-49E9-85D2-5B3ACC6094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50</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Assignment</a:t>
            </a:r>
            <a:r>
              <a:rPr lang="cs-CZ" dirty="0"/>
              <a:t> </a:t>
            </a:r>
            <a:r>
              <a:rPr lang="cs-CZ" dirty="0" err="1"/>
              <a:t>Problem</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cs-CZ" b="1" dirty="0" err="1"/>
              <a:t>Optimal</a:t>
            </a:r>
            <a:r>
              <a:rPr lang="cs-CZ" b="1" dirty="0"/>
              <a:t> </a:t>
            </a:r>
            <a:r>
              <a:rPr lang="cs-CZ" b="1" dirty="0" err="1"/>
              <a:t>solution</a:t>
            </a:r>
            <a:endParaRPr lang="en-US" b="1" dirty="0"/>
          </a:p>
          <a:p>
            <a:pPr lvl="1">
              <a:lnSpc>
                <a:spcPct val="110000"/>
              </a:lnSpc>
            </a:pPr>
            <a:r>
              <a:rPr lang="cs-CZ" dirty="0" err="1"/>
              <a:t>Decision</a:t>
            </a:r>
            <a:r>
              <a:rPr lang="cs-CZ" dirty="0"/>
              <a:t> </a:t>
            </a:r>
            <a:r>
              <a:rPr lang="cs-CZ" dirty="0" err="1"/>
              <a:t>variables</a:t>
            </a:r>
            <a:endParaRPr lang="en-US" dirty="0"/>
          </a:p>
          <a:p>
            <a:pPr lvl="1">
              <a:lnSpc>
                <a:spcPct val="110000"/>
              </a:lnSpc>
            </a:pPr>
            <a:endParaRPr lang="en-US" dirty="0"/>
          </a:p>
          <a:p>
            <a:pPr lvl="1">
              <a:lnSpc>
                <a:spcPct val="110000"/>
              </a:lnSpc>
            </a:pPr>
            <a:endParaRPr lang="en-US" sz="2000" dirty="0"/>
          </a:p>
          <a:p>
            <a:pPr lvl="1">
              <a:lnSpc>
                <a:spcPct val="110000"/>
              </a:lnSpc>
            </a:pPr>
            <a:endParaRPr lang="cs-CZ" dirty="0"/>
          </a:p>
          <a:p>
            <a:pPr lvl="1">
              <a:lnSpc>
                <a:spcPct val="110000"/>
              </a:lnSpc>
            </a:pPr>
            <a:endParaRPr lang="cs-CZ" dirty="0"/>
          </a:p>
          <a:p>
            <a:pPr lvl="1">
              <a:lnSpc>
                <a:spcPct val="110000"/>
              </a:lnSpc>
            </a:pPr>
            <a:endParaRPr lang="cs-CZ" dirty="0"/>
          </a:p>
          <a:p>
            <a:pPr lvl="1">
              <a:lnSpc>
                <a:spcPct val="110000"/>
              </a:lnSpc>
            </a:pPr>
            <a:endParaRPr lang="cs-CZ" dirty="0"/>
          </a:p>
          <a:p>
            <a:pPr marL="381000" lvl="1" indent="0">
              <a:lnSpc>
                <a:spcPct val="110000"/>
              </a:lnSpc>
              <a:buNone/>
            </a:pPr>
            <a:endParaRPr lang="en-US" sz="3200" dirty="0"/>
          </a:p>
          <a:p>
            <a:pPr lvl="1">
              <a:lnSpc>
                <a:spcPct val="110000"/>
              </a:lnSpc>
            </a:pPr>
            <a:r>
              <a:rPr lang="cs-CZ" dirty="0" err="1"/>
              <a:t>Objective</a:t>
            </a:r>
            <a:r>
              <a:rPr lang="cs-CZ" dirty="0"/>
              <a:t> </a:t>
            </a:r>
            <a:r>
              <a:rPr lang="cs-CZ" dirty="0" err="1"/>
              <a:t>value</a:t>
            </a:r>
            <a:endParaRPr lang="en-US" dirty="0"/>
          </a:p>
          <a:p>
            <a:pPr lvl="1">
              <a:lnSpc>
                <a:spcPct val="110000"/>
              </a:lnSpc>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11" name="Zástupný text 8">
            <a:extLst>
              <a:ext uri="{FF2B5EF4-FFF2-40B4-BE49-F238E27FC236}">
                <a16:creationId xmlns:a16="http://schemas.microsoft.com/office/drawing/2014/main" id="{D42AF040-FC7C-4BF6-DF03-02394703866E}"/>
              </a:ext>
            </a:extLst>
          </p:cNvPr>
          <p:cNvSpPr>
            <a:spLocks noGrp="1"/>
          </p:cNvSpPr>
          <p:nvPr>
            <p:ph type="body" sz="quarter" idx="23"/>
          </p:nvPr>
        </p:nvSpPr>
        <p:spPr>
          <a:xfrm>
            <a:off x="460326" y="1066638"/>
            <a:ext cx="9552969" cy="369332"/>
          </a:xfrm>
        </p:spPr>
        <p:txBody>
          <a:bodyPr/>
          <a:lstStyle/>
          <a:p>
            <a:r>
              <a:rPr lang="cs-CZ" dirty="0" err="1"/>
              <a:t>Perfect</a:t>
            </a:r>
            <a:r>
              <a:rPr lang="cs-CZ" dirty="0"/>
              <a:t> </a:t>
            </a:r>
            <a:r>
              <a:rPr lang="cs-CZ" dirty="0" err="1"/>
              <a:t>Matching</a:t>
            </a:r>
            <a:r>
              <a:rPr lang="cs-CZ" dirty="0"/>
              <a:t> </a:t>
            </a:r>
            <a:r>
              <a:rPr lang="cs-CZ" dirty="0" err="1"/>
              <a:t>Problem</a:t>
            </a:r>
            <a:r>
              <a:rPr lang="cs-CZ" dirty="0"/>
              <a:t> – </a:t>
            </a:r>
            <a:r>
              <a:rPr lang="cs-CZ" dirty="0" err="1"/>
              <a:t>solution</a:t>
            </a:r>
            <a:endParaRPr lang="en-US" dirty="0"/>
          </a:p>
        </p:txBody>
      </p:sp>
      <p:graphicFrame>
        <p:nvGraphicFramePr>
          <p:cNvPr id="9" name="Tabulka 8">
            <a:extLst>
              <a:ext uri="{FF2B5EF4-FFF2-40B4-BE49-F238E27FC236}">
                <a16:creationId xmlns:a16="http://schemas.microsoft.com/office/drawing/2014/main" id="{A1AE08DC-50EB-D070-AEA8-24BCBD02D55E}"/>
              </a:ext>
            </a:extLst>
          </p:cNvPr>
          <p:cNvGraphicFramePr>
            <a:graphicFrameLocks noGrp="1"/>
          </p:cNvGraphicFramePr>
          <p:nvPr>
            <p:extLst>
              <p:ext uri="{D42A27DB-BD31-4B8C-83A1-F6EECF244321}">
                <p14:modId xmlns:p14="http://schemas.microsoft.com/office/powerpoint/2010/main" val="500834767"/>
              </p:ext>
            </p:extLst>
          </p:nvPr>
        </p:nvGraphicFramePr>
        <p:xfrm>
          <a:off x="1108646" y="2319464"/>
          <a:ext cx="7017155" cy="2498111"/>
        </p:xfrm>
        <a:graphic>
          <a:graphicData uri="http://schemas.openxmlformats.org/drawingml/2006/table">
            <a:tbl>
              <a:tblPr firstRow="1" firstCol="1" bandRow="1"/>
              <a:tblGrid>
                <a:gridCol w="537155">
                  <a:extLst>
                    <a:ext uri="{9D8B030D-6E8A-4147-A177-3AD203B41FA5}">
                      <a16:colId xmlns:a16="http://schemas.microsoft.com/office/drawing/2014/main" val="2461410373"/>
                    </a:ext>
                  </a:extLst>
                </a:gridCol>
                <a:gridCol w="648000">
                  <a:extLst>
                    <a:ext uri="{9D8B030D-6E8A-4147-A177-3AD203B41FA5}">
                      <a16:colId xmlns:a16="http://schemas.microsoft.com/office/drawing/2014/main" val="2958127739"/>
                    </a:ext>
                  </a:extLst>
                </a:gridCol>
                <a:gridCol w="648000">
                  <a:extLst>
                    <a:ext uri="{9D8B030D-6E8A-4147-A177-3AD203B41FA5}">
                      <a16:colId xmlns:a16="http://schemas.microsoft.com/office/drawing/2014/main" val="3013441447"/>
                    </a:ext>
                  </a:extLst>
                </a:gridCol>
                <a:gridCol w="648000">
                  <a:extLst>
                    <a:ext uri="{9D8B030D-6E8A-4147-A177-3AD203B41FA5}">
                      <a16:colId xmlns:a16="http://schemas.microsoft.com/office/drawing/2014/main" val="509008227"/>
                    </a:ext>
                  </a:extLst>
                </a:gridCol>
                <a:gridCol w="648000">
                  <a:extLst>
                    <a:ext uri="{9D8B030D-6E8A-4147-A177-3AD203B41FA5}">
                      <a16:colId xmlns:a16="http://schemas.microsoft.com/office/drawing/2014/main" val="1855011530"/>
                    </a:ext>
                  </a:extLst>
                </a:gridCol>
                <a:gridCol w="648000">
                  <a:extLst>
                    <a:ext uri="{9D8B030D-6E8A-4147-A177-3AD203B41FA5}">
                      <a16:colId xmlns:a16="http://schemas.microsoft.com/office/drawing/2014/main" val="752243409"/>
                    </a:ext>
                  </a:extLst>
                </a:gridCol>
                <a:gridCol w="648000">
                  <a:extLst>
                    <a:ext uri="{9D8B030D-6E8A-4147-A177-3AD203B41FA5}">
                      <a16:colId xmlns:a16="http://schemas.microsoft.com/office/drawing/2014/main" val="136421305"/>
                    </a:ext>
                  </a:extLst>
                </a:gridCol>
                <a:gridCol w="648000">
                  <a:extLst>
                    <a:ext uri="{9D8B030D-6E8A-4147-A177-3AD203B41FA5}">
                      <a16:colId xmlns:a16="http://schemas.microsoft.com/office/drawing/2014/main" val="2584862645"/>
                    </a:ext>
                  </a:extLst>
                </a:gridCol>
                <a:gridCol w="648000">
                  <a:extLst>
                    <a:ext uri="{9D8B030D-6E8A-4147-A177-3AD203B41FA5}">
                      <a16:colId xmlns:a16="http://schemas.microsoft.com/office/drawing/2014/main" val="3594122805"/>
                    </a:ext>
                  </a:extLst>
                </a:gridCol>
                <a:gridCol w="648000">
                  <a:extLst>
                    <a:ext uri="{9D8B030D-6E8A-4147-A177-3AD203B41FA5}">
                      <a16:colId xmlns:a16="http://schemas.microsoft.com/office/drawing/2014/main" val="3303532498"/>
                    </a:ext>
                  </a:extLst>
                </a:gridCol>
                <a:gridCol w="648000">
                  <a:extLst>
                    <a:ext uri="{9D8B030D-6E8A-4147-A177-3AD203B41FA5}">
                      <a16:colId xmlns:a16="http://schemas.microsoft.com/office/drawing/2014/main" val="736878721"/>
                    </a:ext>
                  </a:extLst>
                </a:gridCol>
              </a:tblGrid>
              <a:tr h="227101">
                <a:tc>
                  <a:txBody>
                    <a:bodyPr/>
                    <a:lstStyle/>
                    <a:p>
                      <a:pPr algn="r">
                        <a:lnSpc>
                          <a:spcPct val="107000"/>
                        </a:lnSpc>
                        <a:spcAft>
                          <a:spcPts val="800"/>
                        </a:spcAft>
                      </a:pPr>
                      <a:r>
                        <a:rPr lang="cs-CZ" sz="1200" b="1" kern="100" err="1">
                          <a:solidFill>
                            <a:schemeClr val="bg1"/>
                          </a:solidFill>
                          <a:effectLst/>
                          <a:latin typeface="Arial" panose="020B0604020202020204" pitchFamily="34" charset="0"/>
                          <a:ea typeface="Calibri" panose="020F0502020204030204" pitchFamily="34" charset="0"/>
                          <a:cs typeface="Arial" panose="020B0604020202020204" pitchFamily="34" charset="0"/>
                        </a:rPr>
                        <a:t>Pref</a:t>
                      </a:r>
                      <a:endParaRPr lang="cs-CZ" sz="1200" b="1"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a:solidFill>
                            <a:schemeClr val="bg1"/>
                          </a:solidFill>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a:solidFill>
                            <a:schemeClr val="bg1"/>
                          </a:solidFill>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a:solidFill>
                            <a:schemeClr val="bg1"/>
                          </a:solidFill>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a:solidFill>
                            <a:schemeClr val="bg1"/>
                          </a:solidFill>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a:solidFill>
                            <a:schemeClr val="bg1"/>
                          </a:solidFill>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a:solidFill>
                            <a:schemeClr val="bg1"/>
                          </a:solidFill>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a:solidFill>
                            <a:schemeClr val="bg1"/>
                          </a:solidFill>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a:solidFill>
                            <a:schemeClr val="bg1"/>
                          </a:solidFill>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a:solidFill>
                            <a:schemeClr val="bg1"/>
                          </a:solidFill>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4000044244"/>
                  </a:ext>
                </a:extLst>
              </a:tr>
              <a:tr h="227101">
                <a:tc>
                  <a:txBody>
                    <a:bodyPr/>
                    <a:lstStyle/>
                    <a:p>
                      <a:pPr algn="r">
                        <a:lnSpc>
                          <a:spcPct val="107000"/>
                        </a:lnSpc>
                        <a:spcAft>
                          <a:spcPts val="800"/>
                        </a:spcAft>
                      </a:pPr>
                      <a:r>
                        <a:rPr lang="cs-CZ" sz="1200" b="1" kern="100">
                          <a:solidFill>
                            <a:schemeClr val="bg1"/>
                          </a:solidFill>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dirty="0">
                          <a:effectLst/>
                          <a:latin typeface="Arial" panose="020B0604020202020204" pitchFamily="34" charset="0"/>
                          <a:ea typeface="Calibri" panose="020F0502020204030204" pitchFamily="34" charset="0"/>
                          <a:cs typeface="Arial" panose="020B0604020202020204" pitchFamily="34" charset="0"/>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dirty="0">
                          <a:effectLst/>
                          <a:latin typeface="Arial" panose="020B0604020202020204" pitchFamily="34" charset="0"/>
                          <a:ea typeface="Calibri" panose="020F0502020204030204" pitchFamily="34" charset="0"/>
                          <a:cs typeface="Arial" panose="020B0604020202020204" pitchFamily="34" charset="0"/>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dirty="0">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9341546"/>
                  </a:ext>
                </a:extLst>
              </a:tr>
              <a:tr h="227101">
                <a:tc>
                  <a:txBody>
                    <a:bodyPr/>
                    <a:lstStyle/>
                    <a:p>
                      <a:pPr algn="r">
                        <a:lnSpc>
                          <a:spcPct val="107000"/>
                        </a:lnSpc>
                        <a:spcAft>
                          <a:spcPts val="800"/>
                        </a:spcAft>
                      </a:pPr>
                      <a:r>
                        <a:rPr lang="cs-CZ" sz="1200" b="1" kern="100">
                          <a:solidFill>
                            <a:schemeClr val="bg1"/>
                          </a:solidFill>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dirty="0">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dirty="0">
                          <a:effectLst/>
                          <a:latin typeface="Arial" panose="020B0604020202020204" pitchFamily="34" charset="0"/>
                          <a:ea typeface="Calibri" panose="020F0502020204030204" pitchFamily="34" charset="0"/>
                          <a:cs typeface="Arial" panose="020B0604020202020204" pitchFamily="34" charset="0"/>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solidFill>
                      <a:schemeClr val="tx2">
                        <a:lumMod val="40000"/>
                        <a:lumOff val="60000"/>
                      </a:schemeClr>
                    </a:solidFill>
                  </a:tcPr>
                </a:tc>
                <a:tc>
                  <a:txBody>
                    <a:bodyPr/>
                    <a:lstStyle/>
                    <a:p>
                      <a:pPr algn="ctr">
                        <a:lnSpc>
                          <a:spcPct val="107000"/>
                        </a:lnSpc>
                        <a:spcAft>
                          <a:spcPts val="800"/>
                        </a:spcAft>
                      </a:pPr>
                      <a:r>
                        <a:rPr lang="cs-CZ" sz="1200" kern="100" dirty="0">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extLst>
                  <a:ext uri="{0D108BD9-81ED-4DB2-BD59-A6C34878D82A}">
                    <a16:rowId xmlns:a16="http://schemas.microsoft.com/office/drawing/2014/main" val="2559531883"/>
                  </a:ext>
                </a:extLst>
              </a:tr>
              <a:tr h="227101">
                <a:tc>
                  <a:txBody>
                    <a:bodyPr/>
                    <a:lstStyle/>
                    <a:p>
                      <a:pPr algn="r">
                        <a:lnSpc>
                          <a:spcPct val="107000"/>
                        </a:lnSpc>
                        <a:spcAft>
                          <a:spcPts val="800"/>
                        </a:spcAft>
                      </a:pPr>
                      <a:r>
                        <a:rPr lang="cs-CZ" sz="1200" b="1" kern="100">
                          <a:solidFill>
                            <a:schemeClr val="bg1"/>
                          </a:solidFill>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solidFill>
                      <a:schemeClr val="tx2">
                        <a:lumMod val="40000"/>
                        <a:lumOff val="60000"/>
                      </a:schemeClr>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dirty="0">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extLst>
                  <a:ext uri="{0D108BD9-81ED-4DB2-BD59-A6C34878D82A}">
                    <a16:rowId xmlns:a16="http://schemas.microsoft.com/office/drawing/2014/main" val="1459020380"/>
                  </a:ext>
                </a:extLst>
              </a:tr>
              <a:tr h="227101">
                <a:tc>
                  <a:txBody>
                    <a:bodyPr/>
                    <a:lstStyle/>
                    <a:p>
                      <a:pPr algn="r">
                        <a:lnSpc>
                          <a:spcPct val="107000"/>
                        </a:lnSpc>
                        <a:spcAft>
                          <a:spcPts val="800"/>
                        </a:spcAft>
                      </a:pPr>
                      <a:r>
                        <a:rPr lang="cs-CZ" sz="1200" b="1" kern="100">
                          <a:solidFill>
                            <a:schemeClr val="bg1"/>
                          </a:solidFill>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solidFill>
                      <a:schemeClr val="tx2">
                        <a:lumMod val="40000"/>
                        <a:lumOff val="60000"/>
                      </a:schemeClr>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dirty="0">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extLst>
                  <a:ext uri="{0D108BD9-81ED-4DB2-BD59-A6C34878D82A}">
                    <a16:rowId xmlns:a16="http://schemas.microsoft.com/office/drawing/2014/main" val="3695270209"/>
                  </a:ext>
                </a:extLst>
              </a:tr>
              <a:tr h="227101">
                <a:tc>
                  <a:txBody>
                    <a:bodyPr/>
                    <a:lstStyle/>
                    <a:p>
                      <a:pPr algn="r">
                        <a:lnSpc>
                          <a:spcPct val="107000"/>
                        </a:lnSpc>
                        <a:spcAft>
                          <a:spcPts val="800"/>
                        </a:spcAft>
                      </a:pPr>
                      <a:r>
                        <a:rPr lang="cs-CZ" sz="1200" b="1" kern="100">
                          <a:solidFill>
                            <a:schemeClr val="bg1"/>
                          </a:solidFill>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dirty="0">
                          <a:effectLst/>
                          <a:latin typeface="Arial" panose="020B0604020202020204" pitchFamily="34" charset="0"/>
                          <a:ea typeface="Calibri" panose="020F0502020204030204" pitchFamily="34" charset="0"/>
                          <a:cs typeface="Arial" panose="020B0604020202020204" pitchFamily="34" charset="0"/>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solidFill>
                      <a:schemeClr val="tx2">
                        <a:lumMod val="40000"/>
                        <a:lumOff val="60000"/>
                      </a:schemeClr>
                    </a:solidFill>
                  </a:tcPr>
                </a:tc>
                <a:extLst>
                  <a:ext uri="{0D108BD9-81ED-4DB2-BD59-A6C34878D82A}">
                    <a16:rowId xmlns:a16="http://schemas.microsoft.com/office/drawing/2014/main" val="118893611"/>
                  </a:ext>
                </a:extLst>
              </a:tr>
              <a:tr h="227101">
                <a:tc>
                  <a:txBody>
                    <a:bodyPr/>
                    <a:lstStyle/>
                    <a:p>
                      <a:pPr algn="r">
                        <a:lnSpc>
                          <a:spcPct val="107000"/>
                        </a:lnSpc>
                        <a:spcAft>
                          <a:spcPts val="800"/>
                        </a:spcAft>
                      </a:pPr>
                      <a:r>
                        <a:rPr lang="cs-CZ" sz="1200" b="1" kern="100">
                          <a:solidFill>
                            <a:schemeClr val="bg1"/>
                          </a:solidFill>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dirty="0">
                          <a:effectLst/>
                          <a:latin typeface="Arial" panose="020B0604020202020204" pitchFamily="34" charset="0"/>
                          <a:ea typeface="Calibri" panose="020F0502020204030204" pitchFamily="34" charset="0"/>
                          <a:cs typeface="Arial" panose="020B0604020202020204" pitchFamily="34" charset="0"/>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extLst>
                  <a:ext uri="{0D108BD9-81ED-4DB2-BD59-A6C34878D82A}">
                    <a16:rowId xmlns:a16="http://schemas.microsoft.com/office/drawing/2014/main" val="1792611153"/>
                  </a:ext>
                </a:extLst>
              </a:tr>
              <a:tr h="227101">
                <a:tc>
                  <a:txBody>
                    <a:bodyPr/>
                    <a:lstStyle/>
                    <a:p>
                      <a:pPr algn="r">
                        <a:lnSpc>
                          <a:spcPct val="107000"/>
                        </a:lnSpc>
                        <a:spcAft>
                          <a:spcPts val="800"/>
                        </a:spcAft>
                      </a:pPr>
                      <a:r>
                        <a:rPr lang="cs-CZ" sz="1200" b="1" kern="100">
                          <a:solidFill>
                            <a:schemeClr val="bg1"/>
                          </a:solidFill>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dirty="0">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extLst>
                  <a:ext uri="{0D108BD9-81ED-4DB2-BD59-A6C34878D82A}">
                    <a16:rowId xmlns:a16="http://schemas.microsoft.com/office/drawing/2014/main" val="2364273913"/>
                  </a:ext>
                </a:extLst>
              </a:tr>
              <a:tr h="227101">
                <a:tc>
                  <a:txBody>
                    <a:bodyPr/>
                    <a:lstStyle/>
                    <a:p>
                      <a:pPr algn="r">
                        <a:lnSpc>
                          <a:spcPct val="107000"/>
                        </a:lnSpc>
                        <a:spcAft>
                          <a:spcPts val="800"/>
                        </a:spcAft>
                      </a:pPr>
                      <a:r>
                        <a:rPr lang="cs-CZ" sz="1200" b="1" kern="100">
                          <a:solidFill>
                            <a:schemeClr val="bg1"/>
                          </a:solidFill>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dirty="0">
                          <a:effectLst/>
                          <a:latin typeface="Arial" panose="020B0604020202020204" pitchFamily="34" charset="0"/>
                          <a:ea typeface="Calibri" panose="020F0502020204030204" pitchFamily="34" charset="0"/>
                          <a:cs typeface="Arial" panose="020B0604020202020204" pitchFamily="34" charset="0"/>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extLst>
                  <a:ext uri="{0D108BD9-81ED-4DB2-BD59-A6C34878D82A}">
                    <a16:rowId xmlns:a16="http://schemas.microsoft.com/office/drawing/2014/main" val="1071191504"/>
                  </a:ext>
                </a:extLst>
              </a:tr>
              <a:tr h="227101">
                <a:tc>
                  <a:txBody>
                    <a:bodyPr/>
                    <a:lstStyle/>
                    <a:p>
                      <a:pPr algn="r">
                        <a:lnSpc>
                          <a:spcPct val="107000"/>
                        </a:lnSpc>
                        <a:spcAft>
                          <a:spcPts val="800"/>
                        </a:spcAft>
                      </a:pPr>
                      <a:r>
                        <a:rPr lang="cs-CZ" sz="1200" b="1" kern="100">
                          <a:solidFill>
                            <a:schemeClr val="bg1"/>
                          </a:solidFill>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dirty="0">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extLst>
                  <a:ext uri="{0D108BD9-81ED-4DB2-BD59-A6C34878D82A}">
                    <a16:rowId xmlns:a16="http://schemas.microsoft.com/office/drawing/2014/main" val="1568106043"/>
                  </a:ext>
                </a:extLst>
              </a:tr>
              <a:tr h="227101">
                <a:tc>
                  <a:txBody>
                    <a:bodyPr/>
                    <a:lstStyle/>
                    <a:p>
                      <a:pPr algn="r">
                        <a:lnSpc>
                          <a:spcPct val="107000"/>
                        </a:lnSpc>
                        <a:spcAft>
                          <a:spcPts val="800"/>
                        </a:spcAft>
                      </a:pPr>
                      <a:r>
                        <a:rPr lang="cs-CZ" sz="1200" b="1" kern="100">
                          <a:solidFill>
                            <a:schemeClr val="bg1"/>
                          </a:solidFill>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lnSpc>
                          <a:spcPct val="107000"/>
                        </a:lnSpc>
                        <a:spcAft>
                          <a:spcPts val="800"/>
                        </a:spcAft>
                      </a:pPr>
                      <a:r>
                        <a:rPr lang="cs-CZ" sz="1200" kern="1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extLst>
                  <a:ext uri="{0D108BD9-81ED-4DB2-BD59-A6C34878D82A}">
                    <a16:rowId xmlns:a16="http://schemas.microsoft.com/office/drawing/2014/main" val="3769731465"/>
                  </a:ext>
                </a:extLst>
              </a:tr>
            </a:tbl>
          </a:graphicData>
        </a:graphic>
      </p:graphicFrame>
      <p:graphicFrame>
        <p:nvGraphicFramePr>
          <p:cNvPr id="10" name="Objekt 9">
            <a:extLst>
              <a:ext uri="{FF2B5EF4-FFF2-40B4-BE49-F238E27FC236}">
                <a16:creationId xmlns:a16="http://schemas.microsoft.com/office/drawing/2014/main" id="{7CB5AE87-68FA-3C8B-2852-5F46503D48E4}"/>
              </a:ext>
            </a:extLst>
          </p:cNvPr>
          <p:cNvGraphicFramePr>
            <a:graphicFrameLocks noChangeAspect="1"/>
          </p:cNvGraphicFramePr>
          <p:nvPr>
            <p:extLst>
              <p:ext uri="{D42A27DB-BD31-4B8C-83A1-F6EECF244321}">
                <p14:modId xmlns:p14="http://schemas.microsoft.com/office/powerpoint/2010/main" val="3190921972"/>
              </p:ext>
            </p:extLst>
          </p:nvPr>
        </p:nvGraphicFramePr>
        <p:xfrm>
          <a:off x="1636713" y="5280025"/>
          <a:ext cx="3981450" cy="352425"/>
        </p:xfrm>
        <a:graphic>
          <a:graphicData uri="http://schemas.openxmlformats.org/presentationml/2006/ole">
            <mc:AlternateContent xmlns:mc="http://schemas.openxmlformats.org/markup-compatibility/2006">
              <mc:Choice xmlns:v="urn:schemas-microsoft-com:vml" Requires="v">
                <p:oleObj name="Equation" r:id="rId5" imgW="2577960" imgH="228600" progId="Equation.DSMT4">
                  <p:embed/>
                </p:oleObj>
              </mc:Choice>
              <mc:Fallback>
                <p:oleObj name="Equation" r:id="rId5" imgW="2577960" imgH="228600" progId="Equation.DSMT4">
                  <p:embed/>
                  <p:pic>
                    <p:nvPicPr>
                      <p:cNvPr id="10" name="Objekt 9">
                        <a:extLst>
                          <a:ext uri="{FF2B5EF4-FFF2-40B4-BE49-F238E27FC236}">
                            <a16:creationId xmlns:a16="http://schemas.microsoft.com/office/drawing/2014/main" id="{7CB5AE87-68FA-3C8B-2852-5F46503D48E4}"/>
                          </a:ext>
                        </a:extLst>
                      </p:cNvPr>
                      <p:cNvPicPr/>
                      <p:nvPr/>
                    </p:nvPicPr>
                    <p:blipFill>
                      <a:blip r:embed="rId6"/>
                      <a:stretch>
                        <a:fillRect/>
                      </a:stretch>
                    </p:blipFill>
                    <p:spPr>
                      <a:xfrm>
                        <a:off x="1636713" y="5280025"/>
                        <a:ext cx="3981450" cy="352425"/>
                      </a:xfrm>
                      <a:prstGeom prst="rect">
                        <a:avLst/>
                      </a:prstGeom>
                    </p:spPr>
                  </p:pic>
                </p:oleObj>
              </mc:Fallback>
            </mc:AlternateContent>
          </a:graphicData>
        </a:graphic>
      </p:graphicFrame>
      <p:pic>
        <p:nvPicPr>
          <p:cNvPr id="7" name="Obrázek 6">
            <a:extLst>
              <a:ext uri="{FF2B5EF4-FFF2-40B4-BE49-F238E27FC236}">
                <a16:creationId xmlns:a16="http://schemas.microsoft.com/office/drawing/2014/main" id="{DBDD4282-B3CE-B018-556B-4131AC954EE9}"/>
              </a:ext>
            </a:extLst>
          </p:cNvPr>
          <p:cNvPicPr>
            <a:picLocks noChangeAspect="1"/>
          </p:cNvPicPr>
          <p:nvPr/>
        </p:nvPicPr>
        <p:blipFill>
          <a:blip r:embed="rId7"/>
          <a:stretch>
            <a:fillRect/>
          </a:stretch>
        </p:blipFill>
        <p:spPr>
          <a:xfrm>
            <a:off x="8384182" y="2319464"/>
            <a:ext cx="3446082" cy="2498111"/>
          </a:xfrm>
          <a:prstGeom prst="rect">
            <a:avLst/>
          </a:prstGeom>
          <a:ln w="12700">
            <a:solidFill>
              <a:schemeClr val="tx1"/>
            </a:solidFill>
          </a:ln>
        </p:spPr>
      </p:pic>
    </p:spTree>
    <p:extLst>
      <p:ext uri="{BB962C8B-B14F-4D97-AF65-F5344CB8AC3E}">
        <p14:creationId xmlns:p14="http://schemas.microsoft.com/office/powerpoint/2010/main" val="40397695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9E7D0FC-D322-49E9-85D2-5B3ACC6094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39E7D0FC-D322-49E9-85D2-5B3ACC6094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51</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Assignment</a:t>
            </a:r>
            <a:r>
              <a:rPr lang="cs-CZ" dirty="0"/>
              <a:t> </a:t>
            </a:r>
            <a:r>
              <a:rPr lang="cs-CZ" dirty="0" err="1"/>
              <a:t>Problem</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9" y="1647546"/>
            <a:ext cx="11075656" cy="3773488"/>
          </a:xfrm>
        </p:spPr>
        <p:txBody>
          <a:bodyPr>
            <a:noAutofit/>
          </a:bodyPr>
          <a:lstStyle/>
          <a:p>
            <a:pPr marL="285750" lvl="0" indent="-285750">
              <a:lnSpc>
                <a:spcPct val="110000"/>
              </a:lnSpc>
              <a:buFont typeface="Wingdings" panose="05000000000000000000" pitchFamily="2" charset="2"/>
              <a:buChar char="§"/>
            </a:pPr>
            <a:r>
              <a:rPr lang="cs-CZ" b="1" dirty="0" err="1"/>
              <a:t>Definition</a:t>
            </a:r>
            <a:r>
              <a:rPr lang="cs-CZ" b="1" dirty="0"/>
              <a:t> </a:t>
            </a:r>
            <a:r>
              <a:rPr lang="cs-CZ" b="1" dirty="0" err="1"/>
              <a:t>of</a:t>
            </a:r>
            <a:r>
              <a:rPr lang="cs-CZ" b="1" dirty="0"/>
              <a:t> </a:t>
            </a:r>
            <a:r>
              <a:rPr lang="cs-CZ" b="1" dirty="0" err="1"/>
              <a:t>the</a:t>
            </a:r>
            <a:r>
              <a:rPr lang="cs-CZ" b="1" dirty="0"/>
              <a:t> </a:t>
            </a:r>
            <a:r>
              <a:rPr lang="cs-CZ" b="1" dirty="0" err="1"/>
              <a:t>problem</a:t>
            </a:r>
            <a:endParaRPr lang="en-US" b="1" dirty="0"/>
          </a:p>
          <a:p>
            <a:pPr lvl="1">
              <a:lnSpc>
                <a:spcPct val="110000"/>
              </a:lnSpc>
            </a:pPr>
            <a:r>
              <a:rPr lang="en-US" dirty="0">
                <a:solidFill>
                  <a:schemeClr val="accent2"/>
                </a:solidFill>
              </a:rPr>
              <a:t>Budget</a:t>
            </a:r>
            <a:r>
              <a:rPr lang="en-US" dirty="0"/>
              <a:t> </a:t>
            </a:r>
            <a:r>
              <a:rPr lang="en-US" sz="1800" i="1" dirty="0">
                <a:solidFill>
                  <a:schemeClr val="accent2"/>
                </a:solidFill>
                <a:latin typeface="Times New Roman" panose="02020603050405020304" pitchFamily="18" charset="0"/>
                <a:cs typeface="Times New Roman" panose="02020603050405020304" pitchFamily="18" charset="0"/>
              </a:rPr>
              <a:t>b</a:t>
            </a:r>
            <a:r>
              <a:rPr lang="en-US" dirty="0"/>
              <a:t> is available for investments in </a:t>
            </a:r>
            <a:r>
              <a:rPr lang="en-US" sz="1800" i="1" dirty="0">
                <a:solidFill>
                  <a:schemeClr val="accent2"/>
                </a:solidFill>
                <a:latin typeface="Times New Roman" panose="02020603050405020304" pitchFamily="18" charset="0"/>
                <a:cs typeface="Times New Roman" panose="02020603050405020304" pitchFamily="18" charset="0"/>
              </a:rPr>
              <a:t>n</a:t>
            </a:r>
            <a:r>
              <a:rPr lang="en-US" dirty="0"/>
              <a:t> considered </a:t>
            </a:r>
            <a:r>
              <a:rPr lang="en-US" dirty="0">
                <a:solidFill>
                  <a:schemeClr val="accent2"/>
                </a:solidFill>
              </a:rPr>
              <a:t>projects</a:t>
            </a:r>
            <a:r>
              <a:rPr lang="en-US" dirty="0"/>
              <a:t>, where </a:t>
            </a:r>
            <a:r>
              <a:rPr kumimoji="0" lang="cs-CZ"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r>
              <a:rPr kumimoji="0" lang="cs-CZ" sz="1800" b="0" i="1"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a:t>
            </a:r>
            <a:r>
              <a:rPr lang="en-US" dirty="0"/>
              <a:t> is the </a:t>
            </a:r>
            <a:r>
              <a:rPr lang="cs-CZ" dirty="0" err="1"/>
              <a:t>cost</a:t>
            </a:r>
            <a:r>
              <a:rPr lang="en-US" dirty="0"/>
              <a:t> for project </a:t>
            </a:r>
            <a:r>
              <a:rPr kumimoji="0" lang="cs-CZ"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a:t>
            </a:r>
            <a:r>
              <a:rPr kumimoji="0" lang="cs-CZ"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a:t>
            </a:r>
            <a:r>
              <a:rPr kumimoji="0" lang="cs-CZ" sz="1800" b="0" i="1" u="none" strike="noStrike" kern="1200" cap="none" spc="0" normalizeH="0" baseline="0" noProof="0" dirty="0" err="1">
                <a:ln>
                  <a:noFill/>
                </a:ln>
                <a:solidFill>
                  <a:srgbClr val="4BA82E"/>
                </a:solidFill>
                <a:effectLst/>
                <a:uLnTx/>
                <a:uFillTx/>
                <a:latin typeface="Times New Roman" panose="02020603050405020304" pitchFamily="18" charset="0"/>
                <a:ea typeface="+mn-ea"/>
                <a:cs typeface="Times New Roman" panose="02020603050405020304" pitchFamily="18" charset="0"/>
              </a:rPr>
              <a:t>c</a:t>
            </a:r>
            <a:r>
              <a:rPr kumimoji="0" lang="cs-CZ" sz="1800" b="0" i="1" u="none" strike="noStrike" kern="1200" cap="none" spc="0" normalizeH="0" baseline="-25000" noProof="0" dirty="0" err="1">
                <a:ln>
                  <a:noFill/>
                </a:ln>
                <a:solidFill>
                  <a:srgbClr val="4BA82E"/>
                </a:solidFill>
                <a:effectLst/>
                <a:uLnTx/>
                <a:uFillTx/>
                <a:latin typeface="Times New Roman" panose="02020603050405020304" pitchFamily="18" charset="0"/>
                <a:ea typeface="+mn-ea"/>
                <a:cs typeface="Times New Roman" panose="02020603050405020304" pitchFamily="18" charset="0"/>
              </a:rPr>
              <a:t>j</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dirty="0"/>
              <a:t>is its expected </a:t>
            </a:r>
            <a:r>
              <a:rPr lang="en-US" dirty="0">
                <a:solidFill>
                  <a:schemeClr val="accent2"/>
                </a:solidFill>
              </a:rPr>
              <a:t>return</a:t>
            </a:r>
            <a:r>
              <a:rPr lang="en-US" dirty="0"/>
              <a:t>. </a:t>
            </a:r>
            <a:endParaRPr lang="cs-CZ" dirty="0"/>
          </a:p>
          <a:p>
            <a:pPr lvl="1">
              <a:lnSpc>
                <a:spcPct val="110000"/>
              </a:lnSpc>
            </a:pPr>
            <a:r>
              <a:rPr lang="en-US" dirty="0"/>
              <a:t>The objective is to </a:t>
            </a:r>
            <a:r>
              <a:rPr lang="cs-CZ" dirty="0" err="1"/>
              <a:t>select</a:t>
            </a:r>
            <a:r>
              <a:rPr lang="en-US" dirty="0"/>
              <a:t> a set of projects to </a:t>
            </a:r>
            <a:r>
              <a:rPr lang="en-US" dirty="0">
                <a:solidFill>
                  <a:schemeClr val="accent2"/>
                </a:solidFill>
              </a:rPr>
              <a:t>maximize</a:t>
            </a:r>
            <a:r>
              <a:rPr lang="en-US" dirty="0"/>
              <a:t> the </a:t>
            </a:r>
            <a:r>
              <a:rPr lang="en-US" dirty="0">
                <a:solidFill>
                  <a:schemeClr val="accent2"/>
                </a:solidFill>
              </a:rPr>
              <a:t>total</a:t>
            </a:r>
            <a:r>
              <a:rPr lang="en-US" dirty="0"/>
              <a:t> expected </a:t>
            </a:r>
            <a:r>
              <a:rPr lang="en-US" dirty="0">
                <a:solidFill>
                  <a:schemeClr val="accent2"/>
                </a:solidFill>
              </a:rPr>
              <a:t>return</a:t>
            </a:r>
            <a:r>
              <a:rPr lang="en-US" dirty="0"/>
              <a:t> while </a:t>
            </a:r>
            <a:r>
              <a:rPr lang="en-US" dirty="0">
                <a:solidFill>
                  <a:schemeClr val="accent2"/>
                </a:solidFill>
              </a:rPr>
              <a:t>not</a:t>
            </a:r>
            <a:r>
              <a:rPr lang="en-US" dirty="0"/>
              <a:t> </a:t>
            </a:r>
            <a:r>
              <a:rPr lang="en-US" dirty="0">
                <a:solidFill>
                  <a:schemeClr val="accent2"/>
                </a:solidFill>
              </a:rPr>
              <a:t>exceeding</a:t>
            </a:r>
            <a:r>
              <a:rPr lang="en-US" dirty="0"/>
              <a:t> the </a:t>
            </a:r>
            <a:r>
              <a:rPr lang="en-US" dirty="0">
                <a:solidFill>
                  <a:schemeClr val="accent2"/>
                </a:solidFill>
              </a:rPr>
              <a:t>budget</a:t>
            </a:r>
            <a:r>
              <a:rPr lang="en-US" dirty="0"/>
              <a:t>.</a:t>
            </a:r>
            <a:endParaRPr lang="cs-CZ" dirty="0"/>
          </a:p>
          <a:p>
            <a:pPr marL="285750" indent="-285750">
              <a:lnSpc>
                <a:spcPct val="110000"/>
              </a:lnSpc>
              <a:buFont typeface="Wingdings" panose="05000000000000000000" pitchFamily="2" charset="2"/>
              <a:buChar char="§"/>
            </a:pPr>
            <a:r>
              <a:rPr lang="cs-CZ" b="1" dirty="0" err="1"/>
              <a:t>Decision</a:t>
            </a:r>
            <a:r>
              <a:rPr lang="cs-CZ" b="1" dirty="0"/>
              <a:t> </a:t>
            </a:r>
            <a:r>
              <a:rPr lang="cs-CZ" b="1" dirty="0" err="1"/>
              <a:t>variables</a:t>
            </a:r>
            <a:endParaRPr lang="cs-CZ" b="1" dirty="0"/>
          </a:p>
          <a:p>
            <a:pPr>
              <a:lnSpc>
                <a:spcPct val="110000"/>
              </a:lnSpc>
            </a:pPr>
            <a:endParaRPr lang="cs-CZ" sz="2800" b="1" u="sng" dirty="0"/>
          </a:p>
          <a:p>
            <a:pPr marL="285750" indent="-285750">
              <a:lnSpc>
                <a:spcPct val="110000"/>
              </a:lnSpc>
              <a:buFont typeface="Wingdings" panose="05000000000000000000" pitchFamily="2" charset="2"/>
              <a:buChar char="§"/>
            </a:pPr>
            <a:r>
              <a:rPr lang="cs-CZ" b="1" dirty="0"/>
              <a:t>General model</a:t>
            </a:r>
          </a:p>
          <a:p>
            <a:pPr lvl="1">
              <a:lnSpc>
                <a:spcPct val="110000"/>
              </a:lnSpc>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11" name="Zástupný text 8">
            <a:extLst>
              <a:ext uri="{FF2B5EF4-FFF2-40B4-BE49-F238E27FC236}">
                <a16:creationId xmlns:a16="http://schemas.microsoft.com/office/drawing/2014/main" id="{D42AF040-FC7C-4BF6-DF03-02394703866E}"/>
              </a:ext>
            </a:extLst>
          </p:cNvPr>
          <p:cNvSpPr>
            <a:spLocks noGrp="1"/>
          </p:cNvSpPr>
          <p:nvPr>
            <p:ph type="body" sz="quarter" idx="23"/>
          </p:nvPr>
        </p:nvSpPr>
        <p:spPr>
          <a:xfrm>
            <a:off x="460326" y="1066638"/>
            <a:ext cx="9552969" cy="369332"/>
          </a:xfrm>
        </p:spPr>
        <p:txBody>
          <a:bodyPr/>
          <a:lstStyle/>
          <a:p>
            <a:r>
              <a:rPr lang="cs-CZ" dirty="0" err="1"/>
              <a:t>Knapsack</a:t>
            </a:r>
            <a:r>
              <a:rPr lang="cs-CZ" dirty="0"/>
              <a:t> </a:t>
            </a:r>
            <a:r>
              <a:rPr lang="cs-CZ" dirty="0" err="1"/>
              <a:t>Problem</a:t>
            </a:r>
            <a:endParaRPr lang="en-US" dirty="0"/>
          </a:p>
        </p:txBody>
      </p:sp>
      <p:graphicFrame>
        <p:nvGraphicFramePr>
          <p:cNvPr id="9" name="Objekt 8">
            <a:extLst>
              <a:ext uri="{FF2B5EF4-FFF2-40B4-BE49-F238E27FC236}">
                <a16:creationId xmlns:a16="http://schemas.microsoft.com/office/drawing/2014/main" id="{55B2CE99-A8A9-19C0-CA3B-EBADC617CA7A}"/>
              </a:ext>
            </a:extLst>
          </p:cNvPr>
          <p:cNvGraphicFramePr>
            <a:graphicFrameLocks noChangeAspect="1"/>
          </p:cNvGraphicFramePr>
          <p:nvPr>
            <p:extLst>
              <p:ext uri="{D42A27DB-BD31-4B8C-83A1-F6EECF244321}">
                <p14:modId xmlns:p14="http://schemas.microsoft.com/office/powerpoint/2010/main" val="2465128536"/>
              </p:ext>
            </p:extLst>
          </p:nvPr>
        </p:nvGraphicFramePr>
        <p:xfrm>
          <a:off x="1096057" y="3322638"/>
          <a:ext cx="4685576" cy="696125"/>
        </p:xfrm>
        <a:graphic>
          <a:graphicData uri="http://schemas.openxmlformats.org/presentationml/2006/ole">
            <mc:AlternateContent xmlns:mc="http://schemas.openxmlformats.org/markup-compatibility/2006">
              <mc:Choice xmlns:v="urn:schemas-microsoft-com:vml" Requires="v">
                <p:oleObj name="Equation" r:id="rId5" imgW="3073320" imgH="457200" progId="Equation.DSMT4">
                  <p:embed/>
                </p:oleObj>
              </mc:Choice>
              <mc:Fallback>
                <p:oleObj name="Equation" r:id="rId5" imgW="3073320" imgH="457200" progId="Equation.DSMT4">
                  <p:embed/>
                  <p:pic>
                    <p:nvPicPr>
                      <p:cNvPr id="9" name="Objekt 8">
                        <a:extLst>
                          <a:ext uri="{FF2B5EF4-FFF2-40B4-BE49-F238E27FC236}">
                            <a16:creationId xmlns:a16="http://schemas.microsoft.com/office/drawing/2014/main" id="{55B2CE99-A8A9-19C0-CA3B-EBADC617CA7A}"/>
                          </a:ext>
                        </a:extLst>
                      </p:cNvPr>
                      <p:cNvPicPr/>
                      <p:nvPr/>
                    </p:nvPicPr>
                    <p:blipFill>
                      <a:blip r:embed="rId6"/>
                      <a:stretch>
                        <a:fillRect/>
                      </a:stretch>
                    </p:blipFill>
                    <p:spPr>
                      <a:xfrm>
                        <a:off x="1096057" y="3322638"/>
                        <a:ext cx="4685576" cy="696125"/>
                      </a:xfrm>
                      <a:prstGeom prst="rect">
                        <a:avLst/>
                      </a:prstGeom>
                    </p:spPr>
                  </p:pic>
                </p:oleObj>
              </mc:Fallback>
            </mc:AlternateContent>
          </a:graphicData>
        </a:graphic>
      </p:graphicFrame>
      <p:graphicFrame>
        <p:nvGraphicFramePr>
          <p:cNvPr id="10" name="Objekt 9">
            <a:extLst>
              <a:ext uri="{FF2B5EF4-FFF2-40B4-BE49-F238E27FC236}">
                <a16:creationId xmlns:a16="http://schemas.microsoft.com/office/drawing/2014/main" id="{9E14C5B6-DC03-29F9-C259-B2C612708EF1}"/>
              </a:ext>
            </a:extLst>
          </p:cNvPr>
          <p:cNvGraphicFramePr>
            <a:graphicFrameLocks noChangeAspect="1"/>
          </p:cNvGraphicFramePr>
          <p:nvPr>
            <p:extLst>
              <p:ext uri="{D42A27DB-BD31-4B8C-83A1-F6EECF244321}">
                <p14:modId xmlns:p14="http://schemas.microsoft.com/office/powerpoint/2010/main" val="3744710080"/>
              </p:ext>
            </p:extLst>
          </p:nvPr>
        </p:nvGraphicFramePr>
        <p:xfrm>
          <a:off x="1096057" y="4316412"/>
          <a:ext cx="2219325" cy="1857375"/>
        </p:xfrm>
        <a:graphic>
          <a:graphicData uri="http://schemas.openxmlformats.org/presentationml/2006/ole">
            <mc:AlternateContent xmlns:mc="http://schemas.openxmlformats.org/markup-compatibility/2006">
              <mc:Choice xmlns:v="urn:schemas-microsoft-com:vml" Requires="v">
                <p:oleObj name="Equation" r:id="rId7" imgW="1396800" imgH="1168200" progId="Equation.DSMT4">
                  <p:embed/>
                </p:oleObj>
              </mc:Choice>
              <mc:Fallback>
                <p:oleObj name="Equation" r:id="rId7" imgW="1396800" imgH="1168200" progId="Equation.DSMT4">
                  <p:embed/>
                  <p:pic>
                    <p:nvPicPr>
                      <p:cNvPr id="10" name="Objekt 9">
                        <a:extLst>
                          <a:ext uri="{FF2B5EF4-FFF2-40B4-BE49-F238E27FC236}">
                            <a16:creationId xmlns:a16="http://schemas.microsoft.com/office/drawing/2014/main" id="{9E14C5B6-DC03-29F9-C259-B2C612708EF1}"/>
                          </a:ext>
                        </a:extLst>
                      </p:cNvPr>
                      <p:cNvPicPr/>
                      <p:nvPr/>
                    </p:nvPicPr>
                    <p:blipFill>
                      <a:blip r:embed="rId8"/>
                      <a:stretch>
                        <a:fillRect/>
                      </a:stretch>
                    </p:blipFill>
                    <p:spPr>
                      <a:xfrm>
                        <a:off x="1096057" y="4316412"/>
                        <a:ext cx="2219325" cy="1857375"/>
                      </a:xfrm>
                      <a:prstGeom prst="rect">
                        <a:avLst/>
                      </a:prstGeom>
                    </p:spPr>
                  </p:pic>
                </p:oleObj>
              </mc:Fallback>
            </mc:AlternateContent>
          </a:graphicData>
        </a:graphic>
      </p:graphicFrame>
    </p:spTree>
    <p:extLst>
      <p:ext uri="{BB962C8B-B14F-4D97-AF65-F5344CB8AC3E}">
        <p14:creationId xmlns:p14="http://schemas.microsoft.com/office/powerpoint/2010/main" val="37425627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9E7D0FC-D322-49E9-85D2-5B3ACC6094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39E7D0FC-D322-49E9-85D2-5B3ACC6094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52</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Assignment</a:t>
            </a:r>
            <a:r>
              <a:rPr lang="cs-CZ" dirty="0"/>
              <a:t> </a:t>
            </a:r>
            <a:r>
              <a:rPr lang="cs-CZ" dirty="0" err="1"/>
              <a:t>Problem</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cs-CZ" b="1" dirty="0" err="1"/>
              <a:t>Example</a:t>
            </a:r>
            <a:endParaRPr lang="en-US" b="1" dirty="0"/>
          </a:p>
          <a:p>
            <a:pPr lvl="1">
              <a:lnSpc>
                <a:spcPct val="110000"/>
              </a:lnSpc>
            </a:pPr>
            <a:r>
              <a:rPr lang="en-US" dirty="0"/>
              <a:t>There are </a:t>
            </a:r>
            <a:r>
              <a:rPr lang="en-US" dirty="0">
                <a:solidFill>
                  <a:schemeClr val="accent2"/>
                </a:solidFill>
              </a:rPr>
              <a:t>5 projects </a:t>
            </a:r>
            <a:r>
              <a:rPr lang="en-US" dirty="0"/>
              <a:t>characterized by the investment cost and return. </a:t>
            </a:r>
            <a:endParaRPr lang="cs-CZ" dirty="0"/>
          </a:p>
          <a:p>
            <a:pPr lvl="1">
              <a:lnSpc>
                <a:spcPct val="110000"/>
              </a:lnSpc>
            </a:pPr>
            <a:r>
              <a:rPr lang="en-US" dirty="0"/>
              <a:t>The budget </a:t>
            </a:r>
            <a:r>
              <a:rPr lang="en-US" dirty="0">
                <a:solidFill>
                  <a:schemeClr val="accent2"/>
                </a:solidFill>
              </a:rPr>
              <a:t>50 000</a:t>
            </a:r>
            <a:r>
              <a:rPr lang="cs-CZ" dirty="0">
                <a:solidFill>
                  <a:schemeClr val="accent2"/>
                </a:solidFill>
              </a:rPr>
              <a:t> €</a:t>
            </a:r>
            <a:r>
              <a:rPr lang="en-US" dirty="0">
                <a:solidFill>
                  <a:schemeClr val="accent2"/>
                </a:solidFill>
              </a:rPr>
              <a:t> </a:t>
            </a:r>
            <a:r>
              <a:rPr lang="en-US" dirty="0"/>
              <a:t>is available to select such projects that assure the </a:t>
            </a:r>
            <a:r>
              <a:rPr lang="en-US" dirty="0">
                <a:solidFill>
                  <a:schemeClr val="accent2"/>
                </a:solidFill>
              </a:rPr>
              <a:t>highest</a:t>
            </a:r>
            <a:r>
              <a:rPr lang="en-US" dirty="0"/>
              <a:t> </a:t>
            </a:r>
            <a:r>
              <a:rPr lang="en-US" dirty="0">
                <a:solidFill>
                  <a:schemeClr val="accent2"/>
                </a:solidFill>
              </a:rPr>
              <a:t>total</a:t>
            </a:r>
            <a:r>
              <a:rPr lang="en-US" dirty="0"/>
              <a:t> </a:t>
            </a:r>
            <a:r>
              <a:rPr lang="en-US" dirty="0">
                <a:solidFill>
                  <a:schemeClr val="accent2"/>
                </a:solidFill>
              </a:rPr>
              <a:t>return</a:t>
            </a:r>
            <a:r>
              <a:rPr lang="en-US" dirty="0"/>
              <a:t>.</a:t>
            </a:r>
            <a:endParaRPr lang="cs-CZ" dirty="0"/>
          </a:p>
          <a:p>
            <a:pPr lvl="1">
              <a:lnSpc>
                <a:spcPct val="110000"/>
              </a:lnSpc>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11" name="Zástupný text 8">
            <a:extLst>
              <a:ext uri="{FF2B5EF4-FFF2-40B4-BE49-F238E27FC236}">
                <a16:creationId xmlns:a16="http://schemas.microsoft.com/office/drawing/2014/main" id="{D42AF040-FC7C-4BF6-DF03-02394703866E}"/>
              </a:ext>
            </a:extLst>
          </p:cNvPr>
          <p:cNvSpPr>
            <a:spLocks noGrp="1"/>
          </p:cNvSpPr>
          <p:nvPr>
            <p:ph type="body" sz="quarter" idx="23"/>
          </p:nvPr>
        </p:nvSpPr>
        <p:spPr>
          <a:xfrm>
            <a:off x="460326" y="1066638"/>
            <a:ext cx="9552969" cy="369332"/>
          </a:xfrm>
        </p:spPr>
        <p:txBody>
          <a:bodyPr/>
          <a:lstStyle/>
          <a:p>
            <a:r>
              <a:rPr lang="cs-CZ" dirty="0" err="1"/>
              <a:t>Knapsack</a:t>
            </a:r>
            <a:r>
              <a:rPr lang="cs-CZ" dirty="0"/>
              <a:t> </a:t>
            </a:r>
            <a:r>
              <a:rPr lang="cs-CZ" dirty="0" err="1"/>
              <a:t>Problem</a:t>
            </a:r>
            <a:endParaRPr lang="en-US" dirty="0"/>
          </a:p>
        </p:txBody>
      </p:sp>
      <p:graphicFrame>
        <p:nvGraphicFramePr>
          <p:cNvPr id="7" name="Tabulka 6">
            <a:extLst>
              <a:ext uri="{FF2B5EF4-FFF2-40B4-BE49-F238E27FC236}">
                <a16:creationId xmlns:a16="http://schemas.microsoft.com/office/drawing/2014/main" id="{8CEC8AF2-F9B3-46D3-02E3-03400826D44A}"/>
              </a:ext>
            </a:extLst>
          </p:cNvPr>
          <p:cNvGraphicFramePr>
            <a:graphicFrameLocks noGrp="1"/>
          </p:cNvGraphicFramePr>
          <p:nvPr>
            <p:extLst>
              <p:ext uri="{D42A27DB-BD31-4B8C-83A1-F6EECF244321}">
                <p14:modId xmlns:p14="http://schemas.microsoft.com/office/powerpoint/2010/main" val="617649642"/>
              </p:ext>
            </p:extLst>
          </p:nvPr>
        </p:nvGraphicFramePr>
        <p:xfrm>
          <a:off x="1155209" y="2738766"/>
          <a:ext cx="5430646" cy="946047"/>
        </p:xfrm>
        <a:graphic>
          <a:graphicData uri="http://schemas.openxmlformats.org/drawingml/2006/table">
            <a:tbl>
              <a:tblPr firstRow="1" firstCol="1" bandRow="1"/>
              <a:tblGrid>
                <a:gridCol w="807031">
                  <a:extLst>
                    <a:ext uri="{9D8B030D-6E8A-4147-A177-3AD203B41FA5}">
                      <a16:colId xmlns:a16="http://schemas.microsoft.com/office/drawing/2014/main" val="3105927698"/>
                    </a:ext>
                  </a:extLst>
                </a:gridCol>
                <a:gridCol w="924723">
                  <a:extLst>
                    <a:ext uri="{9D8B030D-6E8A-4147-A177-3AD203B41FA5}">
                      <a16:colId xmlns:a16="http://schemas.microsoft.com/office/drawing/2014/main" val="1320155728"/>
                    </a:ext>
                  </a:extLst>
                </a:gridCol>
                <a:gridCol w="924723">
                  <a:extLst>
                    <a:ext uri="{9D8B030D-6E8A-4147-A177-3AD203B41FA5}">
                      <a16:colId xmlns:a16="http://schemas.microsoft.com/office/drawing/2014/main" val="3815568653"/>
                    </a:ext>
                  </a:extLst>
                </a:gridCol>
                <a:gridCol w="924723">
                  <a:extLst>
                    <a:ext uri="{9D8B030D-6E8A-4147-A177-3AD203B41FA5}">
                      <a16:colId xmlns:a16="http://schemas.microsoft.com/office/drawing/2014/main" val="3604858421"/>
                    </a:ext>
                  </a:extLst>
                </a:gridCol>
                <a:gridCol w="924723">
                  <a:extLst>
                    <a:ext uri="{9D8B030D-6E8A-4147-A177-3AD203B41FA5}">
                      <a16:colId xmlns:a16="http://schemas.microsoft.com/office/drawing/2014/main" val="737979856"/>
                    </a:ext>
                  </a:extLst>
                </a:gridCol>
                <a:gridCol w="924723">
                  <a:extLst>
                    <a:ext uri="{9D8B030D-6E8A-4147-A177-3AD203B41FA5}">
                      <a16:colId xmlns:a16="http://schemas.microsoft.com/office/drawing/2014/main" val="2751111984"/>
                    </a:ext>
                  </a:extLst>
                </a:gridCol>
              </a:tblGrid>
              <a:tr h="315349">
                <a:tc>
                  <a:txBody>
                    <a:bodyPr/>
                    <a:lstStyle/>
                    <a:p>
                      <a:pPr algn="r">
                        <a:lnSpc>
                          <a:spcPct val="107000"/>
                        </a:lnSpc>
                        <a:spcAft>
                          <a:spcPts val="800"/>
                        </a:spcAft>
                      </a:pPr>
                      <a:r>
                        <a:rPr lang="cs-CZ" sz="1200" b="1" kern="100" dirty="0" err="1">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Projects</a:t>
                      </a:r>
                      <a:endPar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b="1" kern="10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412209521"/>
                  </a:ext>
                </a:extLst>
              </a:tr>
              <a:tr h="315349">
                <a:tc>
                  <a:txBody>
                    <a:bodyPr/>
                    <a:lstStyle/>
                    <a:p>
                      <a:pPr algn="r">
                        <a:lnSpc>
                          <a:spcPct val="107000"/>
                        </a:lnSpc>
                        <a:spcAft>
                          <a:spcPts val="800"/>
                        </a:spcAft>
                      </a:pP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Cost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12 000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10 000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15 000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18 000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16 000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077886"/>
                  </a:ext>
                </a:extLst>
              </a:tr>
              <a:tr h="315349">
                <a:tc>
                  <a:txBody>
                    <a:bodyPr/>
                    <a:lstStyle/>
                    <a:p>
                      <a:pPr algn="r">
                        <a:lnSpc>
                          <a:spcPct val="107000"/>
                        </a:lnSpc>
                        <a:spcAft>
                          <a:spcPts val="800"/>
                        </a:spcAft>
                      </a:pP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Return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20 000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dirty="0">
                          <a:effectLst/>
                          <a:latin typeface="Arial" panose="020B0604020202020204" pitchFamily="34" charset="0"/>
                          <a:ea typeface="Calibri" panose="020F0502020204030204" pitchFamily="34" charset="0"/>
                          <a:cs typeface="Arial" panose="020B0604020202020204" pitchFamily="34" charset="0"/>
                        </a:rPr>
                        <a:t>18 000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dirty="0">
                          <a:effectLst/>
                          <a:latin typeface="Arial" panose="020B0604020202020204" pitchFamily="34" charset="0"/>
                          <a:ea typeface="Calibri" panose="020F0502020204030204" pitchFamily="34" charset="0"/>
                          <a:cs typeface="Arial" panose="020B0604020202020204" pitchFamily="34" charset="0"/>
                        </a:rPr>
                        <a:t>22 000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a:effectLst/>
                          <a:latin typeface="Arial" panose="020B0604020202020204" pitchFamily="34" charset="0"/>
                          <a:ea typeface="Calibri" panose="020F0502020204030204" pitchFamily="34" charset="0"/>
                          <a:cs typeface="Arial" panose="020B0604020202020204" pitchFamily="34" charset="0"/>
                        </a:rPr>
                        <a:t>26 000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200" kern="100" dirty="0">
                          <a:effectLst/>
                          <a:latin typeface="Arial" panose="020B0604020202020204" pitchFamily="34" charset="0"/>
                          <a:ea typeface="Calibri" panose="020F0502020204030204" pitchFamily="34" charset="0"/>
                          <a:cs typeface="Arial" panose="020B0604020202020204" pitchFamily="34" charset="0"/>
                        </a:rPr>
                        <a:t>21 000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138388"/>
                  </a:ext>
                </a:extLst>
              </a:tr>
            </a:tbl>
          </a:graphicData>
        </a:graphic>
      </p:graphicFrame>
    </p:spTree>
    <p:extLst>
      <p:ext uri="{BB962C8B-B14F-4D97-AF65-F5344CB8AC3E}">
        <p14:creationId xmlns:p14="http://schemas.microsoft.com/office/powerpoint/2010/main" val="7867895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9E7D0FC-D322-49E9-85D2-5B3ACC6094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39E7D0FC-D322-49E9-85D2-5B3ACC6094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53</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Assignment</a:t>
            </a:r>
            <a:r>
              <a:rPr lang="cs-CZ" dirty="0"/>
              <a:t> </a:t>
            </a:r>
            <a:r>
              <a:rPr lang="cs-CZ" dirty="0" err="1"/>
              <a:t>Problem</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cs-CZ" b="1" dirty="0" err="1"/>
              <a:t>Decision</a:t>
            </a:r>
            <a:r>
              <a:rPr lang="cs-CZ" b="1" dirty="0"/>
              <a:t> </a:t>
            </a:r>
            <a:r>
              <a:rPr lang="cs-CZ" b="1" dirty="0" err="1"/>
              <a:t>variables</a:t>
            </a:r>
            <a:endParaRPr lang="cs-CZ" b="1" dirty="0"/>
          </a:p>
          <a:p>
            <a:pPr lvl="0">
              <a:lnSpc>
                <a:spcPct val="110000"/>
              </a:lnSpc>
            </a:pPr>
            <a:endParaRPr lang="cs-CZ" sz="3200" b="1" dirty="0"/>
          </a:p>
          <a:p>
            <a:pPr marL="285750" lvl="0" indent="-285750">
              <a:lnSpc>
                <a:spcPct val="110000"/>
              </a:lnSpc>
              <a:buFont typeface="Wingdings" panose="05000000000000000000" pitchFamily="2" charset="2"/>
              <a:buChar char="§"/>
            </a:pPr>
            <a:r>
              <a:rPr lang="cs-CZ" b="1" dirty="0"/>
              <a:t>Model</a:t>
            </a:r>
            <a:endParaRPr lang="en-US" b="1" dirty="0"/>
          </a:p>
          <a:p>
            <a:pPr lvl="1">
              <a:lnSpc>
                <a:spcPct val="110000"/>
              </a:lnSpc>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11" name="Zástupný text 8">
            <a:extLst>
              <a:ext uri="{FF2B5EF4-FFF2-40B4-BE49-F238E27FC236}">
                <a16:creationId xmlns:a16="http://schemas.microsoft.com/office/drawing/2014/main" id="{D42AF040-FC7C-4BF6-DF03-02394703866E}"/>
              </a:ext>
            </a:extLst>
          </p:cNvPr>
          <p:cNvSpPr>
            <a:spLocks noGrp="1"/>
          </p:cNvSpPr>
          <p:nvPr>
            <p:ph type="body" sz="quarter" idx="23"/>
          </p:nvPr>
        </p:nvSpPr>
        <p:spPr>
          <a:xfrm>
            <a:off x="460326" y="1066638"/>
            <a:ext cx="9552969" cy="369332"/>
          </a:xfrm>
        </p:spPr>
        <p:txBody>
          <a:bodyPr/>
          <a:lstStyle/>
          <a:p>
            <a:r>
              <a:rPr lang="cs-CZ" dirty="0" err="1"/>
              <a:t>Knapsack</a:t>
            </a:r>
            <a:r>
              <a:rPr lang="cs-CZ" dirty="0"/>
              <a:t> </a:t>
            </a:r>
            <a:r>
              <a:rPr lang="cs-CZ" dirty="0" err="1"/>
              <a:t>Problem</a:t>
            </a:r>
            <a:r>
              <a:rPr lang="cs-CZ" dirty="0"/>
              <a:t> – </a:t>
            </a:r>
            <a:r>
              <a:rPr lang="cs-CZ" dirty="0" err="1"/>
              <a:t>mathematical</a:t>
            </a:r>
            <a:r>
              <a:rPr lang="cs-CZ" dirty="0"/>
              <a:t> model </a:t>
            </a:r>
            <a:r>
              <a:rPr lang="cs-CZ" dirty="0" err="1"/>
              <a:t>formulation</a:t>
            </a:r>
            <a:endParaRPr lang="en-US" dirty="0"/>
          </a:p>
        </p:txBody>
      </p:sp>
      <p:graphicFrame>
        <p:nvGraphicFramePr>
          <p:cNvPr id="10" name="Objekt 9">
            <a:extLst>
              <a:ext uri="{FF2B5EF4-FFF2-40B4-BE49-F238E27FC236}">
                <a16:creationId xmlns:a16="http://schemas.microsoft.com/office/drawing/2014/main" id="{7608ADF5-6A69-983F-47D0-6B75EF485FD5}"/>
              </a:ext>
            </a:extLst>
          </p:cNvPr>
          <p:cNvGraphicFramePr>
            <a:graphicFrameLocks noChangeAspect="1"/>
          </p:cNvGraphicFramePr>
          <p:nvPr>
            <p:extLst>
              <p:ext uri="{D42A27DB-BD31-4B8C-83A1-F6EECF244321}">
                <p14:modId xmlns:p14="http://schemas.microsoft.com/office/powerpoint/2010/main" val="240833816"/>
              </p:ext>
            </p:extLst>
          </p:nvPr>
        </p:nvGraphicFramePr>
        <p:xfrm>
          <a:off x="1193801" y="3025774"/>
          <a:ext cx="2167964" cy="1671135"/>
        </p:xfrm>
        <a:graphic>
          <a:graphicData uri="http://schemas.openxmlformats.org/presentationml/2006/ole">
            <mc:AlternateContent xmlns:mc="http://schemas.openxmlformats.org/markup-compatibility/2006">
              <mc:Choice xmlns:v="urn:schemas-microsoft-com:vml" Requires="v">
                <p:oleObj name="Equation" r:id="rId5" imgW="1384200" imgH="1168200" progId="Equation.DSMT4">
                  <p:embed/>
                </p:oleObj>
              </mc:Choice>
              <mc:Fallback>
                <p:oleObj name="Equation" r:id="rId5" imgW="1384200" imgH="1168200" progId="Equation.DSMT4">
                  <p:embed/>
                  <p:pic>
                    <p:nvPicPr>
                      <p:cNvPr id="10" name="Objekt 9">
                        <a:extLst>
                          <a:ext uri="{FF2B5EF4-FFF2-40B4-BE49-F238E27FC236}">
                            <a16:creationId xmlns:a16="http://schemas.microsoft.com/office/drawing/2014/main" id="{7608ADF5-6A69-983F-47D0-6B75EF485FD5}"/>
                          </a:ext>
                        </a:extLst>
                      </p:cNvPr>
                      <p:cNvPicPr/>
                      <p:nvPr/>
                    </p:nvPicPr>
                    <p:blipFill>
                      <a:blip r:embed="rId6"/>
                      <a:stretch>
                        <a:fillRect/>
                      </a:stretch>
                    </p:blipFill>
                    <p:spPr>
                      <a:xfrm>
                        <a:off x="1193801" y="3025774"/>
                        <a:ext cx="2167964" cy="1671135"/>
                      </a:xfrm>
                      <a:prstGeom prst="rect">
                        <a:avLst/>
                      </a:prstGeom>
                    </p:spPr>
                  </p:pic>
                </p:oleObj>
              </mc:Fallback>
            </mc:AlternateContent>
          </a:graphicData>
        </a:graphic>
      </p:graphicFrame>
      <p:graphicFrame>
        <p:nvGraphicFramePr>
          <p:cNvPr id="7" name="Objekt 6">
            <a:extLst>
              <a:ext uri="{FF2B5EF4-FFF2-40B4-BE49-F238E27FC236}">
                <a16:creationId xmlns:a16="http://schemas.microsoft.com/office/drawing/2014/main" id="{D000E82D-EBD3-658E-0B98-417D8EFACEB0}"/>
              </a:ext>
            </a:extLst>
          </p:cNvPr>
          <p:cNvGraphicFramePr>
            <a:graphicFrameLocks noChangeAspect="1"/>
          </p:cNvGraphicFramePr>
          <p:nvPr>
            <p:extLst>
              <p:ext uri="{D42A27DB-BD31-4B8C-83A1-F6EECF244321}">
                <p14:modId xmlns:p14="http://schemas.microsoft.com/office/powerpoint/2010/main" val="1245552162"/>
              </p:ext>
            </p:extLst>
          </p:nvPr>
        </p:nvGraphicFramePr>
        <p:xfrm>
          <a:off x="1039435" y="1998799"/>
          <a:ext cx="4197375" cy="624204"/>
        </p:xfrm>
        <a:graphic>
          <a:graphicData uri="http://schemas.openxmlformats.org/presentationml/2006/ole">
            <mc:AlternateContent xmlns:mc="http://schemas.openxmlformats.org/markup-compatibility/2006">
              <mc:Choice xmlns:v="urn:schemas-microsoft-com:vml" Requires="v">
                <p:oleObj name="Equation" r:id="rId7" imgW="4686470" imgH="696625" progId="Equation.DSMT4">
                  <p:embed/>
                </p:oleObj>
              </mc:Choice>
              <mc:Fallback>
                <p:oleObj name="Equation" r:id="rId7" imgW="4686470" imgH="696625" progId="Equation.DSMT4">
                  <p:embed/>
                  <p:pic>
                    <p:nvPicPr>
                      <p:cNvPr id="7" name="Objekt 6">
                        <a:extLst>
                          <a:ext uri="{FF2B5EF4-FFF2-40B4-BE49-F238E27FC236}">
                            <a16:creationId xmlns:a16="http://schemas.microsoft.com/office/drawing/2014/main" id="{D000E82D-EBD3-658E-0B98-417D8EFACEB0}"/>
                          </a:ext>
                        </a:extLst>
                      </p:cNvPr>
                      <p:cNvPicPr/>
                      <p:nvPr/>
                    </p:nvPicPr>
                    <p:blipFill>
                      <a:blip r:embed="rId8"/>
                      <a:stretch>
                        <a:fillRect/>
                      </a:stretch>
                    </p:blipFill>
                    <p:spPr>
                      <a:xfrm>
                        <a:off x="1039435" y="1998799"/>
                        <a:ext cx="4197375" cy="624204"/>
                      </a:xfrm>
                      <a:prstGeom prst="rect">
                        <a:avLst/>
                      </a:prstGeom>
                    </p:spPr>
                  </p:pic>
                </p:oleObj>
              </mc:Fallback>
            </mc:AlternateContent>
          </a:graphicData>
        </a:graphic>
      </p:graphicFrame>
      <p:pic>
        <p:nvPicPr>
          <p:cNvPr id="9" name="Obrázek 8">
            <a:extLst>
              <a:ext uri="{FF2B5EF4-FFF2-40B4-BE49-F238E27FC236}">
                <a16:creationId xmlns:a16="http://schemas.microsoft.com/office/drawing/2014/main" id="{82D0D419-3357-E03E-DB85-46F5F722724F}"/>
              </a:ext>
            </a:extLst>
          </p:cNvPr>
          <p:cNvPicPr>
            <a:picLocks noChangeAspect="1"/>
          </p:cNvPicPr>
          <p:nvPr/>
        </p:nvPicPr>
        <p:blipFill>
          <a:blip r:embed="rId9"/>
          <a:stretch>
            <a:fillRect/>
          </a:stretch>
        </p:blipFill>
        <p:spPr>
          <a:xfrm>
            <a:off x="5677030" y="1829146"/>
            <a:ext cx="2267067" cy="2921150"/>
          </a:xfrm>
          <a:prstGeom prst="rect">
            <a:avLst/>
          </a:prstGeom>
          <a:ln w="12700">
            <a:solidFill>
              <a:schemeClr val="tx1"/>
            </a:solidFill>
          </a:ln>
        </p:spPr>
      </p:pic>
    </p:spTree>
    <p:extLst>
      <p:ext uri="{BB962C8B-B14F-4D97-AF65-F5344CB8AC3E}">
        <p14:creationId xmlns:p14="http://schemas.microsoft.com/office/powerpoint/2010/main" val="23379413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9E7D0FC-D322-49E9-85D2-5B3ACC6094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39E7D0FC-D322-49E9-85D2-5B3ACC6094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54</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Assignment</a:t>
            </a:r>
            <a:r>
              <a:rPr lang="cs-CZ" dirty="0"/>
              <a:t> </a:t>
            </a:r>
            <a:r>
              <a:rPr lang="cs-CZ" dirty="0" err="1"/>
              <a:t>Problem</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cs-CZ" b="1" dirty="0" err="1"/>
              <a:t>Optimal</a:t>
            </a:r>
            <a:r>
              <a:rPr lang="cs-CZ" b="1" dirty="0"/>
              <a:t> </a:t>
            </a:r>
            <a:r>
              <a:rPr lang="cs-CZ" b="1" dirty="0" err="1"/>
              <a:t>solution</a:t>
            </a:r>
            <a:endParaRPr lang="en-US" b="1" dirty="0"/>
          </a:p>
          <a:p>
            <a:pPr lvl="1">
              <a:lnSpc>
                <a:spcPct val="110000"/>
              </a:lnSpc>
            </a:pPr>
            <a:r>
              <a:rPr lang="cs-CZ" dirty="0" err="1"/>
              <a:t>Decision</a:t>
            </a:r>
            <a:r>
              <a:rPr lang="cs-CZ" dirty="0"/>
              <a:t> </a:t>
            </a:r>
            <a:r>
              <a:rPr lang="cs-CZ" dirty="0" err="1"/>
              <a:t>variables</a:t>
            </a:r>
            <a:endParaRPr lang="en-US" dirty="0"/>
          </a:p>
          <a:p>
            <a:pPr lvl="1">
              <a:lnSpc>
                <a:spcPct val="110000"/>
              </a:lnSpc>
            </a:pPr>
            <a:endParaRPr lang="en-US" dirty="0"/>
          </a:p>
          <a:p>
            <a:pPr lvl="1">
              <a:lnSpc>
                <a:spcPct val="110000"/>
              </a:lnSpc>
            </a:pPr>
            <a:endParaRPr lang="en-US" sz="2000" dirty="0"/>
          </a:p>
          <a:p>
            <a:pPr lvl="1">
              <a:lnSpc>
                <a:spcPct val="110000"/>
              </a:lnSpc>
            </a:pPr>
            <a:r>
              <a:rPr lang="cs-CZ" dirty="0" err="1"/>
              <a:t>Objective</a:t>
            </a:r>
            <a:r>
              <a:rPr lang="cs-CZ" dirty="0"/>
              <a:t> </a:t>
            </a:r>
            <a:r>
              <a:rPr lang="cs-CZ" dirty="0" err="1"/>
              <a:t>value</a:t>
            </a:r>
            <a:endParaRPr lang="en-US" dirty="0"/>
          </a:p>
          <a:p>
            <a:pPr lvl="1">
              <a:lnSpc>
                <a:spcPct val="110000"/>
              </a:lnSpc>
            </a:pPr>
            <a:endParaRPr lang="en-US" sz="2000" dirty="0"/>
          </a:p>
          <a:p>
            <a:pPr lvl="1">
              <a:lnSpc>
                <a:spcPct val="110000"/>
              </a:lnSpc>
            </a:pPr>
            <a:r>
              <a:rPr lang="cs-CZ" dirty="0" err="1"/>
              <a:t>Slack</a:t>
            </a:r>
            <a:r>
              <a:rPr lang="cs-CZ" dirty="0"/>
              <a:t>/</a:t>
            </a:r>
            <a:r>
              <a:rPr lang="cs-CZ" dirty="0" err="1"/>
              <a:t>surplus</a:t>
            </a:r>
            <a:r>
              <a:rPr lang="cs-CZ" dirty="0"/>
              <a:t> </a:t>
            </a:r>
            <a:r>
              <a:rPr lang="cs-CZ" dirty="0" err="1"/>
              <a:t>variables</a:t>
            </a:r>
            <a:endParaRPr lang="cs-CZ" dirty="0"/>
          </a:p>
          <a:p>
            <a:pPr lvl="1">
              <a:lnSpc>
                <a:spcPct val="110000"/>
              </a:lnSpc>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11" name="Zástupný text 8">
            <a:extLst>
              <a:ext uri="{FF2B5EF4-FFF2-40B4-BE49-F238E27FC236}">
                <a16:creationId xmlns:a16="http://schemas.microsoft.com/office/drawing/2014/main" id="{D42AF040-FC7C-4BF6-DF03-02394703866E}"/>
              </a:ext>
            </a:extLst>
          </p:cNvPr>
          <p:cNvSpPr>
            <a:spLocks noGrp="1"/>
          </p:cNvSpPr>
          <p:nvPr>
            <p:ph type="body" sz="quarter" idx="23"/>
          </p:nvPr>
        </p:nvSpPr>
        <p:spPr>
          <a:xfrm>
            <a:off x="460326" y="1066638"/>
            <a:ext cx="9552969" cy="369332"/>
          </a:xfrm>
        </p:spPr>
        <p:txBody>
          <a:bodyPr/>
          <a:lstStyle/>
          <a:p>
            <a:r>
              <a:rPr lang="cs-CZ" dirty="0" err="1"/>
              <a:t>Knapsack</a:t>
            </a:r>
            <a:r>
              <a:rPr lang="cs-CZ" dirty="0"/>
              <a:t> </a:t>
            </a:r>
            <a:r>
              <a:rPr lang="cs-CZ" dirty="0" err="1"/>
              <a:t>Problem</a:t>
            </a:r>
            <a:r>
              <a:rPr lang="cs-CZ" dirty="0"/>
              <a:t> – </a:t>
            </a:r>
            <a:r>
              <a:rPr lang="cs-CZ" dirty="0" err="1"/>
              <a:t>solution</a:t>
            </a:r>
            <a:endParaRPr lang="en-US" dirty="0"/>
          </a:p>
        </p:txBody>
      </p:sp>
      <p:graphicFrame>
        <p:nvGraphicFramePr>
          <p:cNvPr id="12" name="Objekt 11">
            <a:extLst>
              <a:ext uri="{FF2B5EF4-FFF2-40B4-BE49-F238E27FC236}">
                <a16:creationId xmlns:a16="http://schemas.microsoft.com/office/drawing/2014/main" id="{8C6C70AD-55D9-EFBE-3DF8-3DB063DCD273}"/>
              </a:ext>
            </a:extLst>
          </p:cNvPr>
          <p:cNvGraphicFramePr>
            <a:graphicFrameLocks noChangeAspect="1"/>
          </p:cNvGraphicFramePr>
          <p:nvPr>
            <p:extLst>
              <p:ext uri="{D42A27DB-BD31-4B8C-83A1-F6EECF244321}">
                <p14:modId xmlns:p14="http://schemas.microsoft.com/office/powerpoint/2010/main" val="1164692242"/>
              </p:ext>
            </p:extLst>
          </p:nvPr>
        </p:nvGraphicFramePr>
        <p:xfrm>
          <a:off x="1212849" y="3378200"/>
          <a:ext cx="5784850" cy="338138"/>
        </p:xfrm>
        <a:graphic>
          <a:graphicData uri="http://schemas.openxmlformats.org/presentationml/2006/ole">
            <mc:AlternateContent xmlns:mc="http://schemas.openxmlformats.org/markup-compatibility/2006">
              <mc:Choice xmlns:v="urn:schemas-microsoft-com:vml" Requires="v">
                <p:oleObj name="Equation" r:id="rId5" imgW="3911400" imgH="228600" progId="Equation.DSMT4">
                  <p:embed/>
                </p:oleObj>
              </mc:Choice>
              <mc:Fallback>
                <p:oleObj name="Equation" r:id="rId5" imgW="3911400" imgH="228600" progId="Equation.DSMT4">
                  <p:embed/>
                  <p:pic>
                    <p:nvPicPr>
                      <p:cNvPr id="12" name="Objekt 11">
                        <a:extLst>
                          <a:ext uri="{FF2B5EF4-FFF2-40B4-BE49-F238E27FC236}">
                            <a16:creationId xmlns:a16="http://schemas.microsoft.com/office/drawing/2014/main" id="{8C6C70AD-55D9-EFBE-3DF8-3DB063DCD273}"/>
                          </a:ext>
                        </a:extLst>
                      </p:cNvPr>
                      <p:cNvPicPr/>
                      <p:nvPr/>
                    </p:nvPicPr>
                    <p:blipFill>
                      <a:blip r:embed="rId6"/>
                      <a:stretch>
                        <a:fillRect/>
                      </a:stretch>
                    </p:blipFill>
                    <p:spPr>
                      <a:xfrm>
                        <a:off x="1212849" y="3378200"/>
                        <a:ext cx="5784850" cy="338138"/>
                      </a:xfrm>
                      <a:prstGeom prst="rect">
                        <a:avLst/>
                      </a:prstGeom>
                    </p:spPr>
                  </p:pic>
                </p:oleObj>
              </mc:Fallback>
            </mc:AlternateContent>
          </a:graphicData>
        </a:graphic>
      </p:graphicFrame>
      <p:graphicFrame>
        <p:nvGraphicFramePr>
          <p:cNvPr id="13" name="Objekt 12">
            <a:extLst>
              <a:ext uri="{FF2B5EF4-FFF2-40B4-BE49-F238E27FC236}">
                <a16:creationId xmlns:a16="http://schemas.microsoft.com/office/drawing/2014/main" id="{CBD63A94-8D46-EC3E-A974-490F0C530DEC}"/>
              </a:ext>
            </a:extLst>
          </p:cNvPr>
          <p:cNvGraphicFramePr>
            <a:graphicFrameLocks noChangeAspect="1"/>
          </p:cNvGraphicFramePr>
          <p:nvPr>
            <p:extLst>
              <p:ext uri="{D42A27DB-BD31-4B8C-83A1-F6EECF244321}">
                <p14:modId xmlns:p14="http://schemas.microsoft.com/office/powerpoint/2010/main" val="2186219527"/>
              </p:ext>
            </p:extLst>
          </p:nvPr>
        </p:nvGraphicFramePr>
        <p:xfrm>
          <a:off x="1212849" y="4111625"/>
          <a:ext cx="3625850" cy="336550"/>
        </p:xfrm>
        <a:graphic>
          <a:graphicData uri="http://schemas.openxmlformats.org/presentationml/2006/ole">
            <mc:AlternateContent xmlns:mc="http://schemas.openxmlformats.org/markup-compatibility/2006">
              <mc:Choice xmlns:v="urn:schemas-microsoft-com:vml" Requires="v">
                <p:oleObj name="Equation" r:id="rId7" imgW="2463480" imgH="228600" progId="Equation.DSMT4">
                  <p:embed/>
                </p:oleObj>
              </mc:Choice>
              <mc:Fallback>
                <p:oleObj name="Equation" r:id="rId7" imgW="2463480" imgH="228600" progId="Equation.DSMT4">
                  <p:embed/>
                  <p:pic>
                    <p:nvPicPr>
                      <p:cNvPr id="13" name="Objekt 12">
                        <a:extLst>
                          <a:ext uri="{FF2B5EF4-FFF2-40B4-BE49-F238E27FC236}">
                            <a16:creationId xmlns:a16="http://schemas.microsoft.com/office/drawing/2014/main" id="{CBD63A94-8D46-EC3E-A974-490F0C530DEC}"/>
                          </a:ext>
                        </a:extLst>
                      </p:cNvPr>
                      <p:cNvPicPr/>
                      <p:nvPr/>
                    </p:nvPicPr>
                    <p:blipFill>
                      <a:blip r:embed="rId8"/>
                      <a:stretch>
                        <a:fillRect/>
                      </a:stretch>
                    </p:blipFill>
                    <p:spPr>
                      <a:xfrm>
                        <a:off x="1212849" y="4111625"/>
                        <a:ext cx="3625850" cy="336550"/>
                      </a:xfrm>
                      <a:prstGeom prst="rect">
                        <a:avLst/>
                      </a:prstGeom>
                    </p:spPr>
                  </p:pic>
                </p:oleObj>
              </mc:Fallback>
            </mc:AlternateContent>
          </a:graphicData>
        </a:graphic>
      </p:graphicFrame>
      <p:graphicFrame>
        <p:nvGraphicFramePr>
          <p:cNvPr id="9" name="Objekt 8">
            <a:extLst>
              <a:ext uri="{FF2B5EF4-FFF2-40B4-BE49-F238E27FC236}">
                <a16:creationId xmlns:a16="http://schemas.microsoft.com/office/drawing/2014/main" id="{743D44F2-EC94-66FE-7914-CB4502DCF1CB}"/>
              </a:ext>
            </a:extLst>
          </p:cNvPr>
          <p:cNvGraphicFramePr>
            <a:graphicFrameLocks noChangeAspect="1"/>
          </p:cNvGraphicFramePr>
          <p:nvPr>
            <p:extLst>
              <p:ext uri="{D42A27DB-BD31-4B8C-83A1-F6EECF244321}">
                <p14:modId xmlns:p14="http://schemas.microsoft.com/office/powerpoint/2010/main" val="4050863018"/>
              </p:ext>
            </p:extLst>
          </p:nvPr>
        </p:nvGraphicFramePr>
        <p:xfrm>
          <a:off x="1214438" y="2292088"/>
          <a:ext cx="5842000" cy="663575"/>
        </p:xfrm>
        <a:graphic>
          <a:graphicData uri="http://schemas.openxmlformats.org/presentationml/2006/ole">
            <mc:AlternateContent xmlns:mc="http://schemas.openxmlformats.org/markup-compatibility/2006">
              <mc:Choice xmlns:v="urn:schemas-microsoft-com:vml" Requires="v">
                <p:oleObj name="Equation" r:id="rId9" imgW="4025880" imgH="457200" progId="Equation.DSMT4">
                  <p:embed/>
                </p:oleObj>
              </mc:Choice>
              <mc:Fallback>
                <p:oleObj name="Equation" r:id="rId9" imgW="4025880" imgH="457200" progId="Equation.DSMT4">
                  <p:embed/>
                  <p:pic>
                    <p:nvPicPr>
                      <p:cNvPr id="9" name="Objekt 8">
                        <a:extLst>
                          <a:ext uri="{FF2B5EF4-FFF2-40B4-BE49-F238E27FC236}">
                            <a16:creationId xmlns:a16="http://schemas.microsoft.com/office/drawing/2014/main" id="{743D44F2-EC94-66FE-7914-CB4502DCF1CB}"/>
                          </a:ext>
                        </a:extLst>
                      </p:cNvPr>
                      <p:cNvPicPr/>
                      <p:nvPr/>
                    </p:nvPicPr>
                    <p:blipFill>
                      <a:blip r:embed="rId10"/>
                      <a:stretch>
                        <a:fillRect/>
                      </a:stretch>
                    </p:blipFill>
                    <p:spPr>
                      <a:xfrm>
                        <a:off x="1214438" y="2292088"/>
                        <a:ext cx="5842000" cy="663575"/>
                      </a:xfrm>
                      <a:prstGeom prst="rect">
                        <a:avLst/>
                      </a:prstGeom>
                    </p:spPr>
                  </p:pic>
                </p:oleObj>
              </mc:Fallback>
            </mc:AlternateContent>
          </a:graphicData>
        </a:graphic>
      </p:graphicFrame>
      <p:pic>
        <p:nvPicPr>
          <p:cNvPr id="7" name="Obrázek 6">
            <a:extLst>
              <a:ext uri="{FF2B5EF4-FFF2-40B4-BE49-F238E27FC236}">
                <a16:creationId xmlns:a16="http://schemas.microsoft.com/office/drawing/2014/main" id="{CA69B9AD-C176-78BE-E486-D78C39098C92}"/>
              </a:ext>
            </a:extLst>
          </p:cNvPr>
          <p:cNvPicPr>
            <a:picLocks noChangeAspect="1"/>
          </p:cNvPicPr>
          <p:nvPr/>
        </p:nvPicPr>
        <p:blipFill>
          <a:blip r:embed="rId11"/>
          <a:stretch>
            <a:fillRect/>
          </a:stretch>
        </p:blipFill>
        <p:spPr>
          <a:xfrm>
            <a:off x="7246304" y="1647546"/>
            <a:ext cx="3917025" cy="3541809"/>
          </a:xfrm>
          <a:prstGeom prst="rect">
            <a:avLst/>
          </a:prstGeom>
          <a:ln w="12700">
            <a:solidFill>
              <a:schemeClr val="tx1"/>
            </a:solidFill>
          </a:ln>
        </p:spPr>
      </p:pic>
    </p:spTree>
    <p:extLst>
      <p:ext uri="{BB962C8B-B14F-4D97-AF65-F5344CB8AC3E}">
        <p14:creationId xmlns:p14="http://schemas.microsoft.com/office/powerpoint/2010/main" val="14997572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5D44D0F-F99E-4CB8-A699-D0A65A5AA6A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kt 6" hidden="1">
                        <a:extLst>
                          <a:ext uri="{FF2B5EF4-FFF2-40B4-BE49-F238E27FC236}">
                            <a16:creationId xmlns:a16="http://schemas.microsoft.com/office/drawing/2014/main" id="{E5D44D0F-F99E-4CB8-A699-D0A65A5AA6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Nadpis 3">
            <a:extLst>
              <a:ext uri="{FF2B5EF4-FFF2-40B4-BE49-F238E27FC236}">
                <a16:creationId xmlns:a16="http://schemas.microsoft.com/office/drawing/2014/main" id="{72530C58-EC1B-446E-B89F-B1AB5B904AA4}"/>
              </a:ext>
            </a:extLst>
          </p:cNvPr>
          <p:cNvSpPr>
            <a:spLocks noGrp="1"/>
          </p:cNvSpPr>
          <p:nvPr>
            <p:ph type="title"/>
          </p:nvPr>
        </p:nvSpPr>
        <p:spPr/>
        <p:txBody>
          <a:bodyPr vert="horz"/>
          <a:lstStyle/>
          <a:p>
            <a:r>
              <a:rPr lang="cs-CZ" dirty="0" err="1"/>
              <a:t>Graph</a:t>
            </a:r>
            <a:r>
              <a:rPr lang="cs-CZ" dirty="0"/>
              <a:t> Modeling</a:t>
            </a:r>
            <a:endParaRPr lang="en-US" dirty="0"/>
          </a:p>
        </p:txBody>
      </p:sp>
      <p:sp>
        <p:nvSpPr>
          <p:cNvPr id="5" name="Zástupný text 4">
            <a:extLst>
              <a:ext uri="{FF2B5EF4-FFF2-40B4-BE49-F238E27FC236}">
                <a16:creationId xmlns:a16="http://schemas.microsoft.com/office/drawing/2014/main" id="{834CC7CE-B507-49F1-B90C-703BDC4E530E}"/>
              </a:ext>
            </a:extLst>
          </p:cNvPr>
          <p:cNvSpPr>
            <a:spLocks noGrp="1"/>
          </p:cNvSpPr>
          <p:nvPr>
            <p:ph type="body" sz="quarter" idx="21"/>
          </p:nvPr>
        </p:nvSpPr>
        <p:spPr/>
        <p:txBody>
          <a:bodyPr/>
          <a:lstStyle/>
          <a:p>
            <a:r>
              <a:rPr lang="cs-CZ"/>
              <a:t>4</a:t>
            </a:r>
            <a:endParaRPr lang="en-US"/>
          </a:p>
        </p:txBody>
      </p:sp>
      <p:sp>
        <p:nvSpPr>
          <p:cNvPr id="6" name="Zástupný text 5">
            <a:extLst>
              <a:ext uri="{FF2B5EF4-FFF2-40B4-BE49-F238E27FC236}">
                <a16:creationId xmlns:a16="http://schemas.microsoft.com/office/drawing/2014/main" id="{9E67B2E4-657E-4883-9D7F-EEFA64C274F7}"/>
              </a:ext>
            </a:extLst>
          </p:cNvPr>
          <p:cNvSpPr>
            <a:spLocks noGrp="1"/>
          </p:cNvSpPr>
          <p:nvPr>
            <p:ph type="body" sz="quarter" idx="23"/>
          </p:nvPr>
        </p:nvSpPr>
        <p:spPr/>
        <p:txBody>
          <a:bodyPr/>
          <a:lstStyle/>
          <a:p>
            <a:endParaRPr lang="en-US"/>
          </a:p>
        </p:txBody>
      </p:sp>
      <p:sp>
        <p:nvSpPr>
          <p:cNvPr id="8" name="Slide Number Placeholder 7">
            <a:extLst>
              <a:ext uri="{FF2B5EF4-FFF2-40B4-BE49-F238E27FC236}">
                <a16:creationId xmlns:a16="http://schemas.microsoft.com/office/drawing/2014/main" id="{FF43DD7D-4ED8-1748-A273-28A6C878115F}"/>
              </a:ext>
            </a:extLst>
          </p:cNvPr>
          <p:cNvSpPr>
            <a:spLocks noGrp="1"/>
          </p:cNvSpPr>
          <p:nvPr>
            <p:ph type="sldNum" sz="quarter" idx="12"/>
          </p:nvPr>
        </p:nvSpPr>
        <p:spPr/>
        <p:txBody>
          <a:bodyPr/>
          <a:lstStyle/>
          <a:p>
            <a:fld id="{2CCBFC96-D0B0-4748-8307-6E5E2D74C2B0}" type="slidenum">
              <a:rPr lang="en-US" smtClean="0"/>
              <a:t>55</a:t>
            </a:fld>
            <a:endParaRPr lang="en-US"/>
          </a:p>
        </p:txBody>
      </p:sp>
      <p:pic>
        <p:nvPicPr>
          <p:cNvPr id="32" name="Zástupný symbol obrázku 31">
            <a:extLst>
              <a:ext uri="{FF2B5EF4-FFF2-40B4-BE49-F238E27FC236}">
                <a16:creationId xmlns:a16="http://schemas.microsoft.com/office/drawing/2014/main" id="{5B3EA87A-2211-4D8D-AA7D-71F22C00DE28}"/>
              </a:ext>
            </a:extLst>
          </p:cNvPr>
          <p:cNvPicPr>
            <a:picLocks noGrp="1" noChangeAspect="1"/>
          </p:cNvPicPr>
          <p:nvPr>
            <p:ph type="pic" sz="quarter" idx="24"/>
          </p:nvPr>
        </p:nvPicPr>
        <p:blipFill>
          <a:blip r:embed="rId5">
            <a:extLst>
              <a:ext uri="{28A0092B-C50C-407E-A947-70E740481C1C}">
                <a14:useLocalDpi xmlns:a14="http://schemas.microsoft.com/office/drawing/2010/main" val="0"/>
              </a:ext>
            </a:extLst>
          </a:blip>
          <a:srcRect l="19772" r="19772"/>
          <a:stretch/>
        </p:blipFill>
        <p:spPr>
          <a:xfrm>
            <a:off x="7749459" y="0"/>
            <a:ext cx="4442541" cy="6180138"/>
          </a:xfrm>
          <a:gradFill>
            <a:gsLst>
              <a:gs pos="0">
                <a:schemeClr val="bg1">
                  <a:lumMod val="65000"/>
                </a:schemeClr>
              </a:gs>
              <a:gs pos="100000">
                <a:schemeClr val="bg1">
                  <a:lumMod val="85000"/>
                </a:schemeClr>
              </a:gs>
            </a:gsLst>
          </a:gradFill>
          <a:ln>
            <a:solidFill>
              <a:schemeClr val="bg1">
                <a:lumMod val="75000"/>
              </a:schemeClr>
            </a:solidFill>
          </a:ln>
        </p:spPr>
      </p:pic>
      <p:sp>
        <p:nvSpPr>
          <p:cNvPr id="2" name="Zástupný symbol pro zápatí 1">
            <a:extLst>
              <a:ext uri="{FF2B5EF4-FFF2-40B4-BE49-F238E27FC236}">
                <a16:creationId xmlns:a16="http://schemas.microsoft.com/office/drawing/2014/main" id="{D7A05F69-A2C8-4390-901B-47053206FEBA}"/>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cs-CZ" dirty="0"/>
          </a:p>
        </p:txBody>
      </p:sp>
    </p:spTree>
    <p:extLst>
      <p:ext uri="{BB962C8B-B14F-4D97-AF65-F5344CB8AC3E}">
        <p14:creationId xmlns:p14="http://schemas.microsoft.com/office/powerpoint/2010/main" val="18074081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EFB5F879-7EBA-4F56-9B0F-13C1E57112B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EFB5F879-7EBA-4F56-9B0F-13C1E57112B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56</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Graph</a:t>
            </a:r>
            <a:r>
              <a:rPr lang="cs-CZ" dirty="0"/>
              <a:t> Modeling</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en-US" b="1" dirty="0"/>
              <a:t>Seven bridges of Königsberg </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Introduction</a:t>
            </a:r>
            <a:r>
              <a:rPr lang="cs-CZ" dirty="0"/>
              <a:t> </a:t>
            </a:r>
            <a:endParaRPr lang="en-US" dirty="0"/>
          </a:p>
        </p:txBody>
      </p:sp>
      <p:pic>
        <p:nvPicPr>
          <p:cNvPr id="10" name="Picture 4" descr="mosty">
            <a:extLst>
              <a:ext uri="{FF2B5EF4-FFF2-40B4-BE49-F238E27FC236}">
                <a16:creationId xmlns:a16="http://schemas.microsoft.com/office/drawing/2014/main" id="{5F50B3BF-AC00-43BE-B3B9-7DE9526CF3BD}"/>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4700"/>
                    </a14:imgEffect>
                    <a14:imgEffect>
                      <a14:saturation sat="4000"/>
                    </a14:imgEffect>
                  </a14:imgLayer>
                </a14:imgProps>
              </a:ext>
              <a:ext uri="{28A0092B-C50C-407E-A947-70E740481C1C}">
                <a14:useLocalDpi xmlns:a14="http://schemas.microsoft.com/office/drawing/2010/main" val="0"/>
              </a:ext>
            </a:extLst>
          </a:blip>
          <a:srcRect t="1482" b="-683"/>
          <a:stretch/>
        </p:blipFill>
        <p:spPr bwMode="auto">
          <a:xfrm>
            <a:off x="1478626" y="2342651"/>
            <a:ext cx="3748155" cy="3289959"/>
          </a:xfrm>
          <a:prstGeom prst="rect">
            <a:avLst/>
          </a:prstGeom>
          <a:noFill/>
          <a:ln>
            <a:noFill/>
          </a:ln>
        </p:spPr>
      </p:pic>
      <p:grpSp>
        <p:nvGrpSpPr>
          <p:cNvPr id="11" name="Group 5">
            <a:extLst>
              <a:ext uri="{FF2B5EF4-FFF2-40B4-BE49-F238E27FC236}">
                <a16:creationId xmlns:a16="http://schemas.microsoft.com/office/drawing/2014/main" id="{C1E7BD3C-F523-4961-9E2C-63565F3DC7C9}"/>
              </a:ext>
            </a:extLst>
          </p:cNvPr>
          <p:cNvGrpSpPr>
            <a:grpSpLocks/>
          </p:cNvGrpSpPr>
          <p:nvPr/>
        </p:nvGrpSpPr>
        <p:grpSpPr bwMode="auto">
          <a:xfrm>
            <a:off x="6801924" y="2443892"/>
            <a:ext cx="3047469" cy="3082930"/>
            <a:chOff x="2654" y="2069"/>
            <a:chExt cx="1456" cy="1499"/>
          </a:xfrm>
        </p:grpSpPr>
        <p:grpSp>
          <p:nvGrpSpPr>
            <p:cNvPr id="12" name="Group 6">
              <a:extLst>
                <a:ext uri="{FF2B5EF4-FFF2-40B4-BE49-F238E27FC236}">
                  <a16:creationId xmlns:a16="http://schemas.microsoft.com/office/drawing/2014/main" id="{33033CF5-2B1C-4004-B608-BACD6A928E77}"/>
                </a:ext>
              </a:extLst>
            </p:cNvPr>
            <p:cNvGrpSpPr>
              <a:grpSpLocks/>
            </p:cNvGrpSpPr>
            <p:nvPr/>
          </p:nvGrpSpPr>
          <p:grpSpPr bwMode="auto">
            <a:xfrm>
              <a:off x="2654" y="2069"/>
              <a:ext cx="1456" cy="1499"/>
              <a:chOff x="2654" y="2069"/>
              <a:chExt cx="1456" cy="1499"/>
            </a:xfrm>
          </p:grpSpPr>
          <p:sp>
            <p:nvSpPr>
              <p:cNvPr id="14" name="Line 7">
                <a:extLst>
                  <a:ext uri="{FF2B5EF4-FFF2-40B4-BE49-F238E27FC236}">
                    <a16:creationId xmlns:a16="http://schemas.microsoft.com/office/drawing/2014/main" id="{12102059-702B-4569-BD24-25FA14169D5D}"/>
                  </a:ext>
                </a:extLst>
              </p:cNvPr>
              <p:cNvSpPr>
                <a:spLocks noChangeShapeType="1"/>
              </p:cNvSpPr>
              <p:nvPr/>
            </p:nvSpPr>
            <p:spPr bwMode="auto">
              <a:xfrm flipV="1">
                <a:off x="3367" y="2861"/>
                <a:ext cx="618" cy="58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5" name="Line 8">
                <a:extLst>
                  <a:ext uri="{FF2B5EF4-FFF2-40B4-BE49-F238E27FC236}">
                    <a16:creationId xmlns:a16="http://schemas.microsoft.com/office/drawing/2014/main" id="{EC6ACBA4-419D-430A-A25D-D84965EF12FD}"/>
                  </a:ext>
                </a:extLst>
              </p:cNvPr>
              <p:cNvSpPr>
                <a:spLocks noChangeShapeType="1"/>
              </p:cNvSpPr>
              <p:nvPr/>
            </p:nvSpPr>
            <p:spPr bwMode="auto">
              <a:xfrm>
                <a:off x="2851" y="2771"/>
                <a:ext cx="1074" cy="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 name="Line 9">
                <a:extLst>
                  <a:ext uri="{FF2B5EF4-FFF2-40B4-BE49-F238E27FC236}">
                    <a16:creationId xmlns:a16="http://schemas.microsoft.com/office/drawing/2014/main" id="{DF7A18C2-D43C-4DFD-BC3E-97FF71619261}"/>
                  </a:ext>
                </a:extLst>
              </p:cNvPr>
              <p:cNvSpPr>
                <a:spLocks noChangeShapeType="1"/>
              </p:cNvSpPr>
              <p:nvPr/>
            </p:nvSpPr>
            <p:spPr bwMode="auto">
              <a:xfrm>
                <a:off x="3403" y="2249"/>
                <a:ext cx="546" cy="4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7" name="Freeform 10">
                <a:extLst>
                  <a:ext uri="{FF2B5EF4-FFF2-40B4-BE49-F238E27FC236}">
                    <a16:creationId xmlns:a16="http://schemas.microsoft.com/office/drawing/2014/main" id="{80FD772A-C0F6-4CEC-9169-BB1B1563C43A}"/>
                  </a:ext>
                </a:extLst>
              </p:cNvPr>
              <p:cNvSpPr>
                <a:spLocks/>
              </p:cNvSpPr>
              <p:nvPr/>
            </p:nvSpPr>
            <p:spPr bwMode="auto">
              <a:xfrm rot="-4529284">
                <a:off x="2831" y="2818"/>
                <a:ext cx="525" cy="590"/>
              </a:xfrm>
              <a:custGeom>
                <a:avLst/>
                <a:gdLst>
                  <a:gd name="T0" fmla="*/ 1455 w 1455"/>
                  <a:gd name="T1" fmla="*/ 0 h 1292"/>
                  <a:gd name="T2" fmla="*/ 1335 w 1455"/>
                  <a:gd name="T3" fmla="*/ 420 h 1292"/>
                  <a:gd name="T4" fmla="*/ 1020 w 1455"/>
                  <a:gd name="T5" fmla="*/ 885 h 1292"/>
                  <a:gd name="T6" fmla="*/ 555 w 1455"/>
                  <a:gd name="T7" fmla="*/ 1155 h 1292"/>
                  <a:gd name="T8" fmla="*/ 0 w 1455"/>
                  <a:gd name="T9" fmla="*/ 1292 h 1292"/>
                </a:gdLst>
                <a:ahLst/>
                <a:cxnLst>
                  <a:cxn ang="0">
                    <a:pos x="T0" y="T1"/>
                  </a:cxn>
                  <a:cxn ang="0">
                    <a:pos x="T2" y="T3"/>
                  </a:cxn>
                  <a:cxn ang="0">
                    <a:pos x="T4" y="T5"/>
                  </a:cxn>
                  <a:cxn ang="0">
                    <a:pos x="T6" y="T7"/>
                  </a:cxn>
                  <a:cxn ang="0">
                    <a:pos x="T8" y="T9"/>
                  </a:cxn>
                </a:cxnLst>
                <a:rect l="0" t="0" r="r" b="b"/>
                <a:pathLst>
                  <a:path w="1455" h="1292">
                    <a:moveTo>
                      <a:pt x="1455" y="0"/>
                    </a:moveTo>
                    <a:cubicBezTo>
                      <a:pt x="1435" y="70"/>
                      <a:pt x="1407" y="273"/>
                      <a:pt x="1335" y="420"/>
                    </a:cubicBezTo>
                    <a:cubicBezTo>
                      <a:pt x="1263" y="567"/>
                      <a:pt x="1150" y="762"/>
                      <a:pt x="1020" y="885"/>
                    </a:cubicBezTo>
                    <a:cubicBezTo>
                      <a:pt x="890" y="1008"/>
                      <a:pt x="725" y="1087"/>
                      <a:pt x="555" y="1155"/>
                    </a:cubicBezTo>
                    <a:cubicBezTo>
                      <a:pt x="385" y="1223"/>
                      <a:pt x="116" y="1264"/>
                      <a:pt x="0" y="129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 name="Freeform 11">
                <a:extLst>
                  <a:ext uri="{FF2B5EF4-FFF2-40B4-BE49-F238E27FC236}">
                    <a16:creationId xmlns:a16="http://schemas.microsoft.com/office/drawing/2014/main" id="{EE27A68A-5C80-4FCA-AB97-7E2C445FB251}"/>
                  </a:ext>
                </a:extLst>
              </p:cNvPr>
              <p:cNvSpPr>
                <a:spLocks/>
              </p:cNvSpPr>
              <p:nvPr/>
            </p:nvSpPr>
            <p:spPr bwMode="auto">
              <a:xfrm>
                <a:off x="2791" y="2255"/>
                <a:ext cx="564" cy="517"/>
              </a:xfrm>
              <a:custGeom>
                <a:avLst/>
                <a:gdLst>
                  <a:gd name="T0" fmla="*/ 1455 w 1455"/>
                  <a:gd name="T1" fmla="*/ 0 h 1292"/>
                  <a:gd name="T2" fmla="*/ 1335 w 1455"/>
                  <a:gd name="T3" fmla="*/ 420 h 1292"/>
                  <a:gd name="T4" fmla="*/ 1020 w 1455"/>
                  <a:gd name="T5" fmla="*/ 885 h 1292"/>
                  <a:gd name="T6" fmla="*/ 555 w 1455"/>
                  <a:gd name="T7" fmla="*/ 1155 h 1292"/>
                  <a:gd name="T8" fmla="*/ 0 w 1455"/>
                  <a:gd name="T9" fmla="*/ 1292 h 1292"/>
                </a:gdLst>
                <a:ahLst/>
                <a:cxnLst>
                  <a:cxn ang="0">
                    <a:pos x="T0" y="T1"/>
                  </a:cxn>
                  <a:cxn ang="0">
                    <a:pos x="T2" y="T3"/>
                  </a:cxn>
                  <a:cxn ang="0">
                    <a:pos x="T4" y="T5"/>
                  </a:cxn>
                  <a:cxn ang="0">
                    <a:pos x="T6" y="T7"/>
                  </a:cxn>
                  <a:cxn ang="0">
                    <a:pos x="T8" y="T9"/>
                  </a:cxn>
                </a:cxnLst>
                <a:rect l="0" t="0" r="r" b="b"/>
                <a:pathLst>
                  <a:path w="1455" h="1292">
                    <a:moveTo>
                      <a:pt x="1455" y="0"/>
                    </a:moveTo>
                    <a:cubicBezTo>
                      <a:pt x="1435" y="70"/>
                      <a:pt x="1407" y="273"/>
                      <a:pt x="1335" y="420"/>
                    </a:cubicBezTo>
                    <a:cubicBezTo>
                      <a:pt x="1263" y="567"/>
                      <a:pt x="1150" y="762"/>
                      <a:pt x="1020" y="885"/>
                    </a:cubicBezTo>
                    <a:cubicBezTo>
                      <a:pt x="890" y="1008"/>
                      <a:pt x="725" y="1087"/>
                      <a:pt x="555" y="1155"/>
                    </a:cubicBezTo>
                    <a:cubicBezTo>
                      <a:pt x="385" y="1223"/>
                      <a:pt x="116" y="1264"/>
                      <a:pt x="0" y="129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 name="Freeform 12">
                <a:extLst>
                  <a:ext uri="{FF2B5EF4-FFF2-40B4-BE49-F238E27FC236}">
                    <a16:creationId xmlns:a16="http://schemas.microsoft.com/office/drawing/2014/main" id="{9EBC4300-1D2A-4205-934C-BB1416969B7D}"/>
                  </a:ext>
                </a:extLst>
              </p:cNvPr>
              <p:cNvSpPr>
                <a:spLocks/>
              </p:cNvSpPr>
              <p:nvPr/>
            </p:nvSpPr>
            <p:spPr bwMode="auto">
              <a:xfrm rot="10750083" flipH="1">
                <a:off x="2767" y="2859"/>
                <a:ext cx="458" cy="621"/>
              </a:xfrm>
              <a:custGeom>
                <a:avLst/>
                <a:gdLst>
                  <a:gd name="T0" fmla="*/ 0 w 960"/>
                  <a:gd name="T1" fmla="*/ 1215 h 1215"/>
                  <a:gd name="T2" fmla="*/ 60 w 960"/>
                  <a:gd name="T3" fmla="*/ 825 h 1215"/>
                  <a:gd name="T4" fmla="*/ 285 w 960"/>
                  <a:gd name="T5" fmla="*/ 405 h 1215"/>
                  <a:gd name="T6" fmla="*/ 630 w 960"/>
                  <a:gd name="T7" fmla="*/ 135 h 1215"/>
                  <a:gd name="T8" fmla="*/ 960 w 960"/>
                  <a:gd name="T9" fmla="*/ 0 h 1215"/>
                </a:gdLst>
                <a:ahLst/>
                <a:cxnLst>
                  <a:cxn ang="0">
                    <a:pos x="T0" y="T1"/>
                  </a:cxn>
                  <a:cxn ang="0">
                    <a:pos x="T2" y="T3"/>
                  </a:cxn>
                  <a:cxn ang="0">
                    <a:pos x="T4" y="T5"/>
                  </a:cxn>
                  <a:cxn ang="0">
                    <a:pos x="T6" y="T7"/>
                  </a:cxn>
                  <a:cxn ang="0">
                    <a:pos x="T8" y="T9"/>
                  </a:cxn>
                </a:cxnLst>
                <a:rect l="0" t="0" r="r" b="b"/>
                <a:pathLst>
                  <a:path w="960" h="1215">
                    <a:moveTo>
                      <a:pt x="0" y="1215"/>
                    </a:moveTo>
                    <a:cubicBezTo>
                      <a:pt x="10" y="1150"/>
                      <a:pt x="13" y="960"/>
                      <a:pt x="60" y="825"/>
                    </a:cubicBezTo>
                    <a:cubicBezTo>
                      <a:pt x="107" y="690"/>
                      <a:pt x="190" y="520"/>
                      <a:pt x="285" y="405"/>
                    </a:cubicBezTo>
                    <a:cubicBezTo>
                      <a:pt x="380" y="290"/>
                      <a:pt x="518" y="202"/>
                      <a:pt x="630" y="135"/>
                    </a:cubicBezTo>
                    <a:cubicBezTo>
                      <a:pt x="742" y="68"/>
                      <a:pt x="891" y="28"/>
                      <a:pt x="96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 name="Freeform 13">
                <a:extLst>
                  <a:ext uri="{FF2B5EF4-FFF2-40B4-BE49-F238E27FC236}">
                    <a16:creationId xmlns:a16="http://schemas.microsoft.com/office/drawing/2014/main" id="{CE053601-7934-49AA-AAC4-8BC0F12C64D7}"/>
                  </a:ext>
                </a:extLst>
              </p:cNvPr>
              <p:cNvSpPr>
                <a:spLocks/>
              </p:cNvSpPr>
              <p:nvPr/>
            </p:nvSpPr>
            <p:spPr bwMode="auto">
              <a:xfrm>
                <a:off x="2755" y="2165"/>
                <a:ext cx="528" cy="546"/>
              </a:xfrm>
              <a:custGeom>
                <a:avLst/>
                <a:gdLst>
                  <a:gd name="T0" fmla="*/ 0 w 1320"/>
                  <a:gd name="T1" fmla="*/ 1365 h 1365"/>
                  <a:gd name="T2" fmla="*/ 120 w 1320"/>
                  <a:gd name="T3" fmla="*/ 855 h 1365"/>
                  <a:gd name="T4" fmla="*/ 435 w 1320"/>
                  <a:gd name="T5" fmla="*/ 405 h 1365"/>
                  <a:gd name="T6" fmla="*/ 870 w 1320"/>
                  <a:gd name="T7" fmla="*/ 120 h 1365"/>
                  <a:gd name="T8" fmla="*/ 1320 w 1320"/>
                  <a:gd name="T9" fmla="*/ 0 h 1365"/>
                </a:gdLst>
                <a:ahLst/>
                <a:cxnLst>
                  <a:cxn ang="0">
                    <a:pos x="T0" y="T1"/>
                  </a:cxn>
                  <a:cxn ang="0">
                    <a:pos x="T2" y="T3"/>
                  </a:cxn>
                  <a:cxn ang="0">
                    <a:pos x="T4" y="T5"/>
                  </a:cxn>
                  <a:cxn ang="0">
                    <a:pos x="T6" y="T7"/>
                  </a:cxn>
                  <a:cxn ang="0">
                    <a:pos x="T8" y="T9"/>
                  </a:cxn>
                </a:cxnLst>
                <a:rect l="0" t="0" r="r" b="b"/>
                <a:pathLst>
                  <a:path w="1320" h="1365">
                    <a:moveTo>
                      <a:pt x="0" y="1365"/>
                    </a:moveTo>
                    <a:cubicBezTo>
                      <a:pt x="20" y="1280"/>
                      <a:pt x="48" y="1015"/>
                      <a:pt x="120" y="855"/>
                    </a:cubicBezTo>
                    <a:cubicBezTo>
                      <a:pt x="192" y="695"/>
                      <a:pt x="310" y="527"/>
                      <a:pt x="435" y="405"/>
                    </a:cubicBezTo>
                    <a:cubicBezTo>
                      <a:pt x="560" y="283"/>
                      <a:pt x="722" y="187"/>
                      <a:pt x="870" y="120"/>
                    </a:cubicBezTo>
                    <a:cubicBezTo>
                      <a:pt x="1018" y="53"/>
                      <a:pt x="1226" y="25"/>
                      <a:pt x="132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nvGrpSpPr>
              <p:cNvPr id="21" name="Group 14">
                <a:extLst>
                  <a:ext uri="{FF2B5EF4-FFF2-40B4-BE49-F238E27FC236}">
                    <a16:creationId xmlns:a16="http://schemas.microsoft.com/office/drawing/2014/main" id="{B3499418-F181-427D-B1F5-F1A7A7C5EC0A}"/>
                  </a:ext>
                </a:extLst>
              </p:cNvPr>
              <p:cNvGrpSpPr>
                <a:grpSpLocks/>
              </p:cNvGrpSpPr>
              <p:nvPr/>
            </p:nvGrpSpPr>
            <p:grpSpPr bwMode="auto">
              <a:xfrm>
                <a:off x="2654" y="2670"/>
                <a:ext cx="227" cy="227"/>
                <a:chOff x="3855" y="2718"/>
                <a:chExt cx="567" cy="567"/>
              </a:xfrm>
            </p:grpSpPr>
            <p:sp>
              <p:nvSpPr>
                <p:cNvPr id="31" name="Oval 15">
                  <a:extLst>
                    <a:ext uri="{FF2B5EF4-FFF2-40B4-BE49-F238E27FC236}">
                      <a16:creationId xmlns:a16="http://schemas.microsoft.com/office/drawing/2014/main" id="{DEEA8AD9-9C49-4970-B5CB-E24D005DF78D}"/>
                    </a:ext>
                  </a:extLst>
                </p:cNvPr>
                <p:cNvSpPr>
                  <a:spLocks noChangeArrowheads="1"/>
                </p:cNvSpPr>
                <p:nvPr/>
              </p:nvSpPr>
              <p:spPr bwMode="auto">
                <a:xfrm>
                  <a:off x="3855" y="2718"/>
                  <a:ext cx="567" cy="567"/>
                </a:xfrm>
                <a:prstGeom prst="ellipse">
                  <a:avLst/>
                </a:prstGeom>
                <a:solidFill>
                  <a:srgbClr val="FFFFFF"/>
                </a:solidFill>
                <a:ln w="9525">
                  <a:solidFill>
                    <a:srgbClr val="000000"/>
                  </a:solidFill>
                  <a:round/>
                  <a:headEnd/>
                  <a:tailEnd/>
                </a:ln>
              </p:spPr>
              <p:txBody>
                <a:bodyPr/>
                <a:lstStyle/>
                <a:p>
                  <a:endParaRPr lang="cs-CZ"/>
                </a:p>
              </p:txBody>
            </p:sp>
            <p:sp>
              <p:nvSpPr>
                <p:cNvPr id="32" name="Text Box 16">
                  <a:extLst>
                    <a:ext uri="{FF2B5EF4-FFF2-40B4-BE49-F238E27FC236}">
                      <a16:creationId xmlns:a16="http://schemas.microsoft.com/office/drawing/2014/main" id="{A12F7577-9D3F-4287-BD3B-95F4C32D32C1}"/>
                    </a:ext>
                  </a:extLst>
                </p:cNvPr>
                <p:cNvSpPr txBox="1">
                  <a:spLocks noChangeArrowheads="1"/>
                </p:cNvSpPr>
                <p:nvPr/>
              </p:nvSpPr>
              <p:spPr bwMode="auto">
                <a:xfrm>
                  <a:off x="3927" y="2750"/>
                  <a:ext cx="495"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803275">
                    <a:defRPr>
                      <a:solidFill>
                        <a:schemeClr val="tx1"/>
                      </a:solidFill>
                      <a:latin typeface="Arial" panose="020B0604020202020204" pitchFamily="34" charset="0"/>
                    </a:defRPr>
                  </a:lvl2pPr>
                  <a:lvl3pPr marL="982663">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cs-CZ" altLang="cs-CZ" sz="2000">
                      <a:latin typeface="Times New Roman" panose="02020603050405020304" pitchFamily="18" charset="0"/>
                      <a:cs typeface="Times New Roman" panose="02020603050405020304" pitchFamily="18" charset="0"/>
                    </a:rPr>
                    <a:t>B</a:t>
                  </a:r>
                </a:p>
              </p:txBody>
            </p:sp>
          </p:grpSp>
          <p:grpSp>
            <p:nvGrpSpPr>
              <p:cNvPr id="22" name="Group 17">
                <a:extLst>
                  <a:ext uri="{FF2B5EF4-FFF2-40B4-BE49-F238E27FC236}">
                    <a16:creationId xmlns:a16="http://schemas.microsoft.com/office/drawing/2014/main" id="{1226C6CC-415A-404E-92FB-6BAED7A8E71A}"/>
                  </a:ext>
                </a:extLst>
              </p:cNvPr>
              <p:cNvGrpSpPr>
                <a:grpSpLocks/>
              </p:cNvGrpSpPr>
              <p:nvPr/>
            </p:nvGrpSpPr>
            <p:grpSpPr bwMode="auto">
              <a:xfrm>
                <a:off x="3235" y="2069"/>
                <a:ext cx="227" cy="227"/>
                <a:chOff x="4980" y="1215"/>
                <a:chExt cx="567" cy="567"/>
              </a:xfrm>
            </p:grpSpPr>
            <p:sp>
              <p:nvSpPr>
                <p:cNvPr id="29" name="Oval 18">
                  <a:extLst>
                    <a:ext uri="{FF2B5EF4-FFF2-40B4-BE49-F238E27FC236}">
                      <a16:creationId xmlns:a16="http://schemas.microsoft.com/office/drawing/2014/main" id="{72674038-B269-4244-99A3-D134FFE6D221}"/>
                    </a:ext>
                  </a:extLst>
                </p:cNvPr>
                <p:cNvSpPr>
                  <a:spLocks noChangeArrowheads="1"/>
                </p:cNvSpPr>
                <p:nvPr/>
              </p:nvSpPr>
              <p:spPr bwMode="auto">
                <a:xfrm>
                  <a:off x="4980" y="1215"/>
                  <a:ext cx="567" cy="567"/>
                </a:xfrm>
                <a:prstGeom prst="ellipse">
                  <a:avLst/>
                </a:prstGeom>
                <a:solidFill>
                  <a:srgbClr val="FFFFFF"/>
                </a:solidFill>
                <a:ln w="9525">
                  <a:solidFill>
                    <a:srgbClr val="000000"/>
                  </a:solidFill>
                  <a:round/>
                  <a:headEnd/>
                  <a:tailEnd/>
                </a:ln>
              </p:spPr>
              <p:txBody>
                <a:bodyPr/>
                <a:lstStyle/>
                <a:p>
                  <a:endParaRPr lang="cs-CZ"/>
                </a:p>
              </p:txBody>
            </p:sp>
            <p:sp>
              <p:nvSpPr>
                <p:cNvPr id="30" name="Text Box 19">
                  <a:extLst>
                    <a:ext uri="{FF2B5EF4-FFF2-40B4-BE49-F238E27FC236}">
                      <a16:creationId xmlns:a16="http://schemas.microsoft.com/office/drawing/2014/main" id="{F68F9A35-36DD-4274-967C-CA3C1B4710E1}"/>
                    </a:ext>
                  </a:extLst>
                </p:cNvPr>
                <p:cNvSpPr txBox="1">
                  <a:spLocks noChangeArrowheads="1"/>
                </p:cNvSpPr>
                <p:nvPr/>
              </p:nvSpPr>
              <p:spPr bwMode="auto">
                <a:xfrm>
                  <a:off x="5035" y="1223"/>
                  <a:ext cx="495"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803275">
                    <a:defRPr>
                      <a:solidFill>
                        <a:schemeClr val="tx1"/>
                      </a:solidFill>
                      <a:latin typeface="Arial" panose="020B0604020202020204" pitchFamily="34" charset="0"/>
                    </a:defRPr>
                  </a:lvl2pPr>
                  <a:lvl3pPr marL="982663">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cs-CZ" altLang="cs-CZ" sz="2000">
                      <a:latin typeface="Times New Roman" panose="02020603050405020304" pitchFamily="18" charset="0"/>
                      <a:cs typeface="Times New Roman" panose="02020603050405020304" pitchFamily="18" charset="0"/>
                    </a:rPr>
                    <a:t>A</a:t>
                  </a:r>
                </a:p>
              </p:txBody>
            </p:sp>
          </p:grpSp>
          <p:grpSp>
            <p:nvGrpSpPr>
              <p:cNvPr id="23" name="Group 20">
                <a:extLst>
                  <a:ext uri="{FF2B5EF4-FFF2-40B4-BE49-F238E27FC236}">
                    <a16:creationId xmlns:a16="http://schemas.microsoft.com/office/drawing/2014/main" id="{AD921C08-CD42-43F7-801A-61182E2F0139}"/>
                  </a:ext>
                </a:extLst>
              </p:cNvPr>
              <p:cNvGrpSpPr>
                <a:grpSpLocks/>
              </p:cNvGrpSpPr>
              <p:nvPr/>
            </p:nvGrpSpPr>
            <p:grpSpPr bwMode="auto">
              <a:xfrm>
                <a:off x="3883" y="2699"/>
                <a:ext cx="227" cy="227"/>
                <a:chOff x="6075" y="2745"/>
                <a:chExt cx="567" cy="567"/>
              </a:xfrm>
            </p:grpSpPr>
            <p:sp>
              <p:nvSpPr>
                <p:cNvPr id="27" name="Oval 21">
                  <a:extLst>
                    <a:ext uri="{FF2B5EF4-FFF2-40B4-BE49-F238E27FC236}">
                      <a16:creationId xmlns:a16="http://schemas.microsoft.com/office/drawing/2014/main" id="{8F3E84F6-87BF-422A-A475-DE65B99D82B1}"/>
                    </a:ext>
                  </a:extLst>
                </p:cNvPr>
                <p:cNvSpPr>
                  <a:spLocks noChangeArrowheads="1"/>
                </p:cNvSpPr>
                <p:nvPr/>
              </p:nvSpPr>
              <p:spPr bwMode="auto">
                <a:xfrm>
                  <a:off x="6075" y="2745"/>
                  <a:ext cx="567" cy="567"/>
                </a:xfrm>
                <a:prstGeom prst="ellipse">
                  <a:avLst/>
                </a:prstGeom>
                <a:solidFill>
                  <a:srgbClr val="FFFFFF"/>
                </a:solidFill>
                <a:ln w="9525">
                  <a:solidFill>
                    <a:srgbClr val="000000"/>
                  </a:solidFill>
                  <a:round/>
                  <a:headEnd/>
                  <a:tailEnd/>
                </a:ln>
              </p:spPr>
              <p:txBody>
                <a:bodyPr/>
                <a:lstStyle/>
                <a:p>
                  <a:endParaRPr lang="cs-CZ"/>
                </a:p>
              </p:txBody>
            </p:sp>
            <p:sp>
              <p:nvSpPr>
                <p:cNvPr id="28" name="Text Box 22">
                  <a:extLst>
                    <a:ext uri="{FF2B5EF4-FFF2-40B4-BE49-F238E27FC236}">
                      <a16:creationId xmlns:a16="http://schemas.microsoft.com/office/drawing/2014/main" id="{C917E3C5-F2DF-4ACC-B6DB-6F9137F1803F}"/>
                    </a:ext>
                  </a:extLst>
                </p:cNvPr>
                <p:cNvSpPr txBox="1">
                  <a:spLocks noChangeArrowheads="1"/>
                </p:cNvSpPr>
                <p:nvPr/>
              </p:nvSpPr>
              <p:spPr bwMode="auto">
                <a:xfrm>
                  <a:off x="6089" y="2782"/>
                  <a:ext cx="495"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803275">
                    <a:defRPr>
                      <a:solidFill>
                        <a:schemeClr val="tx1"/>
                      </a:solidFill>
                      <a:latin typeface="Arial" panose="020B0604020202020204" pitchFamily="34" charset="0"/>
                    </a:defRPr>
                  </a:lvl2pPr>
                  <a:lvl3pPr marL="982663">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cs-CZ" altLang="cs-CZ" sz="200">
                      <a:latin typeface="Times New Roman" panose="02020603050405020304" pitchFamily="18" charset="0"/>
                      <a:cs typeface="Times New Roman" panose="02020603050405020304" pitchFamily="18" charset="0"/>
                    </a:rPr>
                    <a:t>     </a:t>
                  </a:r>
                  <a:r>
                    <a:rPr lang="cs-CZ" altLang="cs-CZ" sz="2000">
                      <a:latin typeface="Times New Roman" panose="02020603050405020304" pitchFamily="18" charset="0"/>
                      <a:cs typeface="Times New Roman" panose="02020603050405020304" pitchFamily="18" charset="0"/>
                    </a:rPr>
                    <a:t>C</a:t>
                  </a:r>
                </a:p>
              </p:txBody>
            </p:sp>
          </p:grpSp>
          <p:grpSp>
            <p:nvGrpSpPr>
              <p:cNvPr id="24" name="Group 23">
                <a:extLst>
                  <a:ext uri="{FF2B5EF4-FFF2-40B4-BE49-F238E27FC236}">
                    <a16:creationId xmlns:a16="http://schemas.microsoft.com/office/drawing/2014/main" id="{80197452-E73B-44A2-BCDC-25249380FBEA}"/>
                  </a:ext>
                </a:extLst>
              </p:cNvPr>
              <p:cNvGrpSpPr>
                <a:grpSpLocks/>
              </p:cNvGrpSpPr>
              <p:nvPr/>
            </p:nvGrpSpPr>
            <p:grpSpPr bwMode="auto">
              <a:xfrm>
                <a:off x="3211" y="3341"/>
                <a:ext cx="227" cy="227"/>
                <a:chOff x="5160" y="4140"/>
                <a:chExt cx="567" cy="567"/>
              </a:xfrm>
            </p:grpSpPr>
            <p:sp>
              <p:nvSpPr>
                <p:cNvPr id="25" name="Oval 24">
                  <a:extLst>
                    <a:ext uri="{FF2B5EF4-FFF2-40B4-BE49-F238E27FC236}">
                      <a16:creationId xmlns:a16="http://schemas.microsoft.com/office/drawing/2014/main" id="{9D57CCAB-4E55-4057-BB6D-BBCBCBF57A64}"/>
                    </a:ext>
                  </a:extLst>
                </p:cNvPr>
                <p:cNvSpPr>
                  <a:spLocks noChangeArrowheads="1"/>
                </p:cNvSpPr>
                <p:nvPr/>
              </p:nvSpPr>
              <p:spPr bwMode="auto">
                <a:xfrm>
                  <a:off x="5160" y="4140"/>
                  <a:ext cx="567" cy="567"/>
                </a:xfrm>
                <a:prstGeom prst="ellipse">
                  <a:avLst/>
                </a:prstGeom>
                <a:solidFill>
                  <a:srgbClr val="FFFFFF"/>
                </a:solidFill>
                <a:ln w="9525">
                  <a:solidFill>
                    <a:srgbClr val="000000"/>
                  </a:solidFill>
                  <a:round/>
                  <a:headEnd/>
                  <a:tailEnd/>
                </a:ln>
              </p:spPr>
              <p:txBody>
                <a:bodyPr/>
                <a:lstStyle/>
                <a:p>
                  <a:endParaRPr lang="cs-CZ"/>
                </a:p>
              </p:txBody>
            </p:sp>
            <p:sp>
              <p:nvSpPr>
                <p:cNvPr id="26" name="Text Box 25">
                  <a:extLst>
                    <a:ext uri="{FF2B5EF4-FFF2-40B4-BE49-F238E27FC236}">
                      <a16:creationId xmlns:a16="http://schemas.microsoft.com/office/drawing/2014/main" id="{4C842F87-5C5C-4C67-813E-C453B978989E}"/>
                    </a:ext>
                  </a:extLst>
                </p:cNvPr>
                <p:cNvSpPr txBox="1">
                  <a:spLocks noChangeArrowheads="1"/>
                </p:cNvSpPr>
                <p:nvPr/>
              </p:nvSpPr>
              <p:spPr bwMode="auto">
                <a:xfrm>
                  <a:off x="5220" y="4200"/>
                  <a:ext cx="495"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803275">
                    <a:defRPr>
                      <a:solidFill>
                        <a:schemeClr val="tx1"/>
                      </a:solidFill>
                      <a:latin typeface="Arial" panose="020B0604020202020204" pitchFamily="34" charset="0"/>
                    </a:defRPr>
                  </a:lvl2pPr>
                  <a:lvl3pPr marL="982663">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cs-CZ" altLang="cs-CZ" sz="1200">
                      <a:solidFill>
                        <a:schemeClr val="bg1"/>
                      </a:solidFill>
                    </a:rPr>
                    <a:t>D</a:t>
                  </a:r>
                </a:p>
              </p:txBody>
            </p:sp>
          </p:grpSp>
        </p:grpSp>
        <p:sp>
          <p:nvSpPr>
            <p:cNvPr id="13" name="Text Box 28">
              <a:extLst>
                <a:ext uri="{FF2B5EF4-FFF2-40B4-BE49-F238E27FC236}">
                  <a16:creationId xmlns:a16="http://schemas.microsoft.com/office/drawing/2014/main" id="{1614BB28-EB4E-451F-A133-F62E450E9860}"/>
                </a:ext>
              </a:extLst>
            </p:cNvPr>
            <p:cNvSpPr txBox="1">
              <a:spLocks noChangeArrowheads="1"/>
            </p:cNvSpPr>
            <p:nvPr/>
          </p:nvSpPr>
          <p:spPr bwMode="auto">
            <a:xfrm>
              <a:off x="3235" y="3355"/>
              <a:ext cx="198"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803275">
                <a:defRPr>
                  <a:solidFill>
                    <a:schemeClr val="tx1"/>
                  </a:solidFill>
                  <a:latin typeface="Arial" panose="020B0604020202020204" pitchFamily="34" charset="0"/>
                </a:defRPr>
              </a:lvl2pPr>
              <a:lvl3pPr marL="982663">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cs-CZ" altLang="cs-CZ" sz="2000">
                  <a:latin typeface="Times New Roman" panose="02020603050405020304" pitchFamily="18" charset="0"/>
                  <a:cs typeface="Times New Roman" panose="02020603050405020304" pitchFamily="18" charset="0"/>
                </a:rPr>
                <a:t>D</a:t>
              </a:r>
            </a:p>
          </p:txBody>
        </p:sp>
      </p:grpSp>
    </p:spTree>
    <p:extLst>
      <p:ext uri="{BB962C8B-B14F-4D97-AF65-F5344CB8AC3E}">
        <p14:creationId xmlns:p14="http://schemas.microsoft.com/office/powerpoint/2010/main" val="13950768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85B319C3-AB0C-4A3A-AE48-12842F3F44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kt 6" hidden="1">
                        <a:extLst>
                          <a:ext uri="{FF2B5EF4-FFF2-40B4-BE49-F238E27FC236}">
                            <a16:creationId xmlns:a16="http://schemas.microsoft.com/office/drawing/2014/main" id="{85B319C3-AB0C-4A3A-AE48-12842F3F446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57</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Graph</a:t>
            </a:r>
            <a:r>
              <a:rPr lang="cs-CZ" dirty="0"/>
              <a:t> Modeling</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9" y="1647546"/>
            <a:ext cx="9123542" cy="3773488"/>
          </a:xfrm>
        </p:spPr>
        <p:txBody>
          <a:bodyPr>
            <a:noAutofit/>
          </a:bodyPr>
          <a:lstStyle/>
          <a:p>
            <a:pPr marL="285750" indent="-285750">
              <a:lnSpc>
                <a:spcPct val="110000"/>
              </a:lnSpc>
              <a:buFont typeface="Wingdings" panose="05000000000000000000" pitchFamily="2" charset="2"/>
              <a:buChar char="§"/>
            </a:pPr>
            <a:r>
              <a:rPr lang="cs-CZ" dirty="0" err="1">
                <a:solidFill>
                  <a:schemeClr val="accent2"/>
                </a:solidFill>
              </a:rPr>
              <a:t>Graph</a:t>
            </a:r>
            <a:r>
              <a:rPr lang="cs-CZ" dirty="0">
                <a:solidFill>
                  <a:schemeClr val="accent2"/>
                </a:solidFill>
              </a:rPr>
              <a:t> </a:t>
            </a:r>
            <a:r>
              <a:rPr lang="cs-CZ" dirty="0" err="1"/>
              <a:t>is</a:t>
            </a:r>
            <a:r>
              <a:rPr lang="cs-CZ" dirty="0"/>
              <a:t> a set </a:t>
            </a:r>
            <a:r>
              <a:rPr lang="cs-CZ" sz="1800" i="1" dirty="0">
                <a:latin typeface="Times New Roman" panose="02020603050405020304" pitchFamily="18" charset="0"/>
                <a:cs typeface="Times New Roman" panose="02020603050405020304" pitchFamily="18" charset="0"/>
              </a:rPr>
              <a:t>G = </a:t>
            </a:r>
            <a:r>
              <a:rPr lang="cs-CZ" sz="1800" dirty="0">
                <a:latin typeface="Times New Roman" panose="02020603050405020304" pitchFamily="18" charset="0"/>
                <a:cs typeface="Times New Roman" panose="02020603050405020304" pitchFamily="18" charset="0"/>
              </a:rPr>
              <a:t>{</a:t>
            </a:r>
            <a:r>
              <a:rPr lang="cs-CZ" sz="1800" i="1" dirty="0">
                <a:latin typeface="Times New Roman" panose="02020603050405020304" pitchFamily="18" charset="0"/>
                <a:cs typeface="Times New Roman" panose="02020603050405020304" pitchFamily="18" charset="0"/>
              </a:rPr>
              <a:t>V, E</a:t>
            </a:r>
            <a:r>
              <a:rPr lang="cs-CZ" sz="1800" dirty="0">
                <a:latin typeface="Times New Roman" panose="02020603050405020304" pitchFamily="18" charset="0"/>
                <a:cs typeface="Times New Roman" panose="02020603050405020304" pitchFamily="18" charset="0"/>
              </a:rPr>
              <a:t>}</a:t>
            </a:r>
            <a:r>
              <a:rPr lang="cs-CZ" dirty="0"/>
              <a:t>, </a:t>
            </a:r>
            <a:r>
              <a:rPr lang="cs-CZ" dirty="0" err="1"/>
              <a:t>where</a:t>
            </a:r>
            <a:r>
              <a:rPr lang="cs-CZ" dirty="0"/>
              <a:t> </a:t>
            </a:r>
            <a:r>
              <a:rPr lang="cs-CZ" sz="1800" i="1" dirty="0">
                <a:latin typeface="Times New Roman" panose="02020603050405020304" pitchFamily="18" charset="0"/>
                <a:cs typeface="Times New Roman" panose="02020603050405020304" pitchFamily="18" charset="0"/>
              </a:rPr>
              <a:t>V</a:t>
            </a:r>
            <a:r>
              <a:rPr lang="cs-CZ" dirty="0"/>
              <a:t> </a:t>
            </a:r>
            <a:r>
              <a:rPr lang="en-US" dirty="0"/>
              <a:t>is a set of vertices (nodes) and</a:t>
            </a:r>
            <a:r>
              <a:rPr lang="cs-CZ" dirty="0"/>
              <a:t> </a:t>
            </a:r>
            <a:r>
              <a:rPr lang="cs-CZ" sz="1800" i="1" dirty="0">
                <a:latin typeface="Times New Roman" panose="02020603050405020304" pitchFamily="18" charset="0"/>
                <a:cs typeface="Times New Roman" panose="02020603050405020304" pitchFamily="18" charset="0"/>
              </a:rPr>
              <a:t>E</a:t>
            </a:r>
            <a:r>
              <a:rPr lang="cs-CZ" dirty="0"/>
              <a:t> </a:t>
            </a:r>
            <a:r>
              <a:rPr lang="en-US" dirty="0"/>
              <a:t>is a set of edges (arcs)</a:t>
            </a:r>
            <a:r>
              <a:rPr lang="cs-CZ" dirty="0"/>
              <a:t>.</a:t>
            </a:r>
          </a:p>
          <a:p>
            <a:pPr marL="285750" indent="-285750">
              <a:lnSpc>
                <a:spcPct val="110000"/>
              </a:lnSpc>
              <a:buFont typeface="Wingdings" panose="05000000000000000000" pitchFamily="2" charset="2"/>
              <a:buChar char="§"/>
            </a:pPr>
            <a:r>
              <a:rPr lang="en-US" dirty="0">
                <a:solidFill>
                  <a:schemeClr val="accent2"/>
                </a:solidFill>
              </a:rPr>
              <a:t>Undirected arc </a:t>
            </a:r>
            <a:r>
              <a:rPr lang="en-US" dirty="0"/>
              <a:t>is a set of two vertices</a:t>
            </a:r>
            <a:r>
              <a:rPr lang="cs-CZ" sz="1800" dirty="0">
                <a:latin typeface="Times New Roman" panose="02020603050405020304" pitchFamily="18" charset="0"/>
                <a:cs typeface="Times New Roman" panose="02020603050405020304" pitchFamily="18" charset="0"/>
              </a:rPr>
              <a:t>{</a:t>
            </a:r>
            <a:r>
              <a:rPr lang="cs-CZ" sz="1800" i="1" dirty="0">
                <a:latin typeface="Times New Roman" panose="02020603050405020304" pitchFamily="18" charset="0"/>
                <a:cs typeface="Times New Roman" panose="02020603050405020304" pitchFamily="18" charset="0"/>
              </a:rPr>
              <a:t>i, j</a:t>
            </a:r>
            <a:r>
              <a:rPr lang="cs-CZ" sz="1800" dirty="0">
                <a:latin typeface="Times New Roman" panose="02020603050405020304" pitchFamily="18" charset="0"/>
                <a:cs typeface="Times New Roman" panose="02020603050405020304" pitchFamily="18" charset="0"/>
              </a:rPr>
              <a:t>}.</a:t>
            </a:r>
            <a:r>
              <a:rPr lang="cs-CZ" sz="1800" i="1" dirty="0">
                <a:latin typeface="Times New Roman" panose="02020603050405020304" pitchFamily="18" charset="0"/>
                <a:cs typeface="Times New Roman" panose="02020603050405020304" pitchFamily="18" charset="0"/>
              </a:rPr>
              <a:t> </a:t>
            </a:r>
          </a:p>
          <a:p>
            <a:pPr marL="285750" indent="-285750">
              <a:lnSpc>
                <a:spcPct val="110000"/>
              </a:lnSpc>
              <a:buFont typeface="Wingdings" panose="05000000000000000000" pitchFamily="2" charset="2"/>
              <a:buChar char="§"/>
            </a:pPr>
            <a:r>
              <a:rPr lang="en-US" dirty="0">
                <a:solidFill>
                  <a:schemeClr val="accent2"/>
                </a:solidFill>
              </a:rPr>
              <a:t>Directed arc </a:t>
            </a:r>
            <a:r>
              <a:rPr lang="en-US" dirty="0"/>
              <a:t>is an ordered pair of two vertices </a:t>
            </a:r>
            <a:r>
              <a:rPr lang="cs-CZ" sz="1800" dirty="0">
                <a:latin typeface="Times New Roman" panose="02020603050405020304" pitchFamily="18" charset="0"/>
                <a:cs typeface="Times New Roman" panose="02020603050405020304" pitchFamily="18" charset="0"/>
              </a:rPr>
              <a:t>(</a:t>
            </a:r>
            <a:r>
              <a:rPr lang="cs-CZ" sz="1800" i="1" dirty="0">
                <a:latin typeface="Times New Roman" panose="02020603050405020304" pitchFamily="18" charset="0"/>
                <a:cs typeface="Times New Roman" panose="02020603050405020304" pitchFamily="18" charset="0"/>
              </a:rPr>
              <a:t>i, j</a:t>
            </a:r>
            <a:r>
              <a:rPr lang="cs-CZ" sz="1800" dirty="0">
                <a:latin typeface="Times New Roman" panose="02020603050405020304" pitchFamily="18" charset="0"/>
                <a:cs typeface="Times New Roman" panose="02020603050405020304" pitchFamily="18" charset="0"/>
              </a:rPr>
              <a:t>).</a:t>
            </a:r>
          </a:p>
          <a:p>
            <a:pPr marL="285750" indent="-285750">
              <a:lnSpc>
                <a:spcPct val="110000"/>
              </a:lnSpc>
              <a:buFont typeface="Wingdings" panose="05000000000000000000" pitchFamily="2" charset="2"/>
              <a:buChar char="§"/>
            </a:pPr>
            <a:r>
              <a:rPr lang="en-US" dirty="0"/>
              <a:t>In </a:t>
            </a:r>
            <a:r>
              <a:rPr lang="en-US" dirty="0">
                <a:solidFill>
                  <a:schemeClr val="accent2"/>
                </a:solidFill>
              </a:rPr>
              <a:t>undirected graph </a:t>
            </a:r>
            <a:r>
              <a:rPr lang="en-US" dirty="0"/>
              <a:t>all arcs are </a:t>
            </a:r>
            <a:r>
              <a:rPr lang="en-US" dirty="0">
                <a:solidFill>
                  <a:schemeClr val="accent2"/>
                </a:solidFill>
              </a:rPr>
              <a:t>undirected</a:t>
            </a:r>
            <a:r>
              <a:rPr lang="en-US" dirty="0"/>
              <a:t>.</a:t>
            </a:r>
          </a:p>
          <a:p>
            <a:pPr marL="285750" indent="-285750">
              <a:lnSpc>
                <a:spcPct val="110000"/>
              </a:lnSpc>
              <a:buFont typeface="Wingdings" panose="05000000000000000000" pitchFamily="2" charset="2"/>
              <a:buChar char="§"/>
            </a:pPr>
            <a:r>
              <a:rPr lang="en-US" dirty="0"/>
              <a:t>In </a:t>
            </a:r>
            <a:r>
              <a:rPr lang="en-US" dirty="0">
                <a:solidFill>
                  <a:schemeClr val="accent2"/>
                </a:solidFill>
              </a:rPr>
              <a:t>directed graph </a:t>
            </a:r>
            <a:r>
              <a:rPr lang="en-US" dirty="0"/>
              <a:t>(digraph) all arcs are </a:t>
            </a:r>
            <a:r>
              <a:rPr lang="en-US" dirty="0">
                <a:solidFill>
                  <a:schemeClr val="accent2"/>
                </a:solidFill>
              </a:rPr>
              <a:t>directed</a:t>
            </a:r>
            <a:r>
              <a:rPr lang="en-US" dirty="0"/>
              <a:t>.</a:t>
            </a:r>
          </a:p>
          <a:p>
            <a:pPr marL="285750" indent="-285750">
              <a:lnSpc>
                <a:spcPct val="110000"/>
              </a:lnSpc>
              <a:buFont typeface="Wingdings" panose="05000000000000000000" pitchFamily="2" charset="2"/>
              <a:buChar char="§"/>
            </a:pPr>
            <a:r>
              <a:rPr lang="en-US" dirty="0">
                <a:solidFill>
                  <a:schemeClr val="accent2"/>
                </a:solidFill>
              </a:rPr>
              <a:t>Mixed graph </a:t>
            </a:r>
            <a:r>
              <a:rPr lang="en-US" dirty="0"/>
              <a:t>contains both undirected and directed arcs.</a:t>
            </a:r>
          </a:p>
          <a:p>
            <a:pPr marL="285750" indent="-285750">
              <a:lnSpc>
                <a:spcPct val="110000"/>
              </a:lnSpc>
              <a:buFont typeface="Wingdings" panose="05000000000000000000" pitchFamily="2" charset="2"/>
              <a:buChar char="§"/>
            </a:pPr>
            <a:r>
              <a:rPr lang="en-US" dirty="0"/>
              <a:t>Two nodes that are </a:t>
            </a:r>
            <a:r>
              <a:rPr lang="en-US" dirty="0">
                <a:solidFill>
                  <a:schemeClr val="accent2"/>
                </a:solidFill>
              </a:rPr>
              <a:t>contained</a:t>
            </a:r>
            <a:r>
              <a:rPr lang="en-US" dirty="0"/>
              <a:t> in an arc are </a:t>
            </a:r>
            <a:r>
              <a:rPr lang="en-US" dirty="0">
                <a:solidFill>
                  <a:schemeClr val="accent2"/>
                </a:solidFill>
              </a:rPr>
              <a:t>adjacent</a:t>
            </a:r>
            <a:r>
              <a:rPr lang="en-US" dirty="0"/>
              <a:t>.</a:t>
            </a:r>
          </a:p>
          <a:p>
            <a:pPr marL="285750" indent="-285750">
              <a:lnSpc>
                <a:spcPct val="110000"/>
              </a:lnSpc>
              <a:buFont typeface="Wingdings" panose="05000000000000000000" pitchFamily="2" charset="2"/>
              <a:buChar char="§"/>
            </a:pPr>
            <a:r>
              <a:rPr lang="en-US" dirty="0"/>
              <a:t>Two arcs that </a:t>
            </a:r>
            <a:r>
              <a:rPr lang="en-US" dirty="0">
                <a:solidFill>
                  <a:schemeClr val="accent2"/>
                </a:solidFill>
              </a:rPr>
              <a:t>share</a:t>
            </a:r>
            <a:r>
              <a:rPr lang="en-US" dirty="0"/>
              <a:t> a node are </a:t>
            </a:r>
            <a:r>
              <a:rPr lang="en-US" dirty="0">
                <a:solidFill>
                  <a:schemeClr val="accent2"/>
                </a:solidFill>
              </a:rPr>
              <a:t>adjacent</a:t>
            </a:r>
            <a:r>
              <a:rPr lang="en-US" dirty="0"/>
              <a:t>.</a:t>
            </a:r>
            <a:endParaRPr lang="cs-CZ" dirty="0"/>
          </a:p>
          <a:p>
            <a:pPr marL="285750" indent="-285750">
              <a:lnSpc>
                <a:spcPct val="110000"/>
              </a:lnSpc>
              <a:buFont typeface="Wingdings" panose="05000000000000000000" pitchFamily="2" charset="2"/>
              <a:buChar char="§"/>
            </a:pPr>
            <a:r>
              <a:rPr lang="en-US" dirty="0"/>
              <a:t>An arc and a node contained in that arc are </a:t>
            </a:r>
            <a:r>
              <a:rPr lang="en-US" dirty="0">
                <a:solidFill>
                  <a:schemeClr val="accent2"/>
                </a:solidFill>
              </a:rPr>
              <a:t>incident</a:t>
            </a:r>
            <a:r>
              <a:rPr lang="en-US" dirty="0"/>
              <a:t>. </a:t>
            </a:r>
            <a:endParaRPr lang="cs-CZ" dirty="0"/>
          </a:p>
          <a:p>
            <a:pPr marL="285750" indent="-285750">
              <a:lnSpc>
                <a:spcPct val="110000"/>
              </a:lnSpc>
              <a:buFont typeface="Wingdings" panose="05000000000000000000" pitchFamily="2" charset="2"/>
              <a:buChar char="§"/>
            </a:pPr>
            <a:r>
              <a:rPr lang="en-US" dirty="0">
                <a:solidFill>
                  <a:schemeClr val="accent2"/>
                </a:solidFill>
              </a:rPr>
              <a:t>Degree of a node </a:t>
            </a:r>
            <a:r>
              <a:rPr lang="en-US" dirty="0"/>
              <a:t>(in undirected graph) is a number of incident arcs.</a:t>
            </a:r>
            <a:endParaRPr lang="cs-CZ"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66638"/>
            <a:ext cx="9242159" cy="373436"/>
          </a:xfrm>
        </p:spPr>
        <p:txBody>
          <a:bodyPr/>
          <a:lstStyle/>
          <a:p>
            <a:pPr lvl="0">
              <a:lnSpc>
                <a:spcPct val="110000"/>
              </a:lnSpc>
            </a:pPr>
            <a:r>
              <a:rPr lang="cs-CZ" b="1" dirty="0"/>
              <a:t>Basic terminology</a:t>
            </a:r>
          </a:p>
        </p:txBody>
      </p:sp>
    </p:spTree>
    <p:extLst>
      <p:ext uri="{BB962C8B-B14F-4D97-AF65-F5344CB8AC3E}">
        <p14:creationId xmlns:p14="http://schemas.microsoft.com/office/powerpoint/2010/main" val="36809199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4C5E5482-B50B-4507-BF01-D7A3AA49972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kt 6" hidden="1">
                        <a:extLst>
                          <a:ext uri="{FF2B5EF4-FFF2-40B4-BE49-F238E27FC236}">
                            <a16:creationId xmlns:a16="http://schemas.microsoft.com/office/drawing/2014/main" id="{4C5E5482-B50B-4507-BF01-D7A3AA4997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58</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Graph</a:t>
            </a:r>
            <a:r>
              <a:rPr lang="cs-CZ" dirty="0"/>
              <a:t> Modeling</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0850067" cy="3773488"/>
          </a:xfrm>
        </p:spPr>
        <p:txBody>
          <a:bodyPr>
            <a:noAutofit/>
          </a:bodyPr>
          <a:lstStyle/>
          <a:p>
            <a:pPr marL="285750" indent="-285750">
              <a:lnSpc>
                <a:spcPct val="110000"/>
              </a:lnSpc>
              <a:buFont typeface="Wingdings" panose="05000000000000000000" pitchFamily="2" charset="2"/>
              <a:buChar char="§"/>
            </a:pPr>
            <a:r>
              <a:rPr lang="en-US" dirty="0">
                <a:solidFill>
                  <a:schemeClr val="accent2"/>
                </a:solidFill>
              </a:rPr>
              <a:t>In-degree</a:t>
            </a:r>
            <a:r>
              <a:rPr lang="en-US" dirty="0"/>
              <a:t> of a node (in directed graph) is a number of incident arcs</a:t>
            </a:r>
            <a:r>
              <a:rPr lang="cs-CZ" dirty="0"/>
              <a:t> </a:t>
            </a:r>
            <a:r>
              <a:rPr lang="en-US" dirty="0"/>
              <a:t>in which the node is the terminal one.</a:t>
            </a:r>
          </a:p>
          <a:p>
            <a:pPr marL="285750" indent="-285750">
              <a:lnSpc>
                <a:spcPct val="110000"/>
              </a:lnSpc>
              <a:buFont typeface="Wingdings" panose="05000000000000000000" pitchFamily="2" charset="2"/>
              <a:buChar char="§"/>
            </a:pPr>
            <a:r>
              <a:rPr lang="en-US" dirty="0">
                <a:solidFill>
                  <a:schemeClr val="accent2"/>
                </a:solidFill>
              </a:rPr>
              <a:t>Out-degree</a:t>
            </a:r>
            <a:r>
              <a:rPr lang="en-US" dirty="0"/>
              <a:t> of a node (in directed graph) is a number of incident</a:t>
            </a:r>
            <a:r>
              <a:rPr lang="cs-CZ" dirty="0"/>
              <a:t> </a:t>
            </a:r>
            <a:r>
              <a:rPr lang="en-US" dirty="0"/>
              <a:t>arcs in which the node is the initial one.</a:t>
            </a:r>
            <a:endParaRPr lang="cs-CZ" dirty="0"/>
          </a:p>
          <a:p>
            <a:pPr marL="285750" indent="-285750">
              <a:lnSpc>
                <a:spcPct val="110000"/>
              </a:lnSpc>
              <a:buFont typeface="Wingdings" panose="05000000000000000000" pitchFamily="2" charset="2"/>
              <a:buChar char="§"/>
            </a:pPr>
            <a:r>
              <a:rPr lang="cs-CZ" dirty="0" err="1">
                <a:solidFill>
                  <a:schemeClr val="accent2"/>
                </a:solidFill>
              </a:rPr>
              <a:t>Walk</a:t>
            </a:r>
            <a:r>
              <a:rPr lang="cs-CZ" dirty="0"/>
              <a:t> </a:t>
            </a:r>
            <a:r>
              <a:rPr lang="cs-CZ" dirty="0" err="1"/>
              <a:t>from</a:t>
            </a:r>
            <a:r>
              <a:rPr lang="cs-CZ" dirty="0"/>
              <a:t> node </a:t>
            </a:r>
            <a:r>
              <a:rPr lang="cs-CZ" sz="1800" i="1" dirty="0">
                <a:latin typeface="Times New Roman" panose="02020603050405020304" pitchFamily="18" charset="0"/>
                <a:cs typeface="Times New Roman" panose="02020603050405020304" pitchFamily="18" charset="0"/>
              </a:rPr>
              <a:t>i </a:t>
            </a:r>
            <a:r>
              <a:rPr lang="cs-CZ" dirty="0"/>
              <a:t>to node </a:t>
            </a:r>
            <a:r>
              <a:rPr lang="cs-CZ" sz="1800" i="1" dirty="0">
                <a:latin typeface="Times New Roman" panose="02020603050405020304" pitchFamily="18" charset="0"/>
                <a:cs typeface="Times New Roman" panose="02020603050405020304" pitchFamily="18" charset="0"/>
              </a:rPr>
              <a:t>j</a:t>
            </a:r>
            <a:r>
              <a:rPr lang="cs-CZ" dirty="0"/>
              <a:t> </a:t>
            </a:r>
            <a:r>
              <a:rPr lang="en-US" dirty="0"/>
              <a:t>is a sequence of nodes and arcs, where</a:t>
            </a:r>
            <a:r>
              <a:rPr lang="cs-CZ" dirty="0"/>
              <a:t> </a:t>
            </a:r>
            <a:r>
              <a:rPr lang="cs-CZ" sz="1800" i="1" dirty="0">
                <a:latin typeface="Times New Roman" panose="02020603050405020304" pitchFamily="18" charset="0"/>
                <a:cs typeface="Times New Roman" panose="02020603050405020304" pitchFamily="18" charset="0"/>
              </a:rPr>
              <a:t>i</a:t>
            </a:r>
            <a:r>
              <a:rPr lang="cs-CZ" dirty="0"/>
              <a:t> </a:t>
            </a:r>
            <a:r>
              <a:rPr lang="en-US" dirty="0"/>
              <a:t>is the initial node and</a:t>
            </a:r>
            <a:r>
              <a:rPr lang="cs-CZ" dirty="0"/>
              <a:t> </a:t>
            </a:r>
            <a:r>
              <a:rPr lang="cs-CZ" sz="1800" i="1" dirty="0">
                <a:latin typeface="Times New Roman" panose="02020603050405020304" pitchFamily="18" charset="0"/>
                <a:cs typeface="Times New Roman" panose="02020603050405020304" pitchFamily="18" charset="0"/>
              </a:rPr>
              <a:t>j </a:t>
            </a:r>
            <a:r>
              <a:rPr lang="en-US" dirty="0"/>
              <a:t>is the terminal node (nodes and arcs may be repeated).</a:t>
            </a:r>
            <a:endParaRPr lang="cs-CZ" dirty="0"/>
          </a:p>
          <a:p>
            <a:pPr marL="285750" indent="-285750">
              <a:lnSpc>
                <a:spcPct val="110000"/>
              </a:lnSpc>
              <a:buFont typeface="Wingdings" panose="05000000000000000000" pitchFamily="2" charset="2"/>
              <a:buChar char="§"/>
            </a:pPr>
            <a:r>
              <a:rPr lang="en-US" dirty="0">
                <a:solidFill>
                  <a:schemeClr val="accent2"/>
                </a:solidFill>
              </a:rPr>
              <a:t>Trail</a:t>
            </a:r>
            <a:r>
              <a:rPr lang="en-US" dirty="0"/>
              <a:t> is a walk with no repeated arc. </a:t>
            </a:r>
            <a:endParaRPr lang="cs-CZ" dirty="0"/>
          </a:p>
          <a:p>
            <a:pPr marL="285750" indent="-285750">
              <a:lnSpc>
                <a:spcPct val="110000"/>
              </a:lnSpc>
              <a:buFont typeface="Wingdings" panose="05000000000000000000" pitchFamily="2" charset="2"/>
              <a:buChar char="§"/>
            </a:pPr>
            <a:r>
              <a:rPr lang="en-US" dirty="0">
                <a:solidFill>
                  <a:schemeClr val="accent2"/>
                </a:solidFill>
              </a:rPr>
              <a:t>Path</a:t>
            </a:r>
            <a:r>
              <a:rPr lang="en-US" dirty="0"/>
              <a:t> is a trail with no repeated node. </a:t>
            </a:r>
            <a:endParaRPr lang="cs-CZ" dirty="0"/>
          </a:p>
          <a:p>
            <a:pPr marL="285750" indent="-285750">
              <a:lnSpc>
                <a:spcPct val="110000"/>
              </a:lnSpc>
              <a:buFont typeface="Wingdings" panose="05000000000000000000" pitchFamily="2" charset="2"/>
              <a:buChar char="§"/>
            </a:pPr>
            <a:r>
              <a:rPr lang="en-US" dirty="0">
                <a:solidFill>
                  <a:schemeClr val="accent2"/>
                </a:solidFill>
              </a:rPr>
              <a:t>Cycle</a:t>
            </a:r>
            <a:r>
              <a:rPr lang="en-US" dirty="0"/>
              <a:t> is closed walk (the initial node is the terminal one). </a:t>
            </a:r>
            <a:endParaRPr lang="cs-CZ" dirty="0"/>
          </a:p>
          <a:p>
            <a:pPr marL="285750" indent="-285750">
              <a:lnSpc>
                <a:spcPct val="110000"/>
              </a:lnSpc>
              <a:buFont typeface="Wingdings" panose="05000000000000000000" pitchFamily="2" charset="2"/>
              <a:buChar char="§"/>
            </a:pPr>
            <a:r>
              <a:rPr lang="en-US" dirty="0"/>
              <a:t>In </a:t>
            </a:r>
            <a:r>
              <a:rPr lang="en-US" dirty="0">
                <a:solidFill>
                  <a:schemeClr val="accent2"/>
                </a:solidFill>
              </a:rPr>
              <a:t>directed path </a:t>
            </a:r>
            <a:r>
              <a:rPr lang="en-US" dirty="0"/>
              <a:t>(in directed graph) a direction of all arcs is respected. </a:t>
            </a:r>
            <a:endParaRPr lang="cs-CZ" dirty="0"/>
          </a:p>
          <a:p>
            <a:pPr marL="285750" indent="-285750">
              <a:lnSpc>
                <a:spcPct val="110000"/>
              </a:lnSpc>
              <a:buFont typeface="Wingdings" panose="05000000000000000000" pitchFamily="2" charset="2"/>
              <a:buChar char="§"/>
            </a:pPr>
            <a:r>
              <a:rPr lang="en-US" dirty="0"/>
              <a:t>In </a:t>
            </a:r>
            <a:r>
              <a:rPr lang="en-US" dirty="0">
                <a:solidFill>
                  <a:schemeClr val="accent2"/>
                </a:solidFill>
              </a:rPr>
              <a:t>undirected path </a:t>
            </a:r>
            <a:r>
              <a:rPr lang="en-US" dirty="0"/>
              <a:t>(in directed graph) a direction of all arcs may not be respected.</a:t>
            </a:r>
            <a:endParaRPr lang="cs-CZ" dirty="0">
              <a:solidFill>
                <a:schemeClr val="accent2"/>
              </a:solidFill>
            </a:endParaRP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66638"/>
            <a:ext cx="9242159" cy="373436"/>
          </a:xfrm>
        </p:spPr>
        <p:txBody>
          <a:bodyPr/>
          <a:lstStyle/>
          <a:p>
            <a:pPr lvl="0">
              <a:lnSpc>
                <a:spcPct val="110000"/>
              </a:lnSpc>
            </a:pPr>
            <a:r>
              <a:rPr lang="cs-CZ" b="1" dirty="0"/>
              <a:t>Basic terminology</a:t>
            </a:r>
          </a:p>
        </p:txBody>
      </p:sp>
    </p:spTree>
    <p:extLst>
      <p:ext uri="{BB962C8B-B14F-4D97-AF65-F5344CB8AC3E}">
        <p14:creationId xmlns:p14="http://schemas.microsoft.com/office/powerpoint/2010/main" val="37700866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59</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Graph</a:t>
            </a:r>
            <a:r>
              <a:rPr lang="cs-CZ" dirty="0"/>
              <a:t> Modeling</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lvl="1">
              <a:lnSpc>
                <a:spcPct val="110000"/>
              </a:lnSpc>
            </a:pPr>
            <a:r>
              <a:rPr lang="en-US" dirty="0"/>
              <a:t>Cycle (circuit)</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73734"/>
            <a:ext cx="9242159" cy="369332"/>
          </a:xfrm>
        </p:spPr>
        <p:txBody>
          <a:bodyPr/>
          <a:lstStyle/>
          <a:p>
            <a:r>
              <a:rPr lang="cs-CZ" b="1" dirty="0"/>
              <a:t>Basic terminology</a:t>
            </a:r>
          </a:p>
        </p:txBody>
      </p:sp>
      <p:pic>
        <p:nvPicPr>
          <p:cNvPr id="17" name="Obrázek 16">
            <a:extLst>
              <a:ext uri="{FF2B5EF4-FFF2-40B4-BE49-F238E27FC236}">
                <a16:creationId xmlns:a16="http://schemas.microsoft.com/office/drawing/2014/main" id="{57825457-A914-4232-80B5-810C735E62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557" y="2075870"/>
            <a:ext cx="5095885" cy="3041730"/>
          </a:xfrm>
          <a:prstGeom prst="rect">
            <a:avLst/>
          </a:prstGeom>
          <a:ln>
            <a:solidFill>
              <a:schemeClr val="accent1"/>
            </a:solidFill>
          </a:ln>
        </p:spPr>
      </p:pic>
    </p:spTree>
    <p:extLst>
      <p:ext uri="{BB962C8B-B14F-4D97-AF65-F5344CB8AC3E}">
        <p14:creationId xmlns:p14="http://schemas.microsoft.com/office/powerpoint/2010/main" val="2485524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56C9A1A-51D3-41FC-9D93-EA612DEFC63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kt 6" hidden="1">
                        <a:extLst>
                          <a:ext uri="{FF2B5EF4-FFF2-40B4-BE49-F238E27FC236}">
                            <a16:creationId xmlns:a16="http://schemas.microsoft.com/office/drawing/2014/main" id="{E56C9A1A-51D3-41FC-9D93-EA612DEFC63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Zástupný symbol pro číslo snímku 1">
            <a:extLst>
              <a:ext uri="{FF2B5EF4-FFF2-40B4-BE49-F238E27FC236}">
                <a16:creationId xmlns:a16="http://schemas.microsoft.com/office/drawing/2014/main" id="{B43F210B-6D36-47DF-BC5A-5DE0CE3292F1}"/>
              </a:ext>
            </a:extLst>
          </p:cNvPr>
          <p:cNvSpPr>
            <a:spLocks noGrp="1"/>
          </p:cNvSpPr>
          <p:nvPr>
            <p:ph type="sldNum" sz="quarter" idx="2"/>
          </p:nvPr>
        </p:nvSpPr>
        <p:spPr/>
        <p:txBody>
          <a:bodyPr/>
          <a:lstStyle/>
          <a:p>
            <a:fld id="{86CB4B4D-7CA3-9044-876B-883B54F8677D}" type="slidenum">
              <a:rPr lang="cs-CZ" smtClean="0"/>
              <a:t>6</a:t>
            </a:fld>
            <a:endParaRPr lang="cs-CZ"/>
          </a:p>
        </p:txBody>
      </p:sp>
      <p:sp>
        <p:nvSpPr>
          <p:cNvPr id="3" name="Zástupný text 2">
            <a:extLst>
              <a:ext uri="{FF2B5EF4-FFF2-40B4-BE49-F238E27FC236}">
                <a16:creationId xmlns:a16="http://schemas.microsoft.com/office/drawing/2014/main" id="{81E82729-82CB-48E1-9717-A11CCE02EA27}"/>
              </a:ext>
            </a:extLst>
          </p:cNvPr>
          <p:cNvSpPr>
            <a:spLocks noGrp="1"/>
          </p:cNvSpPr>
          <p:nvPr>
            <p:ph type="body" sz="quarter" idx="21"/>
          </p:nvPr>
        </p:nvSpPr>
        <p:spPr/>
        <p:txBody>
          <a:bodyPr/>
          <a:lstStyle/>
          <a:p>
            <a:r>
              <a:rPr lang="cs-CZ" dirty="0" err="1"/>
              <a:t>Introduction</a:t>
            </a:r>
            <a:r>
              <a:rPr lang="cs-CZ" dirty="0"/>
              <a:t> to </a:t>
            </a:r>
            <a:r>
              <a:rPr lang="cs-CZ" dirty="0" err="1"/>
              <a:t>Operational</a:t>
            </a:r>
            <a:r>
              <a:rPr lang="cs-CZ" dirty="0"/>
              <a:t> </a:t>
            </a:r>
            <a:r>
              <a:rPr lang="cs-CZ" dirty="0" err="1"/>
              <a:t>Research</a:t>
            </a:r>
            <a:endParaRPr lang="cs-CZ" dirty="0"/>
          </a:p>
        </p:txBody>
      </p:sp>
      <p:sp>
        <p:nvSpPr>
          <p:cNvPr id="4" name="Zástupný text 3">
            <a:extLst>
              <a:ext uri="{FF2B5EF4-FFF2-40B4-BE49-F238E27FC236}">
                <a16:creationId xmlns:a16="http://schemas.microsoft.com/office/drawing/2014/main" id="{86A8617C-2B8A-49FE-ACBF-21E307596817}"/>
              </a:ext>
            </a:extLst>
          </p:cNvPr>
          <p:cNvSpPr>
            <a:spLocks noGrp="1"/>
          </p:cNvSpPr>
          <p:nvPr>
            <p:ph type="body" sz="half" idx="22"/>
          </p:nvPr>
        </p:nvSpPr>
        <p:spPr>
          <a:xfrm>
            <a:off x="438469" y="1647546"/>
            <a:ext cx="11159364" cy="4328556"/>
          </a:xfrm>
        </p:spPr>
        <p:txBody>
          <a:bodyPr>
            <a:normAutofit/>
          </a:bodyPr>
          <a:lstStyle/>
          <a:p>
            <a:pPr marL="342900" indent="-342900">
              <a:buFont typeface="+mj-lt"/>
              <a:buAutoNum type="arabicPeriod"/>
            </a:pPr>
            <a:r>
              <a:rPr lang="en-US" altLang="cs-CZ" sz="1600" dirty="0"/>
              <a:t>OR is the application of </a:t>
            </a:r>
            <a:r>
              <a:rPr lang="en-US" altLang="cs-CZ" sz="1600" dirty="0">
                <a:solidFill>
                  <a:schemeClr val="accent6"/>
                </a:solidFill>
              </a:rPr>
              <a:t>scientific methods, techniques and tools </a:t>
            </a:r>
            <a:r>
              <a:rPr lang="en-US" altLang="cs-CZ" sz="1600" dirty="0"/>
              <a:t>to problems involving the operations of systems so as to provide those in control of the operations with </a:t>
            </a:r>
            <a:r>
              <a:rPr lang="en-US" altLang="cs-CZ" sz="1600" dirty="0">
                <a:solidFill>
                  <a:schemeClr val="accent6"/>
                </a:solidFill>
              </a:rPr>
              <a:t>optimum solutions </a:t>
            </a:r>
            <a:r>
              <a:rPr lang="en-US" altLang="cs-CZ" sz="1600" dirty="0"/>
              <a:t>to the problems.</a:t>
            </a:r>
          </a:p>
          <a:p>
            <a:pPr marL="342900" indent="-342900">
              <a:buFont typeface="+mj-lt"/>
              <a:buAutoNum type="arabicPeriod"/>
            </a:pPr>
            <a:r>
              <a:rPr lang="en-US" altLang="cs-CZ" sz="1600" dirty="0"/>
              <a:t>MS/OR is the application of the </a:t>
            </a:r>
            <a:r>
              <a:rPr lang="en-US" altLang="cs-CZ" sz="1600" dirty="0">
                <a:solidFill>
                  <a:schemeClr val="accent6"/>
                </a:solidFill>
              </a:rPr>
              <a:t>scientific method </a:t>
            </a:r>
            <a:r>
              <a:rPr lang="en-US" altLang="cs-CZ" sz="1600" dirty="0"/>
              <a:t>to the study of the </a:t>
            </a:r>
            <a:r>
              <a:rPr lang="en-US" altLang="cs-CZ" sz="1600" dirty="0">
                <a:solidFill>
                  <a:schemeClr val="accent6"/>
                </a:solidFill>
              </a:rPr>
              <a:t>operations of large, complex organizations or activities</a:t>
            </a:r>
            <a:r>
              <a:rPr lang="en-US" altLang="cs-CZ" sz="1600" dirty="0"/>
              <a:t>.</a:t>
            </a:r>
            <a:endParaRPr lang="en-US" altLang="cs-CZ" dirty="0"/>
          </a:p>
          <a:p>
            <a:pPr marL="342900" indent="-342900">
              <a:buFont typeface="+mj-lt"/>
              <a:buAutoNum type="arabicPeriod"/>
            </a:pPr>
            <a:r>
              <a:rPr lang="en-US" altLang="cs-CZ" sz="1600" dirty="0"/>
              <a:t>MS/OR is the application of the </a:t>
            </a:r>
            <a:r>
              <a:rPr lang="en-US" altLang="cs-CZ" sz="1600" dirty="0">
                <a:solidFill>
                  <a:schemeClr val="accent6"/>
                </a:solidFill>
              </a:rPr>
              <a:t>scientific method </a:t>
            </a:r>
            <a:r>
              <a:rPr lang="en-US" altLang="cs-CZ" sz="1600" dirty="0"/>
              <a:t>to the analysis and solution of </a:t>
            </a:r>
            <a:r>
              <a:rPr lang="en-US" altLang="cs-CZ" sz="1600" dirty="0">
                <a:solidFill>
                  <a:schemeClr val="accent6"/>
                </a:solidFill>
              </a:rPr>
              <a:t>managerial decision problems</a:t>
            </a:r>
            <a:r>
              <a:rPr lang="en-US" altLang="cs-CZ" sz="1600" dirty="0"/>
              <a:t>.</a:t>
            </a:r>
            <a:endParaRPr lang="cs-CZ" altLang="cs-CZ" sz="1600" dirty="0"/>
          </a:p>
          <a:p>
            <a:pPr marL="285750" lvl="0" indent="-285750">
              <a:lnSpc>
                <a:spcPct val="110000"/>
              </a:lnSpc>
              <a:buFont typeface="Wingdings" panose="05000000000000000000" pitchFamily="2" charset="2"/>
              <a:buChar char="§"/>
            </a:pPr>
            <a:r>
              <a:rPr lang="en-US" b="1" dirty="0"/>
              <a:t>Summary</a:t>
            </a:r>
          </a:p>
          <a:p>
            <a:pPr lvl="1">
              <a:lnSpc>
                <a:spcPct val="110000"/>
              </a:lnSpc>
            </a:pPr>
            <a:r>
              <a:rPr lang="en-US" dirty="0"/>
              <a:t>Application of </a:t>
            </a:r>
            <a:r>
              <a:rPr lang="en-US" dirty="0">
                <a:solidFill>
                  <a:srgbClr val="4BA82E"/>
                </a:solidFill>
                <a:ea typeface="Verdana" pitchFamily="34" charset="0"/>
              </a:rPr>
              <a:t>SCIENTIFIC METHOD</a:t>
            </a:r>
            <a:r>
              <a:rPr lang="en-US" dirty="0"/>
              <a:t>.</a:t>
            </a:r>
          </a:p>
          <a:p>
            <a:pPr lvl="1">
              <a:lnSpc>
                <a:spcPct val="110000"/>
              </a:lnSpc>
            </a:pPr>
            <a:r>
              <a:rPr lang="en-US" dirty="0"/>
              <a:t>Study of </a:t>
            </a:r>
            <a:r>
              <a:rPr lang="en-US" dirty="0">
                <a:solidFill>
                  <a:srgbClr val="4BA82E"/>
                </a:solidFill>
                <a:ea typeface="Verdana" pitchFamily="34" charset="0"/>
              </a:rPr>
              <a:t>LARGE &amp; COMPLEX SYSTEMS</a:t>
            </a:r>
            <a:r>
              <a:rPr lang="en-US" dirty="0"/>
              <a:t>.</a:t>
            </a:r>
          </a:p>
          <a:p>
            <a:pPr lvl="1">
              <a:lnSpc>
                <a:spcPct val="110000"/>
              </a:lnSpc>
            </a:pPr>
            <a:r>
              <a:rPr lang="en-US" dirty="0"/>
              <a:t>Analysis of </a:t>
            </a:r>
            <a:r>
              <a:rPr lang="en-US" dirty="0">
                <a:solidFill>
                  <a:srgbClr val="4BA82E"/>
                </a:solidFill>
                <a:ea typeface="Verdana" pitchFamily="34" charset="0"/>
              </a:rPr>
              <a:t>MANAGERIAL PROBLEMS</a:t>
            </a:r>
            <a:r>
              <a:rPr lang="en-US" dirty="0"/>
              <a:t>.</a:t>
            </a:r>
          </a:p>
          <a:p>
            <a:pPr lvl="1">
              <a:lnSpc>
                <a:spcPct val="110000"/>
              </a:lnSpc>
            </a:pPr>
            <a:r>
              <a:rPr lang="en-US" dirty="0"/>
              <a:t>Finding </a:t>
            </a:r>
            <a:r>
              <a:rPr lang="en-US" dirty="0">
                <a:solidFill>
                  <a:srgbClr val="4BA82E"/>
                </a:solidFill>
                <a:ea typeface="Verdana" pitchFamily="34" charset="0"/>
              </a:rPr>
              <a:t>OPTIMAL SOLUTION</a:t>
            </a:r>
            <a:r>
              <a:rPr lang="en-US" dirty="0"/>
              <a:t>.</a:t>
            </a:r>
          </a:p>
          <a:p>
            <a:pPr lvl="1">
              <a:lnSpc>
                <a:spcPct val="110000"/>
              </a:lnSpc>
            </a:pPr>
            <a:r>
              <a:rPr lang="en-US" dirty="0"/>
              <a:t>Use of </a:t>
            </a:r>
            <a:r>
              <a:rPr lang="en-US" dirty="0">
                <a:solidFill>
                  <a:srgbClr val="4BA82E"/>
                </a:solidFill>
                <a:ea typeface="Verdana" pitchFamily="34" charset="0"/>
              </a:rPr>
              <a:t>MATHEMATICAL MODELS</a:t>
            </a:r>
            <a:r>
              <a:rPr lang="en-US" dirty="0"/>
              <a:t>.</a:t>
            </a:r>
          </a:p>
          <a:p>
            <a:pPr lvl="1">
              <a:lnSpc>
                <a:spcPct val="110000"/>
              </a:lnSpc>
            </a:pPr>
            <a:r>
              <a:rPr lang="en-US" dirty="0"/>
              <a:t>Use of </a:t>
            </a:r>
            <a:r>
              <a:rPr lang="en-US" dirty="0">
                <a:solidFill>
                  <a:srgbClr val="4BA82E"/>
                </a:solidFill>
                <a:ea typeface="Verdana" pitchFamily="34" charset="0"/>
              </a:rPr>
              <a:t>COMPUTERS &amp; SPECIAL SOFTWARE</a:t>
            </a:r>
            <a:r>
              <a:rPr lang="en-US" dirty="0"/>
              <a:t>.</a:t>
            </a:r>
          </a:p>
        </p:txBody>
      </p:sp>
      <p:sp>
        <p:nvSpPr>
          <p:cNvPr id="5" name="Zástupný symbol pro zápatí 4">
            <a:extLst>
              <a:ext uri="{FF2B5EF4-FFF2-40B4-BE49-F238E27FC236}">
                <a16:creationId xmlns:a16="http://schemas.microsoft.com/office/drawing/2014/main" id="{925C91FD-9E95-4F7C-8BDF-F684E5D54A61}"/>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cs-CZ" dirty="0"/>
          </a:p>
        </p:txBody>
      </p:sp>
      <p:sp>
        <p:nvSpPr>
          <p:cNvPr id="6" name="Zástupný text 5">
            <a:extLst>
              <a:ext uri="{FF2B5EF4-FFF2-40B4-BE49-F238E27FC236}">
                <a16:creationId xmlns:a16="http://schemas.microsoft.com/office/drawing/2014/main" id="{56761801-C96F-45EC-A34B-FC76994BE6D7}"/>
              </a:ext>
            </a:extLst>
          </p:cNvPr>
          <p:cNvSpPr>
            <a:spLocks noGrp="1"/>
          </p:cNvSpPr>
          <p:nvPr>
            <p:ph type="body" sz="quarter" idx="23"/>
          </p:nvPr>
        </p:nvSpPr>
        <p:spPr/>
        <p:txBody>
          <a:bodyPr/>
          <a:lstStyle/>
          <a:p>
            <a:r>
              <a:rPr lang="en-US" dirty="0"/>
              <a:t>Definition</a:t>
            </a:r>
            <a:endParaRPr lang="cs-CZ" dirty="0"/>
          </a:p>
        </p:txBody>
      </p:sp>
    </p:spTree>
    <p:extLst>
      <p:ext uri="{BB962C8B-B14F-4D97-AF65-F5344CB8AC3E}">
        <p14:creationId xmlns:p14="http://schemas.microsoft.com/office/powerpoint/2010/main" val="14342913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A502072C-0E1D-40BB-B57C-4F83064B768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kt 6" hidden="1">
                        <a:extLst>
                          <a:ext uri="{FF2B5EF4-FFF2-40B4-BE49-F238E27FC236}">
                            <a16:creationId xmlns:a16="http://schemas.microsoft.com/office/drawing/2014/main" id="{A502072C-0E1D-40BB-B57C-4F83064B768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60</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Graph</a:t>
            </a:r>
            <a:r>
              <a:rPr lang="cs-CZ" dirty="0"/>
              <a:t> Modeling</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0630126" cy="3773488"/>
          </a:xfrm>
        </p:spPr>
        <p:txBody>
          <a:bodyPr>
            <a:noAutofit/>
          </a:bodyPr>
          <a:lstStyle/>
          <a:p>
            <a:pPr marL="285750" indent="-285750">
              <a:lnSpc>
                <a:spcPct val="110000"/>
              </a:lnSpc>
              <a:buClr>
                <a:prstClr val="white">
                  <a:lumMod val="75000"/>
                </a:prstClr>
              </a:buClr>
              <a:buFont typeface="Wingdings" panose="05000000000000000000" pitchFamily="2" charset="2"/>
              <a:buChar char="§"/>
              <a:defRPr/>
            </a:pPr>
            <a:r>
              <a:rPr lang="en-US" dirty="0">
                <a:solidFill>
                  <a:schemeClr val="accent2"/>
                </a:solidFill>
              </a:rPr>
              <a:t>Undirected</a:t>
            </a:r>
            <a:r>
              <a:rPr lang="en-US" dirty="0"/>
              <a:t> graph is </a:t>
            </a:r>
            <a:r>
              <a:rPr lang="en-US" dirty="0">
                <a:solidFill>
                  <a:schemeClr val="accent2"/>
                </a:solidFill>
              </a:rPr>
              <a:t>connected</a:t>
            </a:r>
            <a:r>
              <a:rPr lang="en-US" dirty="0"/>
              <a:t> if between each pair of nodes there is a path. </a:t>
            </a:r>
            <a:endParaRPr lang="cs-CZ" dirty="0"/>
          </a:p>
          <a:p>
            <a:pPr marL="285750" indent="-285750">
              <a:lnSpc>
                <a:spcPct val="110000"/>
              </a:lnSpc>
              <a:buClr>
                <a:prstClr val="white">
                  <a:lumMod val="75000"/>
                </a:prstClr>
              </a:buClr>
              <a:buFont typeface="Wingdings" panose="05000000000000000000" pitchFamily="2" charset="2"/>
              <a:buChar char="§"/>
              <a:defRPr/>
            </a:pPr>
            <a:r>
              <a:rPr lang="en-US" dirty="0">
                <a:solidFill>
                  <a:schemeClr val="accent2"/>
                </a:solidFill>
              </a:rPr>
              <a:t>Directed</a:t>
            </a:r>
            <a:r>
              <a:rPr lang="en-US" dirty="0"/>
              <a:t> graph is </a:t>
            </a:r>
            <a:r>
              <a:rPr lang="en-US" dirty="0">
                <a:solidFill>
                  <a:schemeClr val="accent2"/>
                </a:solidFill>
              </a:rPr>
              <a:t>connected</a:t>
            </a:r>
            <a:r>
              <a:rPr lang="en-US" dirty="0"/>
              <a:t> if there is a directed or undirected path between each pair of nodes.</a:t>
            </a:r>
            <a:endParaRPr kumimoji="0" lang="cs-CZ"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a:p>
            <a:pPr marL="285750" indent="-285750">
              <a:lnSpc>
                <a:spcPct val="110000"/>
              </a:lnSpc>
              <a:buClr>
                <a:prstClr val="white">
                  <a:lumMod val="75000"/>
                </a:prstClr>
              </a:buClr>
              <a:buFont typeface="Wingdings" panose="05000000000000000000" pitchFamily="2" charset="2"/>
              <a:buChar char="§"/>
              <a:defRPr/>
            </a:pPr>
            <a:r>
              <a:rPr lang="en-US" dirty="0">
                <a:solidFill>
                  <a:schemeClr val="accent2"/>
                </a:solidFill>
              </a:rPr>
              <a:t>Directed</a:t>
            </a:r>
            <a:r>
              <a:rPr lang="en-US" dirty="0"/>
              <a:t> </a:t>
            </a:r>
            <a:r>
              <a:rPr lang="en-US" dirty="0">
                <a:solidFill>
                  <a:schemeClr val="accent2"/>
                </a:solidFill>
              </a:rPr>
              <a:t>graph</a:t>
            </a:r>
            <a:r>
              <a:rPr lang="en-US" dirty="0"/>
              <a:t> is </a:t>
            </a:r>
            <a:r>
              <a:rPr lang="en-US" dirty="0">
                <a:solidFill>
                  <a:schemeClr val="accent2"/>
                </a:solidFill>
              </a:rPr>
              <a:t>strongly</a:t>
            </a:r>
            <a:r>
              <a:rPr lang="en-US" dirty="0"/>
              <a:t> </a:t>
            </a:r>
            <a:r>
              <a:rPr lang="en-US" dirty="0">
                <a:solidFill>
                  <a:schemeClr val="accent2"/>
                </a:solidFill>
              </a:rPr>
              <a:t>connected</a:t>
            </a:r>
            <a:r>
              <a:rPr lang="en-US" dirty="0"/>
              <a:t> if there is a directed path between each pair of nodes. </a:t>
            </a:r>
            <a:endParaRPr lang="cs-CZ" dirty="0"/>
          </a:p>
          <a:p>
            <a:pPr marL="285750" indent="-285750">
              <a:lnSpc>
                <a:spcPct val="110000"/>
              </a:lnSpc>
              <a:buClr>
                <a:prstClr val="white">
                  <a:lumMod val="75000"/>
                </a:prstClr>
              </a:buClr>
              <a:buFont typeface="Wingdings" panose="05000000000000000000" pitchFamily="2" charset="2"/>
              <a:buChar char="§"/>
              <a:defRPr/>
            </a:pPr>
            <a:r>
              <a:rPr lang="cs-CZ" dirty="0">
                <a:solidFill>
                  <a:schemeClr val="accent2"/>
                </a:solidFill>
              </a:rPr>
              <a:t>G</a:t>
            </a:r>
            <a:r>
              <a:rPr lang="en-US" dirty="0" err="1">
                <a:solidFill>
                  <a:schemeClr val="accent2"/>
                </a:solidFill>
              </a:rPr>
              <a:t>raph</a:t>
            </a:r>
            <a:r>
              <a:rPr lang="en-US" dirty="0"/>
              <a:t> is </a:t>
            </a:r>
            <a:r>
              <a:rPr lang="en-US" dirty="0">
                <a:solidFill>
                  <a:schemeClr val="accent2"/>
                </a:solidFill>
              </a:rPr>
              <a:t>complete</a:t>
            </a:r>
            <a:r>
              <a:rPr lang="en-US" dirty="0"/>
              <a:t> if there is an arc between each pair of nodes. </a:t>
            </a:r>
            <a:endParaRPr lang="cs-CZ" dirty="0"/>
          </a:p>
          <a:p>
            <a:pPr marL="285750" indent="-285750">
              <a:lnSpc>
                <a:spcPct val="110000"/>
              </a:lnSpc>
              <a:buClr>
                <a:prstClr val="white">
                  <a:lumMod val="75000"/>
                </a:prstClr>
              </a:buClr>
              <a:buFont typeface="Wingdings" panose="05000000000000000000" pitchFamily="2" charset="2"/>
              <a:buChar char="§"/>
              <a:defRPr/>
            </a:pPr>
            <a:r>
              <a:rPr lang="en-US" dirty="0">
                <a:solidFill>
                  <a:schemeClr val="accent2"/>
                </a:solidFill>
              </a:rPr>
              <a:t>Tree</a:t>
            </a:r>
            <a:r>
              <a:rPr lang="en-US" dirty="0"/>
              <a:t> is a connected undirected graph with no cycles. </a:t>
            </a:r>
            <a:endParaRPr lang="cs-CZ" dirty="0">
              <a:solidFill>
                <a:schemeClr val="accent2"/>
              </a:solidFill>
            </a:endParaRPr>
          </a:p>
          <a:p>
            <a:pPr marL="285750" indent="-285750">
              <a:lnSpc>
                <a:spcPct val="110000"/>
              </a:lnSpc>
              <a:buClr>
                <a:prstClr val="white">
                  <a:lumMod val="75000"/>
                </a:prstClr>
              </a:buClr>
              <a:buFont typeface="Wingdings" panose="05000000000000000000" pitchFamily="2" charset="2"/>
              <a:buChar char="§"/>
              <a:defRPr/>
            </a:pPr>
            <a:r>
              <a:rPr lang="cs-CZ" dirty="0" err="1">
                <a:solidFill>
                  <a:schemeClr val="accent2"/>
                </a:solidFill>
              </a:rPr>
              <a:t>Subgraph</a:t>
            </a:r>
            <a:r>
              <a:rPr lang="cs-CZ" dirty="0">
                <a:solidFill>
                  <a:schemeClr val="accent2"/>
                </a:solidFill>
              </a:rPr>
              <a:t> </a:t>
            </a:r>
            <a:r>
              <a:rPr lang="cs-CZ" dirty="0" err="1">
                <a:solidFill>
                  <a:schemeClr val="accent2"/>
                </a:solidFill>
              </a:rPr>
              <a:t>of</a:t>
            </a:r>
            <a:r>
              <a:rPr lang="cs-CZ" dirty="0">
                <a:solidFill>
                  <a:schemeClr val="accent2"/>
                </a:solidFill>
              </a:rPr>
              <a:t> </a:t>
            </a:r>
            <a:r>
              <a:rPr lang="cs-CZ" dirty="0" err="1">
                <a:solidFill>
                  <a:schemeClr val="accent2"/>
                </a:solidFill>
              </a:rPr>
              <a:t>graph</a:t>
            </a:r>
            <a:r>
              <a:rPr lang="cs-CZ" dirty="0">
                <a:solidFill>
                  <a:schemeClr val="accent2"/>
                </a:solidFill>
              </a:rPr>
              <a:t> </a:t>
            </a:r>
            <a:r>
              <a:rPr lang="cs-CZ" sz="1800" i="1" dirty="0">
                <a:latin typeface="Times New Roman" panose="02020603050405020304" pitchFamily="18" charset="0"/>
                <a:cs typeface="Times New Roman" panose="02020603050405020304" pitchFamily="18" charset="0"/>
              </a:rPr>
              <a:t>G = </a:t>
            </a:r>
            <a:r>
              <a:rPr lang="cs-CZ" sz="1800" dirty="0">
                <a:latin typeface="Times New Roman" panose="02020603050405020304" pitchFamily="18" charset="0"/>
                <a:cs typeface="Times New Roman" panose="02020603050405020304" pitchFamily="18" charset="0"/>
              </a:rPr>
              <a:t>{</a:t>
            </a:r>
            <a:r>
              <a:rPr lang="cs-CZ" sz="1800" i="1" dirty="0">
                <a:latin typeface="Times New Roman" panose="02020603050405020304" pitchFamily="18" charset="0"/>
                <a:cs typeface="Times New Roman" panose="02020603050405020304" pitchFamily="18" charset="0"/>
              </a:rPr>
              <a:t>V, E</a:t>
            </a:r>
            <a:r>
              <a:rPr lang="cs-CZ" sz="1800" dirty="0">
                <a:latin typeface="Times New Roman" panose="02020603050405020304" pitchFamily="18" charset="0"/>
                <a:cs typeface="Times New Roman" panose="02020603050405020304" pitchFamily="18" charset="0"/>
              </a:rPr>
              <a:t>}</a:t>
            </a:r>
            <a:r>
              <a:rPr lang="cs-CZ" dirty="0"/>
              <a:t> </a:t>
            </a:r>
            <a:r>
              <a:rPr lang="cs-CZ" dirty="0" err="1"/>
              <a:t>is</a:t>
            </a:r>
            <a:r>
              <a:rPr lang="cs-CZ" dirty="0"/>
              <a:t> a </a:t>
            </a:r>
            <a:r>
              <a:rPr lang="cs-CZ" dirty="0" err="1"/>
              <a:t>graph</a:t>
            </a:r>
            <a:r>
              <a:rPr lang="cs-CZ" dirty="0"/>
              <a:t> </a:t>
            </a:r>
            <a:r>
              <a:rPr lang="cs-CZ" sz="1800" i="1" dirty="0">
                <a:latin typeface="Times New Roman" panose="02020603050405020304" pitchFamily="18" charset="0"/>
                <a:cs typeface="Times New Roman" panose="02020603050405020304" pitchFamily="18" charset="0"/>
              </a:rPr>
              <a:t>G′ = </a:t>
            </a:r>
            <a:r>
              <a:rPr lang="cs-CZ" sz="1800" dirty="0">
                <a:latin typeface="Times New Roman" panose="02020603050405020304" pitchFamily="18" charset="0"/>
                <a:cs typeface="Times New Roman" panose="02020603050405020304" pitchFamily="18" charset="0"/>
              </a:rPr>
              <a:t>{</a:t>
            </a:r>
            <a:r>
              <a:rPr lang="cs-CZ" sz="1800" i="1" dirty="0">
                <a:latin typeface="Times New Roman" panose="02020603050405020304" pitchFamily="18" charset="0"/>
                <a:cs typeface="Times New Roman" panose="02020603050405020304" pitchFamily="18" charset="0"/>
              </a:rPr>
              <a:t>V′, E′</a:t>
            </a:r>
            <a:r>
              <a:rPr lang="cs-CZ" sz="1800" dirty="0">
                <a:latin typeface="Times New Roman" panose="02020603050405020304" pitchFamily="18" charset="0"/>
                <a:cs typeface="Times New Roman" panose="02020603050405020304" pitchFamily="18" charset="0"/>
              </a:rPr>
              <a:t>}</a:t>
            </a:r>
            <a:r>
              <a:rPr lang="cs-CZ" dirty="0"/>
              <a:t>, </a:t>
            </a:r>
            <a:r>
              <a:rPr lang="cs-CZ" dirty="0" err="1"/>
              <a:t>where</a:t>
            </a:r>
            <a:r>
              <a:rPr lang="cs-CZ" dirty="0"/>
              <a:t> </a:t>
            </a:r>
            <a:r>
              <a:rPr lang="cs-CZ" sz="1800" i="1" dirty="0">
                <a:latin typeface="Times New Roman" panose="02020603050405020304" pitchFamily="18" charset="0"/>
                <a:cs typeface="Times New Roman" panose="02020603050405020304" pitchFamily="18" charset="0"/>
              </a:rPr>
              <a:t>V′ </a:t>
            </a:r>
            <a:r>
              <a:rPr lang="cs-CZ" sz="1800" dirty="0">
                <a:latin typeface="Times New Roman" panose="02020603050405020304" pitchFamily="18" charset="0"/>
                <a:cs typeface="Times New Roman" panose="02020603050405020304" pitchFamily="18" charset="0"/>
                <a:sym typeface="Symbol" panose="05050102010706020507" pitchFamily="18" charset="2"/>
              </a:rPr>
              <a:t></a:t>
            </a:r>
            <a:r>
              <a:rPr lang="cs-CZ" sz="1800" i="1" dirty="0">
                <a:latin typeface="Times New Roman" panose="02020603050405020304" pitchFamily="18" charset="0"/>
                <a:cs typeface="Times New Roman" panose="02020603050405020304" pitchFamily="18" charset="0"/>
                <a:sym typeface="Symbol" panose="05050102010706020507" pitchFamily="18" charset="2"/>
              </a:rPr>
              <a:t> V </a:t>
            </a:r>
            <a:r>
              <a:rPr lang="cs-CZ" dirty="0">
                <a:sym typeface="Symbol" panose="05050102010706020507" pitchFamily="18" charset="2"/>
              </a:rPr>
              <a:t>and</a:t>
            </a:r>
            <a:r>
              <a:rPr lang="cs-CZ" sz="1800" i="1" dirty="0">
                <a:latin typeface="Times New Roman" panose="02020603050405020304" pitchFamily="18" charset="0"/>
                <a:cs typeface="Times New Roman" panose="02020603050405020304" pitchFamily="18" charset="0"/>
                <a:sym typeface="Symbol" panose="05050102010706020507" pitchFamily="18" charset="2"/>
              </a:rPr>
              <a:t> E</a:t>
            </a:r>
            <a:r>
              <a:rPr lang="cs-CZ" sz="1800" i="1" dirty="0">
                <a:latin typeface="Times New Roman" panose="02020603050405020304" pitchFamily="18" charset="0"/>
                <a:cs typeface="Times New Roman" panose="02020603050405020304" pitchFamily="18" charset="0"/>
              </a:rPr>
              <a:t>′</a:t>
            </a:r>
            <a:r>
              <a:rPr lang="cs-CZ" sz="1800" i="1" dirty="0">
                <a:latin typeface="Times New Roman" panose="02020603050405020304" pitchFamily="18" charset="0"/>
                <a:cs typeface="Times New Roman" panose="02020603050405020304" pitchFamily="18" charset="0"/>
                <a:sym typeface="Symbol" panose="05050102010706020507" pitchFamily="18" charset="2"/>
              </a:rPr>
              <a:t> </a:t>
            </a:r>
            <a:r>
              <a:rPr lang="cs-CZ" sz="1800" dirty="0">
                <a:latin typeface="Times New Roman" panose="02020603050405020304" pitchFamily="18" charset="0"/>
                <a:cs typeface="Times New Roman" panose="02020603050405020304" pitchFamily="18" charset="0"/>
                <a:sym typeface="Symbol" panose="05050102010706020507" pitchFamily="18" charset="2"/>
              </a:rPr>
              <a:t></a:t>
            </a:r>
            <a:r>
              <a:rPr lang="cs-CZ" sz="1800" i="1" dirty="0">
                <a:latin typeface="Times New Roman" panose="02020603050405020304" pitchFamily="18" charset="0"/>
                <a:cs typeface="Times New Roman" panose="02020603050405020304" pitchFamily="18" charset="0"/>
                <a:sym typeface="Symbol" panose="05050102010706020507" pitchFamily="18" charset="2"/>
              </a:rPr>
              <a:t> E</a:t>
            </a:r>
            <a:r>
              <a:rPr lang="cs-CZ" dirty="0">
                <a:sym typeface="Symbol" panose="05050102010706020507" pitchFamily="18" charset="2"/>
              </a:rPr>
              <a:t>.</a:t>
            </a:r>
          </a:p>
          <a:p>
            <a:pPr marL="285750" indent="-285750">
              <a:lnSpc>
                <a:spcPct val="110000"/>
              </a:lnSpc>
              <a:buClr>
                <a:prstClr val="white">
                  <a:lumMod val="75000"/>
                </a:prstClr>
              </a:buClr>
              <a:buFont typeface="Wingdings" panose="05000000000000000000" pitchFamily="2" charset="2"/>
              <a:buChar char="§"/>
              <a:defRPr/>
            </a:pPr>
            <a:r>
              <a:rPr lang="en-US" dirty="0">
                <a:solidFill>
                  <a:schemeClr val="accent2"/>
                </a:solidFill>
              </a:rPr>
              <a:t>Spanning tree </a:t>
            </a:r>
            <a:r>
              <a:rPr lang="en-US" dirty="0"/>
              <a:t>of the graph</a:t>
            </a:r>
            <a:r>
              <a:rPr lang="cs-CZ" dirty="0"/>
              <a:t> </a:t>
            </a:r>
            <a:r>
              <a:rPr kumimoji="0" lang="cs-CZ"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 </a:t>
            </a:r>
            <a:r>
              <a:rPr lang="cs-CZ" dirty="0" err="1"/>
              <a:t>is</a:t>
            </a:r>
            <a:r>
              <a:rPr lang="cs-CZ" dirty="0"/>
              <a:t> a </a:t>
            </a:r>
            <a:r>
              <a:rPr lang="cs-CZ" dirty="0" err="1"/>
              <a:t>subgraph</a:t>
            </a:r>
            <a:r>
              <a:rPr lang="cs-CZ" dirty="0"/>
              <a:t> </a:t>
            </a:r>
            <a:r>
              <a:rPr lang="cs-CZ" sz="1800" i="1" dirty="0">
                <a:latin typeface="Times New Roman" panose="02020603050405020304" pitchFamily="18" charset="0"/>
                <a:cs typeface="Times New Roman" panose="02020603050405020304" pitchFamily="18" charset="0"/>
              </a:rPr>
              <a:t>G′</a:t>
            </a:r>
            <a:r>
              <a:rPr lang="cs-CZ" dirty="0"/>
              <a:t>, </a:t>
            </a:r>
            <a:r>
              <a:rPr lang="cs-CZ" dirty="0" err="1"/>
              <a:t>where</a:t>
            </a:r>
            <a:r>
              <a:rPr lang="cs-CZ" dirty="0"/>
              <a:t> </a:t>
            </a:r>
            <a:r>
              <a:rPr lang="cs-CZ" sz="1800" i="1" dirty="0">
                <a:latin typeface="Times New Roman" panose="02020603050405020304" pitchFamily="18" charset="0"/>
                <a:cs typeface="Times New Roman" panose="02020603050405020304" pitchFamily="18" charset="0"/>
              </a:rPr>
              <a:t>V′ </a:t>
            </a:r>
            <a:r>
              <a:rPr lang="cs-CZ" sz="1800" i="1" dirty="0">
                <a:latin typeface="Times New Roman" panose="02020603050405020304" pitchFamily="18" charset="0"/>
                <a:cs typeface="Times New Roman" panose="02020603050405020304" pitchFamily="18" charset="0"/>
                <a:sym typeface="Symbol" panose="05050102010706020507" pitchFamily="18" charset="2"/>
              </a:rPr>
              <a:t>= V</a:t>
            </a:r>
            <a:r>
              <a:rPr lang="cs-CZ" i="1" dirty="0">
                <a:latin typeface="Times New Roman" panose="02020603050405020304" pitchFamily="18" charset="0"/>
                <a:cs typeface="Times New Roman" panose="02020603050405020304" pitchFamily="18" charset="0"/>
                <a:sym typeface="Symbol" panose="05050102010706020507" pitchFamily="18" charset="2"/>
              </a:rPr>
              <a:t>, </a:t>
            </a:r>
            <a:r>
              <a:rPr lang="en-US" dirty="0"/>
              <a:t>and which is a tree</a:t>
            </a:r>
            <a:r>
              <a:rPr lang="cs-CZ" dirty="0">
                <a:sym typeface="Symbol" panose="05050102010706020507" pitchFamily="18" charset="2"/>
              </a:rPr>
              <a:t>. </a:t>
            </a:r>
          </a:p>
          <a:p>
            <a:pPr marL="285750" indent="-285750">
              <a:lnSpc>
                <a:spcPct val="110000"/>
              </a:lnSpc>
              <a:buClr>
                <a:prstClr val="white">
                  <a:lumMod val="75000"/>
                </a:prstClr>
              </a:buClr>
              <a:buFont typeface="Wingdings" panose="05000000000000000000" pitchFamily="2" charset="2"/>
              <a:buChar char="§"/>
              <a:defRPr/>
            </a:pPr>
            <a:r>
              <a:rPr lang="en-US" dirty="0">
                <a:solidFill>
                  <a:schemeClr val="accent2"/>
                </a:solidFill>
              </a:rPr>
              <a:t>Valued graph </a:t>
            </a:r>
            <a:r>
              <a:rPr lang="en-US" dirty="0"/>
              <a:t>has numbers associated with nodes or/and arcs</a:t>
            </a:r>
            <a:r>
              <a:rPr lang="cs-CZ" dirty="0">
                <a:sym typeface="Symbol" panose="05050102010706020507" pitchFamily="18" charset="2"/>
              </a:rPr>
              <a:t>.</a:t>
            </a:r>
          </a:p>
          <a:p>
            <a:pPr marL="285750" indent="-285750">
              <a:lnSpc>
                <a:spcPct val="110000"/>
              </a:lnSpc>
              <a:buClr>
                <a:prstClr val="white">
                  <a:lumMod val="75000"/>
                </a:prstClr>
              </a:buClr>
              <a:buFont typeface="Wingdings" panose="05000000000000000000" pitchFamily="2" charset="2"/>
              <a:buChar char="§"/>
              <a:defRPr/>
            </a:pPr>
            <a:r>
              <a:rPr lang="en-US" dirty="0">
                <a:solidFill>
                  <a:schemeClr val="accent2"/>
                </a:solidFill>
                <a:sym typeface="Symbol" panose="05050102010706020507" pitchFamily="18" charset="2"/>
              </a:rPr>
              <a:t>The minimum </a:t>
            </a:r>
            <a:r>
              <a:rPr lang="cs-CZ" dirty="0">
                <a:solidFill>
                  <a:schemeClr val="accent2"/>
                </a:solidFill>
                <a:sym typeface="Symbol" panose="05050102010706020507" pitchFamily="18" charset="2"/>
              </a:rPr>
              <a:t>s</a:t>
            </a:r>
            <a:r>
              <a:rPr lang="en-US" dirty="0">
                <a:solidFill>
                  <a:schemeClr val="accent2"/>
                </a:solidFill>
                <a:sym typeface="Symbol" panose="05050102010706020507" pitchFamily="18" charset="2"/>
              </a:rPr>
              <a:t>panning tree </a:t>
            </a:r>
            <a:r>
              <a:rPr lang="en-US" dirty="0">
                <a:sym typeface="Symbol" panose="05050102010706020507" pitchFamily="18" charset="2"/>
              </a:rPr>
              <a:t>of a graph is the </a:t>
            </a:r>
            <a:r>
              <a:rPr lang="cs-CZ" dirty="0" err="1">
                <a:sym typeface="Symbol" panose="05050102010706020507" pitchFamily="18" charset="2"/>
              </a:rPr>
              <a:t>tree</a:t>
            </a:r>
            <a:r>
              <a:rPr lang="en-US" dirty="0">
                <a:sym typeface="Symbol" panose="05050102010706020507" pitchFamily="18" charset="2"/>
              </a:rPr>
              <a:t> with the </a:t>
            </a:r>
            <a:r>
              <a:rPr lang="en-US" dirty="0">
                <a:solidFill>
                  <a:schemeClr val="accent2"/>
                </a:solidFill>
                <a:sym typeface="Symbol" panose="05050102010706020507" pitchFamily="18" charset="2"/>
              </a:rPr>
              <a:t>minimum</a:t>
            </a:r>
            <a:r>
              <a:rPr lang="en-US" dirty="0">
                <a:sym typeface="Symbol" panose="05050102010706020507" pitchFamily="18" charset="2"/>
              </a:rPr>
              <a:t> </a:t>
            </a:r>
            <a:r>
              <a:rPr lang="en-US" dirty="0">
                <a:solidFill>
                  <a:schemeClr val="accent2"/>
                </a:solidFill>
                <a:sym typeface="Symbol" panose="05050102010706020507" pitchFamily="18" charset="2"/>
              </a:rPr>
              <a:t>sum</a:t>
            </a:r>
            <a:r>
              <a:rPr lang="en-US" dirty="0">
                <a:sym typeface="Symbol" panose="05050102010706020507" pitchFamily="18" charset="2"/>
              </a:rPr>
              <a:t> of </a:t>
            </a:r>
            <a:r>
              <a:rPr lang="en-US" dirty="0">
                <a:solidFill>
                  <a:schemeClr val="accent2"/>
                </a:solidFill>
                <a:sym typeface="Symbol" panose="05050102010706020507" pitchFamily="18" charset="2"/>
              </a:rPr>
              <a:t>edge</a:t>
            </a:r>
            <a:r>
              <a:rPr lang="en-US" dirty="0">
                <a:sym typeface="Symbol" panose="05050102010706020507" pitchFamily="18" charset="2"/>
              </a:rPr>
              <a:t> </a:t>
            </a:r>
            <a:r>
              <a:rPr lang="en-US" dirty="0">
                <a:solidFill>
                  <a:schemeClr val="accent2"/>
                </a:solidFill>
                <a:sym typeface="Symbol" panose="05050102010706020507" pitchFamily="18" charset="2"/>
              </a:rPr>
              <a:t>ratings</a:t>
            </a:r>
            <a:r>
              <a:rPr lang="cs-CZ" dirty="0">
                <a:sym typeface="Symbol" panose="05050102010706020507" pitchFamily="18" charset="2"/>
              </a:rPr>
              <a:t>.</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66638"/>
            <a:ext cx="9242159" cy="373436"/>
          </a:xfrm>
        </p:spPr>
        <p:txBody>
          <a:bodyPr/>
          <a:lstStyle/>
          <a:p>
            <a:pPr lvl="0">
              <a:lnSpc>
                <a:spcPct val="110000"/>
              </a:lnSpc>
            </a:pPr>
            <a:r>
              <a:rPr lang="cs-CZ" b="1" dirty="0"/>
              <a:t>Basic terminology</a:t>
            </a:r>
          </a:p>
        </p:txBody>
      </p:sp>
    </p:spTree>
    <p:extLst>
      <p:ext uri="{BB962C8B-B14F-4D97-AF65-F5344CB8AC3E}">
        <p14:creationId xmlns:p14="http://schemas.microsoft.com/office/powerpoint/2010/main" val="3836170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61</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Graph</a:t>
            </a:r>
            <a:r>
              <a:rPr lang="cs-CZ" dirty="0"/>
              <a:t> Modeling</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lvl="1">
              <a:lnSpc>
                <a:spcPct val="110000"/>
              </a:lnSpc>
            </a:pPr>
            <a:r>
              <a:rPr lang="en-US" dirty="0"/>
              <a:t>Connected</a:t>
            </a:r>
            <a:r>
              <a:rPr lang="cs-CZ" dirty="0"/>
              <a:t> </a:t>
            </a:r>
            <a:r>
              <a:rPr lang="en-US" dirty="0"/>
              <a:t>graph </a:t>
            </a:r>
            <a:r>
              <a:rPr lang="cs-CZ" dirty="0"/>
              <a:t>	</a:t>
            </a: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73734"/>
            <a:ext cx="9242159" cy="369332"/>
          </a:xfrm>
        </p:spPr>
        <p:txBody>
          <a:bodyPr/>
          <a:lstStyle/>
          <a:p>
            <a:r>
              <a:rPr lang="cs-CZ" b="1" dirty="0"/>
              <a:t>Basic terminology</a:t>
            </a:r>
          </a:p>
        </p:txBody>
      </p:sp>
      <p:pic>
        <p:nvPicPr>
          <p:cNvPr id="10" name="Obrázek 9">
            <a:extLst>
              <a:ext uri="{FF2B5EF4-FFF2-40B4-BE49-F238E27FC236}">
                <a16:creationId xmlns:a16="http://schemas.microsoft.com/office/drawing/2014/main" id="{2DB8BCE7-BFA3-485B-A31B-E25A992AB796}"/>
              </a:ext>
            </a:extLst>
          </p:cNvPr>
          <p:cNvPicPr>
            <a:picLocks noChangeAspect="1"/>
          </p:cNvPicPr>
          <p:nvPr/>
        </p:nvPicPr>
        <p:blipFill>
          <a:blip r:embed="rId2"/>
          <a:stretch>
            <a:fillRect/>
          </a:stretch>
        </p:blipFill>
        <p:spPr>
          <a:xfrm>
            <a:off x="1028504" y="2056476"/>
            <a:ext cx="4754038" cy="2060382"/>
          </a:xfrm>
          <a:prstGeom prst="rect">
            <a:avLst/>
          </a:prstGeom>
          <a:ln>
            <a:solidFill>
              <a:schemeClr val="accent1"/>
            </a:solidFill>
          </a:ln>
          <a:scene3d>
            <a:camera prst="orthographicFront">
              <a:rot lat="0" lon="0" rev="0"/>
            </a:camera>
            <a:lightRig rig="threePt" dir="t"/>
          </a:scene3d>
        </p:spPr>
      </p:pic>
      <p:pic>
        <p:nvPicPr>
          <p:cNvPr id="3" name="Obrázek 2">
            <a:extLst>
              <a:ext uri="{FF2B5EF4-FFF2-40B4-BE49-F238E27FC236}">
                <a16:creationId xmlns:a16="http://schemas.microsoft.com/office/drawing/2014/main" id="{5C70AD87-41DC-4385-B250-9341A9F16426}"/>
              </a:ext>
            </a:extLst>
          </p:cNvPr>
          <p:cNvPicPr>
            <a:picLocks noChangeAspect="1"/>
          </p:cNvPicPr>
          <p:nvPr/>
        </p:nvPicPr>
        <p:blipFill>
          <a:blip r:embed="rId3"/>
          <a:stretch>
            <a:fillRect/>
          </a:stretch>
        </p:blipFill>
        <p:spPr>
          <a:xfrm>
            <a:off x="6213567" y="2056476"/>
            <a:ext cx="4754038" cy="2055922"/>
          </a:xfrm>
          <a:prstGeom prst="rect">
            <a:avLst/>
          </a:prstGeom>
          <a:ln>
            <a:solidFill>
              <a:schemeClr val="accent1"/>
            </a:solidFill>
          </a:ln>
        </p:spPr>
      </p:pic>
      <p:sp>
        <p:nvSpPr>
          <p:cNvPr id="7" name="TextovéPole 6">
            <a:extLst>
              <a:ext uri="{FF2B5EF4-FFF2-40B4-BE49-F238E27FC236}">
                <a16:creationId xmlns:a16="http://schemas.microsoft.com/office/drawing/2014/main" id="{F214110E-27F4-5E32-9A0A-BB77EB63FBA5}"/>
              </a:ext>
            </a:extLst>
          </p:cNvPr>
          <p:cNvSpPr txBox="1"/>
          <p:nvPr/>
        </p:nvSpPr>
        <p:spPr>
          <a:xfrm>
            <a:off x="5850098" y="1641274"/>
            <a:ext cx="2838264" cy="342145"/>
          </a:xfrm>
          <a:prstGeom prst="rect">
            <a:avLst/>
          </a:prstGeom>
          <a:noFill/>
        </p:spPr>
        <p:txBody>
          <a:bodyPr wrap="square">
            <a:spAutoFit/>
          </a:bodyPr>
          <a:lstStyle/>
          <a:p>
            <a:pPr marL="609600" lvl="1" indent="-228600">
              <a:lnSpc>
                <a:spcPct val="110000"/>
              </a:lnSpc>
              <a:spcBef>
                <a:spcPts val="500"/>
              </a:spcBef>
              <a:buClr>
                <a:schemeClr val="bg1">
                  <a:lumMod val="75000"/>
                </a:schemeClr>
              </a:buClr>
              <a:buFont typeface="Wingdings" panose="05000000000000000000" pitchFamily="2" charset="2"/>
              <a:buChar char="§"/>
            </a:pPr>
            <a:r>
              <a:rPr lang="cs-CZ" sz="1600" dirty="0" err="1">
                <a:latin typeface="Arial" panose="020B0604020202020204" pitchFamily="34" charset="0"/>
                <a:cs typeface="Arial" panose="020B0604020202020204" pitchFamily="34" charset="0"/>
              </a:rPr>
              <a:t>Unconnected</a:t>
            </a:r>
            <a:r>
              <a:rPr lang="cs-CZ" sz="1600" dirty="0">
                <a:latin typeface="Arial" panose="020B0604020202020204" pitchFamily="34" charset="0"/>
                <a:cs typeface="Arial" panose="020B0604020202020204" pitchFamily="34" charset="0"/>
              </a:rPr>
              <a:t> </a:t>
            </a:r>
            <a:r>
              <a:rPr lang="cs-CZ" sz="1600" dirty="0" err="1">
                <a:latin typeface="Arial" panose="020B0604020202020204" pitchFamily="34" charset="0"/>
                <a:cs typeface="Arial" panose="020B0604020202020204" pitchFamily="34" charset="0"/>
              </a:rPr>
              <a:t>graph</a:t>
            </a:r>
            <a:endParaRPr lang="cs-CZ"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08424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62</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Graph</a:t>
            </a:r>
            <a:r>
              <a:rPr lang="cs-CZ" dirty="0"/>
              <a:t> Modeling</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lvl="1">
              <a:lnSpc>
                <a:spcPct val="110000"/>
              </a:lnSpc>
            </a:pPr>
            <a:r>
              <a:rPr lang="cs-CZ" dirty="0" err="1"/>
              <a:t>Tree</a:t>
            </a: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73734"/>
            <a:ext cx="9242159" cy="369332"/>
          </a:xfrm>
        </p:spPr>
        <p:txBody>
          <a:bodyPr/>
          <a:lstStyle/>
          <a:p>
            <a:r>
              <a:rPr lang="cs-CZ" b="1" dirty="0"/>
              <a:t>Basic terminology</a:t>
            </a:r>
          </a:p>
        </p:txBody>
      </p:sp>
      <p:pic>
        <p:nvPicPr>
          <p:cNvPr id="10" name="Obrázek 9">
            <a:extLst>
              <a:ext uri="{FF2B5EF4-FFF2-40B4-BE49-F238E27FC236}">
                <a16:creationId xmlns:a16="http://schemas.microsoft.com/office/drawing/2014/main" id="{A6962382-CD7F-4E2B-A43E-A44F578C9496}"/>
              </a:ext>
            </a:extLst>
          </p:cNvPr>
          <p:cNvPicPr>
            <a:picLocks noChangeAspect="1"/>
          </p:cNvPicPr>
          <p:nvPr/>
        </p:nvPicPr>
        <p:blipFill>
          <a:blip r:embed="rId2"/>
          <a:stretch>
            <a:fillRect/>
          </a:stretch>
        </p:blipFill>
        <p:spPr>
          <a:xfrm>
            <a:off x="846232" y="2019938"/>
            <a:ext cx="2367506" cy="1627200"/>
          </a:xfrm>
          <a:prstGeom prst="rect">
            <a:avLst/>
          </a:prstGeom>
          <a:ln>
            <a:solidFill>
              <a:schemeClr val="accent1"/>
            </a:solidFill>
          </a:ln>
        </p:spPr>
      </p:pic>
      <p:pic>
        <p:nvPicPr>
          <p:cNvPr id="11" name="Obrázek 10">
            <a:extLst>
              <a:ext uri="{FF2B5EF4-FFF2-40B4-BE49-F238E27FC236}">
                <a16:creationId xmlns:a16="http://schemas.microsoft.com/office/drawing/2014/main" id="{2C3E2A6D-528B-4C78-990A-F988DC456D73}"/>
              </a:ext>
            </a:extLst>
          </p:cNvPr>
          <p:cNvPicPr>
            <a:picLocks noChangeAspect="1"/>
          </p:cNvPicPr>
          <p:nvPr/>
        </p:nvPicPr>
        <p:blipFill>
          <a:blip r:embed="rId3"/>
          <a:stretch>
            <a:fillRect/>
          </a:stretch>
        </p:blipFill>
        <p:spPr>
          <a:xfrm>
            <a:off x="3583738" y="2021838"/>
            <a:ext cx="1800000" cy="1625300"/>
          </a:xfrm>
          <a:prstGeom prst="rect">
            <a:avLst/>
          </a:prstGeom>
          <a:ln>
            <a:solidFill>
              <a:schemeClr val="accent1"/>
            </a:solidFill>
          </a:ln>
        </p:spPr>
      </p:pic>
      <p:pic>
        <p:nvPicPr>
          <p:cNvPr id="13" name="Obrázek 12">
            <a:extLst>
              <a:ext uri="{FF2B5EF4-FFF2-40B4-BE49-F238E27FC236}">
                <a16:creationId xmlns:a16="http://schemas.microsoft.com/office/drawing/2014/main" id="{E2D5CE64-2636-413E-976A-480CE5C42A71}"/>
              </a:ext>
            </a:extLst>
          </p:cNvPr>
          <p:cNvPicPr>
            <a:picLocks noChangeAspect="1"/>
          </p:cNvPicPr>
          <p:nvPr/>
        </p:nvPicPr>
        <p:blipFill>
          <a:blip r:embed="rId4"/>
          <a:stretch>
            <a:fillRect/>
          </a:stretch>
        </p:blipFill>
        <p:spPr>
          <a:xfrm>
            <a:off x="2318721" y="3831783"/>
            <a:ext cx="2018148" cy="1624777"/>
          </a:xfrm>
          <a:prstGeom prst="rect">
            <a:avLst/>
          </a:prstGeom>
          <a:ln>
            <a:solidFill>
              <a:schemeClr val="accent1"/>
            </a:solidFill>
          </a:ln>
        </p:spPr>
      </p:pic>
      <p:pic>
        <p:nvPicPr>
          <p:cNvPr id="19" name="Obrázek 18">
            <a:extLst>
              <a:ext uri="{FF2B5EF4-FFF2-40B4-BE49-F238E27FC236}">
                <a16:creationId xmlns:a16="http://schemas.microsoft.com/office/drawing/2014/main" id="{28179E01-2F49-4A5C-B2EE-777D9C69E868}"/>
              </a:ext>
            </a:extLst>
          </p:cNvPr>
          <p:cNvPicPr>
            <a:picLocks noChangeAspect="1"/>
          </p:cNvPicPr>
          <p:nvPr/>
        </p:nvPicPr>
        <p:blipFill>
          <a:blip r:embed="rId5"/>
          <a:stretch>
            <a:fillRect/>
          </a:stretch>
        </p:blipFill>
        <p:spPr>
          <a:xfrm>
            <a:off x="6517694" y="2019938"/>
            <a:ext cx="4828074" cy="2051705"/>
          </a:xfrm>
          <a:prstGeom prst="rect">
            <a:avLst/>
          </a:prstGeom>
          <a:ln>
            <a:solidFill>
              <a:schemeClr val="accent1"/>
            </a:solidFill>
          </a:ln>
        </p:spPr>
      </p:pic>
      <p:sp>
        <p:nvSpPr>
          <p:cNvPr id="6" name="TextovéPole 5">
            <a:extLst>
              <a:ext uri="{FF2B5EF4-FFF2-40B4-BE49-F238E27FC236}">
                <a16:creationId xmlns:a16="http://schemas.microsoft.com/office/drawing/2014/main" id="{7438434B-4918-6E1F-5DCD-277577623662}"/>
              </a:ext>
            </a:extLst>
          </p:cNvPr>
          <p:cNvSpPr txBox="1"/>
          <p:nvPr/>
        </p:nvSpPr>
        <p:spPr>
          <a:xfrm>
            <a:off x="6303840" y="1645849"/>
            <a:ext cx="2447109" cy="342145"/>
          </a:xfrm>
          <a:prstGeom prst="rect">
            <a:avLst/>
          </a:prstGeom>
          <a:noFill/>
        </p:spPr>
        <p:txBody>
          <a:bodyPr wrap="square">
            <a:spAutoFit/>
          </a:bodyPr>
          <a:lstStyle/>
          <a:p>
            <a:pPr marL="609600" lvl="1" indent="-228600">
              <a:lnSpc>
                <a:spcPct val="110000"/>
              </a:lnSpc>
              <a:spcBef>
                <a:spcPts val="500"/>
              </a:spcBef>
              <a:buClr>
                <a:schemeClr val="bg1">
                  <a:lumMod val="75000"/>
                </a:schemeClr>
              </a:buClr>
              <a:buFont typeface="Wingdings" panose="05000000000000000000" pitchFamily="2" charset="2"/>
              <a:buChar char="§"/>
            </a:pPr>
            <a:r>
              <a:rPr lang="cs-CZ" sz="1600" dirty="0" err="1">
                <a:latin typeface="Arial" panose="020B0604020202020204" pitchFamily="34" charset="0"/>
                <a:cs typeface="Arial" panose="020B0604020202020204" pitchFamily="34" charset="0"/>
              </a:rPr>
              <a:t>Spanning</a:t>
            </a:r>
            <a:r>
              <a:rPr lang="cs-CZ" sz="1600" dirty="0">
                <a:latin typeface="Arial" panose="020B0604020202020204" pitchFamily="34" charset="0"/>
                <a:cs typeface="Arial" panose="020B0604020202020204" pitchFamily="34" charset="0"/>
              </a:rPr>
              <a:t> </a:t>
            </a:r>
            <a:r>
              <a:rPr lang="cs-CZ" sz="1600" dirty="0" err="1">
                <a:latin typeface="Arial" panose="020B0604020202020204" pitchFamily="34" charset="0"/>
                <a:cs typeface="Arial" panose="020B0604020202020204" pitchFamily="34" charset="0"/>
              </a:rPr>
              <a:t>tree</a:t>
            </a:r>
            <a:endParaRPr lang="cs-CZ"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2580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A502072C-0E1D-40BB-B57C-4F83064B768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kt 6" hidden="1">
                        <a:extLst>
                          <a:ext uri="{FF2B5EF4-FFF2-40B4-BE49-F238E27FC236}">
                            <a16:creationId xmlns:a16="http://schemas.microsoft.com/office/drawing/2014/main" id="{A502072C-0E1D-40BB-B57C-4F83064B768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63</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Graph</a:t>
            </a:r>
            <a:r>
              <a:rPr lang="cs-CZ" dirty="0"/>
              <a:t> Modeling</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0630126" cy="3773488"/>
          </a:xfrm>
        </p:spPr>
        <p:txBody>
          <a:bodyPr>
            <a:noAutofit/>
          </a:bodyPr>
          <a:lstStyle/>
          <a:p>
            <a:pPr marL="285750" indent="-285750">
              <a:lnSpc>
                <a:spcPct val="110000"/>
              </a:lnSpc>
              <a:buClr>
                <a:prstClr val="white">
                  <a:lumMod val="75000"/>
                </a:prstClr>
              </a:buClr>
              <a:buFont typeface="Wingdings" panose="05000000000000000000" pitchFamily="2" charset="2"/>
              <a:buChar char="§"/>
              <a:defRPr/>
            </a:pPr>
            <a:r>
              <a:rPr lang="en-US" dirty="0">
                <a:solidFill>
                  <a:schemeClr val="accent2"/>
                </a:solidFill>
              </a:rPr>
              <a:t>A</a:t>
            </a:r>
            <a:r>
              <a:rPr lang="en-US" dirty="0"/>
              <a:t> </a:t>
            </a:r>
            <a:r>
              <a:rPr lang="en-US" dirty="0">
                <a:solidFill>
                  <a:schemeClr val="accent2"/>
                </a:solidFill>
              </a:rPr>
              <a:t>net graph </a:t>
            </a:r>
            <a:r>
              <a:rPr lang="en-US" dirty="0"/>
              <a:t>is a continuous, oriented, valued graph with one input and one output.</a:t>
            </a:r>
            <a:endParaRPr lang="cs-CZ" dirty="0"/>
          </a:p>
          <a:p>
            <a:pPr marL="285750" indent="-285750">
              <a:lnSpc>
                <a:spcPct val="110000"/>
              </a:lnSpc>
              <a:buClr>
                <a:prstClr val="white">
                  <a:lumMod val="75000"/>
                </a:prstClr>
              </a:buClr>
              <a:buFont typeface="Wingdings" panose="05000000000000000000" pitchFamily="2" charset="2"/>
              <a:buChar char="§"/>
              <a:defRPr/>
            </a:pPr>
            <a:r>
              <a:rPr lang="en-US" dirty="0">
                <a:solidFill>
                  <a:schemeClr val="accent2"/>
                </a:solidFill>
              </a:rPr>
              <a:t>Hamiltonian cycle </a:t>
            </a:r>
            <a:r>
              <a:rPr lang="en-US" dirty="0"/>
              <a:t>is a cycle that includes each node of the graph exactly once. </a:t>
            </a:r>
            <a:endParaRPr lang="cs-CZ" dirty="0"/>
          </a:p>
          <a:p>
            <a:pPr marL="285750" indent="-285750">
              <a:lnSpc>
                <a:spcPct val="110000"/>
              </a:lnSpc>
              <a:buClr>
                <a:prstClr val="white">
                  <a:lumMod val="75000"/>
                </a:prstClr>
              </a:buClr>
              <a:buFont typeface="Wingdings" panose="05000000000000000000" pitchFamily="2" charset="2"/>
              <a:buChar char="§"/>
              <a:defRPr/>
            </a:pPr>
            <a:r>
              <a:rPr lang="en-US" dirty="0">
                <a:solidFill>
                  <a:schemeClr val="accent2"/>
                </a:solidFill>
              </a:rPr>
              <a:t>Eulerian cycle </a:t>
            </a:r>
            <a:r>
              <a:rPr lang="en-US" dirty="0"/>
              <a:t>includes each arc of the graph exactly once. </a:t>
            </a:r>
            <a:endParaRPr lang="cs-CZ" dirty="0"/>
          </a:p>
          <a:p>
            <a:pPr marL="285750" indent="-285750">
              <a:lnSpc>
                <a:spcPct val="110000"/>
              </a:lnSpc>
              <a:buClr>
                <a:prstClr val="white">
                  <a:lumMod val="75000"/>
                </a:prstClr>
              </a:buClr>
              <a:buFont typeface="Wingdings" panose="05000000000000000000" pitchFamily="2" charset="2"/>
              <a:buChar char="§"/>
              <a:defRPr/>
            </a:pPr>
            <a:r>
              <a:rPr lang="en-US" dirty="0">
                <a:solidFill>
                  <a:schemeClr val="accent2"/>
                </a:solidFill>
              </a:rPr>
              <a:t>Eulerian trail </a:t>
            </a:r>
            <a:r>
              <a:rPr lang="en-US" dirty="0"/>
              <a:t>is a trail that includes each arc of the graph. </a:t>
            </a:r>
            <a:endParaRPr lang="cs-CZ" dirty="0"/>
          </a:p>
          <a:p>
            <a:pPr marL="285750" indent="-285750">
              <a:lnSpc>
                <a:spcPct val="110000"/>
              </a:lnSpc>
              <a:buClr>
                <a:prstClr val="white">
                  <a:lumMod val="75000"/>
                </a:prstClr>
              </a:buClr>
              <a:buFont typeface="Wingdings" panose="05000000000000000000" pitchFamily="2" charset="2"/>
              <a:buChar char="§"/>
              <a:defRPr/>
            </a:pPr>
            <a:r>
              <a:rPr lang="en-US" dirty="0">
                <a:solidFill>
                  <a:schemeClr val="accent2"/>
                </a:solidFill>
              </a:rPr>
              <a:t>Eulerian graph </a:t>
            </a:r>
            <a:r>
              <a:rPr lang="en-US" dirty="0"/>
              <a:t>is a graph in which the Eulerian cycle can be found.</a:t>
            </a:r>
            <a:endParaRPr lang="cs-CZ" dirty="0">
              <a:solidFill>
                <a:schemeClr val="accent2"/>
              </a:solidFill>
              <a:sym typeface="Symbol" panose="05050102010706020507" pitchFamily="18" charset="2"/>
            </a:endParaRP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66638"/>
            <a:ext cx="9242159" cy="373436"/>
          </a:xfrm>
        </p:spPr>
        <p:txBody>
          <a:bodyPr/>
          <a:lstStyle/>
          <a:p>
            <a:pPr lvl="0">
              <a:lnSpc>
                <a:spcPct val="110000"/>
              </a:lnSpc>
            </a:pPr>
            <a:r>
              <a:rPr lang="cs-CZ" b="1" dirty="0"/>
              <a:t>Basic terminology</a:t>
            </a:r>
          </a:p>
        </p:txBody>
      </p:sp>
    </p:spTree>
    <p:extLst>
      <p:ext uri="{BB962C8B-B14F-4D97-AF65-F5344CB8AC3E}">
        <p14:creationId xmlns:p14="http://schemas.microsoft.com/office/powerpoint/2010/main" val="17697181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9E7D0FC-D322-49E9-85D2-5B3ACC6094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39E7D0FC-D322-49E9-85D2-5B3ACC6094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64</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Graph</a:t>
            </a:r>
            <a:r>
              <a:rPr lang="cs-CZ" dirty="0"/>
              <a:t> Modeling</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40144" y="1647546"/>
            <a:ext cx="10432119" cy="3773488"/>
          </a:xfrm>
        </p:spPr>
        <p:txBody>
          <a:bodyPr>
            <a:noAutofit/>
          </a:bodyPr>
          <a:lstStyle/>
          <a:p>
            <a:pPr marL="285750" lvl="0" indent="-285750">
              <a:lnSpc>
                <a:spcPct val="110000"/>
              </a:lnSpc>
              <a:buFont typeface="Wingdings" panose="05000000000000000000" pitchFamily="2" charset="2"/>
              <a:buChar char="§"/>
            </a:pPr>
            <a:r>
              <a:rPr lang="cs-CZ" b="1" dirty="0" err="1"/>
              <a:t>Definition</a:t>
            </a:r>
            <a:r>
              <a:rPr lang="cs-CZ" b="1" dirty="0"/>
              <a:t> </a:t>
            </a:r>
            <a:r>
              <a:rPr lang="cs-CZ" b="1" dirty="0" err="1"/>
              <a:t>of</a:t>
            </a:r>
            <a:r>
              <a:rPr lang="cs-CZ" b="1" dirty="0"/>
              <a:t> </a:t>
            </a:r>
            <a:r>
              <a:rPr lang="cs-CZ" b="1" dirty="0" err="1"/>
              <a:t>the</a:t>
            </a:r>
            <a:r>
              <a:rPr lang="cs-CZ" b="1" dirty="0"/>
              <a:t> </a:t>
            </a:r>
            <a:r>
              <a:rPr lang="cs-CZ" b="1" dirty="0" err="1"/>
              <a:t>problem</a:t>
            </a:r>
            <a:endParaRPr lang="en-US" b="1" dirty="0"/>
          </a:p>
          <a:p>
            <a:pPr lvl="1">
              <a:lnSpc>
                <a:spcPct val="110000"/>
              </a:lnSpc>
            </a:pPr>
            <a:r>
              <a:rPr kumimoji="0" lang="cs-CZ"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 = </a:t>
            </a:r>
            <a:r>
              <a:rPr kumimoji="0" lang="cs-CZ"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cs-CZ"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 E</a:t>
            </a:r>
            <a:r>
              <a:rPr kumimoji="0" lang="cs-CZ"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dirty="0"/>
              <a:t>be a digraph with the flow capacity</a:t>
            </a:r>
            <a:r>
              <a:rPr lang="cs-CZ" dirty="0"/>
              <a:t> </a:t>
            </a:r>
            <a:r>
              <a:rPr lang="cs-CZ" sz="1800" i="1" dirty="0" err="1">
                <a:solidFill>
                  <a:schemeClr val="accent2"/>
                </a:solidFill>
                <a:latin typeface="Times New Roman" panose="02020603050405020304" pitchFamily="18" charset="0"/>
                <a:cs typeface="Times New Roman" panose="02020603050405020304" pitchFamily="18" charset="0"/>
              </a:rPr>
              <a:t>k</a:t>
            </a:r>
            <a:r>
              <a:rPr lang="cs-CZ" sz="1800" i="1" baseline="-25000" dirty="0" err="1">
                <a:solidFill>
                  <a:schemeClr val="accent2"/>
                </a:solidFill>
                <a:latin typeface="Times New Roman" panose="02020603050405020304" pitchFamily="18" charset="0"/>
                <a:cs typeface="Times New Roman" panose="02020603050405020304" pitchFamily="18" charset="0"/>
              </a:rPr>
              <a:t>ij</a:t>
            </a:r>
            <a:r>
              <a:rPr lang="en-US" dirty="0"/>
              <a:t> </a:t>
            </a:r>
            <a:r>
              <a:rPr lang="cs-CZ" dirty="0" err="1"/>
              <a:t>given</a:t>
            </a:r>
            <a:r>
              <a:rPr lang="cs-CZ" dirty="0"/>
              <a:t> </a:t>
            </a:r>
            <a:r>
              <a:rPr lang="cs-CZ" dirty="0" err="1"/>
              <a:t>for</a:t>
            </a:r>
            <a:r>
              <a:rPr lang="cs-CZ" dirty="0"/>
              <a:t> </a:t>
            </a:r>
            <a:r>
              <a:rPr lang="cs-CZ" dirty="0" err="1"/>
              <a:t>each</a:t>
            </a:r>
            <a:r>
              <a:rPr lang="cs-CZ" dirty="0"/>
              <a:t> </a:t>
            </a:r>
            <a:r>
              <a:rPr lang="cs-CZ" dirty="0" err="1"/>
              <a:t>arc</a:t>
            </a:r>
            <a:r>
              <a:rPr lang="cs-CZ" dirty="0"/>
              <a:t> </a:t>
            </a:r>
            <a:r>
              <a:rPr lang="cs-CZ" sz="1800" dirty="0">
                <a:solidFill>
                  <a:schemeClr val="accent2"/>
                </a:solidFill>
                <a:latin typeface="Times New Roman" panose="02020603050405020304" pitchFamily="18" charset="0"/>
                <a:cs typeface="Times New Roman" panose="02020603050405020304" pitchFamily="18" charset="0"/>
              </a:rPr>
              <a:t>(</a:t>
            </a:r>
            <a:r>
              <a:rPr lang="cs-CZ" sz="1800" i="1" dirty="0">
                <a:solidFill>
                  <a:schemeClr val="accent2"/>
                </a:solidFill>
                <a:latin typeface="Times New Roman" panose="02020603050405020304" pitchFamily="18" charset="0"/>
                <a:cs typeface="Times New Roman" panose="02020603050405020304" pitchFamily="18" charset="0"/>
              </a:rPr>
              <a:t>i, j</a:t>
            </a:r>
            <a:r>
              <a:rPr lang="cs-CZ" sz="1800" dirty="0">
                <a:solidFill>
                  <a:schemeClr val="accent2"/>
                </a:solidFill>
                <a:latin typeface="Times New Roman" panose="02020603050405020304" pitchFamily="18" charset="0"/>
                <a:cs typeface="Times New Roman" panose="02020603050405020304" pitchFamily="18" charset="0"/>
              </a:rPr>
              <a:t>)</a:t>
            </a:r>
            <a:r>
              <a:rPr lang="cs-CZ" dirty="0"/>
              <a:t>. </a:t>
            </a:r>
          </a:p>
          <a:p>
            <a:pPr lvl="1">
              <a:lnSpc>
                <a:spcPct val="110000"/>
              </a:lnSpc>
            </a:pPr>
            <a:r>
              <a:rPr lang="en-US" dirty="0"/>
              <a:t>The objective is to identify the </a:t>
            </a:r>
            <a:r>
              <a:rPr lang="en-US" dirty="0">
                <a:solidFill>
                  <a:schemeClr val="accent2"/>
                </a:solidFill>
              </a:rPr>
              <a:t>maximum amount of flow </a:t>
            </a:r>
            <a:r>
              <a:rPr lang="en-US" dirty="0"/>
              <a:t>that can occur from </a:t>
            </a:r>
            <a:r>
              <a:rPr lang="en-US" dirty="0">
                <a:solidFill>
                  <a:schemeClr val="accent2"/>
                </a:solidFill>
              </a:rPr>
              <a:t>source</a:t>
            </a:r>
            <a:r>
              <a:rPr lang="en-US" dirty="0"/>
              <a:t> node</a:t>
            </a:r>
            <a:r>
              <a:rPr lang="cs-CZ" dirty="0"/>
              <a:t> </a:t>
            </a:r>
            <a:r>
              <a:rPr lang="cs-CZ" sz="1800" i="1" dirty="0">
                <a:solidFill>
                  <a:schemeClr val="accent2"/>
                </a:solidFill>
                <a:latin typeface="Times New Roman" panose="02020603050405020304" pitchFamily="18" charset="0"/>
                <a:cs typeface="Times New Roman" panose="02020603050405020304" pitchFamily="18" charset="0"/>
              </a:rPr>
              <a:t>s</a:t>
            </a:r>
            <a:r>
              <a:rPr lang="cs-CZ" dirty="0"/>
              <a:t> to </a:t>
            </a:r>
            <a:r>
              <a:rPr lang="cs-CZ" dirty="0" err="1">
                <a:solidFill>
                  <a:schemeClr val="accent2"/>
                </a:solidFill>
              </a:rPr>
              <a:t>sink</a:t>
            </a:r>
            <a:r>
              <a:rPr lang="cs-CZ" dirty="0"/>
              <a:t> node </a:t>
            </a:r>
            <a:r>
              <a:rPr lang="cs-CZ" sz="1800" i="1" dirty="0">
                <a:solidFill>
                  <a:schemeClr val="accent2"/>
                </a:solidFill>
                <a:latin typeface="Times New Roman" panose="02020603050405020304" pitchFamily="18" charset="0"/>
                <a:cs typeface="Times New Roman" panose="02020603050405020304" pitchFamily="18" charset="0"/>
              </a:rPr>
              <a:t>d</a:t>
            </a:r>
            <a:r>
              <a:rPr lang="cs-CZ" dirty="0"/>
              <a:t>. </a:t>
            </a:r>
          </a:p>
          <a:p>
            <a:pPr marL="285750" indent="-285750">
              <a:lnSpc>
                <a:spcPct val="110000"/>
              </a:lnSpc>
              <a:buFont typeface="Wingdings" panose="05000000000000000000" pitchFamily="2" charset="2"/>
              <a:buChar char="§"/>
            </a:pPr>
            <a:endParaRPr lang="en-US" b="1"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11" name="Zástupný text 8">
            <a:extLst>
              <a:ext uri="{FF2B5EF4-FFF2-40B4-BE49-F238E27FC236}">
                <a16:creationId xmlns:a16="http://schemas.microsoft.com/office/drawing/2014/main" id="{D42AF040-FC7C-4BF6-DF03-02394703866E}"/>
              </a:ext>
            </a:extLst>
          </p:cNvPr>
          <p:cNvSpPr>
            <a:spLocks noGrp="1"/>
          </p:cNvSpPr>
          <p:nvPr>
            <p:ph type="body" sz="quarter" idx="23"/>
          </p:nvPr>
        </p:nvSpPr>
        <p:spPr>
          <a:xfrm>
            <a:off x="460326" y="1066638"/>
            <a:ext cx="9552969" cy="369332"/>
          </a:xfrm>
        </p:spPr>
        <p:txBody>
          <a:bodyPr/>
          <a:lstStyle/>
          <a:p>
            <a:r>
              <a:rPr lang="cs-CZ" dirty="0"/>
              <a:t>Maximum Flow </a:t>
            </a:r>
            <a:r>
              <a:rPr lang="cs-CZ" dirty="0" err="1"/>
              <a:t>Problem</a:t>
            </a:r>
            <a:endParaRPr lang="en-US" dirty="0"/>
          </a:p>
        </p:txBody>
      </p:sp>
    </p:spTree>
    <p:extLst>
      <p:ext uri="{BB962C8B-B14F-4D97-AF65-F5344CB8AC3E}">
        <p14:creationId xmlns:p14="http://schemas.microsoft.com/office/powerpoint/2010/main" val="4132273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916" y="1647546"/>
            <a:ext cx="10812954" cy="1224125"/>
          </a:xfrm>
        </p:spPr>
        <p:txBody>
          <a:bodyPr>
            <a:noAutofit/>
          </a:bodyPr>
          <a:lstStyle/>
          <a:p>
            <a:pPr marL="285750" lvl="0" indent="-285750">
              <a:lnSpc>
                <a:spcPct val="110000"/>
              </a:lnSpc>
              <a:buFont typeface="Wingdings" panose="05000000000000000000" pitchFamily="2" charset="2"/>
              <a:buChar char="§"/>
            </a:pPr>
            <a:r>
              <a:rPr lang="cs-CZ" b="1" dirty="0" err="1"/>
              <a:t>Example</a:t>
            </a:r>
            <a:endParaRPr lang="en-US" b="1" dirty="0"/>
          </a:p>
          <a:p>
            <a:pPr lvl="1">
              <a:lnSpc>
                <a:spcPct val="110000"/>
              </a:lnSpc>
            </a:pPr>
            <a:r>
              <a:rPr lang="en-US" dirty="0"/>
              <a:t>Will you find the </a:t>
            </a:r>
            <a:r>
              <a:rPr lang="en-US" dirty="0">
                <a:solidFill>
                  <a:schemeClr val="accent2"/>
                </a:solidFill>
              </a:rPr>
              <a:t>maximum flow </a:t>
            </a:r>
            <a:r>
              <a:rPr lang="en-US" dirty="0"/>
              <a:t>from </a:t>
            </a:r>
            <a:r>
              <a:rPr lang="en-US" dirty="0">
                <a:solidFill>
                  <a:schemeClr val="accent2"/>
                </a:solidFill>
              </a:rPr>
              <a:t>node 1</a:t>
            </a:r>
            <a:r>
              <a:rPr lang="en-US" dirty="0"/>
              <a:t> to </a:t>
            </a:r>
            <a:r>
              <a:rPr lang="en-US" dirty="0">
                <a:solidFill>
                  <a:schemeClr val="accent2"/>
                </a:solidFill>
              </a:rPr>
              <a:t>node 6 </a:t>
            </a:r>
            <a:r>
              <a:rPr lang="en-US" dirty="0"/>
              <a:t>for a graph given by the following table.</a:t>
            </a:r>
            <a:endParaRPr lang="cs-CZ" dirty="0"/>
          </a:p>
          <a:p>
            <a:pPr marL="381000" lvl="1" indent="0">
              <a:lnSpc>
                <a:spcPct val="110000"/>
              </a:lnSpc>
              <a:buNone/>
            </a:pPr>
            <a:endParaRPr lang="en-US" dirty="0"/>
          </a:p>
        </p:txBody>
      </p:sp>
      <p:graphicFrame>
        <p:nvGraphicFramePr>
          <p:cNvPr id="3" name="Objekt 2" hidden="1">
            <a:extLst>
              <a:ext uri="{FF2B5EF4-FFF2-40B4-BE49-F238E27FC236}">
                <a16:creationId xmlns:a16="http://schemas.microsoft.com/office/drawing/2014/main" id="{39E7D0FC-D322-49E9-85D2-5B3ACC6094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39E7D0FC-D322-49E9-85D2-5B3ACC6094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65</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Graph</a:t>
            </a:r>
            <a:r>
              <a:rPr lang="cs-CZ" dirty="0"/>
              <a:t> Modeling</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11" name="Zástupný text 8">
            <a:extLst>
              <a:ext uri="{FF2B5EF4-FFF2-40B4-BE49-F238E27FC236}">
                <a16:creationId xmlns:a16="http://schemas.microsoft.com/office/drawing/2014/main" id="{D42AF040-FC7C-4BF6-DF03-02394703866E}"/>
              </a:ext>
            </a:extLst>
          </p:cNvPr>
          <p:cNvSpPr>
            <a:spLocks noGrp="1"/>
          </p:cNvSpPr>
          <p:nvPr>
            <p:ph type="body" sz="quarter" idx="23"/>
          </p:nvPr>
        </p:nvSpPr>
        <p:spPr>
          <a:xfrm>
            <a:off x="460326" y="1066638"/>
            <a:ext cx="9552969" cy="369332"/>
          </a:xfrm>
        </p:spPr>
        <p:txBody>
          <a:bodyPr/>
          <a:lstStyle/>
          <a:p>
            <a:r>
              <a:rPr lang="cs-CZ" dirty="0"/>
              <a:t>Maximum </a:t>
            </a:r>
            <a:r>
              <a:rPr lang="cs-CZ" dirty="0" err="1"/>
              <a:t>Flow</a:t>
            </a:r>
            <a:r>
              <a:rPr lang="cs-CZ" dirty="0"/>
              <a:t> </a:t>
            </a:r>
            <a:r>
              <a:rPr lang="cs-CZ" dirty="0" err="1"/>
              <a:t>Problem</a:t>
            </a:r>
            <a:endParaRPr lang="en-US" dirty="0"/>
          </a:p>
        </p:txBody>
      </p:sp>
      <p:graphicFrame>
        <p:nvGraphicFramePr>
          <p:cNvPr id="13" name="Tabulka 12">
            <a:extLst>
              <a:ext uri="{FF2B5EF4-FFF2-40B4-BE49-F238E27FC236}">
                <a16:creationId xmlns:a16="http://schemas.microsoft.com/office/drawing/2014/main" id="{17C27BBC-58C3-0886-29A5-0FED9AF77828}"/>
              </a:ext>
            </a:extLst>
          </p:cNvPr>
          <p:cNvGraphicFramePr>
            <a:graphicFrameLocks noGrp="1"/>
          </p:cNvGraphicFramePr>
          <p:nvPr>
            <p:extLst>
              <p:ext uri="{D42A27DB-BD31-4B8C-83A1-F6EECF244321}">
                <p14:modId xmlns:p14="http://schemas.microsoft.com/office/powerpoint/2010/main" val="3181008199"/>
              </p:ext>
            </p:extLst>
          </p:nvPr>
        </p:nvGraphicFramePr>
        <p:xfrm>
          <a:off x="1149493" y="2410388"/>
          <a:ext cx="3611128" cy="1808967"/>
        </p:xfrm>
        <a:graphic>
          <a:graphicData uri="http://schemas.openxmlformats.org/drawingml/2006/table">
            <a:tbl>
              <a:tblPr>
                <a:tableStyleId>{5C22544A-7EE6-4342-B048-85BDC9FD1C3A}</a:tableStyleId>
              </a:tblPr>
              <a:tblGrid>
                <a:gridCol w="902782">
                  <a:extLst>
                    <a:ext uri="{9D8B030D-6E8A-4147-A177-3AD203B41FA5}">
                      <a16:colId xmlns:a16="http://schemas.microsoft.com/office/drawing/2014/main" val="3698550303"/>
                    </a:ext>
                  </a:extLst>
                </a:gridCol>
                <a:gridCol w="902782">
                  <a:extLst>
                    <a:ext uri="{9D8B030D-6E8A-4147-A177-3AD203B41FA5}">
                      <a16:colId xmlns:a16="http://schemas.microsoft.com/office/drawing/2014/main" val="2603527545"/>
                    </a:ext>
                  </a:extLst>
                </a:gridCol>
                <a:gridCol w="902782">
                  <a:extLst>
                    <a:ext uri="{9D8B030D-6E8A-4147-A177-3AD203B41FA5}">
                      <a16:colId xmlns:a16="http://schemas.microsoft.com/office/drawing/2014/main" val="2725501363"/>
                    </a:ext>
                  </a:extLst>
                </a:gridCol>
                <a:gridCol w="902782">
                  <a:extLst>
                    <a:ext uri="{9D8B030D-6E8A-4147-A177-3AD203B41FA5}">
                      <a16:colId xmlns:a16="http://schemas.microsoft.com/office/drawing/2014/main" val="1745760346"/>
                    </a:ext>
                  </a:extLst>
                </a:gridCol>
              </a:tblGrid>
              <a:tr h="457557">
                <a:tc>
                  <a:txBody>
                    <a:bodyPr/>
                    <a:lstStyle/>
                    <a:p>
                      <a:pPr marL="0" algn="ctr" defTabSz="914400" rtl="0" eaLnBrk="1" fontAlgn="b" latinLnBrk="0" hangingPunct="1">
                        <a:lnSpc>
                          <a:spcPct val="107000"/>
                        </a:lnSpc>
                        <a:spcAft>
                          <a:spcPts val="800"/>
                        </a:spcAft>
                      </a:pPr>
                      <a:r>
                        <a:rPr lang="cs-CZ" sz="1200" b="1" kern="1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Arc</a:t>
                      </a:r>
                      <a:endPar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lnSpc>
                          <a:spcPct val="107000"/>
                        </a:lnSpc>
                        <a:spcAft>
                          <a:spcPts val="800"/>
                        </a:spcAft>
                      </a:pPr>
                      <a:r>
                        <a:rPr lang="cs-CZ" sz="1200" b="1" kern="1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Capacity</a:t>
                      </a:r>
                      <a:endPar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lnSpc>
                          <a:spcPct val="107000"/>
                        </a:lnSpc>
                        <a:spcAft>
                          <a:spcPts val="800"/>
                        </a:spcAft>
                      </a:pPr>
                      <a:r>
                        <a:rPr lang="cs-CZ" sz="1200" b="1" kern="1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Arc</a:t>
                      </a:r>
                      <a:endPar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lnSpc>
                          <a:spcPct val="107000"/>
                        </a:lnSpc>
                        <a:spcAft>
                          <a:spcPts val="800"/>
                        </a:spcAft>
                      </a:pPr>
                      <a:r>
                        <a:rPr lang="cs-CZ" sz="1200" b="1" kern="1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Capacity</a:t>
                      </a:r>
                      <a:endPar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940973333"/>
                  </a:ext>
                </a:extLst>
              </a:tr>
              <a:tr h="270282">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6170524"/>
                  </a:ext>
                </a:extLst>
              </a:tr>
              <a:tr h="270282">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7664596"/>
                  </a:ext>
                </a:extLst>
              </a:tr>
              <a:tr h="270282">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6671656"/>
                  </a:ext>
                </a:extLst>
              </a:tr>
              <a:tr h="270282">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2529404"/>
                  </a:ext>
                </a:extLst>
              </a:tr>
              <a:tr h="270282">
                <a:tc>
                  <a:txBody>
                    <a:bodyPr/>
                    <a:lstStyle/>
                    <a:p>
                      <a:pPr marL="0" algn="ctr" defTabSz="914400" rtl="0" eaLnBrk="1" fontAlgn="b" latinLnBrk="0" hangingPunct="1">
                        <a:lnSpc>
                          <a:spcPct val="107000"/>
                        </a:lnSpc>
                        <a:spcAft>
                          <a:spcPts val="800"/>
                        </a:spcAft>
                      </a:pPr>
                      <a:r>
                        <a:rPr lang="cs-CZ" sz="1200" b="0" kern="100" dirty="0">
                          <a:solidFill>
                            <a:schemeClr val="tx1"/>
                          </a:solidFill>
                          <a:effectLst/>
                          <a:latin typeface="Arial" panose="020B0604020202020204" pitchFamily="34" charset="0"/>
                          <a:cs typeface="Arial" panose="020B0604020202020204" pitchFamily="34" charset="0"/>
                        </a:rPr>
                        <a:t>(3,4)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dirty="0">
                          <a:solidFill>
                            <a:schemeClr val="tx1"/>
                          </a:solidFill>
                          <a:effectLst/>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dirty="0">
                          <a:solidFill>
                            <a:schemeClr val="tx1"/>
                          </a:solidFill>
                          <a:effectLst/>
                          <a:latin typeface="Arial" panose="020B0604020202020204" pitchFamily="34" charset="0"/>
                          <a:cs typeface="Arial" panose="020B0604020202020204" pitchFamily="34" charset="0"/>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1939887"/>
                  </a:ext>
                </a:extLst>
              </a:tr>
            </a:tbl>
          </a:graphicData>
        </a:graphic>
      </p:graphicFrame>
      <p:grpSp>
        <p:nvGrpSpPr>
          <p:cNvPr id="94" name="Skupina 93">
            <a:extLst>
              <a:ext uri="{FF2B5EF4-FFF2-40B4-BE49-F238E27FC236}">
                <a16:creationId xmlns:a16="http://schemas.microsoft.com/office/drawing/2014/main" id="{E1C6465C-133E-D6B9-C80A-3069C105C462}"/>
              </a:ext>
            </a:extLst>
          </p:cNvPr>
          <p:cNvGrpSpPr/>
          <p:nvPr/>
        </p:nvGrpSpPr>
        <p:grpSpPr>
          <a:xfrm>
            <a:off x="5372115" y="2638394"/>
            <a:ext cx="4118531" cy="2845541"/>
            <a:chOff x="6172262" y="2972232"/>
            <a:chExt cx="4118531" cy="2845541"/>
          </a:xfrm>
        </p:grpSpPr>
        <p:sp>
          <p:nvSpPr>
            <p:cNvPr id="7" name="Ovál 6">
              <a:extLst>
                <a:ext uri="{FF2B5EF4-FFF2-40B4-BE49-F238E27FC236}">
                  <a16:creationId xmlns:a16="http://schemas.microsoft.com/office/drawing/2014/main" id="{103E4D75-4419-BC47-4943-BF7C53F82015}"/>
                </a:ext>
              </a:extLst>
            </p:cNvPr>
            <p:cNvSpPr/>
            <p:nvPr/>
          </p:nvSpPr>
          <p:spPr>
            <a:xfrm>
              <a:off x="6172262" y="3970395"/>
              <a:ext cx="624106" cy="62410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1</a:t>
              </a:r>
            </a:p>
          </p:txBody>
        </p:sp>
        <p:sp>
          <p:nvSpPr>
            <p:cNvPr id="9" name="Ovál 8">
              <a:extLst>
                <a:ext uri="{FF2B5EF4-FFF2-40B4-BE49-F238E27FC236}">
                  <a16:creationId xmlns:a16="http://schemas.microsoft.com/office/drawing/2014/main" id="{413A9379-19B2-6CB3-088C-4DBCCCCA198B}"/>
                </a:ext>
              </a:extLst>
            </p:cNvPr>
            <p:cNvSpPr/>
            <p:nvPr/>
          </p:nvSpPr>
          <p:spPr>
            <a:xfrm>
              <a:off x="7558458" y="2972232"/>
              <a:ext cx="624106" cy="62410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2</a:t>
              </a:r>
            </a:p>
          </p:txBody>
        </p:sp>
        <p:sp>
          <p:nvSpPr>
            <p:cNvPr id="10" name="Ovál 9">
              <a:extLst>
                <a:ext uri="{FF2B5EF4-FFF2-40B4-BE49-F238E27FC236}">
                  <a16:creationId xmlns:a16="http://schemas.microsoft.com/office/drawing/2014/main" id="{AADCEF87-A462-14D7-DBF3-F13A898E6AB6}"/>
                </a:ext>
              </a:extLst>
            </p:cNvPr>
            <p:cNvSpPr/>
            <p:nvPr/>
          </p:nvSpPr>
          <p:spPr>
            <a:xfrm>
              <a:off x="7558457" y="5193667"/>
              <a:ext cx="624106" cy="62410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4</a:t>
              </a:r>
            </a:p>
          </p:txBody>
        </p:sp>
        <p:sp>
          <p:nvSpPr>
            <p:cNvPr id="12" name="Ovál 11">
              <a:extLst>
                <a:ext uri="{FF2B5EF4-FFF2-40B4-BE49-F238E27FC236}">
                  <a16:creationId xmlns:a16="http://schemas.microsoft.com/office/drawing/2014/main" id="{AA46B888-3123-8D85-31CF-0BFF521AD8E8}"/>
                </a:ext>
              </a:extLst>
            </p:cNvPr>
            <p:cNvSpPr/>
            <p:nvPr/>
          </p:nvSpPr>
          <p:spPr>
            <a:xfrm>
              <a:off x="9152607" y="3320706"/>
              <a:ext cx="624106" cy="62410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5</a:t>
              </a:r>
            </a:p>
          </p:txBody>
        </p:sp>
        <p:sp>
          <p:nvSpPr>
            <p:cNvPr id="14" name="Ovál 13">
              <a:extLst>
                <a:ext uri="{FF2B5EF4-FFF2-40B4-BE49-F238E27FC236}">
                  <a16:creationId xmlns:a16="http://schemas.microsoft.com/office/drawing/2014/main" id="{57584809-4941-8A72-5BE6-BD32F243DECC}"/>
                </a:ext>
              </a:extLst>
            </p:cNvPr>
            <p:cNvSpPr/>
            <p:nvPr/>
          </p:nvSpPr>
          <p:spPr>
            <a:xfrm>
              <a:off x="9666687" y="4726892"/>
              <a:ext cx="624106" cy="62410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6</a:t>
              </a:r>
            </a:p>
          </p:txBody>
        </p:sp>
        <p:sp>
          <p:nvSpPr>
            <p:cNvPr id="15" name="Ovál 14">
              <a:extLst>
                <a:ext uri="{FF2B5EF4-FFF2-40B4-BE49-F238E27FC236}">
                  <a16:creationId xmlns:a16="http://schemas.microsoft.com/office/drawing/2014/main" id="{3C71F3BF-49B8-8919-D9BB-142A080B7887}"/>
                </a:ext>
              </a:extLst>
            </p:cNvPr>
            <p:cNvSpPr/>
            <p:nvPr/>
          </p:nvSpPr>
          <p:spPr>
            <a:xfrm>
              <a:off x="7554496" y="3970395"/>
              <a:ext cx="624106" cy="62410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3</a:t>
              </a:r>
            </a:p>
          </p:txBody>
        </p:sp>
        <p:cxnSp>
          <p:nvCxnSpPr>
            <p:cNvPr id="16" name="Přímá spojnice 15">
              <a:extLst>
                <a:ext uri="{FF2B5EF4-FFF2-40B4-BE49-F238E27FC236}">
                  <a16:creationId xmlns:a16="http://schemas.microsoft.com/office/drawing/2014/main" id="{3551A0AE-76C0-E277-57BB-5DCAFCC683D6}"/>
                </a:ext>
              </a:extLst>
            </p:cNvPr>
            <p:cNvCxnSpPr>
              <a:cxnSpLocks/>
              <a:stCxn id="7" idx="7"/>
              <a:endCxn id="9" idx="2"/>
            </p:cNvCxnSpPr>
            <p:nvPr/>
          </p:nvCxnSpPr>
          <p:spPr>
            <a:xfrm flipV="1">
              <a:off x="6704970" y="3284285"/>
              <a:ext cx="853488" cy="777508"/>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17" name="Přímá spojnice 16">
              <a:extLst>
                <a:ext uri="{FF2B5EF4-FFF2-40B4-BE49-F238E27FC236}">
                  <a16:creationId xmlns:a16="http://schemas.microsoft.com/office/drawing/2014/main" id="{5802E7E3-D2CD-F9FB-8F5D-96C57D104D20}"/>
                </a:ext>
              </a:extLst>
            </p:cNvPr>
            <p:cNvCxnSpPr>
              <a:cxnSpLocks/>
              <a:stCxn id="7" idx="5"/>
              <a:endCxn id="10" idx="2"/>
            </p:cNvCxnSpPr>
            <p:nvPr/>
          </p:nvCxnSpPr>
          <p:spPr>
            <a:xfrm>
              <a:off x="6704970" y="4503103"/>
              <a:ext cx="853487" cy="1002617"/>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18" name="Přímá spojnice 17">
              <a:extLst>
                <a:ext uri="{FF2B5EF4-FFF2-40B4-BE49-F238E27FC236}">
                  <a16:creationId xmlns:a16="http://schemas.microsoft.com/office/drawing/2014/main" id="{43F87F35-6BD3-08E4-80FB-DAA61A368BC5}"/>
                </a:ext>
              </a:extLst>
            </p:cNvPr>
            <p:cNvCxnSpPr>
              <a:cxnSpLocks/>
              <a:stCxn id="12" idx="2"/>
              <a:endCxn id="9" idx="6"/>
            </p:cNvCxnSpPr>
            <p:nvPr/>
          </p:nvCxnSpPr>
          <p:spPr>
            <a:xfrm flipH="1" flipV="1">
              <a:off x="8182564" y="3284285"/>
              <a:ext cx="970043" cy="348474"/>
            </a:xfrm>
            <a:prstGeom prst="line">
              <a:avLst/>
            </a:prstGeom>
            <a:ln>
              <a:headEnd type="triangle" w="med" len="med"/>
              <a:tailEnd type="none" w="med" len="med"/>
            </a:ln>
          </p:spPr>
          <p:style>
            <a:lnRef idx="3">
              <a:schemeClr val="dk1"/>
            </a:lnRef>
            <a:fillRef idx="0">
              <a:schemeClr val="dk1"/>
            </a:fillRef>
            <a:effectRef idx="2">
              <a:schemeClr val="dk1"/>
            </a:effectRef>
            <a:fontRef idx="minor">
              <a:schemeClr val="tx1"/>
            </a:fontRef>
          </p:style>
        </p:cxnSp>
        <p:cxnSp>
          <p:nvCxnSpPr>
            <p:cNvPr id="20" name="Přímá spojnice 19">
              <a:extLst>
                <a:ext uri="{FF2B5EF4-FFF2-40B4-BE49-F238E27FC236}">
                  <a16:creationId xmlns:a16="http://schemas.microsoft.com/office/drawing/2014/main" id="{689E7163-08A2-AB49-EF78-3B2D0F7BCB1C}"/>
                </a:ext>
              </a:extLst>
            </p:cNvPr>
            <p:cNvCxnSpPr>
              <a:cxnSpLocks/>
              <a:stCxn id="10" idx="0"/>
              <a:endCxn id="15" idx="4"/>
            </p:cNvCxnSpPr>
            <p:nvPr/>
          </p:nvCxnSpPr>
          <p:spPr>
            <a:xfrm flipH="1" flipV="1">
              <a:off x="7866549" y="4594501"/>
              <a:ext cx="3961" cy="599166"/>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1" name="Přímá spojnice 20">
              <a:extLst>
                <a:ext uri="{FF2B5EF4-FFF2-40B4-BE49-F238E27FC236}">
                  <a16:creationId xmlns:a16="http://schemas.microsoft.com/office/drawing/2014/main" id="{4B9CAD81-0C74-859E-6BF5-DDACA07155D6}"/>
                </a:ext>
              </a:extLst>
            </p:cNvPr>
            <p:cNvCxnSpPr>
              <a:cxnSpLocks/>
              <a:stCxn id="12" idx="4"/>
              <a:endCxn id="14" idx="0"/>
            </p:cNvCxnSpPr>
            <p:nvPr/>
          </p:nvCxnSpPr>
          <p:spPr>
            <a:xfrm>
              <a:off x="9464660" y="3944812"/>
              <a:ext cx="514080" cy="782080"/>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22" name="Přímá spojnice 21">
              <a:extLst>
                <a:ext uri="{FF2B5EF4-FFF2-40B4-BE49-F238E27FC236}">
                  <a16:creationId xmlns:a16="http://schemas.microsoft.com/office/drawing/2014/main" id="{AE4E98D7-9EBF-4CD7-885F-06EDD1E7F6D1}"/>
                </a:ext>
              </a:extLst>
            </p:cNvPr>
            <p:cNvCxnSpPr>
              <a:cxnSpLocks/>
              <a:stCxn id="10" idx="6"/>
              <a:endCxn id="14" idx="2"/>
            </p:cNvCxnSpPr>
            <p:nvPr/>
          </p:nvCxnSpPr>
          <p:spPr>
            <a:xfrm flipV="1">
              <a:off x="8182563" y="5038945"/>
              <a:ext cx="1484124" cy="466775"/>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23" name="Přímá spojnice 22">
              <a:extLst>
                <a:ext uri="{FF2B5EF4-FFF2-40B4-BE49-F238E27FC236}">
                  <a16:creationId xmlns:a16="http://schemas.microsoft.com/office/drawing/2014/main" id="{C0F2174C-B360-A383-4044-E74544E06C87}"/>
                </a:ext>
              </a:extLst>
            </p:cNvPr>
            <p:cNvCxnSpPr>
              <a:cxnSpLocks/>
              <a:stCxn id="7" idx="6"/>
              <a:endCxn id="15" idx="2"/>
            </p:cNvCxnSpPr>
            <p:nvPr/>
          </p:nvCxnSpPr>
          <p:spPr>
            <a:xfrm>
              <a:off x="6796368" y="4282448"/>
              <a:ext cx="758128" cy="0"/>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24" name="Přímá spojnice 23">
              <a:extLst>
                <a:ext uri="{FF2B5EF4-FFF2-40B4-BE49-F238E27FC236}">
                  <a16:creationId xmlns:a16="http://schemas.microsoft.com/office/drawing/2014/main" id="{E7FA2951-5F0C-9619-C6DD-D18FA34E5674}"/>
                </a:ext>
              </a:extLst>
            </p:cNvPr>
            <p:cNvCxnSpPr>
              <a:cxnSpLocks/>
              <a:stCxn id="15" idx="6"/>
              <a:endCxn id="14" idx="1"/>
            </p:cNvCxnSpPr>
            <p:nvPr/>
          </p:nvCxnSpPr>
          <p:spPr>
            <a:xfrm>
              <a:off x="8178602" y="4282448"/>
              <a:ext cx="1579483" cy="535842"/>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25" name="Přímá spojnice 24">
              <a:extLst>
                <a:ext uri="{FF2B5EF4-FFF2-40B4-BE49-F238E27FC236}">
                  <a16:creationId xmlns:a16="http://schemas.microsoft.com/office/drawing/2014/main" id="{5CA5AF16-FC3A-5790-8222-B3F1FF4F2C33}"/>
                </a:ext>
              </a:extLst>
            </p:cNvPr>
            <p:cNvCxnSpPr>
              <a:cxnSpLocks/>
              <a:stCxn id="15" idx="7"/>
              <a:endCxn id="12" idx="3"/>
            </p:cNvCxnSpPr>
            <p:nvPr/>
          </p:nvCxnSpPr>
          <p:spPr>
            <a:xfrm flipV="1">
              <a:off x="8087204" y="3853414"/>
              <a:ext cx="1156801" cy="208379"/>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26" name="TextovéPole 25">
              <a:extLst>
                <a:ext uri="{FF2B5EF4-FFF2-40B4-BE49-F238E27FC236}">
                  <a16:creationId xmlns:a16="http://schemas.microsoft.com/office/drawing/2014/main" id="{57170A0D-872E-A3F8-2143-381B1DD9B7C1}"/>
                </a:ext>
              </a:extLst>
            </p:cNvPr>
            <p:cNvSpPr txBox="1"/>
            <p:nvPr/>
          </p:nvSpPr>
          <p:spPr>
            <a:xfrm>
              <a:off x="6782376" y="3404379"/>
              <a:ext cx="393056" cy="338554"/>
            </a:xfrm>
            <a:prstGeom prst="rect">
              <a:avLst/>
            </a:prstGeom>
            <a:noFill/>
          </p:spPr>
          <p:txBody>
            <a:bodyPr wrap="none" rtlCol="0">
              <a:spAutoFit/>
            </a:bodyPr>
            <a:lstStyle/>
            <a:p>
              <a:r>
                <a:rPr lang="cs-CZ" sz="1600"/>
                <a:t>10</a:t>
              </a:r>
              <a:endParaRPr lang="cs-CZ" sz="2000"/>
            </a:p>
          </p:txBody>
        </p:sp>
        <p:sp>
          <p:nvSpPr>
            <p:cNvPr id="27" name="TextovéPole 26">
              <a:extLst>
                <a:ext uri="{FF2B5EF4-FFF2-40B4-BE49-F238E27FC236}">
                  <a16:creationId xmlns:a16="http://schemas.microsoft.com/office/drawing/2014/main" id="{A68DBA7B-2BA6-0227-0929-7914ACB93A8D}"/>
                </a:ext>
              </a:extLst>
            </p:cNvPr>
            <p:cNvSpPr txBox="1"/>
            <p:nvPr/>
          </p:nvSpPr>
          <p:spPr>
            <a:xfrm>
              <a:off x="6747080" y="4894084"/>
              <a:ext cx="393056" cy="338554"/>
            </a:xfrm>
            <a:prstGeom prst="rect">
              <a:avLst/>
            </a:prstGeom>
            <a:noFill/>
          </p:spPr>
          <p:txBody>
            <a:bodyPr wrap="none" rtlCol="0">
              <a:spAutoFit/>
            </a:bodyPr>
            <a:lstStyle/>
            <a:p>
              <a:r>
                <a:rPr lang="cs-CZ" sz="1600"/>
                <a:t>12</a:t>
              </a:r>
              <a:endParaRPr lang="cs-CZ" sz="2000"/>
            </a:p>
          </p:txBody>
        </p:sp>
        <p:sp>
          <p:nvSpPr>
            <p:cNvPr id="28" name="TextovéPole 27">
              <a:extLst>
                <a:ext uri="{FF2B5EF4-FFF2-40B4-BE49-F238E27FC236}">
                  <a16:creationId xmlns:a16="http://schemas.microsoft.com/office/drawing/2014/main" id="{7B7CB745-6ED4-2F7D-AF92-F1C4A17FDB44}"/>
                </a:ext>
              </a:extLst>
            </p:cNvPr>
            <p:cNvSpPr txBox="1"/>
            <p:nvPr/>
          </p:nvSpPr>
          <p:spPr>
            <a:xfrm>
              <a:off x="6987762" y="3957603"/>
              <a:ext cx="393056" cy="338554"/>
            </a:xfrm>
            <a:prstGeom prst="rect">
              <a:avLst/>
            </a:prstGeom>
            <a:noFill/>
          </p:spPr>
          <p:txBody>
            <a:bodyPr wrap="none" rtlCol="0">
              <a:spAutoFit/>
            </a:bodyPr>
            <a:lstStyle/>
            <a:p>
              <a:r>
                <a:rPr lang="cs-CZ" sz="1600"/>
                <a:t>10</a:t>
              </a:r>
              <a:endParaRPr lang="cs-CZ" sz="2000"/>
            </a:p>
          </p:txBody>
        </p:sp>
        <p:sp>
          <p:nvSpPr>
            <p:cNvPr id="29" name="TextovéPole 28">
              <a:extLst>
                <a:ext uri="{FF2B5EF4-FFF2-40B4-BE49-F238E27FC236}">
                  <a16:creationId xmlns:a16="http://schemas.microsoft.com/office/drawing/2014/main" id="{E859D347-EFD5-7EEF-FEB9-0FF549F273DA}"/>
                </a:ext>
              </a:extLst>
            </p:cNvPr>
            <p:cNvSpPr txBox="1"/>
            <p:nvPr/>
          </p:nvSpPr>
          <p:spPr>
            <a:xfrm>
              <a:off x="8422441" y="3649865"/>
              <a:ext cx="288862" cy="338555"/>
            </a:xfrm>
            <a:prstGeom prst="rect">
              <a:avLst/>
            </a:prstGeom>
            <a:noFill/>
          </p:spPr>
          <p:txBody>
            <a:bodyPr wrap="none" rtlCol="0">
              <a:spAutoFit/>
            </a:bodyPr>
            <a:lstStyle/>
            <a:p>
              <a:r>
                <a:rPr lang="cs-CZ" sz="1600"/>
                <a:t>7</a:t>
              </a:r>
              <a:endParaRPr lang="cs-CZ" sz="2000"/>
            </a:p>
          </p:txBody>
        </p:sp>
        <p:sp>
          <p:nvSpPr>
            <p:cNvPr id="30" name="TextovéPole 29">
              <a:extLst>
                <a:ext uri="{FF2B5EF4-FFF2-40B4-BE49-F238E27FC236}">
                  <a16:creationId xmlns:a16="http://schemas.microsoft.com/office/drawing/2014/main" id="{55C5D3F1-2527-F42D-81C2-344FEEFF01C1}"/>
                </a:ext>
              </a:extLst>
            </p:cNvPr>
            <p:cNvSpPr txBox="1"/>
            <p:nvPr/>
          </p:nvSpPr>
          <p:spPr>
            <a:xfrm>
              <a:off x="7867258" y="4700390"/>
              <a:ext cx="288862" cy="338555"/>
            </a:xfrm>
            <a:prstGeom prst="rect">
              <a:avLst/>
            </a:prstGeom>
            <a:noFill/>
          </p:spPr>
          <p:txBody>
            <a:bodyPr wrap="none" rtlCol="0">
              <a:spAutoFit/>
            </a:bodyPr>
            <a:lstStyle/>
            <a:p>
              <a:r>
                <a:rPr lang="cs-CZ" sz="1600"/>
                <a:t>3</a:t>
              </a:r>
              <a:endParaRPr lang="cs-CZ" sz="2000"/>
            </a:p>
          </p:txBody>
        </p:sp>
        <p:sp>
          <p:nvSpPr>
            <p:cNvPr id="31" name="TextovéPole 30">
              <a:extLst>
                <a:ext uri="{FF2B5EF4-FFF2-40B4-BE49-F238E27FC236}">
                  <a16:creationId xmlns:a16="http://schemas.microsoft.com/office/drawing/2014/main" id="{5B234CE1-7911-4A0E-9BF6-B70B036F2873}"/>
                </a:ext>
              </a:extLst>
            </p:cNvPr>
            <p:cNvSpPr txBox="1"/>
            <p:nvPr/>
          </p:nvSpPr>
          <p:spPr>
            <a:xfrm>
              <a:off x="9706545" y="4102385"/>
              <a:ext cx="393056" cy="338554"/>
            </a:xfrm>
            <a:prstGeom prst="rect">
              <a:avLst/>
            </a:prstGeom>
            <a:noFill/>
          </p:spPr>
          <p:txBody>
            <a:bodyPr wrap="none" rtlCol="0">
              <a:spAutoFit/>
            </a:bodyPr>
            <a:lstStyle/>
            <a:p>
              <a:r>
                <a:rPr lang="cs-CZ" sz="1600"/>
                <a:t>18</a:t>
              </a:r>
              <a:endParaRPr lang="cs-CZ" sz="2000"/>
            </a:p>
          </p:txBody>
        </p:sp>
        <p:sp>
          <p:nvSpPr>
            <p:cNvPr id="32" name="TextovéPole 31">
              <a:extLst>
                <a:ext uri="{FF2B5EF4-FFF2-40B4-BE49-F238E27FC236}">
                  <a16:creationId xmlns:a16="http://schemas.microsoft.com/office/drawing/2014/main" id="{019183AC-C140-D679-0AD7-D4ACFCFA71F8}"/>
                </a:ext>
              </a:extLst>
            </p:cNvPr>
            <p:cNvSpPr txBox="1"/>
            <p:nvPr/>
          </p:nvSpPr>
          <p:spPr>
            <a:xfrm>
              <a:off x="8780194" y="4212144"/>
              <a:ext cx="288862" cy="338555"/>
            </a:xfrm>
            <a:prstGeom prst="rect">
              <a:avLst/>
            </a:prstGeom>
            <a:noFill/>
          </p:spPr>
          <p:txBody>
            <a:bodyPr wrap="none" rtlCol="0">
              <a:spAutoFit/>
            </a:bodyPr>
            <a:lstStyle/>
            <a:p>
              <a:r>
                <a:rPr lang="cs-CZ" sz="1600"/>
                <a:t>5</a:t>
              </a:r>
              <a:endParaRPr lang="cs-CZ" sz="2000"/>
            </a:p>
          </p:txBody>
        </p:sp>
        <p:sp>
          <p:nvSpPr>
            <p:cNvPr id="33" name="TextovéPole 32">
              <a:extLst>
                <a:ext uri="{FF2B5EF4-FFF2-40B4-BE49-F238E27FC236}">
                  <a16:creationId xmlns:a16="http://schemas.microsoft.com/office/drawing/2014/main" id="{9D57C813-68B3-6F56-0878-673BEF7B5CD5}"/>
                </a:ext>
              </a:extLst>
            </p:cNvPr>
            <p:cNvSpPr txBox="1"/>
            <p:nvPr/>
          </p:nvSpPr>
          <p:spPr>
            <a:xfrm>
              <a:off x="8620937" y="4986648"/>
              <a:ext cx="288862" cy="338555"/>
            </a:xfrm>
            <a:prstGeom prst="rect">
              <a:avLst/>
            </a:prstGeom>
            <a:noFill/>
          </p:spPr>
          <p:txBody>
            <a:bodyPr wrap="none" rtlCol="0">
              <a:spAutoFit/>
            </a:bodyPr>
            <a:lstStyle/>
            <a:p>
              <a:r>
                <a:rPr lang="cs-CZ" sz="1600"/>
                <a:t>9</a:t>
              </a:r>
              <a:endParaRPr lang="cs-CZ" sz="2000"/>
            </a:p>
          </p:txBody>
        </p:sp>
        <p:sp>
          <p:nvSpPr>
            <p:cNvPr id="35" name="TextovéPole 34">
              <a:extLst>
                <a:ext uri="{FF2B5EF4-FFF2-40B4-BE49-F238E27FC236}">
                  <a16:creationId xmlns:a16="http://schemas.microsoft.com/office/drawing/2014/main" id="{88D05070-6213-AC93-90C9-A56D46C8E768}"/>
                </a:ext>
              </a:extLst>
            </p:cNvPr>
            <p:cNvSpPr txBox="1"/>
            <p:nvPr/>
          </p:nvSpPr>
          <p:spPr>
            <a:xfrm>
              <a:off x="8514775" y="3109188"/>
              <a:ext cx="393056" cy="338554"/>
            </a:xfrm>
            <a:prstGeom prst="rect">
              <a:avLst/>
            </a:prstGeom>
            <a:noFill/>
          </p:spPr>
          <p:txBody>
            <a:bodyPr wrap="none" rtlCol="0">
              <a:spAutoFit/>
            </a:bodyPr>
            <a:lstStyle/>
            <a:p>
              <a:r>
                <a:rPr lang="cs-CZ" sz="1600"/>
                <a:t>11</a:t>
              </a:r>
              <a:endParaRPr lang="cs-CZ" sz="2000"/>
            </a:p>
          </p:txBody>
        </p:sp>
      </p:grpSp>
      <p:sp>
        <p:nvSpPr>
          <p:cNvPr id="6" name="Zástupný text 4">
            <a:extLst>
              <a:ext uri="{FF2B5EF4-FFF2-40B4-BE49-F238E27FC236}">
                <a16:creationId xmlns:a16="http://schemas.microsoft.com/office/drawing/2014/main" id="{C5ED9BEB-B8C9-260E-C601-40F8F12482BE}"/>
              </a:ext>
            </a:extLst>
          </p:cNvPr>
          <p:cNvSpPr txBox="1">
            <a:spLocks/>
          </p:cNvSpPr>
          <p:nvPr/>
        </p:nvSpPr>
        <p:spPr>
          <a:xfrm>
            <a:off x="661969" y="4475128"/>
            <a:ext cx="5064309" cy="122412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rgbClr val="D9D9D9"/>
              </a:buClr>
              <a:buSzTx/>
              <a:buFont typeface="Wingdings"/>
              <a:buNone/>
              <a:defRPr sz="1600" kern="1200">
                <a:solidFill>
                  <a:schemeClr val="tx1"/>
                </a:solidFill>
                <a:latin typeface="Arial" panose="020B0604020202020204" pitchFamily="34" charset="0"/>
                <a:ea typeface="+mn-ea"/>
                <a:cs typeface="Arial" panose="020B0604020202020204" pitchFamily="34" charset="0"/>
              </a:defRPr>
            </a:lvl1pPr>
            <a:lvl2pPr marL="609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990600" indent="-228600" algn="l" defTabSz="914400" rtl="0" eaLnBrk="1" latinLnBrk="0" hangingPunct="1">
              <a:lnSpc>
                <a:spcPct val="100000"/>
              </a:lnSpc>
              <a:spcBef>
                <a:spcPts val="500"/>
              </a:spcBef>
              <a:buClr>
                <a:schemeClr val="bg1">
                  <a:lumMod val="75000"/>
                </a:schemeClr>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371600" indent="-228600" algn="l" defTabSz="914400" rtl="0" eaLnBrk="1" latinLnBrk="0" hangingPunct="1">
              <a:lnSpc>
                <a:spcPct val="100000"/>
              </a:lnSpc>
              <a:spcBef>
                <a:spcPts val="500"/>
              </a:spcBef>
              <a:buClr>
                <a:schemeClr val="bg1">
                  <a:lumMod val="75000"/>
                </a:schemeClr>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1752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133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10000"/>
              </a:lnSpc>
              <a:buFont typeface="Wingdings" panose="05000000000000000000" pitchFamily="2" charset="2"/>
              <a:buChar char="§"/>
            </a:pPr>
            <a:r>
              <a:rPr lang="cs-CZ" b="1" dirty="0" err="1"/>
              <a:t>Transformation</a:t>
            </a:r>
            <a:r>
              <a:rPr lang="cs-CZ" b="1" dirty="0"/>
              <a:t> </a:t>
            </a:r>
            <a:r>
              <a:rPr lang="cs-CZ" b="1" dirty="0" err="1"/>
              <a:t>of</a:t>
            </a:r>
            <a:r>
              <a:rPr lang="cs-CZ" b="1" dirty="0"/>
              <a:t> </a:t>
            </a:r>
            <a:r>
              <a:rPr lang="cs-CZ" b="1" dirty="0" err="1"/>
              <a:t>the</a:t>
            </a:r>
            <a:r>
              <a:rPr lang="cs-CZ" b="1" dirty="0"/>
              <a:t> </a:t>
            </a:r>
            <a:r>
              <a:rPr lang="cs-CZ" b="1" dirty="0" err="1"/>
              <a:t>grpah</a:t>
            </a:r>
            <a:endParaRPr lang="en-US" b="1" dirty="0"/>
          </a:p>
          <a:p>
            <a:pPr lvl="1">
              <a:lnSpc>
                <a:spcPct val="110000"/>
              </a:lnSpc>
            </a:pPr>
            <a:r>
              <a:rPr lang="cs-CZ" dirty="0" err="1"/>
              <a:t>Graph</a:t>
            </a:r>
            <a:r>
              <a:rPr lang="cs-CZ" dirty="0"/>
              <a:t> </a:t>
            </a:r>
            <a:r>
              <a:rPr lang="cs-CZ" dirty="0" err="1"/>
              <a:t>is</a:t>
            </a:r>
            <a:r>
              <a:rPr lang="cs-CZ" dirty="0"/>
              <a:t> </a:t>
            </a:r>
            <a:r>
              <a:rPr lang="cs-CZ" dirty="0" err="1"/>
              <a:t>transformed</a:t>
            </a:r>
            <a:r>
              <a:rPr lang="cs-CZ" dirty="0"/>
              <a:t> </a:t>
            </a:r>
            <a:r>
              <a:rPr lang="cs-CZ" dirty="0" err="1"/>
              <a:t>into</a:t>
            </a:r>
            <a:r>
              <a:rPr lang="cs-CZ" dirty="0"/>
              <a:t> </a:t>
            </a:r>
            <a:r>
              <a:rPr lang="cs-CZ" dirty="0" err="1">
                <a:solidFill>
                  <a:schemeClr val="accent2"/>
                </a:solidFill>
              </a:rPr>
              <a:t>complete</a:t>
            </a:r>
            <a:r>
              <a:rPr lang="cs-CZ" dirty="0">
                <a:solidFill>
                  <a:schemeClr val="accent2"/>
                </a:solidFill>
              </a:rPr>
              <a:t> </a:t>
            </a:r>
            <a:r>
              <a:rPr lang="cs-CZ" dirty="0" err="1">
                <a:solidFill>
                  <a:schemeClr val="accent2"/>
                </a:solidFill>
              </a:rPr>
              <a:t>digraph</a:t>
            </a:r>
            <a:r>
              <a:rPr lang="cs-CZ" dirty="0"/>
              <a:t>.</a:t>
            </a:r>
          </a:p>
          <a:p>
            <a:pPr lvl="1">
              <a:lnSpc>
                <a:spcPct val="110000"/>
              </a:lnSpc>
            </a:pPr>
            <a:r>
              <a:rPr lang="cs-CZ" dirty="0" err="1">
                <a:solidFill>
                  <a:schemeClr val="accent2"/>
                </a:solidFill>
              </a:rPr>
              <a:t>Capacities</a:t>
            </a:r>
            <a:r>
              <a:rPr lang="cs-CZ" dirty="0"/>
              <a:t> </a:t>
            </a:r>
            <a:r>
              <a:rPr lang="cs-CZ" dirty="0" err="1"/>
              <a:t>for</a:t>
            </a:r>
            <a:r>
              <a:rPr lang="cs-CZ" dirty="0"/>
              <a:t> non-</a:t>
            </a:r>
            <a:r>
              <a:rPr lang="cs-CZ" dirty="0" err="1"/>
              <a:t>existing</a:t>
            </a:r>
            <a:r>
              <a:rPr lang="cs-CZ" dirty="0"/>
              <a:t> </a:t>
            </a:r>
            <a:r>
              <a:rPr lang="cs-CZ" dirty="0" err="1"/>
              <a:t>arcs</a:t>
            </a:r>
            <a:r>
              <a:rPr lang="cs-CZ" dirty="0"/>
              <a:t> are </a:t>
            </a:r>
            <a:r>
              <a:rPr lang="cs-CZ" dirty="0" err="1">
                <a:solidFill>
                  <a:schemeClr val="accent2"/>
                </a:solidFill>
              </a:rPr>
              <a:t>zero</a:t>
            </a:r>
            <a:r>
              <a:rPr lang="cs-CZ" dirty="0"/>
              <a:t>.</a:t>
            </a:r>
          </a:p>
          <a:p>
            <a:pPr lvl="1">
              <a:lnSpc>
                <a:spcPct val="110000"/>
              </a:lnSpc>
            </a:pPr>
            <a:endParaRPr lang="en-US" dirty="0"/>
          </a:p>
        </p:txBody>
      </p:sp>
    </p:spTree>
    <p:extLst>
      <p:ext uri="{BB962C8B-B14F-4D97-AF65-F5344CB8AC3E}">
        <p14:creationId xmlns:p14="http://schemas.microsoft.com/office/powerpoint/2010/main" val="16839868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a:extLst>
              <a:ext uri="{FF2B5EF4-FFF2-40B4-BE49-F238E27FC236}">
                <a16:creationId xmlns:a16="http://schemas.microsoft.com/office/drawing/2014/main" id="{32BB5FDA-66C0-4AC2-BF10-9308E274758D}"/>
              </a:ext>
            </a:extLst>
          </p:cNvPr>
          <p:cNvGraphicFramePr>
            <a:graphicFrameLocks noChangeAspect="1"/>
          </p:cNvGraphicFramePr>
          <p:nvPr>
            <p:extLst>
              <p:ext uri="{D42A27DB-BD31-4B8C-83A1-F6EECF244321}">
                <p14:modId xmlns:p14="http://schemas.microsoft.com/office/powerpoint/2010/main" val="2202215487"/>
              </p:ext>
            </p:extLst>
          </p:nvPr>
        </p:nvGraphicFramePr>
        <p:xfrm>
          <a:off x="933765" y="2047372"/>
          <a:ext cx="4535487" cy="667561"/>
        </p:xfrm>
        <a:graphic>
          <a:graphicData uri="http://schemas.openxmlformats.org/presentationml/2006/ole">
            <mc:AlternateContent xmlns:mc="http://schemas.openxmlformats.org/markup-compatibility/2006">
              <mc:Choice xmlns:v="urn:schemas-microsoft-com:vml" Requires="v">
                <p:oleObj name="Equation" r:id="rId3" imgW="2933640" imgH="431640" progId="Equation.DSMT4">
                  <p:embed/>
                </p:oleObj>
              </mc:Choice>
              <mc:Fallback>
                <p:oleObj name="Equation" r:id="rId3" imgW="2933640" imgH="431640" progId="Equation.DSMT4">
                  <p:embed/>
                  <p:pic>
                    <p:nvPicPr>
                      <p:cNvPr id="10" name="Objekt 9">
                        <a:extLst>
                          <a:ext uri="{FF2B5EF4-FFF2-40B4-BE49-F238E27FC236}">
                            <a16:creationId xmlns:a16="http://schemas.microsoft.com/office/drawing/2014/main" id="{32BB5FDA-66C0-4AC2-BF10-9308E274758D}"/>
                          </a:ext>
                        </a:extLst>
                      </p:cNvPr>
                      <p:cNvPicPr/>
                      <p:nvPr/>
                    </p:nvPicPr>
                    <p:blipFill>
                      <a:blip r:embed="rId4"/>
                      <a:stretch>
                        <a:fillRect/>
                      </a:stretch>
                    </p:blipFill>
                    <p:spPr>
                      <a:xfrm>
                        <a:off x="933765" y="2047372"/>
                        <a:ext cx="4535487" cy="667561"/>
                      </a:xfrm>
                      <a:prstGeom prst="rect">
                        <a:avLst/>
                      </a:prstGeom>
                    </p:spPr>
                  </p:pic>
                </p:oleObj>
              </mc:Fallback>
            </mc:AlternateContent>
          </a:graphicData>
        </a:graphic>
      </p:graphicFrame>
      <p:graphicFrame>
        <p:nvGraphicFramePr>
          <p:cNvPr id="3" name="Objekt 2" hidden="1">
            <a:extLst>
              <a:ext uri="{FF2B5EF4-FFF2-40B4-BE49-F238E27FC236}">
                <a16:creationId xmlns:a16="http://schemas.microsoft.com/office/drawing/2014/main" id="{39E7D0FC-D322-49E9-85D2-5B3ACC6094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3" name="Objekt 2" hidden="1">
                        <a:extLst>
                          <a:ext uri="{FF2B5EF4-FFF2-40B4-BE49-F238E27FC236}">
                            <a16:creationId xmlns:a16="http://schemas.microsoft.com/office/drawing/2014/main" id="{39E7D0FC-D322-49E9-85D2-5B3ACC6094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66</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Graph</a:t>
            </a:r>
            <a:r>
              <a:rPr lang="cs-CZ" dirty="0"/>
              <a:t> Modeling</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9" y="1647786"/>
            <a:ext cx="9264016" cy="3773488"/>
          </a:xfrm>
        </p:spPr>
        <p:txBody>
          <a:bodyPr>
            <a:noAutofit/>
          </a:bodyPr>
          <a:lstStyle/>
          <a:p>
            <a:pPr marL="285750" lvl="0" indent="-285750">
              <a:lnSpc>
                <a:spcPct val="110000"/>
              </a:lnSpc>
              <a:buFont typeface="Wingdings" panose="05000000000000000000" pitchFamily="2" charset="2"/>
              <a:buChar char="§"/>
            </a:pPr>
            <a:r>
              <a:rPr lang="cs-CZ" b="1" dirty="0" err="1"/>
              <a:t>Decision</a:t>
            </a:r>
            <a:r>
              <a:rPr lang="cs-CZ" b="1" dirty="0"/>
              <a:t> </a:t>
            </a:r>
            <a:r>
              <a:rPr lang="cs-CZ" b="1" dirty="0" err="1"/>
              <a:t>variables</a:t>
            </a:r>
            <a:endParaRPr lang="cs-CZ" b="1" dirty="0"/>
          </a:p>
          <a:p>
            <a:pPr marL="285750" lvl="0" indent="-285750">
              <a:lnSpc>
                <a:spcPct val="110000"/>
              </a:lnSpc>
              <a:buFont typeface="Wingdings" panose="05000000000000000000" pitchFamily="2" charset="2"/>
              <a:buChar char="§"/>
            </a:pPr>
            <a:endParaRPr lang="cs-CZ" b="1" dirty="0"/>
          </a:p>
          <a:p>
            <a:pPr marL="285750" lvl="0" indent="-285750">
              <a:lnSpc>
                <a:spcPct val="110000"/>
              </a:lnSpc>
              <a:buFont typeface="Wingdings" panose="05000000000000000000" pitchFamily="2" charset="2"/>
              <a:buChar char="§"/>
            </a:pPr>
            <a:endParaRPr lang="cs-CZ" b="1" dirty="0"/>
          </a:p>
          <a:p>
            <a:pPr marL="285750" lvl="0" indent="-285750">
              <a:lnSpc>
                <a:spcPct val="110000"/>
              </a:lnSpc>
              <a:buFont typeface="Wingdings" panose="05000000000000000000" pitchFamily="2" charset="2"/>
              <a:buChar char="§"/>
            </a:pPr>
            <a:r>
              <a:rPr lang="cs-CZ" b="1" dirty="0"/>
              <a:t>Model</a:t>
            </a:r>
            <a:endParaRPr lang="en-US" b="1" dirty="0"/>
          </a:p>
          <a:p>
            <a:pPr lvl="1">
              <a:lnSpc>
                <a:spcPct val="110000"/>
              </a:lnSpc>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11" name="Zástupný text 8">
            <a:extLst>
              <a:ext uri="{FF2B5EF4-FFF2-40B4-BE49-F238E27FC236}">
                <a16:creationId xmlns:a16="http://schemas.microsoft.com/office/drawing/2014/main" id="{D42AF040-FC7C-4BF6-DF03-02394703866E}"/>
              </a:ext>
            </a:extLst>
          </p:cNvPr>
          <p:cNvSpPr>
            <a:spLocks noGrp="1"/>
          </p:cNvSpPr>
          <p:nvPr>
            <p:ph type="body" sz="quarter" idx="23"/>
          </p:nvPr>
        </p:nvSpPr>
        <p:spPr>
          <a:xfrm>
            <a:off x="460326" y="1066638"/>
            <a:ext cx="9552969" cy="369332"/>
          </a:xfrm>
        </p:spPr>
        <p:txBody>
          <a:bodyPr/>
          <a:lstStyle/>
          <a:p>
            <a:r>
              <a:rPr lang="cs-CZ" dirty="0"/>
              <a:t>Maximum Flow </a:t>
            </a:r>
            <a:r>
              <a:rPr lang="cs-CZ" dirty="0" err="1"/>
              <a:t>Problem</a:t>
            </a:r>
            <a:r>
              <a:rPr lang="cs-CZ" dirty="0"/>
              <a:t> – </a:t>
            </a:r>
            <a:r>
              <a:rPr lang="cs-CZ" dirty="0" err="1"/>
              <a:t>mathematical</a:t>
            </a:r>
            <a:r>
              <a:rPr lang="cs-CZ" dirty="0"/>
              <a:t> model </a:t>
            </a:r>
            <a:r>
              <a:rPr lang="cs-CZ" dirty="0" err="1"/>
              <a:t>formulation</a:t>
            </a:r>
            <a:endParaRPr lang="cs-CZ" dirty="0"/>
          </a:p>
        </p:txBody>
      </p:sp>
      <p:pic>
        <p:nvPicPr>
          <p:cNvPr id="14" name="Obrázek 13">
            <a:extLst>
              <a:ext uri="{FF2B5EF4-FFF2-40B4-BE49-F238E27FC236}">
                <a16:creationId xmlns:a16="http://schemas.microsoft.com/office/drawing/2014/main" id="{53AA7404-34B7-E23A-A424-6550B430E1F0}"/>
              </a:ext>
            </a:extLst>
          </p:cNvPr>
          <p:cNvPicPr>
            <a:picLocks noChangeAspect="1"/>
          </p:cNvPicPr>
          <p:nvPr/>
        </p:nvPicPr>
        <p:blipFill>
          <a:blip r:embed="rId7"/>
          <a:stretch>
            <a:fillRect/>
          </a:stretch>
        </p:blipFill>
        <p:spPr>
          <a:xfrm>
            <a:off x="5964548" y="1682509"/>
            <a:ext cx="5327924" cy="4673840"/>
          </a:xfrm>
          <a:prstGeom prst="rect">
            <a:avLst/>
          </a:prstGeom>
          <a:ln w="12700">
            <a:solidFill>
              <a:schemeClr val="tx1"/>
            </a:solidFill>
          </a:ln>
        </p:spPr>
      </p:pic>
      <p:graphicFrame>
        <p:nvGraphicFramePr>
          <p:cNvPr id="15" name="Objekt 14">
            <a:extLst>
              <a:ext uri="{FF2B5EF4-FFF2-40B4-BE49-F238E27FC236}">
                <a16:creationId xmlns:a16="http://schemas.microsoft.com/office/drawing/2014/main" id="{5FE6893F-8010-A51B-C009-117E6AD9E99C}"/>
              </a:ext>
            </a:extLst>
          </p:cNvPr>
          <p:cNvGraphicFramePr>
            <a:graphicFrameLocks noChangeAspect="1"/>
          </p:cNvGraphicFramePr>
          <p:nvPr>
            <p:extLst>
              <p:ext uri="{D42A27DB-BD31-4B8C-83A1-F6EECF244321}">
                <p14:modId xmlns:p14="http://schemas.microsoft.com/office/powerpoint/2010/main" val="2158579905"/>
              </p:ext>
            </p:extLst>
          </p:nvPr>
        </p:nvGraphicFramePr>
        <p:xfrm>
          <a:off x="854045" y="3213846"/>
          <a:ext cx="4312353" cy="2607013"/>
        </p:xfrm>
        <a:graphic>
          <a:graphicData uri="http://schemas.openxmlformats.org/presentationml/2006/ole">
            <mc:AlternateContent xmlns:mc="http://schemas.openxmlformats.org/markup-compatibility/2006">
              <mc:Choice xmlns:v="urn:schemas-microsoft-com:vml" Requires="v">
                <p:oleObj name="Equation" r:id="rId8" imgW="2793960" imgH="1688760" progId="Equation.DSMT4">
                  <p:embed/>
                </p:oleObj>
              </mc:Choice>
              <mc:Fallback>
                <p:oleObj name="Equation" r:id="rId8" imgW="2793960" imgH="1688760" progId="Equation.DSMT4">
                  <p:embed/>
                  <p:pic>
                    <p:nvPicPr>
                      <p:cNvPr id="15" name="Objekt 14">
                        <a:extLst>
                          <a:ext uri="{FF2B5EF4-FFF2-40B4-BE49-F238E27FC236}">
                            <a16:creationId xmlns:a16="http://schemas.microsoft.com/office/drawing/2014/main" id="{5FE6893F-8010-A51B-C009-117E6AD9E99C}"/>
                          </a:ext>
                        </a:extLst>
                      </p:cNvPr>
                      <p:cNvPicPr/>
                      <p:nvPr/>
                    </p:nvPicPr>
                    <p:blipFill>
                      <a:blip r:embed="rId9"/>
                      <a:stretch>
                        <a:fillRect/>
                      </a:stretch>
                    </p:blipFill>
                    <p:spPr>
                      <a:xfrm>
                        <a:off x="854045" y="3213846"/>
                        <a:ext cx="4312353" cy="2607013"/>
                      </a:xfrm>
                      <a:prstGeom prst="rect">
                        <a:avLst/>
                      </a:prstGeom>
                    </p:spPr>
                  </p:pic>
                </p:oleObj>
              </mc:Fallback>
            </mc:AlternateContent>
          </a:graphicData>
        </a:graphic>
      </p:graphicFrame>
    </p:spTree>
    <p:extLst>
      <p:ext uri="{BB962C8B-B14F-4D97-AF65-F5344CB8AC3E}">
        <p14:creationId xmlns:p14="http://schemas.microsoft.com/office/powerpoint/2010/main" val="7344653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9E7D0FC-D322-49E9-85D2-5B3ACC6094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39E7D0FC-D322-49E9-85D2-5B3ACC6094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67</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Graph</a:t>
            </a:r>
            <a:r>
              <a:rPr lang="cs-CZ" dirty="0"/>
              <a:t> Modeling</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9" y="1647546"/>
            <a:ext cx="9264016" cy="1694710"/>
          </a:xfrm>
        </p:spPr>
        <p:txBody>
          <a:bodyPr>
            <a:noAutofit/>
          </a:bodyPr>
          <a:lstStyle/>
          <a:p>
            <a:pPr marL="285750" lvl="0" indent="-285750">
              <a:lnSpc>
                <a:spcPct val="110000"/>
              </a:lnSpc>
              <a:buFont typeface="Wingdings" panose="05000000000000000000" pitchFamily="2" charset="2"/>
              <a:buChar char="§"/>
            </a:pPr>
            <a:r>
              <a:rPr lang="cs-CZ" b="1" dirty="0" err="1"/>
              <a:t>Optimal</a:t>
            </a:r>
            <a:r>
              <a:rPr lang="cs-CZ" b="1" dirty="0"/>
              <a:t> </a:t>
            </a:r>
            <a:r>
              <a:rPr lang="cs-CZ" b="1" dirty="0" err="1"/>
              <a:t>solution</a:t>
            </a:r>
            <a:endParaRPr lang="en-US" b="1" dirty="0"/>
          </a:p>
          <a:p>
            <a:pPr lvl="1">
              <a:lnSpc>
                <a:spcPct val="110000"/>
              </a:lnSpc>
            </a:pPr>
            <a:r>
              <a:rPr lang="cs-CZ" dirty="0" err="1"/>
              <a:t>Decision</a:t>
            </a:r>
            <a:r>
              <a:rPr lang="cs-CZ" dirty="0"/>
              <a:t> </a:t>
            </a:r>
            <a:r>
              <a:rPr lang="cs-CZ" dirty="0" err="1"/>
              <a:t>variables</a:t>
            </a:r>
            <a:endParaRPr lang="cs-CZ" dirty="0"/>
          </a:p>
          <a:p>
            <a:pPr marL="762000" lvl="2" indent="0">
              <a:lnSpc>
                <a:spcPct val="110000"/>
              </a:lnSpc>
              <a:buNone/>
            </a:pPr>
            <a:r>
              <a:rPr lang="cs-CZ" dirty="0" err="1"/>
              <a:t>see</a:t>
            </a:r>
            <a:r>
              <a:rPr lang="cs-CZ" dirty="0"/>
              <a:t> </a:t>
            </a:r>
            <a:r>
              <a:rPr lang="cs-CZ" dirty="0" err="1"/>
              <a:t>the</a:t>
            </a:r>
            <a:r>
              <a:rPr lang="cs-CZ" dirty="0"/>
              <a:t> </a:t>
            </a:r>
            <a:r>
              <a:rPr lang="cs-CZ" dirty="0" err="1"/>
              <a:t>picture</a:t>
            </a:r>
            <a:endParaRPr lang="en-US" dirty="0"/>
          </a:p>
          <a:p>
            <a:pPr lvl="1">
              <a:lnSpc>
                <a:spcPct val="110000"/>
              </a:lnSpc>
            </a:pPr>
            <a:r>
              <a:rPr lang="cs-CZ" dirty="0" err="1"/>
              <a:t>Objective</a:t>
            </a:r>
            <a:r>
              <a:rPr lang="cs-CZ" dirty="0"/>
              <a:t> </a:t>
            </a:r>
            <a:r>
              <a:rPr lang="cs-CZ" dirty="0" err="1"/>
              <a:t>value</a:t>
            </a: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11" name="Zástupný text 8">
            <a:extLst>
              <a:ext uri="{FF2B5EF4-FFF2-40B4-BE49-F238E27FC236}">
                <a16:creationId xmlns:a16="http://schemas.microsoft.com/office/drawing/2014/main" id="{D42AF040-FC7C-4BF6-DF03-02394703866E}"/>
              </a:ext>
            </a:extLst>
          </p:cNvPr>
          <p:cNvSpPr>
            <a:spLocks noGrp="1"/>
          </p:cNvSpPr>
          <p:nvPr>
            <p:ph type="body" sz="quarter" idx="23"/>
          </p:nvPr>
        </p:nvSpPr>
        <p:spPr>
          <a:xfrm>
            <a:off x="460326" y="1066638"/>
            <a:ext cx="9552969" cy="369332"/>
          </a:xfrm>
        </p:spPr>
        <p:txBody>
          <a:bodyPr/>
          <a:lstStyle/>
          <a:p>
            <a:r>
              <a:rPr lang="cs-CZ" dirty="0"/>
              <a:t>Maximum Flow </a:t>
            </a:r>
            <a:r>
              <a:rPr lang="cs-CZ" dirty="0" err="1"/>
              <a:t>Problem</a:t>
            </a:r>
            <a:r>
              <a:rPr lang="cs-CZ" dirty="0"/>
              <a:t> – </a:t>
            </a:r>
            <a:r>
              <a:rPr lang="cs-CZ" dirty="0" err="1"/>
              <a:t>solution</a:t>
            </a:r>
            <a:endParaRPr lang="en-US" dirty="0"/>
          </a:p>
        </p:txBody>
      </p:sp>
      <p:graphicFrame>
        <p:nvGraphicFramePr>
          <p:cNvPr id="12" name="Objekt 11">
            <a:extLst>
              <a:ext uri="{FF2B5EF4-FFF2-40B4-BE49-F238E27FC236}">
                <a16:creationId xmlns:a16="http://schemas.microsoft.com/office/drawing/2014/main" id="{8C6C70AD-55D9-EFBE-3DF8-3DB063DCD273}"/>
              </a:ext>
            </a:extLst>
          </p:cNvPr>
          <p:cNvGraphicFramePr>
            <a:graphicFrameLocks noChangeAspect="1"/>
          </p:cNvGraphicFramePr>
          <p:nvPr>
            <p:extLst>
              <p:ext uri="{D42A27DB-BD31-4B8C-83A1-F6EECF244321}">
                <p14:modId xmlns:p14="http://schemas.microsoft.com/office/powerpoint/2010/main" val="3997798921"/>
              </p:ext>
            </p:extLst>
          </p:nvPr>
        </p:nvGraphicFramePr>
        <p:xfrm>
          <a:off x="1284203" y="3003550"/>
          <a:ext cx="3513137" cy="338138"/>
        </p:xfrm>
        <a:graphic>
          <a:graphicData uri="http://schemas.openxmlformats.org/presentationml/2006/ole">
            <mc:AlternateContent xmlns:mc="http://schemas.openxmlformats.org/markup-compatibility/2006">
              <mc:Choice xmlns:v="urn:schemas-microsoft-com:vml" Requires="v">
                <p:oleObj name="Equation" r:id="rId5" imgW="2374560" imgH="228600" progId="Equation.DSMT4">
                  <p:embed/>
                </p:oleObj>
              </mc:Choice>
              <mc:Fallback>
                <p:oleObj name="Equation" r:id="rId5" imgW="2374560" imgH="228600" progId="Equation.DSMT4">
                  <p:embed/>
                  <p:pic>
                    <p:nvPicPr>
                      <p:cNvPr id="12" name="Objekt 11">
                        <a:extLst>
                          <a:ext uri="{FF2B5EF4-FFF2-40B4-BE49-F238E27FC236}">
                            <a16:creationId xmlns:a16="http://schemas.microsoft.com/office/drawing/2014/main" id="{8C6C70AD-55D9-EFBE-3DF8-3DB063DCD273}"/>
                          </a:ext>
                        </a:extLst>
                      </p:cNvPr>
                      <p:cNvPicPr/>
                      <p:nvPr/>
                    </p:nvPicPr>
                    <p:blipFill>
                      <a:blip r:embed="rId6"/>
                      <a:stretch>
                        <a:fillRect/>
                      </a:stretch>
                    </p:blipFill>
                    <p:spPr>
                      <a:xfrm>
                        <a:off x="1284203" y="3003550"/>
                        <a:ext cx="3513137" cy="338138"/>
                      </a:xfrm>
                      <a:prstGeom prst="rect">
                        <a:avLst/>
                      </a:prstGeom>
                    </p:spPr>
                  </p:pic>
                </p:oleObj>
              </mc:Fallback>
            </mc:AlternateContent>
          </a:graphicData>
        </a:graphic>
      </p:graphicFrame>
      <p:grpSp>
        <p:nvGrpSpPr>
          <p:cNvPr id="7" name="Skupina 6">
            <a:extLst>
              <a:ext uri="{FF2B5EF4-FFF2-40B4-BE49-F238E27FC236}">
                <a16:creationId xmlns:a16="http://schemas.microsoft.com/office/drawing/2014/main" id="{3AF2C25B-6459-8A94-984C-7E030F017373}"/>
              </a:ext>
            </a:extLst>
          </p:cNvPr>
          <p:cNvGrpSpPr/>
          <p:nvPr/>
        </p:nvGrpSpPr>
        <p:grpSpPr>
          <a:xfrm>
            <a:off x="3040772" y="3420511"/>
            <a:ext cx="4118531" cy="2845541"/>
            <a:chOff x="6172262" y="2972232"/>
            <a:chExt cx="4118531" cy="2845541"/>
          </a:xfrm>
        </p:grpSpPr>
        <p:sp>
          <p:nvSpPr>
            <p:cNvPr id="9" name="Ovál 8">
              <a:extLst>
                <a:ext uri="{FF2B5EF4-FFF2-40B4-BE49-F238E27FC236}">
                  <a16:creationId xmlns:a16="http://schemas.microsoft.com/office/drawing/2014/main" id="{F1BE4C17-4E8A-DB93-4426-B239BA68BCCE}"/>
                </a:ext>
              </a:extLst>
            </p:cNvPr>
            <p:cNvSpPr/>
            <p:nvPr/>
          </p:nvSpPr>
          <p:spPr>
            <a:xfrm>
              <a:off x="6172262" y="3970395"/>
              <a:ext cx="624106" cy="62410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1</a:t>
              </a:r>
            </a:p>
          </p:txBody>
        </p:sp>
        <p:sp>
          <p:nvSpPr>
            <p:cNvPr id="10" name="Ovál 9">
              <a:extLst>
                <a:ext uri="{FF2B5EF4-FFF2-40B4-BE49-F238E27FC236}">
                  <a16:creationId xmlns:a16="http://schemas.microsoft.com/office/drawing/2014/main" id="{3F94594B-76B4-26E8-1291-109D9B050C00}"/>
                </a:ext>
              </a:extLst>
            </p:cNvPr>
            <p:cNvSpPr/>
            <p:nvPr/>
          </p:nvSpPr>
          <p:spPr>
            <a:xfrm>
              <a:off x="7558458" y="2972232"/>
              <a:ext cx="624106" cy="62410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2</a:t>
              </a:r>
            </a:p>
          </p:txBody>
        </p:sp>
        <p:sp>
          <p:nvSpPr>
            <p:cNvPr id="13" name="Ovál 12">
              <a:extLst>
                <a:ext uri="{FF2B5EF4-FFF2-40B4-BE49-F238E27FC236}">
                  <a16:creationId xmlns:a16="http://schemas.microsoft.com/office/drawing/2014/main" id="{E1EF38FB-0C7B-D66F-3ABA-3A2F4A77564C}"/>
                </a:ext>
              </a:extLst>
            </p:cNvPr>
            <p:cNvSpPr/>
            <p:nvPr/>
          </p:nvSpPr>
          <p:spPr>
            <a:xfrm>
              <a:off x="7558457" y="5193667"/>
              <a:ext cx="624106" cy="62410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4</a:t>
              </a:r>
            </a:p>
          </p:txBody>
        </p:sp>
        <p:sp>
          <p:nvSpPr>
            <p:cNvPr id="14" name="Ovál 13">
              <a:extLst>
                <a:ext uri="{FF2B5EF4-FFF2-40B4-BE49-F238E27FC236}">
                  <a16:creationId xmlns:a16="http://schemas.microsoft.com/office/drawing/2014/main" id="{5D973AFA-6D16-9453-F7EC-FB001E1431DC}"/>
                </a:ext>
              </a:extLst>
            </p:cNvPr>
            <p:cNvSpPr/>
            <p:nvPr/>
          </p:nvSpPr>
          <p:spPr>
            <a:xfrm>
              <a:off x="9152607" y="3320706"/>
              <a:ext cx="624106" cy="62410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5</a:t>
              </a:r>
            </a:p>
          </p:txBody>
        </p:sp>
        <p:sp>
          <p:nvSpPr>
            <p:cNvPr id="15" name="Ovál 14">
              <a:extLst>
                <a:ext uri="{FF2B5EF4-FFF2-40B4-BE49-F238E27FC236}">
                  <a16:creationId xmlns:a16="http://schemas.microsoft.com/office/drawing/2014/main" id="{E6DDA143-3A91-5308-8E7A-8AF8ED6DB9AA}"/>
                </a:ext>
              </a:extLst>
            </p:cNvPr>
            <p:cNvSpPr/>
            <p:nvPr/>
          </p:nvSpPr>
          <p:spPr>
            <a:xfrm>
              <a:off x="9666687" y="4726892"/>
              <a:ext cx="624106" cy="62410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6</a:t>
              </a:r>
            </a:p>
          </p:txBody>
        </p:sp>
        <p:sp>
          <p:nvSpPr>
            <p:cNvPr id="16" name="Ovál 15">
              <a:extLst>
                <a:ext uri="{FF2B5EF4-FFF2-40B4-BE49-F238E27FC236}">
                  <a16:creationId xmlns:a16="http://schemas.microsoft.com/office/drawing/2014/main" id="{3C374BEF-D8E1-B9F9-DB23-30B4CB92B834}"/>
                </a:ext>
              </a:extLst>
            </p:cNvPr>
            <p:cNvSpPr/>
            <p:nvPr/>
          </p:nvSpPr>
          <p:spPr>
            <a:xfrm>
              <a:off x="7554496" y="3970395"/>
              <a:ext cx="624106" cy="62410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3</a:t>
              </a:r>
            </a:p>
          </p:txBody>
        </p:sp>
        <p:cxnSp>
          <p:nvCxnSpPr>
            <p:cNvPr id="17" name="Přímá spojnice 16">
              <a:extLst>
                <a:ext uri="{FF2B5EF4-FFF2-40B4-BE49-F238E27FC236}">
                  <a16:creationId xmlns:a16="http://schemas.microsoft.com/office/drawing/2014/main" id="{CD0A8757-1A89-B268-066A-E00974268D68}"/>
                </a:ext>
              </a:extLst>
            </p:cNvPr>
            <p:cNvCxnSpPr>
              <a:cxnSpLocks/>
              <a:stCxn id="9" idx="7"/>
              <a:endCxn id="10" idx="2"/>
            </p:cNvCxnSpPr>
            <p:nvPr/>
          </p:nvCxnSpPr>
          <p:spPr>
            <a:xfrm flipV="1">
              <a:off x="6704970" y="3284285"/>
              <a:ext cx="853488" cy="777508"/>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18" name="Přímá spojnice 17">
              <a:extLst>
                <a:ext uri="{FF2B5EF4-FFF2-40B4-BE49-F238E27FC236}">
                  <a16:creationId xmlns:a16="http://schemas.microsoft.com/office/drawing/2014/main" id="{E9F9C195-20FB-9BDB-1402-2D1C3EDE86D2}"/>
                </a:ext>
              </a:extLst>
            </p:cNvPr>
            <p:cNvCxnSpPr>
              <a:cxnSpLocks/>
              <a:stCxn id="9" idx="5"/>
              <a:endCxn id="13" idx="2"/>
            </p:cNvCxnSpPr>
            <p:nvPr/>
          </p:nvCxnSpPr>
          <p:spPr>
            <a:xfrm>
              <a:off x="6704970" y="4503103"/>
              <a:ext cx="853487" cy="1002617"/>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19" name="Přímá spojnice 18">
              <a:extLst>
                <a:ext uri="{FF2B5EF4-FFF2-40B4-BE49-F238E27FC236}">
                  <a16:creationId xmlns:a16="http://schemas.microsoft.com/office/drawing/2014/main" id="{3D0F95CC-583C-114B-87A5-60FA59A35383}"/>
                </a:ext>
              </a:extLst>
            </p:cNvPr>
            <p:cNvCxnSpPr>
              <a:cxnSpLocks/>
              <a:stCxn id="14" idx="2"/>
              <a:endCxn id="10" idx="6"/>
            </p:cNvCxnSpPr>
            <p:nvPr/>
          </p:nvCxnSpPr>
          <p:spPr>
            <a:xfrm flipH="1" flipV="1">
              <a:off x="8182564" y="3284285"/>
              <a:ext cx="970043" cy="348474"/>
            </a:xfrm>
            <a:prstGeom prst="line">
              <a:avLst/>
            </a:prstGeom>
            <a:ln>
              <a:headEnd type="triangle" w="med" len="med"/>
              <a:tailEnd type="none" w="med" len="med"/>
            </a:ln>
          </p:spPr>
          <p:style>
            <a:lnRef idx="3">
              <a:schemeClr val="dk1"/>
            </a:lnRef>
            <a:fillRef idx="0">
              <a:schemeClr val="dk1"/>
            </a:fillRef>
            <a:effectRef idx="2">
              <a:schemeClr val="dk1"/>
            </a:effectRef>
            <a:fontRef idx="minor">
              <a:schemeClr val="tx1"/>
            </a:fontRef>
          </p:style>
        </p:cxnSp>
        <p:cxnSp>
          <p:nvCxnSpPr>
            <p:cNvPr id="20" name="Přímá spojnice 19">
              <a:extLst>
                <a:ext uri="{FF2B5EF4-FFF2-40B4-BE49-F238E27FC236}">
                  <a16:creationId xmlns:a16="http://schemas.microsoft.com/office/drawing/2014/main" id="{EBE0EEB2-FF86-B9F2-C90E-443390693D9E}"/>
                </a:ext>
              </a:extLst>
            </p:cNvPr>
            <p:cNvCxnSpPr>
              <a:cxnSpLocks/>
              <a:stCxn id="13" idx="0"/>
              <a:endCxn id="16" idx="4"/>
            </p:cNvCxnSpPr>
            <p:nvPr/>
          </p:nvCxnSpPr>
          <p:spPr>
            <a:xfrm flipH="1" flipV="1">
              <a:off x="7866549" y="4594501"/>
              <a:ext cx="3961" cy="599166"/>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21" name="Přímá spojnice 20">
              <a:extLst>
                <a:ext uri="{FF2B5EF4-FFF2-40B4-BE49-F238E27FC236}">
                  <a16:creationId xmlns:a16="http://schemas.microsoft.com/office/drawing/2014/main" id="{C7C8231F-B41A-927C-7BA0-8ED4F4A22702}"/>
                </a:ext>
              </a:extLst>
            </p:cNvPr>
            <p:cNvCxnSpPr>
              <a:cxnSpLocks/>
              <a:stCxn id="14" idx="4"/>
              <a:endCxn id="15" idx="0"/>
            </p:cNvCxnSpPr>
            <p:nvPr/>
          </p:nvCxnSpPr>
          <p:spPr>
            <a:xfrm>
              <a:off x="9464660" y="3944812"/>
              <a:ext cx="514080" cy="782080"/>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22" name="Přímá spojnice 21">
              <a:extLst>
                <a:ext uri="{FF2B5EF4-FFF2-40B4-BE49-F238E27FC236}">
                  <a16:creationId xmlns:a16="http://schemas.microsoft.com/office/drawing/2014/main" id="{C961FAE2-421D-94AC-8925-EA65C1EA4E88}"/>
                </a:ext>
              </a:extLst>
            </p:cNvPr>
            <p:cNvCxnSpPr>
              <a:cxnSpLocks/>
              <a:stCxn id="13" idx="6"/>
              <a:endCxn id="15" idx="2"/>
            </p:cNvCxnSpPr>
            <p:nvPr/>
          </p:nvCxnSpPr>
          <p:spPr>
            <a:xfrm flipV="1">
              <a:off x="8182563" y="5038945"/>
              <a:ext cx="1484124" cy="466775"/>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23" name="Přímá spojnice 22">
              <a:extLst>
                <a:ext uri="{FF2B5EF4-FFF2-40B4-BE49-F238E27FC236}">
                  <a16:creationId xmlns:a16="http://schemas.microsoft.com/office/drawing/2014/main" id="{A99DE008-9671-E103-35BB-D21EAB3CB9D7}"/>
                </a:ext>
              </a:extLst>
            </p:cNvPr>
            <p:cNvCxnSpPr>
              <a:cxnSpLocks/>
              <a:stCxn id="9" idx="6"/>
              <a:endCxn id="16" idx="2"/>
            </p:cNvCxnSpPr>
            <p:nvPr/>
          </p:nvCxnSpPr>
          <p:spPr>
            <a:xfrm>
              <a:off x="6796368" y="4282448"/>
              <a:ext cx="758128" cy="0"/>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24" name="Přímá spojnice 23">
              <a:extLst>
                <a:ext uri="{FF2B5EF4-FFF2-40B4-BE49-F238E27FC236}">
                  <a16:creationId xmlns:a16="http://schemas.microsoft.com/office/drawing/2014/main" id="{BB362C47-48C7-F5EB-4DBF-ACFE3496B081}"/>
                </a:ext>
              </a:extLst>
            </p:cNvPr>
            <p:cNvCxnSpPr>
              <a:cxnSpLocks/>
              <a:stCxn id="16" idx="6"/>
              <a:endCxn id="15" idx="1"/>
            </p:cNvCxnSpPr>
            <p:nvPr/>
          </p:nvCxnSpPr>
          <p:spPr>
            <a:xfrm>
              <a:off x="8178602" y="4282448"/>
              <a:ext cx="1579483" cy="535842"/>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25" name="Přímá spojnice 24">
              <a:extLst>
                <a:ext uri="{FF2B5EF4-FFF2-40B4-BE49-F238E27FC236}">
                  <a16:creationId xmlns:a16="http://schemas.microsoft.com/office/drawing/2014/main" id="{91582F60-604A-A432-E447-8FEC62914E38}"/>
                </a:ext>
              </a:extLst>
            </p:cNvPr>
            <p:cNvCxnSpPr>
              <a:cxnSpLocks/>
              <a:stCxn id="16" idx="7"/>
              <a:endCxn id="14" idx="3"/>
            </p:cNvCxnSpPr>
            <p:nvPr/>
          </p:nvCxnSpPr>
          <p:spPr>
            <a:xfrm flipV="1">
              <a:off x="8087204" y="3853414"/>
              <a:ext cx="1156801" cy="208379"/>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26" name="TextovéPole 25">
              <a:extLst>
                <a:ext uri="{FF2B5EF4-FFF2-40B4-BE49-F238E27FC236}">
                  <a16:creationId xmlns:a16="http://schemas.microsoft.com/office/drawing/2014/main" id="{07595941-790E-F3AF-F822-C81462E3D926}"/>
                </a:ext>
              </a:extLst>
            </p:cNvPr>
            <p:cNvSpPr txBox="1"/>
            <p:nvPr/>
          </p:nvSpPr>
          <p:spPr>
            <a:xfrm>
              <a:off x="6782376" y="3404379"/>
              <a:ext cx="393056" cy="338554"/>
            </a:xfrm>
            <a:prstGeom prst="rect">
              <a:avLst/>
            </a:prstGeom>
            <a:noFill/>
          </p:spPr>
          <p:txBody>
            <a:bodyPr wrap="none" rtlCol="0">
              <a:spAutoFit/>
            </a:bodyPr>
            <a:lstStyle/>
            <a:p>
              <a:r>
                <a:rPr lang="cs-CZ" sz="1600"/>
                <a:t>10</a:t>
              </a:r>
              <a:endParaRPr lang="cs-CZ" sz="2000"/>
            </a:p>
          </p:txBody>
        </p:sp>
        <p:sp>
          <p:nvSpPr>
            <p:cNvPr id="27" name="TextovéPole 26">
              <a:extLst>
                <a:ext uri="{FF2B5EF4-FFF2-40B4-BE49-F238E27FC236}">
                  <a16:creationId xmlns:a16="http://schemas.microsoft.com/office/drawing/2014/main" id="{CF4F4858-50EE-7BDB-EE97-067F2AA8500E}"/>
                </a:ext>
              </a:extLst>
            </p:cNvPr>
            <p:cNvSpPr txBox="1"/>
            <p:nvPr/>
          </p:nvSpPr>
          <p:spPr>
            <a:xfrm>
              <a:off x="6747080" y="4894084"/>
              <a:ext cx="393056" cy="338554"/>
            </a:xfrm>
            <a:prstGeom prst="rect">
              <a:avLst/>
            </a:prstGeom>
            <a:noFill/>
          </p:spPr>
          <p:txBody>
            <a:bodyPr wrap="none" rtlCol="0">
              <a:spAutoFit/>
            </a:bodyPr>
            <a:lstStyle/>
            <a:p>
              <a:r>
                <a:rPr lang="cs-CZ" sz="1600"/>
                <a:t>12</a:t>
              </a:r>
              <a:endParaRPr lang="cs-CZ" sz="2000"/>
            </a:p>
          </p:txBody>
        </p:sp>
        <p:sp>
          <p:nvSpPr>
            <p:cNvPr id="28" name="TextovéPole 27">
              <a:extLst>
                <a:ext uri="{FF2B5EF4-FFF2-40B4-BE49-F238E27FC236}">
                  <a16:creationId xmlns:a16="http://schemas.microsoft.com/office/drawing/2014/main" id="{138CD2E6-5A0A-2815-E309-C66051858EFF}"/>
                </a:ext>
              </a:extLst>
            </p:cNvPr>
            <p:cNvSpPr txBox="1"/>
            <p:nvPr/>
          </p:nvSpPr>
          <p:spPr>
            <a:xfrm>
              <a:off x="7040011" y="3957603"/>
              <a:ext cx="288862" cy="338554"/>
            </a:xfrm>
            <a:prstGeom prst="rect">
              <a:avLst/>
            </a:prstGeom>
            <a:noFill/>
          </p:spPr>
          <p:txBody>
            <a:bodyPr wrap="none" rtlCol="0">
              <a:spAutoFit/>
            </a:bodyPr>
            <a:lstStyle/>
            <a:p>
              <a:r>
                <a:rPr lang="cs-CZ" sz="1600" dirty="0"/>
                <a:t>9</a:t>
              </a:r>
              <a:endParaRPr lang="cs-CZ" sz="2000" dirty="0"/>
            </a:p>
          </p:txBody>
        </p:sp>
        <p:sp>
          <p:nvSpPr>
            <p:cNvPr id="29" name="TextovéPole 28">
              <a:extLst>
                <a:ext uri="{FF2B5EF4-FFF2-40B4-BE49-F238E27FC236}">
                  <a16:creationId xmlns:a16="http://schemas.microsoft.com/office/drawing/2014/main" id="{3ED8ECDB-CD97-BB64-5CA0-C1C8BEB509B7}"/>
                </a:ext>
              </a:extLst>
            </p:cNvPr>
            <p:cNvSpPr txBox="1"/>
            <p:nvPr/>
          </p:nvSpPr>
          <p:spPr>
            <a:xfrm>
              <a:off x="8422441" y="3649865"/>
              <a:ext cx="288862" cy="338555"/>
            </a:xfrm>
            <a:prstGeom prst="rect">
              <a:avLst/>
            </a:prstGeom>
            <a:noFill/>
          </p:spPr>
          <p:txBody>
            <a:bodyPr wrap="none" rtlCol="0">
              <a:spAutoFit/>
            </a:bodyPr>
            <a:lstStyle/>
            <a:p>
              <a:r>
                <a:rPr lang="cs-CZ" sz="1600"/>
                <a:t>7</a:t>
              </a:r>
              <a:endParaRPr lang="cs-CZ" sz="2000"/>
            </a:p>
          </p:txBody>
        </p:sp>
        <p:sp>
          <p:nvSpPr>
            <p:cNvPr id="30" name="TextovéPole 29">
              <a:extLst>
                <a:ext uri="{FF2B5EF4-FFF2-40B4-BE49-F238E27FC236}">
                  <a16:creationId xmlns:a16="http://schemas.microsoft.com/office/drawing/2014/main" id="{422C31D6-47E5-0597-78E7-DADFD2A683FD}"/>
                </a:ext>
              </a:extLst>
            </p:cNvPr>
            <p:cNvSpPr txBox="1"/>
            <p:nvPr/>
          </p:nvSpPr>
          <p:spPr>
            <a:xfrm>
              <a:off x="7867258" y="4700390"/>
              <a:ext cx="288862" cy="338555"/>
            </a:xfrm>
            <a:prstGeom prst="rect">
              <a:avLst/>
            </a:prstGeom>
            <a:noFill/>
          </p:spPr>
          <p:txBody>
            <a:bodyPr wrap="none" rtlCol="0">
              <a:spAutoFit/>
            </a:bodyPr>
            <a:lstStyle/>
            <a:p>
              <a:r>
                <a:rPr lang="cs-CZ" sz="1600"/>
                <a:t>3</a:t>
              </a:r>
              <a:endParaRPr lang="cs-CZ" sz="2000"/>
            </a:p>
          </p:txBody>
        </p:sp>
        <p:sp>
          <p:nvSpPr>
            <p:cNvPr id="31" name="TextovéPole 30">
              <a:extLst>
                <a:ext uri="{FF2B5EF4-FFF2-40B4-BE49-F238E27FC236}">
                  <a16:creationId xmlns:a16="http://schemas.microsoft.com/office/drawing/2014/main" id="{C75925CF-37DE-DA67-CA50-B052DA819F88}"/>
                </a:ext>
              </a:extLst>
            </p:cNvPr>
            <p:cNvSpPr txBox="1"/>
            <p:nvPr/>
          </p:nvSpPr>
          <p:spPr>
            <a:xfrm>
              <a:off x="9706545" y="4102385"/>
              <a:ext cx="393056" cy="338554"/>
            </a:xfrm>
            <a:prstGeom prst="rect">
              <a:avLst/>
            </a:prstGeom>
            <a:noFill/>
          </p:spPr>
          <p:txBody>
            <a:bodyPr wrap="none" rtlCol="0">
              <a:spAutoFit/>
            </a:bodyPr>
            <a:lstStyle/>
            <a:p>
              <a:r>
                <a:rPr lang="cs-CZ" sz="1600"/>
                <a:t>17</a:t>
              </a:r>
              <a:endParaRPr lang="cs-CZ" sz="2000"/>
            </a:p>
          </p:txBody>
        </p:sp>
        <p:sp>
          <p:nvSpPr>
            <p:cNvPr id="32" name="TextovéPole 31">
              <a:extLst>
                <a:ext uri="{FF2B5EF4-FFF2-40B4-BE49-F238E27FC236}">
                  <a16:creationId xmlns:a16="http://schemas.microsoft.com/office/drawing/2014/main" id="{098EA3EF-8C94-5D89-8204-AC5E26DE5F8D}"/>
                </a:ext>
              </a:extLst>
            </p:cNvPr>
            <p:cNvSpPr txBox="1"/>
            <p:nvPr/>
          </p:nvSpPr>
          <p:spPr>
            <a:xfrm>
              <a:off x="8780194" y="4212144"/>
              <a:ext cx="288862" cy="338555"/>
            </a:xfrm>
            <a:prstGeom prst="rect">
              <a:avLst/>
            </a:prstGeom>
            <a:noFill/>
          </p:spPr>
          <p:txBody>
            <a:bodyPr wrap="none" rtlCol="0">
              <a:spAutoFit/>
            </a:bodyPr>
            <a:lstStyle/>
            <a:p>
              <a:r>
                <a:rPr lang="cs-CZ" sz="1600"/>
                <a:t>5</a:t>
              </a:r>
              <a:endParaRPr lang="cs-CZ" sz="2000"/>
            </a:p>
          </p:txBody>
        </p:sp>
        <p:sp>
          <p:nvSpPr>
            <p:cNvPr id="33" name="TextovéPole 32">
              <a:extLst>
                <a:ext uri="{FF2B5EF4-FFF2-40B4-BE49-F238E27FC236}">
                  <a16:creationId xmlns:a16="http://schemas.microsoft.com/office/drawing/2014/main" id="{DBFCA2F6-A069-A9DF-4038-DDFB534831CC}"/>
                </a:ext>
              </a:extLst>
            </p:cNvPr>
            <p:cNvSpPr txBox="1"/>
            <p:nvPr/>
          </p:nvSpPr>
          <p:spPr>
            <a:xfrm>
              <a:off x="8620937" y="4986648"/>
              <a:ext cx="288862" cy="338555"/>
            </a:xfrm>
            <a:prstGeom prst="rect">
              <a:avLst/>
            </a:prstGeom>
            <a:noFill/>
          </p:spPr>
          <p:txBody>
            <a:bodyPr wrap="none" rtlCol="0">
              <a:spAutoFit/>
            </a:bodyPr>
            <a:lstStyle/>
            <a:p>
              <a:r>
                <a:rPr lang="cs-CZ" sz="1600"/>
                <a:t>9</a:t>
              </a:r>
              <a:endParaRPr lang="cs-CZ" sz="2000"/>
            </a:p>
          </p:txBody>
        </p:sp>
        <p:sp>
          <p:nvSpPr>
            <p:cNvPr id="34" name="TextovéPole 33">
              <a:extLst>
                <a:ext uri="{FF2B5EF4-FFF2-40B4-BE49-F238E27FC236}">
                  <a16:creationId xmlns:a16="http://schemas.microsoft.com/office/drawing/2014/main" id="{8DE120CE-766D-F4EF-D773-483EC0B6C5FE}"/>
                </a:ext>
              </a:extLst>
            </p:cNvPr>
            <p:cNvSpPr txBox="1"/>
            <p:nvPr/>
          </p:nvSpPr>
          <p:spPr>
            <a:xfrm>
              <a:off x="8514775" y="3109188"/>
              <a:ext cx="393056" cy="338554"/>
            </a:xfrm>
            <a:prstGeom prst="rect">
              <a:avLst/>
            </a:prstGeom>
            <a:noFill/>
          </p:spPr>
          <p:txBody>
            <a:bodyPr wrap="none" rtlCol="0">
              <a:spAutoFit/>
            </a:bodyPr>
            <a:lstStyle/>
            <a:p>
              <a:r>
                <a:rPr lang="cs-CZ" sz="1600"/>
                <a:t>10</a:t>
              </a:r>
              <a:endParaRPr lang="cs-CZ" sz="2000"/>
            </a:p>
          </p:txBody>
        </p:sp>
      </p:grpSp>
      <p:pic>
        <p:nvPicPr>
          <p:cNvPr id="36" name="Obrázek 35">
            <a:extLst>
              <a:ext uri="{FF2B5EF4-FFF2-40B4-BE49-F238E27FC236}">
                <a16:creationId xmlns:a16="http://schemas.microsoft.com/office/drawing/2014/main" id="{2F9B9BBC-1FD2-BED8-44B3-9E914A232ED2}"/>
              </a:ext>
            </a:extLst>
          </p:cNvPr>
          <p:cNvPicPr>
            <a:picLocks noChangeAspect="1"/>
          </p:cNvPicPr>
          <p:nvPr/>
        </p:nvPicPr>
        <p:blipFill>
          <a:blip r:embed="rId7"/>
          <a:stretch>
            <a:fillRect/>
          </a:stretch>
        </p:blipFill>
        <p:spPr>
          <a:xfrm>
            <a:off x="7476813" y="1647546"/>
            <a:ext cx="3511730" cy="3219615"/>
          </a:xfrm>
          <a:prstGeom prst="rect">
            <a:avLst/>
          </a:prstGeom>
          <a:ln w="12700">
            <a:solidFill>
              <a:schemeClr val="tx1"/>
            </a:solidFill>
          </a:ln>
        </p:spPr>
      </p:pic>
    </p:spTree>
    <p:extLst>
      <p:ext uri="{BB962C8B-B14F-4D97-AF65-F5344CB8AC3E}">
        <p14:creationId xmlns:p14="http://schemas.microsoft.com/office/powerpoint/2010/main" val="15313748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9E7D0FC-D322-49E9-85D2-5B3ACC6094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39E7D0FC-D322-49E9-85D2-5B3ACC6094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68</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Graph</a:t>
            </a:r>
            <a:r>
              <a:rPr lang="cs-CZ" dirty="0"/>
              <a:t> Modeling</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40145" y="1647546"/>
            <a:ext cx="8001402" cy="3773488"/>
          </a:xfrm>
        </p:spPr>
        <p:txBody>
          <a:bodyPr>
            <a:noAutofit/>
          </a:bodyPr>
          <a:lstStyle/>
          <a:p>
            <a:pPr marL="285750" lvl="0" indent="-285750">
              <a:lnSpc>
                <a:spcPct val="110000"/>
              </a:lnSpc>
              <a:buFont typeface="Wingdings" panose="05000000000000000000" pitchFamily="2" charset="2"/>
              <a:buChar char="§"/>
            </a:pPr>
            <a:r>
              <a:rPr lang="cs-CZ" b="1" dirty="0" err="1"/>
              <a:t>Alternative</a:t>
            </a:r>
            <a:r>
              <a:rPr lang="cs-CZ" b="1" dirty="0"/>
              <a:t> </a:t>
            </a:r>
            <a:r>
              <a:rPr lang="cs-CZ" b="1" dirty="0" err="1"/>
              <a:t>approach</a:t>
            </a:r>
            <a:r>
              <a:rPr lang="cs-CZ" b="1" dirty="0"/>
              <a:t> to modelling</a:t>
            </a:r>
            <a:endParaRPr lang="en-US" b="1" dirty="0"/>
          </a:p>
          <a:p>
            <a:pPr lvl="1">
              <a:lnSpc>
                <a:spcPct val="110000"/>
              </a:lnSpc>
            </a:pPr>
            <a:r>
              <a:rPr lang="cs-CZ" dirty="0"/>
              <a:t>In </a:t>
            </a:r>
            <a:r>
              <a:rPr lang="cs-CZ" dirty="0" err="1"/>
              <a:t>complete</a:t>
            </a:r>
            <a:r>
              <a:rPr lang="cs-CZ" dirty="0"/>
              <a:t> </a:t>
            </a:r>
            <a:r>
              <a:rPr lang="cs-CZ" dirty="0" err="1"/>
              <a:t>digraph</a:t>
            </a:r>
            <a:r>
              <a:rPr lang="cs-CZ" dirty="0"/>
              <a:t> </a:t>
            </a:r>
            <a:r>
              <a:rPr lang="cs-CZ" dirty="0" err="1"/>
              <a:t>we</a:t>
            </a:r>
            <a:r>
              <a:rPr lang="cs-CZ" dirty="0"/>
              <a:t> set </a:t>
            </a:r>
            <a:r>
              <a:rPr lang="en-US" dirty="0">
                <a:solidFill>
                  <a:schemeClr val="accent2"/>
                </a:solidFill>
              </a:rPr>
              <a:t>capacity</a:t>
            </a:r>
            <a:r>
              <a:rPr lang="cs-CZ" dirty="0"/>
              <a:t> </a:t>
            </a:r>
            <a:r>
              <a:rPr lang="cs-CZ" sz="1800" i="1" dirty="0" err="1">
                <a:solidFill>
                  <a:prstClr val="black"/>
                </a:solidFill>
                <a:latin typeface="Times New Roman" panose="02020603050405020304" pitchFamily="18" charset="0"/>
                <a:cs typeface="Times New Roman" panose="02020603050405020304" pitchFamily="18" charset="0"/>
              </a:rPr>
              <a:t>k</a:t>
            </a:r>
            <a:r>
              <a:rPr lang="cs-CZ" sz="1800" i="1" baseline="-25000" dirty="0" err="1">
                <a:solidFill>
                  <a:prstClr val="black"/>
                </a:solidFill>
                <a:latin typeface="Times New Roman" panose="02020603050405020304" pitchFamily="18" charset="0"/>
                <a:cs typeface="Times New Roman" panose="02020603050405020304" pitchFamily="18" charset="0"/>
              </a:rPr>
              <a:t>ds</a:t>
            </a:r>
            <a:r>
              <a:rPr lang="cs-CZ" dirty="0"/>
              <a:t> </a:t>
            </a:r>
            <a:r>
              <a:rPr lang="cs-CZ" sz="1800" i="1" dirty="0">
                <a:solidFill>
                  <a:prstClr val="black"/>
                </a:solidFill>
                <a:latin typeface="Times New Roman" panose="02020603050405020304" pitchFamily="18" charset="0"/>
                <a:cs typeface="Times New Roman" panose="02020603050405020304" pitchFamily="18" charset="0"/>
              </a:rPr>
              <a:t>=</a:t>
            </a:r>
            <a:r>
              <a:rPr lang="cs-CZ" dirty="0"/>
              <a:t> </a:t>
            </a:r>
            <a:r>
              <a:rPr lang="cs-CZ" sz="1800" i="1" dirty="0">
                <a:solidFill>
                  <a:schemeClr val="accent2"/>
                </a:solidFill>
                <a:latin typeface="Times New Roman" panose="02020603050405020304" pitchFamily="18" charset="0"/>
                <a:cs typeface="Times New Roman" panose="02020603050405020304" pitchFamily="18" charset="0"/>
              </a:rPr>
              <a:t>M</a:t>
            </a:r>
            <a:r>
              <a:rPr lang="cs-CZ" dirty="0"/>
              <a:t> (big </a:t>
            </a:r>
            <a:r>
              <a:rPr lang="cs-CZ" dirty="0" err="1"/>
              <a:t>number</a:t>
            </a:r>
            <a:r>
              <a:rPr lang="cs-CZ" dirty="0"/>
              <a:t>). </a:t>
            </a:r>
          </a:p>
          <a:p>
            <a:pPr marL="285750" indent="-285750">
              <a:lnSpc>
                <a:spcPct val="110000"/>
              </a:lnSpc>
              <a:buFont typeface="Wingdings" panose="05000000000000000000" pitchFamily="2" charset="2"/>
              <a:buChar char="§"/>
            </a:pPr>
            <a:r>
              <a:rPr lang="cs-CZ" b="1" dirty="0" err="1"/>
              <a:t>Decision</a:t>
            </a:r>
            <a:r>
              <a:rPr lang="cs-CZ" b="1" dirty="0"/>
              <a:t> </a:t>
            </a:r>
            <a:r>
              <a:rPr lang="cs-CZ" b="1" dirty="0" err="1"/>
              <a:t>variables</a:t>
            </a:r>
            <a:endParaRPr lang="cs-CZ" b="1" dirty="0"/>
          </a:p>
          <a:p>
            <a:pPr marL="285750" indent="-285750">
              <a:lnSpc>
                <a:spcPct val="110000"/>
              </a:lnSpc>
              <a:buFont typeface="Wingdings" panose="05000000000000000000" pitchFamily="2" charset="2"/>
              <a:buChar char="§"/>
            </a:pPr>
            <a:endParaRPr lang="cs-CZ" b="1" dirty="0"/>
          </a:p>
          <a:p>
            <a:pPr marL="285750" indent="-285750">
              <a:lnSpc>
                <a:spcPct val="110000"/>
              </a:lnSpc>
              <a:buFont typeface="Wingdings" panose="05000000000000000000" pitchFamily="2" charset="2"/>
              <a:buChar char="§"/>
            </a:pPr>
            <a:r>
              <a:rPr lang="cs-CZ" b="1" dirty="0"/>
              <a:t>General model</a:t>
            </a:r>
          </a:p>
          <a:p>
            <a:pPr marL="285750" indent="-285750">
              <a:lnSpc>
                <a:spcPct val="110000"/>
              </a:lnSpc>
              <a:buFont typeface="Wingdings" panose="05000000000000000000" pitchFamily="2" charset="2"/>
              <a:buChar char="§"/>
            </a:pPr>
            <a:endParaRPr lang="en-US" b="1"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11" name="Zástupný text 8">
            <a:extLst>
              <a:ext uri="{FF2B5EF4-FFF2-40B4-BE49-F238E27FC236}">
                <a16:creationId xmlns:a16="http://schemas.microsoft.com/office/drawing/2014/main" id="{D42AF040-FC7C-4BF6-DF03-02394703866E}"/>
              </a:ext>
            </a:extLst>
          </p:cNvPr>
          <p:cNvSpPr>
            <a:spLocks noGrp="1"/>
          </p:cNvSpPr>
          <p:nvPr>
            <p:ph type="body" sz="quarter" idx="23"/>
          </p:nvPr>
        </p:nvSpPr>
        <p:spPr>
          <a:xfrm>
            <a:off x="460326" y="1066638"/>
            <a:ext cx="9552969" cy="369332"/>
          </a:xfrm>
        </p:spPr>
        <p:txBody>
          <a:bodyPr/>
          <a:lstStyle/>
          <a:p>
            <a:r>
              <a:rPr lang="cs-CZ" dirty="0"/>
              <a:t>Maximum Flow </a:t>
            </a:r>
            <a:r>
              <a:rPr lang="cs-CZ" dirty="0" err="1"/>
              <a:t>Problem</a:t>
            </a:r>
            <a:endParaRPr lang="en-US" dirty="0"/>
          </a:p>
        </p:txBody>
      </p:sp>
      <p:graphicFrame>
        <p:nvGraphicFramePr>
          <p:cNvPr id="7" name="Objekt 6">
            <a:extLst>
              <a:ext uri="{FF2B5EF4-FFF2-40B4-BE49-F238E27FC236}">
                <a16:creationId xmlns:a16="http://schemas.microsoft.com/office/drawing/2014/main" id="{A0F9A36F-D908-78DB-E0B8-8CFE8F687047}"/>
              </a:ext>
            </a:extLst>
          </p:cNvPr>
          <p:cNvGraphicFramePr>
            <a:graphicFrameLocks noChangeAspect="1"/>
          </p:cNvGraphicFramePr>
          <p:nvPr>
            <p:extLst>
              <p:ext uri="{D42A27DB-BD31-4B8C-83A1-F6EECF244321}">
                <p14:modId xmlns:p14="http://schemas.microsoft.com/office/powerpoint/2010/main" val="1425600586"/>
              </p:ext>
            </p:extLst>
          </p:nvPr>
        </p:nvGraphicFramePr>
        <p:xfrm>
          <a:off x="881725" y="2768191"/>
          <a:ext cx="4579938" cy="377825"/>
        </p:xfrm>
        <a:graphic>
          <a:graphicData uri="http://schemas.openxmlformats.org/presentationml/2006/ole">
            <mc:AlternateContent xmlns:mc="http://schemas.openxmlformats.org/markup-compatibility/2006">
              <mc:Choice xmlns:v="urn:schemas-microsoft-com:vml" Requires="v">
                <p:oleObj name="Equation" r:id="rId5" imgW="2933640" imgH="241200" progId="Equation.DSMT4">
                  <p:embed/>
                </p:oleObj>
              </mc:Choice>
              <mc:Fallback>
                <p:oleObj name="Equation" r:id="rId5" imgW="2933640" imgH="241200" progId="Equation.DSMT4">
                  <p:embed/>
                  <p:pic>
                    <p:nvPicPr>
                      <p:cNvPr id="7" name="Objekt 6">
                        <a:extLst>
                          <a:ext uri="{FF2B5EF4-FFF2-40B4-BE49-F238E27FC236}">
                            <a16:creationId xmlns:a16="http://schemas.microsoft.com/office/drawing/2014/main" id="{A0F9A36F-D908-78DB-E0B8-8CFE8F687047}"/>
                          </a:ext>
                        </a:extLst>
                      </p:cNvPr>
                      <p:cNvPicPr/>
                      <p:nvPr/>
                    </p:nvPicPr>
                    <p:blipFill>
                      <a:blip r:embed="rId6"/>
                      <a:stretch>
                        <a:fillRect/>
                      </a:stretch>
                    </p:blipFill>
                    <p:spPr>
                      <a:xfrm>
                        <a:off x="881725" y="2768191"/>
                        <a:ext cx="4579938" cy="377825"/>
                      </a:xfrm>
                      <a:prstGeom prst="rect">
                        <a:avLst/>
                      </a:prstGeom>
                    </p:spPr>
                  </p:pic>
                </p:oleObj>
              </mc:Fallback>
            </mc:AlternateContent>
          </a:graphicData>
        </a:graphic>
      </p:graphicFrame>
      <p:graphicFrame>
        <p:nvGraphicFramePr>
          <p:cNvPr id="6" name="Objekt 5">
            <a:extLst>
              <a:ext uri="{FF2B5EF4-FFF2-40B4-BE49-F238E27FC236}">
                <a16:creationId xmlns:a16="http://schemas.microsoft.com/office/drawing/2014/main" id="{E59B1DCE-B2D3-9721-2C67-05938DF659C3}"/>
              </a:ext>
            </a:extLst>
          </p:cNvPr>
          <p:cNvGraphicFramePr>
            <a:graphicFrameLocks noChangeAspect="1"/>
          </p:cNvGraphicFramePr>
          <p:nvPr>
            <p:extLst>
              <p:ext uri="{D42A27DB-BD31-4B8C-83A1-F6EECF244321}">
                <p14:modId xmlns:p14="http://schemas.microsoft.com/office/powerpoint/2010/main" val="3919250058"/>
              </p:ext>
            </p:extLst>
          </p:nvPr>
        </p:nvGraphicFramePr>
        <p:xfrm>
          <a:off x="881724" y="3669760"/>
          <a:ext cx="3551149" cy="1907474"/>
        </p:xfrm>
        <a:graphic>
          <a:graphicData uri="http://schemas.openxmlformats.org/presentationml/2006/ole">
            <mc:AlternateContent xmlns:mc="http://schemas.openxmlformats.org/markup-compatibility/2006">
              <mc:Choice xmlns:v="urn:schemas-microsoft-com:vml" Requires="v">
                <p:oleObj name="Equation" r:id="rId7" imgW="2222280" imgH="1193760" progId="Equation.DSMT4">
                  <p:embed/>
                </p:oleObj>
              </mc:Choice>
              <mc:Fallback>
                <p:oleObj name="Equation" r:id="rId7" imgW="2222280" imgH="1193760" progId="Equation.DSMT4">
                  <p:embed/>
                  <p:pic>
                    <p:nvPicPr>
                      <p:cNvPr id="6" name="Objekt 5">
                        <a:extLst>
                          <a:ext uri="{FF2B5EF4-FFF2-40B4-BE49-F238E27FC236}">
                            <a16:creationId xmlns:a16="http://schemas.microsoft.com/office/drawing/2014/main" id="{E59B1DCE-B2D3-9721-2C67-05938DF659C3}"/>
                          </a:ext>
                        </a:extLst>
                      </p:cNvPr>
                      <p:cNvPicPr/>
                      <p:nvPr/>
                    </p:nvPicPr>
                    <p:blipFill>
                      <a:blip r:embed="rId8"/>
                      <a:stretch>
                        <a:fillRect/>
                      </a:stretch>
                    </p:blipFill>
                    <p:spPr>
                      <a:xfrm>
                        <a:off x="881724" y="3669760"/>
                        <a:ext cx="3551149" cy="1907474"/>
                      </a:xfrm>
                      <a:prstGeom prst="rect">
                        <a:avLst/>
                      </a:prstGeom>
                    </p:spPr>
                  </p:pic>
                </p:oleObj>
              </mc:Fallback>
            </mc:AlternateContent>
          </a:graphicData>
        </a:graphic>
      </p:graphicFrame>
      <p:pic>
        <p:nvPicPr>
          <p:cNvPr id="9" name="Obrázek 8">
            <a:extLst>
              <a:ext uri="{FF2B5EF4-FFF2-40B4-BE49-F238E27FC236}">
                <a16:creationId xmlns:a16="http://schemas.microsoft.com/office/drawing/2014/main" id="{66F85F74-76DD-EA93-72E8-3A2A04CFF8B2}"/>
              </a:ext>
            </a:extLst>
          </p:cNvPr>
          <p:cNvPicPr>
            <a:picLocks noChangeAspect="1"/>
          </p:cNvPicPr>
          <p:nvPr/>
        </p:nvPicPr>
        <p:blipFill>
          <a:blip r:embed="rId9"/>
          <a:stretch>
            <a:fillRect/>
          </a:stretch>
        </p:blipFill>
        <p:spPr>
          <a:xfrm>
            <a:off x="5461663" y="3357592"/>
            <a:ext cx="5423179" cy="1879697"/>
          </a:xfrm>
          <a:prstGeom prst="rect">
            <a:avLst/>
          </a:prstGeom>
          <a:ln w="12700">
            <a:solidFill>
              <a:schemeClr val="tx1"/>
            </a:solidFill>
          </a:ln>
        </p:spPr>
      </p:pic>
    </p:spTree>
    <p:extLst>
      <p:ext uri="{BB962C8B-B14F-4D97-AF65-F5344CB8AC3E}">
        <p14:creationId xmlns:p14="http://schemas.microsoft.com/office/powerpoint/2010/main" val="13328338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9E7D0FC-D322-49E9-85D2-5B3ACC6094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39E7D0FC-D322-49E9-85D2-5B3ACC6094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69</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Graph</a:t>
            </a:r>
            <a:r>
              <a:rPr lang="cs-CZ" dirty="0"/>
              <a:t> Modeling</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40144" y="1647546"/>
            <a:ext cx="11184627" cy="3773488"/>
          </a:xfrm>
        </p:spPr>
        <p:txBody>
          <a:bodyPr>
            <a:noAutofit/>
          </a:bodyPr>
          <a:lstStyle/>
          <a:p>
            <a:pPr marL="285750" lvl="0" indent="-285750">
              <a:lnSpc>
                <a:spcPct val="110000"/>
              </a:lnSpc>
              <a:buFont typeface="Wingdings" panose="05000000000000000000" pitchFamily="2" charset="2"/>
              <a:buChar char="§"/>
            </a:pPr>
            <a:r>
              <a:rPr lang="cs-CZ" b="1" dirty="0" err="1"/>
              <a:t>Definition</a:t>
            </a:r>
            <a:r>
              <a:rPr lang="cs-CZ" b="1" dirty="0"/>
              <a:t> </a:t>
            </a:r>
            <a:r>
              <a:rPr lang="cs-CZ" b="1" dirty="0" err="1"/>
              <a:t>of</a:t>
            </a:r>
            <a:r>
              <a:rPr lang="cs-CZ" b="1" dirty="0"/>
              <a:t> </a:t>
            </a:r>
            <a:r>
              <a:rPr lang="cs-CZ" b="1" dirty="0" err="1"/>
              <a:t>the</a:t>
            </a:r>
            <a:r>
              <a:rPr lang="cs-CZ" b="1" dirty="0"/>
              <a:t> </a:t>
            </a:r>
            <a:r>
              <a:rPr lang="cs-CZ" b="1" dirty="0" err="1"/>
              <a:t>problem</a:t>
            </a:r>
            <a:endParaRPr lang="en-US" b="1" dirty="0"/>
          </a:p>
          <a:p>
            <a:pPr lvl="1">
              <a:lnSpc>
                <a:spcPct val="110000"/>
              </a:lnSpc>
            </a:pPr>
            <a:r>
              <a:rPr kumimoji="0" lang="cs-CZ"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 = </a:t>
            </a:r>
            <a:r>
              <a:rPr kumimoji="0" lang="cs-CZ"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cs-CZ"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 E</a:t>
            </a:r>
            <a:r>
              <a:rPr kumimoji="0" lang="cs-CZ"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cs-CZ"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is</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dirty="0"/>
              <a:t>a digraph with the flow </a:t>
            </a:r>
            <a:r>
              <a:rPr lang="en-US" dirty="0">
                <a:solidFill>
                  <a:schemeClr val="accent2"/>
                </a:solidFill>
              </a:rPr>
              <a:t>capacity</a:t>
            </a:r>
            <a:r>
              <a:rPr lang="cs-CZ" dirty="0"/>
              <a:t> </a:t>
            </a:r>
            <a:r>
              <a:rPr lang="cs-CZ" sz="1800" i="1" dirty="0" err="1">
                <a:solidFill>
                  <a:schemeClr val="accent2"/>
                </a:solidFill>
                <a:latin typeface="Times New Roman" panose="02020603050405020304" pitchFamily="18" charset="0"/>
                <a:cs typeface="Times New Roman" panose="02020603050405020304" pitchFamily="18" charset="0"/>
              </a:rPr>
              <a:t>k</a:t>
            </a:r>
            <a:r>
              <a:rPr lang="cs-CZ" sz="1800" i="1" baseline="-25000" dirty="0" err="1">
                <a:solidFill>
                  <a:schemeClr val="accent2"/>
                </a:solidFill>
                <a:latin typeface="Times New Roman" panose="02020603050405020304" pitchFamily="18" charset="0"/>
                <a:cs typeface="Times New Roman" panose="02020603050405020304" pitchFamily="18" charset="0"/>
              </a:rPr>
              <a:t>ij</a:t>
            </a:r>
            <a:r>
              <a:rPr lang="en-US" sz="1800" dirty="0"/>
              <a:t> </a:t>
            </a:r>
            <a:r>
              <a:rPr lang="cs-CZ" dirty="0"/>
              <a:t>and unit </a:t>
            </a:r>
            <a:r>
              <a:rPr lang="cs-CZ" dirty="0">
                <a:solidFill>
                  <a:schemeClr val="accent2"/>
                </a:solidFill>
              </a:rPr>
              <a:t>cost</a:t>
            </a:r>
            <a:r>
              <a:rPr lang="cs-CZ" dirty="0"/>
              <a:t> </a:t>
            </a:r>
            <a:r>
              <a:rPr lang="cs-CZ" sz="1800" i="1" dirty="0">
                <a:solidFill>
                  <a:schemeClr val="accent2"/>
                </a:solidFill>
                <a:latin typeface="Times New Roman" panose="02020603050405020304" pitchFamily="18" charset="0"/>
                <a:cs typeface="Times New Roman" panose="02020603050405020304" pitchFamily="18" charset="0"/>
              </a:rPr>
              <a:t>c</a:t>
            </a:r>
            <a:r>
              <a:rPr lang="cs-CZ" sz="1800" i="1" baseline="-25000" dirty="0">
                <a:solidFill>
                  <a:schemeClr val="accent2"/>
                </a:solidFill>
                <a:latin typeface="Times New Roman" panose="02020603050405020304" pitchFamily="18" charset="0"/>
                <a:cs typeface="Times New Roman" panose="02020603050405020304" pitchFamily="18" charset="0"/>
              </a:rPr>
              <a:t>ij</a:t>
            </a:r>
            <a:r>
              <a:rPr lang="cs-CZ" sz="1800" i="1" dirty="0">
                <a:solidFill>
                  <a:schemeClr val="accent2"/>
                </a:solidFill>
                <a:latin typeface="Times New Roman" panose="02020603050405020304" pitchFamily="18" charset="0"/>
                <a:cs typeface="Times New Roman" panose="02020603050405020304" pitchFamily="18" charset="0"/>
              </a:rPr>
              <a:t> </a:t>
            </a:r>
            <a:r>
              <a:rPr lang="cs-CZ" dirty="0" err="1"/>
              <a:t>given</a:t>
            </a:r>
            <a:r>
              <a:rPr lang="cs-CZ" dirty="0"/>
              <a:t> </a:t>
            </a:r>
            <a:r>
              <a:rPr lang="cs-CZ" dirty="0" err="1"/>
              <a:t>for</a:t>
            </a:r>
            <a:r>
              <a:rPr lang="cs-CZ" dirty="0"/>
              <a:t> </a:t>
            </a:r>
            <a:r>
              <a:rPr lang="cs-CZ" dirty="0" err="1"/>
              <a:t>each</a:t>
            </a:r>
            <a:r>
              <a:rPr lang="cs-CZ" dirty="0"/>
              <a:t> </a:t>
            </a:r>
            <a:r>
              <a:rPr lang="cs-CZ" dirty="0" err="1">
                <a:solidFill>
                  <a:schemeClr val="accent2"/>
                </a:solidFill>
              </a:rPr>
              <a:t>arc</a:t>
            </a:r>
            <a:r>
              <a:rPr lang="cs-CZ" dirty="0"/>
              <a:t> </a:t>
            </a:r>
            <a:r>
              <a:rPr lang="cs-CZ" sz="1800" dirty="0">
                <a:solidFill>
                  <a:schemeClr val="accent2"/>
                </a:solidFill>
                <a:latin typeface="Times New Roman" panose="02020603050405020304" pitchFamily="18" charset="0"/>
                <a:cs typeface="Times New Roman" panose="02020603050405020304" pitchFamily="18" charset="0"/>
              </a:rPr>
              <a:t>(</a:t>
            </a:r>
            <a:r>
              <a:rPr lang="cs-CZ" sz="1800" i="1" dirty="0">
                <a:solidFill>
                  <a:schemeClr val="accent2"/>
                </a:solidFill>
                <a:latin typeface="Times New Roman" panose="02020603050405020304" pitchFamily="18" charset="0"/>
                <a:cs typeface="Times New Roman" panose="02020603050405020304" pitchFamily="18" charset="0"/>
              </a:rPr>
              <a:t>i, j</a:t>
            </a:r>
            <a:r>
              <a:rPr lang="cs-CZ" sz="1800" dirty="0">
                <a:solidFill>
                  <a:schemeClr val="accent2"/>
                </a:solidFill>
                <a:latin typeface="Times New Roman" panose="02020603050405020304" pitchFamily="18" charset="0"/>
                <a:cs typeface="Times New Roman" panose="02020603050405020304" pitchFamily="18" charset="0"/>
              </a:rPr>
              <a:t>)</a:t>
            </a:r>
            <a:r>
              <a:rPr lang="cs-CZ" sz="1800" dirty="0"/>
              <a:t>.</a:t>
            </a:r>
          </a:p>
          <a:p>
            <a:pPr lvl="1">
              <a:lnSpc>
                <a:spcPct val="110000"/>
              </a:lnSpc>
            </a:pPr>
            <a:r>
              <a:rPr lang="en-US" dirty="0"/>
              <a:t>The objective is to </a:t>
            </a:r>
            <a:r>
              <a:rPr lang="en-US" dirty="0">
                <a:solidFill>
                  <a:schemeClr val="accent2"/>
                </a:solidFill>
              </a:rPr>
              <a:t>satisfy required</a:t>
            </a:r>
            <a:r>
              <a:rPr lang="en-US" dirty="0"/>
              <a:t> total </a:t>
            </a:r>
            <a:r>
              <a:rPr lang="en-US" dirty="0">
                <a:solidFill>
                  <a:schemeClr val="accent2"/>
                </a:solidFill>
              </a:rPr>
              <a:t>flow</a:t>
            </a:r>
            <a:r>
              <a:rPr lang="cs-CZ" dirty="0"/>
              <a:t> </a:t>
            </a:r>
            <a:r>
              <a:rPr lang="cs-CZ" sz="1800" i="1" dirty="0">
                <a:solidFill>
                  <a:schemeClr val="accent2"/>
                </a:solidFill>
                <a:latin typeface="Times New Roman" panose="02020603050405020304" pitchFamily="18" charset="0"/>
                <a:cs typeface="Times New Roman" panose="02020603050405020304" pitchFamily="18" charset="0"/>
              </a:rPr>
              <a:t>F</a:t>
            </a:r>
            <a:r>
              <a:rPr lang="cs-CZ" sz="1800" i="1" baseline="-25000" dirty="0">
                <a:solidFill>
                  <a:schemeClr val="accent2"/>
                </a:solidFill>
                <a:latin typeface="Times New Roman" panose="02020603050405020304" pitchFamily="18" charset="0"/>
                <a:cs typeface="Times New Roman" panose="02020603050405020304" pitchFamily="18" charset="0"/>
              </a:rPr>
              <a:t>0</a:t>
            </a:r>
            <a:r>
              <a:rPr lang="cs-CZ" dirty="0"/>
              <a:t> </a:t>
            </a:r>
            <a:r>
              <a:rPr lang="en-US" dirty="0"/>
              <a:t>(from source node </a:t>
            </a:r>
            <a:r>
              <a:rPr lang="en-US" sz="1800" i="1" dirty="0">
                <a:latin typeface="Times New Roman" panose="02020603050405020304" pitchFamily="18" charset="0"/>
                <a:cs typeface="Times New Roman" panose="02020603050405020304" pitchFamily="18" charset="0"/>
              </a:rPr>
              <a:t>s</a:t>
            </a:r>
            <a:r>
              <a:rPr lang="en-US" dirty="0"/>
              <a:t> to sink node </a:t>
            </a:r>
            <a:r>
              <a:rPr lang="cs-CZ" sz="1800" i="1" dirty="0">
                <a:latin typeface="Times New Roman" panose="02020603050405020304" pitchFamily="18" charset="0"/>
                <a:cs typeface="Times New Roman" panose="02020603050405020304" pitchFamily="18" charset="0"/>
              </a:rPr>
              <a:t>d</a:t>
            </a:r>
            <a:r>
              <a:rPr lang="en-US" dirty="0"/>
              <a:t>) with the minimum total cost.</a:t>
            </a:r>
            <a:endParaRPr lang="cs-CZ" dirty="0"/>
          </a:p>
          <a:p>
            <a:pPr marL="285750" indent="-285750">
              <a:lnSpc>
                <a:spcPct val="110000"/>
              </a:lnSpc>
              <a:buFont typeface="Wingdings" panose="05000000000000000000" pitchFamily="2" charset="2"/>
              <a:buChar char="§"/>
            </a:pPr>
            <a:r>
              <a:rPr lang="cs-CZ" b="1" dirty="0" err="1"/>
              <a:t>Transformation</a:t>
            </a:r>
            <a:r>
              <a:rPr lang="cs-CZ" b="1" dirty="0"/>
              <a:t> </a:t>
            </a:r>
            <a:r>
              <a:rPr lang="cs-CZ" b="1" dirty="0" err="1"/>
              <a:t>of</a:t>
            </a:r>
            <a:r>
              <a:rPr lang="cs-CZ" b="1" dirty="0"/>
              <a:t> </a:t>
            </a:r>
            <a:r>
              <a:rPr lang="cs-CZ" b="1" dirty="0" err="1"/>
              <a:t>the</a:t>
            </a:r>
            <a:r>
              <a:rPr lang="cs-CZ" b="1" dirty="0"/>
              <a:t> </a:t>
            </a:r>
            <a:r>
              <a:rPr lang="cs-CZ" b="1" dirty="0" err="1"/>
              <a:t>grpah</a:t>
            </a:r>
            <a:endParaRPr lang="en-US" b="1" dirty="0"/>
          </a:p>
          <a:p>
            <a:pPr lvl="1">
              <a:lnSpc>
                <a:spcPct val="110000"/>
              </a:lnSpc>
            </a:pPr>
            <a:r>
              <a:rPr lang="cs-CZ" dirty="0" err="1"/>
              <a:t>Graph</a:t>
            </a:r>
            <a:r>
              <a:rPr lang="cs-CZ" dirty="0"/>
              <a:t> </a:t>
            </a:r>
            <a:r>
              <a:rPr lang="cs-CZ" dirty="0" err="1"/>
              <a:t>is</a:t>
            </a:r>
            <a:r>
              <a:rPr lang="cs-CZ" dirty="0"/>
              <a:t> </a:t>
            </a:r>
            <a:r>
              <a:rPr lang="cs-CZ" dirty="0" err="1"/>
              <a:t>transformed</a:t>
            </a:r>
            <a:r>
              <a:rPr lang="cs-CZ" dirty="0"/>
              <a:t> </a:t>
            </a:r>
            <a:r>
              <a:rPr lang="cs-CZ" dirty="0" err="1"/>
              <a:t>into</a:t>
            </a:r>
            <a:r>
              <a:rPr lang="cs-CZ" dirty="0"/>
              <a:t> </a:t>
            </a:r>
            <a:r>
              <a:rPr lang="cs-CZ" dirty="0" err="1">
                <a:solidFill>
                  <a:schemeClr val="accent2"/>
                </a:solidFill>
              </a:rPr>
              <a:t>complete</a:t>
            </a:r>
            <a:r>
              <a:rPr lang="cs-CZ" dirty="0">
                <a:solidFill>
                  <a:schemeClr val="accent2"/>
                </a:solidFill>
              </a:rPr>
              <a:t> </a:t>
            </a:r>
            <a:r>
              <a:rPr lang="cs-CZ" dirty="0" err="1">
                <a:solidFill>
                  <a:schemeClr val="accent2"/>
                </a:solidFill>
              </a:rPr>
              <a:t>digraph</a:t>
            </a:r>
            <a:r>
              <a:rPr lang="cs-CZ" dirty="0"/>
              <a:t>.</a:t>
            </a:r>
          </a:p>
          <a:p>
            <a:pPr lvl="1">
              <a:lnSpc>
                <a:spcPct val="110000"/>
              </a:lnSpc>
            </a:pPr>
            <a:r>
              <a:rPr lang="cs-CZ" dirty="0" err="1">
                <a:solidFill>
                  <a:schemeClr val="accent2"/>
                </a:solidFill>
              </a:rPr>
              <a:t>Capacities</a:t>
            </a:r>
            <a:r>
              <a:rPr lang="cs-CZ" dirty="0"/>
              <a:t> </a:t>
            </a:r>
            <a:r>
              <a:rPr lang="cs-CZ" dirty="0" err="1"/>
              <a:t>for</a:t>
            </a:r>
            <a:r>
              <a:rPr lang="cs-CZ" dirty="0"/>
              <a:t> non-</a:t>
            </a:r>
            <a:r>
              <a:rPr lang="cs-CZ" dirty="0" err="1"/>
              <a:t>existing</a:t>
            </a:r>
            <a:r>
              <a:rPr lang="cs-CZ" dirty="0"/>
              <a:t> </a:t>
            </a:r>
            <a:r>
              <a:rPr lang="cs-CZ" dirty="0" err="1"/>
              <a:t>arcs</a:t>
            </a:r>
            <a:r>
              <a:rPr lang="cs-CZ" dirty="0"/>
              <a:t> are </a:t>
            </a:r>
            <a:r>
              <a:rPr lang="cs-CZ" dirty="0" err="1">
                <a:solidFill>
                  <a:schemeClr val="accent2"/>
                </a:solidFill>
              </a:rPr>
              <a:t>zero</a:t>
            </a:r>
            <a:r>
              <a:rPr lang="cs-CZ" dirty="0"/>
              <a:t>.</a:t>
            </a:r>
          </a:p>
          <a:p>
            <a:pPr marL="381000" lvl="1" indent="0">
              <a:lnSpc>
                <a:spcPct val="110000"/>
              </a:lnSpc>
              <a:buNone/>
            </a:pPr>
            <a:r>
              <a:rPr lang="en-US" dirty="0"/>
              <a:t> </a:t>
            </a:r>
            <a:endParaRPr lang="cs-CZ" i="1" dirty="0">
              <a:latin typeface="Times New Roman" panose="02020603050405020304" pitchFamily="18" charset="0"/>
              <a:cs typeface="Times New Roman" panose="02020603050405020304" pitchFamily="18" charset="0"/>
            </a:endParaRPr>
          </a:p>
          <a:p>
            <a:pPr marL="285750" indent="-285750">
              <a:lnSpc>
                <a:spcPct val="110000"/>
              </a:lnSpc>
              <a:buFont typeface="Wingdings" panose="05000000000000000000" pitchFamily="2" charset="2"/>
              <a:buChar char="§"/>
            </a:pPr>
            <a:endParaRPr lang="en-US" b="1"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11" name="Zástupný text 8">
            <a:extLst>
              <a:ext uri="{FF2B5EF4-FFF2-40B4-BE49-F238E27FC236}">
                <a16:creationId xmlns:a16="http://schemas.microsoft.com/office/drawing/2014/main" id="{D42AF040-FC7C-4BF6-DF03-02394703866E}"/>
              </a:ext>
            </a:extLst>
          </p:cNvPr>
          <p:cNvSpPr>
            <a:spLocks noGrp="1"/>
          </p:cNvSpPr>
          <p:nvPr>
            <p:ph type="body" sz="quarter" idx="23"/>
          </p:nvPr>
        </p:nvSpPr>
        <p:spPr>
          <a:xfrm>
            <a:off x="460326" y="1066638"/>
            <a:ext cx="9552969" cy="369332"/>
          </a:xfrm>
        </p:spPr>
        <p:txBody>
          <a:bodyPr/>
          <a:lstStyle/>
          <a:p>
            <a:r>
              <a:rPr lang="cs-CZ" dirty="0"/>
              <a:t>Minimum-Cost Flow </a:t>
            </a:r>
            <a:r>
              <a:rPr lang="cs-CZ" dirty="0" err="1"/>
              <a:t>Problem</a:t>
            </a:r>
            <a:endParaRPr lang="en-US" dirty="0"/>
          </a:p>
        </p:txBody>
      </p:sp>
    </p:spTree>
    <p:extLst>
      <p:ext uri="{BB962C8B-B14F-4D97-AF65-F5344CB8AC3E}">
        <p14:creationId xmlns:p14="http://schemas.microsoft.com/office/powerpoint/2010/main" val="4173225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B43F210B-6D36-47DF-BC5A-5DE0CE3292F1}"/>
              </a:ext>
            </a:extLst>
          </p:cNvPr>
          <p:cNvSpPr>
            <a:spLocks noGrp="1"/>
          </p:cNvSpPr>
          <p:nvPr>
            <p:ph type="sldNum" sz="quarter" idx="2"/>
          </p:nvPr>
        </p:nvSpPr>
        <p:spPr/>
        <p:txBody>
          <a:bodyPr/>
          <a:lstStyle/>
          <a:p>
            <a:fld id="{86CB4B4D-7CA3-9044-876B-883B54F8677D}" type="slidenum">
              <a:rPr lang="cs-CZ" smtClean="0"/>
              <a:t>7</a:t>
            </a:fld>
            <a:endParaRPr lang="cs-CZ"/>
          </a:p>
        </p:txBody>
      </p:sp>
      <p:sp>
        <p:nvSpPr>
          <p:cNvPr id="3" name="Zástupný text 2">
            <a:extLst>
              <a:ext uri="{FF2B5EF4-FFF2-40B4-BE49-F238E27FC236}">
                <a16:creationId xmlns:a16="http://schemas.microsoft.com/office/drawing/2014/main" id="{81E82729-82CB-48E1-9717-A11CCE02EA27}"/>
              </a:ext>
            </a:extLst>
          </p:cNvPr>
          <p:cNvSpPr>
            <a:spLocks noGrp="1"/>
          </p:cNvSpPr>
          <p:nvPr>
            <p:ph type="body" sz="quarter" idx="21"/>
          </p:nvPr>
        </p:nvSpPr>
        <p:spPr/>
        <p:txBody>
          <a:bodyPr/>
          <a:lstStyle/>
          <a:p>
            <a:r>
              <a:rPr lang="cs-CZ" dirty="0" err="1"/>
              <a:t>Introduction</a:t>
            </a:r>
            <a:r>
              <a:rPr lang="cs-CZ" dirty="0"/>
              <a:t> to </a:t>
            </a:r>
            <a:r>
              <a:rPr lang="cs-CZ" dirty="0" err="1"/>
              <a:t>Operational</a:t>
            </a:r>
            <a:r>
              <a:rPr lang="cs-CZ" dirty="0"/>
              <a:t> </a:t>
            </a:r>
            <a:r>
              <a:rPr lang="cs-CZ" dirty="0" err="1"/>
              <a:t>Research</a:t>
            </a:r>
            <a:endParaRPr lang="cs-CZ" dirty="0"/>
          </a:p>
        </p:txBody>
      </p:sp>
      <p:sp>
        <p:nvSpPr>
          <p:cNvPr id="5" name="Zástupný symbol pro zápatí 4">
            <a:extLst>
              <a:ext uri="{FF2B5EF4-FFF2-40B4-BE49-F238E27FC236}">
                <a16:creationId xmlns:a16="http://schemas.microsoft.com/office/drawing/2014/main" id="{925C91FD-9E95-4F7C-8BDF-F684E5D54A61}"/>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cs-CZ" dirty="0"/>
          </a:p>
        </p:txBody>
      </p:sp>
      <p:sp>
        <p:nvSpPr>
          <p:cNvPr id="4" name="Zástupný text 3">
            <a:extLst>
              <a:ext uri="{FF2B5EF4-FFF2-40B4-BE49-F238E27FC236}">
                <a16:creationId xmlns:a16="http://schemas.microsoft.com/office/drawing/2014/main" id="{62D1E2A7-070F-410C-88DC-DE401E50667C}"/>
              </a:ext>
            </a:extLst>
          </p:cNvPr>
          <p:cNvSpPr>
            <a:spLocks noGrp="1"/>
          </p:cNvSpPr>
          <p:nvPr>
            <p:ph type="body" sz="quarter" idx="23"/>
          </p:nvPr>
        </p:nvSpPr>
        <p:spPr/>
        <p:txBody>
          <a:bodyPr/>
          <a:lstStyle/>
          <a:p>
            <a:r>
              <a:rPr lang="cs-CZ"/>
              <a:t>Software</a:t>
            </a:r>
          </a:p>
        </p:txBody>
      </p:sp>
      <p:sp>
        <p:nvSpPr>
          <p:cNvPr id="10" name="Zástupný text 3">
            <a:extLst>
              <a:ext uri="{FF2B5EF4-FFF2-40B4-BE49-F238E27FC236}">
                <a16:creationId xmlns:a16="http://schemas.microsoft.com/office/drawing/2014/main" id="{0489E26D-0FD2-40FC-90AE-FD5D1827E0D5}"/>
              </a:ext>
            </a:extLst>
          </p:cNvPr>
          <p:cNvSpPr txBox="1">
            <a:spLocks/>
          </p:cNvSpPr>
          <p:nvPr/>
        </p:nvSpPr>
        <p:spPr>
          <a:xfrm>
            <a:off x="438469" y="1647547"/>
            <a:ext cx="9264016" cy="2251791"/>
          </a:xfrm>
          <a:prstGeom prst="rect">
            <a:avLst/>
          </a:prstGeom>
        </p:spPr>
        <p:txBody>
          <a:bodyPr vert="horz" lIns="91440" tIns="45720" rIns="91440" bIns="45720" numCol="2" rtlCol="0">
            <a:normAutofit/>
          </a:bodyPr>
          <a:lstStyle>
            <a:lvl1pPr marL="0" indent="0" algn="l" defTabSz="914400" rtl="0" eaLnBrk="1" latinLnBrk="0" hangingPunct="1">
              <a:lnSpc>
                <a:spcPct val="100000"/>
              </a:lnSpc>
              <a:spcBef>
                <a:spcPts val="1000"/>
              </a:spcBef>
              <a:buClr>
                <a:srgbClr val="D9D9D9"/>
              </a:buClr>
              <a:buSzTx/>
              <a:buFont typeface="Wingdings"/>
              <a:buNone/>
              <a:defRPr sz="1600" kern="1200">
                <a:solidFill>
                  <a:schemeClr val="tx1"/>
                </a:solidFill>
                <a:latin typeface="Arial" panose="020B0604020202020204" pitchFamily="34" charset="0"/>
                <a:ea typeface="+mn-ea"/>
                <a:cs typeface="Arial" panose="020B0604020202020204" pitchFamily="34" charset="0"/>
              </a:defRPr>
            </a:lvl1pPr>
            <a:lvl2pPr marL="609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990600" indent="-228600" algn="l" defTabSz="914400" rtl="0" eaLnBrk="1" latinLnBrk="0" hangingPunct="1">
              <a:lnSpc>
                <a:spcPct val="100000"/>
              </a:lnSpc>
              <a:spcBef>
                <a:spcPts val="500"/>
              </a:spcBef>
              <a:buClr>
                <a:schemeClr val="bg1">
                  <a:lumMod val="75000"/>
                </a:schemeClr>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371600" indent="-228600" algn="l" defTabSz="914400" rtl="0" eaLnBrk="1" latinLnBrk="0" hangingPunct="1">
              <a:lnSpc>
                <a:spcPct val="100000"/>
              </a:lnSpc>
              <a:spcBef>
                <a:spcPts val="500"/>
              </a:spcBef>
              <a:buClr>
                <a:schemeClr val="bg1">
                  <a:lumMod val="75000"/>
                </a:schemeClr>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1752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133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
            </a:pPr>
            <a:r>
              <a:rPr lang="cs-CZ"/>
              <a:t>MPL </a:t>
            </a:r>
            <a:r>
              <a:rPr lang="cs-CZ" err="1"/>
              <a:t>for</a:t>
            </a:r>
            <a:r>
              <a:rPr lang="cs-CZ"/>
              <a:t> Windows</a:t>
            </a:r>
          </a:p>
          <a:p>
            <a:pPr marL="285750" indent="-285750">
              <a:buFont typeface="Wingdings" panose="05000000000000000000" pitchFamily="2" charset="2"/>
              <a:buChar char="§"/>
            </a:pPr>
            <a:r>
              <a:rPr lang="cs-CZ"/>
              <a:t>AMPL</a:t>
            </a:r>
          </a:p>
          <a:p>
            <a:pPr marL="285750" indent="-285750">
              <a:buFont typeface="Wingdings" panose="05000000000000000000" pitchFamily="2" charset="2"/>
              <a:buChar char="§"/>
            </a:pPr>
            <a:r>
              <a:rPr lang="en-US"/>
              <a:t>Lingo (LINDO)</a:t>
            </a:r>
          </a:p>
          <a:p>
            <a:pPr marL="285750" indent="-285750">
              <a:buFont typeface="Wingdings" panose="05000000000000000000" pitchFamily="2" charset="2"/>
              <a:buChar char="§"/>
            </a:pPr>
            <a:r>
              <a:rPr lang="en-US"/>
              <a:t>XPRESS (FICO)</a:t>
            </a:r>
          </a:p>
          <a:p>
            <a:pPr marL="285750" indent="-285750">
              <a:buFont typeface="Wingdings" panose="05000000000000000000" pitchFamily="2" charset="2"/>
              <a:buChar char="§"/>
            </a:pPr>
            <a:r>
              <a:rPr lang="en-US"/>
              <a:t>CPLEX (IBM ILOG)</a:t>
            </a:r>
          </a:p>
          <a:p>
            <a:pPr marL="285750" indent="-285750">
              <a:buFont typeface="Wingdings" panose="05000000000000000000" pitchFamily="2" charset="2"/>
              <a:buChar char="§"/>
            </a:pPr>
            <a:r>
              <a:rPr lang="en-US"/>
              <a:t>AIMMS </a:t>
            </a:r>
          </a:p>
          <a:p>
            <a:pPr marL="285750" indent="-285750">
              <a:buFont typeface="Wingdings" panose="05000000000000000000" pitchFamily="2" charset="2"/>
              <a:buChar char="§"/>
            </a:pPr>
            <a:r>
              <a:rPr lang="en-US" err="1"/>
              <a:t>Gurobi</a:t>
            </a:r>
            <a:endParaRPr lang="cs-CZ"/>
          </a:p>
          <a:p>
            <a:pPr marL="285750" indent="-285750">
              <a:buFont typeface="Wingdings" panose="05000000000000000000" pitchFamily="2" charset="2"/>
              <a:buChar char="§"/>
            </a:pPr>
            <a:r>
              <a:rPr lang="en-US"/>
              <a:t>NEOS</a:t>
            </a:r>
          </a:p>
          <a:p>
            <a:pPr marL="285750" indent="-285750">
              <a:buFont typeface="Wingdings" panose="05000000000000000000" pitchFamily="2" charset="2"/>
              <a:buChar char="§"/>
            </a:pPr>
            <a:r>
              <a:rPr lang="en-US"/>
              <a:t>MS Excel (FRONTLINE SOLVERS)</a:t>
            </a:r>
          </a:p>
          <a:p>
            <a:pPr marL="285750" indent="-285750">
              <a:buFont typeface="Wingdings" panose="05000000000000000000" pitchFamily="2" charset="2"/>
              <a:buChar char="§"/>
            </a:pPr>
            <a:r>
              <a:rPr lang="en-US"/>
              <a:t>SIMPROCESS </a:t>
            </a:r>
          </a:p>
          <a:p>
            <a:pPr marL="285750" indent="-285750">
              <a:buFont typeface="Wingdings" panose="05000000000000000000" pitchFamily="2" charset="2"/>
              <a:buChar char="§"/>
            </a:pPr>
            <a:r>
              <a:rPr lang="en-US"/>
              <a:t>SIMUL 8</a:t>
            </a:r>
          </a:p>
          <a:p>
            <a:pPr marL="285750" indent="-285750">
              <a:buFont typeface="Wingdings" panose="05000000000000000000" pitchFamily="2" charset="2"/>
              <a:buChar char="§"/>
            </a:pPr>
            <a:r>
              <a:rPr lang="en-US" err="1"/>
              <a:t>Matlab</a:t>
            </a:r>
            <a:endParaRPr lang="en-US"/>
          </a:p>
        </p:txBody>
      </p:sp>
    </p:spTree>
    <p:extLst>
      <p:ext uri="{BB962C8B-B14F-4D97-AF65-F5344CB8AC3E}">
        <p14:creationId xmlns:p14="http://schemas.microsoft.com/office/powerpoint/2010/main" val="31686257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9E7D0FC-D322-49E9-85D2-5B3ACC6094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39E7D0FC-D322-49E9-85D2-5B3ACC6094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70</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Graph</a:t>
            </a:r>
            <a:r>
              <a:rPr lang="cs-CZ" dirty="0"/>
              <a:t> Modeling</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916" y="1647546"/>
            <a:ext cx="10812954" cy="3773488"/>
          </a:xfrm>
        </p:spPr>
        <p:txBody>
          <a:bodyPr>
            <a:noAutofit/>
          </a:bodyPr>
          <a:lstStyle/>
          <a:p>
            <a:pPr marL="285750" lvl="0" indent="-285750">
              <a:lnSpc>
                <a:spcPct val="110000"/>
              </a:lnSpc>
              <a:buFont typeface="Wingdings" panose="05000000000000000000" pitchFamily="2" charset="2"/>
              <a:buChar char="§"/>
            </a:pPr>
            <a:r>
              <a:rPr lang="cs-CZ" b="1" dirty="0" err="1"/>
              <a:t>Example</a:t>
            </a:r>
            <a:endParaRPr lang="en-US" b="1" dirty="0"/>
          </a:p>
          <a:p>
            <a:pPr lvl="1">
              <a:lnSpc>
                <a:spcPct val="110000"/>
              </a:lnSpc>
            </a:pPr>
            <a:r>
              <a:rPr lang="en-US" dirty="0"/>
              <a:t>Will you find the </a:t>
            </a:r>
            <a:r>
              <a:rPr lang="en-US" dirty="0">
                <a:solidFill>
                  <a:schemeClr val="accent2"/>
                </a:solidFill>
              </a:rPr>
              <a:t>flow</a:t>
            </a:r>
            <a:r>
              <a:rPr lang="en-US" dirty="0"/>
              <a:t> (from 1 to 6) of value 25 with the </a:t>
            </a:r>
            <a:r>
              <a:rPr lang="en-US" dirty="0">
                <a:solidFill>
                  <a:schemeClr val="accent2"/>
                </a:solidFill>
              </a:rPr>
              <a:t>minimal</a:t>
            </a:r>
            <a:r>
              <a:rPr lang="en-US" dirty="0"/>
              <a:t> total </a:t>
            </a:r>
            <a:r>
              <a:rPr lang="en-US" dirty="0">
                <a:solidFill>
                  <a:schemeClr val="accent2"/>
                </a:solidFill>
              </a:rPr>
              <a:t>cost</a:t>
            </a:r>
            <a:r>
              <a:rPr lang="en-US" dirty="0"/>
              <a:t>. In the table, </a:t>
            </a:r>
            <a:r>
              <a:rPr lang="en-US" dirty="0">
                <a:solidFill>
                  <a:schemeClr val="accent2"/>
                </a:solidFill>
              </a:rPr>
              <a:t>capacity</a:t>
            </a:r>
            <a:r>
              <a:rPr lang="en-US" dirty="0"/>
              <a:t> and unit </a:t>
            </a:r>
            <a:r>
              <a:rPr lang="en-US" dirty="0">
                <a:solidFill>
                  <a:schemeClr val="accent2"/>
                </a:solidFill>
              </a:rPr>
              <a:t>cost</a:t>
            </a:r>
            <a:r>
              <a:rPr lang="en-US" dirty="0"/>
              <a:t> for each arc are given</a:t>
            </a:r>
            <a:r>
              <a:rPr lang="cs-CZ" dirty="0"/>
              <a:t>. </a:t>
            </a: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11" name="Zástupný text 8">
            <a:extLst>
              <a:ext uri="{FF2B5EF4-FFF2-40B4-BE49-F238E27FC236}">
                <a16:creationId xmlns:a16="http://schemas.microsoft.com/office/drawing/2014/main" id="{D42AF040-FC7C-4BF6-DF03-02394703866E}"/>
              </a:ext>
            </a:extLst>
          </p:cNvPr>
          <p:cNvSpPr>
            <a:spLocks noGrp="1"/>
          </p:cNvSpPr>
          <p:nvPr>
            <p:ph type="body" sz="quarter" idx="23"/>
          </p:nvPr>
        </p:nvSpPr>
        <p:spPr>
          <a:xfrm>
            <a:off x="460326" y="1066638"/>
            <a:ext cx="9552969" cy="369332"/>
          </a:xfrm>
        </p:spPr>
        <p:txBody>
          <a:bodyPr/>
          <a:lstStyle/>
          <a:p>
            <a:r>
              <a:rPr lang="cs-CZ" dirty="0"/>
              <a:t>Minimum-Cost </a:t>
            </a:r>
            <a:r>
              <a:rPr lang="cs-CZ" dirty="0" err="1"/>
              <a:t>Flow</a:t>
            </a:r>
            <a:r>
              <a:rPr lang="cs-CZ" dirty="0"/>
              <a:t> </a:t>
            </a:r>
            <a:r>
              <a:rPr lang="cs-CZ" dirty="0" err="1"/>
              <a:t>Problem</a:t>
            </a:r>
            <a:endParaRPr lang="en-US" dirty="0"/>
          </a:p>
        </p:txBody>
      </p:sp>
      <p:graphicFrame>
        <p:nvGraphicFramePr>
          <p:cNvPr id="13" name="Tabulka 12">
            <a:extLst>
              <a:ext uri="{FF2B5EF4-FFF2-40B4-BE49-F238E27FC236}">
                <a16:creationId xmlns:a16="http://schemas.microsoft.com/office/drawing/2014/main" id="{17C27BBC-58C3-0886-29A5-0FED9AF77828}"/>
              </a:ext>
            </a:extLst>
          </p:cNvPr>
          <p:cNvGraphicFramePr>
            <a:graphicFrameLocks noGrp="1"/>
          </p:cNvGraphicFramePr>
          <p:nvPr>
            <p:extLst>
              <p:ext uri="{D42A27DB-BD31-4B8C-83A1-F6EECF244321}">
                <p14:modId xmlns:p14="http://schemas.microsoft.com/office/powerpoint/2010/main" val="2171912749"/>
              </p:ext>
            </p:extLst>
          </p:nvPr>
        </p:nvGraphicFramePr>
        <p:xfrm>
          <a:off x="1149493" y="2640012"/>
          <a:ext cx="5400000" cy="1808967"/>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3698550303"/>
                    </a:ext>
                  </a:extLst>
                </a:gridCol>
                <a:gridCol w="900000">
                  <a:extLst>
                    <a:ext uri="{9D8B030D-6E8A-4147-A177-3AD203B41FA5}">
                      <a16:colId xmlns:a16="http://schemas.microsoft.com/office/drawing/2014/main" val="2603527545"/>
                    </a:ext>
                  </a:extLst>
                </a:gridCol>
                <a:gridCol w="900000">
                  <a:extLst>
                    <a:ext uri="{9D8B030D-6E8A-4147-A177-3AD203B41FA5}">
                      <a16:colId xmlns:a16="http://schemas.microsoft.com/office/drawing/2014/main" val="4030462888"/>
                    </a:ext>
                  </a:extLst>
                </a:gridCol>
                <a:gridCol w="900000">
                  <a:extLst>
                    <a:ext uri="{9D8B030D-6E8A-4147-A177-3AD203B41FA5}">
                      <a16:colId xmlns:a16="http://schemas.microsoft.com/office/drawing/2014/main" val="2725501363"/>
                    </a:ext>
                  </a:extLst>
                </a:gridCol>
                <a:gridCol w="900000">
                  <a:extLst>
                    <a:ext uri="{9D8B030D-6E8A-4147-A177-3AD203B41FA5}">
                      <a16:colId xmlns:a16="http://schemas.microsoft.com/office/drawing/2014/main" val="1745760346"/>
                    </a:ext>
                  </a:extLst>
                </a:gridCol>
                <a:gridCol w="900000">
                  <a:extLst>
                    <a:ext uri="{9D8B030D-6E8A-4147-A177-3AD203B41FA5}">
                      <a16:colId xmlns:a16="http://schemas.microsoft.com/office/drawing/2014/main" val="911045572"/>
                    </a:ext>
                  </a:extLst>
                </a:gridCol>
              </a:tblGrid>
              <a:tr h="457557">
                <a:tc>
                  <a:txBody>
                    <a:bodyPr/>
                    <a:lstStyle/>
                    <a:p>
                      <a:pPr marL="0" algn="ctr" defTabSz="914400" rtl="0" eaLnBrk="1" fontAlgn="b" latinLnBrk="0" hangingPunct="1">
                        <a:lnSpc>
                          <a:spcPct val="107000"/>
                        </a:lnSpc>
                        <a:spcAft>
                          <a:spcPts val="800"/>
                        </a:spcAft>
                      </a:pPr>
                      <a:r>
                        <a:rPr lang="cs-CZ" sz="1200" b="1" kern="1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Arc</a:t>
                      </a:r>
                      <a:endPar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lnSpc>
                          <a:spcPct val="107000"/>
                        </a:lnSpc>
                        <a:spcAft>
                          <a:spcPts val="800"/>
                        </a:spcAft>
                      </a:pPr>
                      <a:r>
                        <a:rPr lang="cs-CZ" sz="1200" b="1" kern="1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Capacity</a:t>
                      </a:r>
                      <a:endPar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lnSpc>
                          <a:spcPct val="107000"/>
                        </a:lnSpc>
                        <a:spcAft>
                          <a:spcPts val="800"/>
                        </a:spcAft>
                      </a:pP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Cost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lnSpc>
                          <a:spcPct val="107000"/>
                        </a:lnSpc>
                        <a:spcAft>
                          <a:spcPts val="800"/>
                        </a:spcAft>
                      </a:pPr>
                      <a:r>
                        <a:rPr lang="cs-CZ" sz="1200" b="1" kern="1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Arc</a:t>
                      </a:r>
                      <a:endPar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lnSpc>
                          <a:spcPct val="107000"/>
                        </a:lnSpc>
                        <a:spcAft>
                          <a:spcPts val="800"/>
                        </a:spcAft>
                      </a:pPr>
                      <a:r>
                        <a:rPr lang="cs-CZ" sz="1200" b="1" kern="1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Capacity</a:t>
                      </a:r>
                      <a:endPar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lnSpc>
                          <a:spcPct val="107000"/>
                        </a:lnSpc>
                        <a:spcAft>
                          <a:spcPts val="800"/>
                        </a:spcAft>
                      </a:pP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Cost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940973333"/>
                  </a:ext>
                </a:extLst>
              </a:tr>
              <a:tr h="270282">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6170524"/>
                  </a:ext>
                </a:extLst>
              </a:tr>
              <a:tr h="270282">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7664596"/>
                  </a:ext>
                </a:extLst>
              </a:tr>
              <a:tr h="270282">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6671656"/>
                  </a:ext>
                </a:extLst>
              </a:tr>
              <a:tr h="270282">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2529404"/>
                  </a:ext>
                </a:extLst>
              </a:tr>
              <a:tr h="270282">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dirty="0">
                          <a:solidFill>
                            <a:schemeClr val="tx1"/>
                          </a:solidFill>
                          <a:effectLst/>
                          <a:latin typeface="Arial" panose="020B0604020202020204" pitchFamily="34" charset="0"/>
                          <a:cs typeface="Arial" panose="020B060402020202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1939887"/>
                  </a:ext>
                </a:extLst>
              </a:tr>
            </a:tbl>
          </a:graphicData>
        </a:graphic>
      </p:graphicFrame>
      <p:grpSp>
        <p:nvGrpSpPr>
          <p:cNvPr id="6" name="Skupina 5">
            <a:extLst>
              <a:ext uri="{FF2B5EF4-FFF2-40B4-BE49-F238E27FC236}">
                <a16:creationId xmlns:a16="http://schemas.microsoft.com/office/drawing/2014/main" id="{D9BC8CCB-5721-CBE8-DA8C-CEC1A4976B27}"/>
              </a:ext>
            </a:extLst>
          </p:cNvPr>
          <p:cNvGrpSpPr/>
          <p:nvPr/>
        </p:nvGrpSpPr>
        <p:grpSpPr>
          <a:xfrm>
            <a:off x="6923976" y="2808802"/>
            <a:ext cx="4118531" cy="2845541"/>
            <a:chOff x="6172262" y="2972232"/>
            <a:chExt cx="4118531" cy="2845541"/>
          </a:xfrm>
        </p:grpSpPr>
        <p:sp>
          <p:nvSpPr>
            <p:cNvPr id="7" name="Ovál 6">
              <a:extLst>
                <a:ext uri="{FF2B5EF4-FFF2-40B4-BE49-F238E27FC236}">
                  <a16:creationId xmlns:a16="http://schemas.microsoft.com/office/drawing/2014/main" id="{1A528D82-12CE-742E-28DE-5F68A2CEA0E5}"/>
                </a:ext>
              </a:extLst>
            </p:cNvPr>
            <p:cNvSpPr/>
            <p:nvPr/>
          </p:nvSpPr>
          <p:spPr>
            <a:xfrm>
              <a:off x="6172262" y="3970395"/>
              <a:ext cx="624106" cy="62410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1</a:t>
              </a:r>
            </a:p>
          </p:txBody>
        </p:sp>
        <p:sp>
          <p:nvSpPr>
            <p:cNvPr id="9" name="Ovál 8">
              <a:extLst>
                <a:ext uri="{FF2B5EF4-FFF2-40B4-BE49-F238E27FC236}">
                  <a16:creationId xmlns:a16="http://schemas.microsoft.com/office/drawing/2014/main" id="{A8F5E8B2-D88A-0166-35AA-AC91DC2DDE15}"/>
                </a:ext>
              </a:extLst>
            </p:cNvPr>
            <p:cNvSpPr/>
            <p:nvPr/>
          </p:nvSpPr>
          <p:spPr>
            <a:xfrm>
              <a:off x="7558458" y="2972232"/>
              <a:ext cx="624106" cy="62410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2</a:t>
              </a:r>
            </a:p>
          </p:txBody>
        </p:sp>
        <p:sp>
          <p:nvSpPr>
            <p:cNvPr id="10" name="Ovál 9">
              <a:extLst>
                <a:ext uri="{FF2B5EF4-FFF2-40B4-BE49-F238E27FC236}">
                  <a16:creationId xmlns:a16="http://schemas.microsoft.com/office/drawing/2014/main" id="{45EF90C8-7635-73A3-D04E-6CA520A6F322}"/>
                </a:ext>
              </a:extLst>
            </p:cNvPr>
            <p:cNvSpPr/>
            <p:nvPr/>
          </p:nvSpPr>
          <p:spPr>
            <a:xfrm>
              <a:off x="7558457" y="5193667"/>
              <a:ext cx="624106" cy="62410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4</a:t>
              </a:r>
            </a:p>
          </p:txBody>
        </p:sp>
        <p:sp>
          <p:nvSpPr>
            <p:cNvPr id="12" name="Ovál 11">
              <a:extLst>
                <a:ext uri="{FF2B5EF4-FFF2-40B4-BE49-F238E27FC236}">
                  <a16:creationId xmlns:a16="http://schemas.microsoft.com/office/drawing/2014/main" id="{EFCE859C-9BAF-5DDB-95FF-10FE521EE871}"/>
                </a:ext>
              </a:extLst>
            </p:cNvPr>
            <p:cNvSpPr/>
            <p:nvPr/>
          </p:nvSpPr>
          <p:spPr>
            <a:xfrm>
              <a:off x="9152607" y="3320706"/>
              <a:ext cx="624106" cy="62410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5</a:t>
              </a:r>
            </a:p>
          </p:txBody>
        </p:sp>
        <p:sp>
          <p:nvSpPr>
            <p:cNvPr id="14" name="Ovál 13">
              <a:extLst>
                <a:ext uri="{FF2B5EF4-FFF2-40B4-BE49-F238E27FC236}">
                  <a16:creationId xmlns:a16="http://schemas.microsoft.com/office/drawing/2014/main" id="{1F36B017-89BF-62E7-9131-7093A1C8125A}"/>
                </a:ext>
              </a:extLst>
            </p:cNvPr>
            <p:cNvSpPr/>
            <p:nvPr/>
          </p:nvSpPr>
          <p:spPr>
            <a:xfrm>
              <a:off x="9666687" y="4726892"/>
              <a:ext cx="624106" cy="62410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6</a:t>
              </a:r>
            </a:p>
          </p:txBody>
        </p:sp>
        <p:sp>
          <p:nvSpPr>
            <p:cNvPr id="15" name="Ovál 14">
              <a:extLst>
                <a:ext uri="{FF2B5EF4-FFF2-40B4-BE49-F238E27FC236}">
                  <a16:creationId xmlns:a16="http://schemas.microsoft.com/office/drawing/2014/main" id="{13A6DF73-CDA7-177A-3432-3EA1F69D56E8}"/>
                </a:ext>
              </a:extLst>
            </p:cNvPr>
            <p:cNvSpPr/>
            <p:nvPr/>
          </p:nvSpPr>
          <p:spPr>
            <a:xfrm>
              <a:off x="7554496" y="3970395"/>
              <a:ext cx="624106" cy="62410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3</a:t>
              </a:r>
            </a:p>
          </p:txBody>
        </p:sp>
        <p:cxnSp>
          <p:nvCxnSpPr>
            <p:cNvPr id="16" name="Přímá spojnice 15">
              <a:extLst>
                <a:ext uri="{FF2B5EF4-FFF2-40B4-BE49-F238E27FC236}">
                  <a16:creationId xmlns:a16="http://schemas.microsoft.com/office/drawing/2014/main" id="{909AA61E-4892-0BBD-897F-3C61A740196E}"/>
                </a:ext>
              </a:extLst>
            </p:cNvPr>
            <p:cNvCxnSpPr>
              <a:cxnSpLocks/>
              <a:stCxn id="7" idx="7"/>
              <a:endCxn id="9" idx="2"/>
            </p:cNvCxnSpPr>
            <p:nvPr/>
          </p:nvCxnSpPr>
          <p:spPr>
            <a:xfrm flipV="1">
              <a:off x="6704970" y="3284285"/>
              <a:ext cx="853488" cy="777508"/>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17" name="Přímá spojnice 16">
              <a:extLst>
                <a:ext uri="{FF2B5EF4-FFF2-40B4-BE49-F238E27FC236}">
                  <a16:creationId xmlns:a16="http://schemas.microsoft.com/office/drawing/2014/main" id="{5977E903-B32B-FA6C-DFBE-9AE559309468}"/>
                </a:ext>
              </a:extLst>
            </p:cNvPr>
            <p:cNvCxnSpPr>
              <a:cxnSpLocks/>
              <a:stCxn id="7" idx="5"/>
              <a:endCxn id="10" idx="2"/>
            </p:cNvCxnSpPr>
            <p:nvPr/>
          </p:nvCxnSpPr>
          <p:spPr>
            <a:xfrm>
              <a:off x="6704970" y="4503103"/>
              <a:ext cx="853487" cy="1002617"/>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18" name="Přímá spojnice 17">
              <a:extLst>
                <a:ext uri="{FF2B5EF4-FFF2-40B4-BE49-F238E27FC236}">
                  <a16:creationId xmlns:a16="http://schemas.microsoft.com/office/drawing/2014/main" id="{8FC9243E-C02E-AF62-AAC1-73045D586880}"/>
                </a:ext>
              </a:extLst>
            </p:cNvPr>
            <p:cNvCxnSpPr>
              <a:cxnSpLocks/>
              <a:stCxn id="12" idx="2"/>
              <a:endCxn id="9" idx="6"/>
            </p:cNvCxnSpPr>
            <p:nvPr/>
          </p:nvCxnSpPr>
          <p:spPr>
            <a:xfrm flipH="1" flipV="1">
              <a:off x="8182564" y="3284285"/>
              <a:ext cx="970043" cy="348474"/>
            </a:xfrm>
            <a:prstGeom prst="line">
              <a:avLst/>
            </a:prstGeom>
            <a:ln>
              <a:headEnd type="triangle" w="med" len="med"/>
              <a:tailEnd type="none" w="med" len="med"/>
            </a:ln>
          </p:spPr>
          <p:style>
            <a:lnRef idx="3">
              <a:schemeClr val="dk1"/>
            </a:lnRef>
            <a:fillRef idx="0">
              <a:schemeClr val="dk1"/>
            </a:fillRef>
            <a:effectRef idx="2">
              <a:schemeClr val="dk1"/>
            </a:effectRef>
            <a:fontRef idx="minor">
              <a:schemeClr val="tx1"/>
            </a:fontRef>
          </p:style>
        </p:cxnSp>
        <p:cxnSp>
          <p:nvCxnSpPr>
            <p:cNvPr id="19" name="Přímá spojnice 18">
              <a:extLst>
                <a:ext uri="{FF2B5EF4-FFF2-40B4-BE49-F238E27FC236}">
                  <a16:creationId xmlns:a16="http://schemas.microsoft.com/office/drawing/2014/main" id="{6FDDC9C4-B672-EB48-0E01-D812D281F327}"/>
                </a:ext>
              </a:extLst>
            </p:cNvPr>
            <p:cNvCxnSpPr>
              <a:cxnSpLocks/>
              <a:stCxn id="10" idx="0"/>
              <a:endCxn id="15" idx="4"/>
            </p:cNvCxnSpPr>
            <p:nvPr/>
          </p:nvCxnSpPr>
          <p:spPr>
            <a:xfrm flipH="1" flipV="1">
              <a:off x="7866549" y="4594501"/>
              <a:ext cx="3961" cy="599166"/>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0" name="Přímá spojnice 19">
              <a:extLst>
                <a:ext uri="{FF2B5EF4-FFF2-40B4-BE49-F238E27FC236}">
                  <a16:creationId xmlns:a16="http://schemas.microsoft.com/office/drawing/2014/main" id="{0502A922-EC3D-F04C-CB8D-5E0E724FAA1E}"/>
                </a:ext>
              </a:extLst>
            </p:cNvPr>
            <p:cNvCxnSpPr>
              <a:cxnSpLocks/>
              <a:stCxn id="12" idx="4"/>
              <a:endCxn id="14" idx="0"/>
            </p:cNvCxnSpPr>
            <p:nvPr/>
          </p:nvCxnSpPr>
          <p:spPr>
            <a:xfrm>
              <a:off x="9464660" y="3944812"/>
              <a:ext cx="514080" cy="782080"/>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21" name="Přímá spojnice 20">
              <a:extLst>
                <a:ext uri="{FF2B5EF4-FFF2-40B4-BE49-F238E27FC236}">
                  <a16:creationId xmlns:a16="http://schemas.microsoft.com/office/drawing/2014/main" id="{B285B939-BAAE-95D0-8DF0-A9333D8B39F3}"/>
                </a:ext>
              </a:extLst>
            </p:cNvPr>
            <p:cNvCxnSpPr>
              <a:cxnSpLocks/>
              <a:stCxn id="10" idx="6"/>
              <a:endCxn id="14" idx="2"/>
            </p:cNvCxnSpPr>
            <p:nvPr/>
          </p:nvCxnSpPr>
          <p:spPr>
            <a:xfrm flipV="1">
              <a:off x="8182563" y="5038945"/>
              <a:ext cx="1484124" cy="466775"/>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22" name="Přímá spojnice 21">
              <a:extLst>
                <a:ext uri="{FF2B5EF4-FFF2-40B4-BE49-F238E27FC236}">
                  <a16:creationId xmlns:a16="http://schemas.microsoft.com/office/drawing/2014/main" id="{BC9FA365-A5C3-9BD0-88D6-7B87DD9F48A6}"/>
                </a:ext>
              </a:extLst>
            </p:cNvPr>
            <p:cNvCxnSpPr>
              <a:cxnSpLocks/>
              <a:stCxn id="7" idx="6"/>
              <a:endCxn id="15" idx="2"/>
            </p:cNvCxnSpPr>
            <p:nvPr/>
          </p:nvCxnSpPr>
          <p:spPr>
            <a:xfrm>
              <a:off x="6796368" y="4282448"/>
              <a:ext cx="758128" cy="0"/>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23" name="Přímá spojnice 22">
              <a:extLst>
                <a:ext uri="{FF2B5EF4-FFF2-40B4-BE49-F238E27FC236}">
                  <a16:creationId xmlns:a16="http://schemas.microsoft.com/office/drawing/2014/main" id="{539D940C-2476-FB34-5A83-FAB8C38D2B5A}"/>
                </a:ext>
              </a:extLst>
            </p:cNvPr>
            <p:cNvCxnSpPr>
              <a:cxnSpLocks/>
              <a:stCxn id="15" idx="6"/>
              <a:endCxn id="14" idx="1"/>
            </p:cNvCxnSpPr>
            <p:nvPr/>
          </p:nvCxnSpPr>
          <p:spPr>
            <a:xfrm>
              <a:off x="8178602" y="4282448"/>
              <a:ext cx="1579483" cy="535842"/>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24" name="Přímá spojnice 23">
              <a:extLst>
                <a:ext uri="{FF2B5EF4-FFF2-40B4-BE49-F238E27FC236}">
                  <a16:creationId xmlns:a16="http://schemas.microsoft.com/office/drawing/2014/main" id="{A1216D53-AF4A-B9A4-D5E6-41C69F78365D}"/>
                </a:ext>
              </a:extLst>
            </p:cNvPr>
            <p:cNvCxnSpPr>
              <a:cxnSpLocks/>
              <a:stCxn id="15" idx="7"/>
              <a:endCxn id="12" idx="3"/>
            </p:cNvCxnSpPr>
            <p:nvPr/>
          </p:nvCxnSpPr>
          <p:spPr>
            <a:xfrm flipV="1">
              <a:off x="8087204" y="3853414"/>
              <a:ext cx="1156801" cy="208379"/>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25" name="TextovéPole 24">
              <a:extLst>
                <a:ext uri="{FF2B5EF4-FFF2-40B4-BE49-F238E27FC236}">
                  <a16:creationId xmlns:a16="http://schemas.microsoft.com/office/drawing/2014/main" id="{8127AA1C-AC60-53F7-FAB2-235C4D0563DC}"/>
                </a:ext>
              </a:extLst>
            </p:cNvPr>
            <p:cNvSpPr txBox="1"/>
            <p:nvPr/>
          </p:nvSpPr>
          <p:spPr>
            <a:xfrm>
              <a:off x="6782376" y="3404379"/>
              <a:ext cx="393056" cy="338554"/>
            </a:xfrm>
            <a:prstGeom prst="rect">
              <a:avLst/>
            </a:prstGeom>
            <a:noFill/>
          </p:spPr>
          <p:txBody>
            <a:bodyPr wrap="none" rtlCol="0">
              <a:spAutoFit/>
            </a:bodyPr>
            <a:lstStyle/>
            <a:p>
              <a:r>
                <a:rPr lang="cs-CZ" sz="1600"/>
                <a:t>10</a:t>
              </a:r>
              <a:endParaRPr lang="cs-CZ" sz="2000"/>
            </a:p>
          </p:txBody>
        </p:sp>
        <p:sp>
          <p:nvSpPr>
            <p:cNvPr id="26" name="TextovéPole 25">
              <a:extLst>
                <a:ext uri="{FF2B5EF4-FFF2-40B4-BE49-F238E27FC236}">
                  <a16:creationId xmlns:a16="http://schemas.microsoft.com/office/drawing/2014/main" id="{519E34D5-677D-F7B7-01AF-DAC1D586BC1C}"/>
                </a:ext>
              </a:extLst>
            </p:cNvPr>
            <p:cNvSpPr txBox="1"/>
            <p:nvPr/>
          </p:nvSpPr>
          <p:spPr>
            <a:xfrm>
              <a:off x="6747080" y="4894084"/>
              <a:ext cx="393056" cy="338554"/>
            </a:xfrm>
            <a:prstGeom prst="rect">
              <a:avLst/>
            </a:prstGeom>
            <a:noFill/>
          </p:spPr>
          <p:txBody>
            <a:bodyPr wrap="none" rtlCol="0">
              <a:spAutoFit/>
            </a:bodyPr>
            <a:lstStyle/>
            <a:p>
              <a:r>
                <a:rPr lang="cs-CZ" sz="1600"/>
                <a:t>12</a:t>
              </a:r>
              <a:endParaRPr lang="cs-CZ" sz="2000"/>
            </a:p>
          </p:txBody>
        </p:sp>
        <p:sp>
          <p:nvSpPr>
            <p:cNvPr id="27" name="TextovéPole 26">
              <a:extLst>
                <a:ext uri="{FF2B5EF4-FFF2-40B4-BE49-F238E27FC236}">
                  <a16:creationId xmlns:a16="http://schemas.microsoft.com/office/drawing/2014/main" id="{F84B6908-8FF5-80CE-DCC6-1604103BEB35}"/>
                </a:ext>
              </a:extLst>
            </p:cNvPr>
            <p:cNvSpPr txBox="1"/>
            <p:nvPr/>
          </p:nvSpPr>
          <p:spPr>
            <a:xfrm>
              <a:off x="6987762" y="3957603"/>
              <a:ext cx="393056" cy="338554"/>
            </a:xfrm>
            <a:prstGeom prst="rect">
              <a:avLst/>
            </a:prstGeom>
            <a:noFill/>
          </p:spPr>
          <p:txBody>
            <a:bodyPr wrap="none" rtlCol="0">
              <a:spAutoFit/>
            </a:bodyPr>
            <a:lstStyle/>
            <a:p>
              <a:r>
                <a:rPr lang="cs-CZ" sz="1600"/>
                <a:t>10</a:t>
              </a:r>
              <a:endParaRPr lang="cs-CZ" sz="2000"/>
            </a:p>
          </p:txBody>
        </p:sp>
        <p:sp>
          <p:nvSpPr>
            <p:cNvPr id="28" name="TextovéPole 27">
              <a:extLst>
                <a:ext uri="{FF2B5EF4-FFF2-40B4-BE49-F238E27FC236}">
                  <a16:creationId xmlns:a16="http://schemas.microsoft.com/office/drawing/2014/main" id="{A3D712AE-40DA-4433-8FFD-60EA8A8DEF81}"/>
                </a:ext>
              </a:extLst>
            </p:cNvPr>
            <p:cNvSpPr txBox="1"/>
            <p:nvPr/>
          </p:nvSpPr>
          <p:spPr>
            <a:xfrm>
              <a:off x="8422441" y="3649865"/>
              <a:ext cx="288862" cy="338555"/>
            </a:xfrm>
            <a:prstGeom prst="rect">
              <a:avLst/>
            </a:prstGeom>
            <a:noFill/>
          </p:spPr>
          <p:txBody>
            <a:bodyPr wrap="none" rtlCol="0">
              <a:spAutoFit/>
            </a:bodyPr>
            <a:lstStyle/>
            <a:p>
              <a:r>
                <a:rPr lang="cs-CZ" sz="1600"/>
                <a:t>7</a:t>
              </a:r>
              <a:endParaRPr lang="cs-CZ" sz="2000"/>
            </a:p>
          </p:txBody>
        </p:sp>
        <p:sp>
          <p:nvSpPr>
            <p:cNvPr id="29" name="TextovéPole 28">
              <a:extLst>
                <a:ext uri="{FF2B5EF4-FFF2-40B4-BE49-F238E27FC236}">
                  <a16:creationId xmlns:a16="http://schemas.microsoft.com/office/drawing/2014/main" id="{B0E858A7-3EF5-4316-739D-4C6B3AB66FB7}"/>
                </a:ext>
              </a:extLst>
            </p:cNvPr>
            <p:cNvSpPr txBox="1"/>
            <p:nvPr/>
          </p:nvSpPr>
          <p:spPr>
            <a:xfrm>
              <a:off x="7867258" y="4700390"/>
              <a:ext cx="288862" cy="338555"/>
            </a:xfrm>
            <a:prstGeom prst="rect">
              <a:avLst/>
            </a:prstGeom>
            <a:noFill/>
          </p:spPr>
          <p:txBody>
            <a:bodyPr wrap="none" rtlCol="0">
              <a:spAutoFit/>
            </a:bodyPr>
            <a:lstStyle/>
            <a:p>
              <a:r>
                <a:rPr lang="cs-CZ" sz="1600"/>
                <a:t>3</a:t>
              </a:r>
              <a:endParaRPr lang="cs-CZ" sz="2000"/>
            </a:p>
          </p:txBody>
        </p:sp>
        <p:sp>
          <p:nvSpPr>
            <p:cNvPr id="30" name="TextovéPole 29">
              <a:extLst>
                <a:ext uri="{FF2B5EF4-FFF2-40B4-BE49-F238E27FC236}">
                  <a16:creationId xmlns:a16="http://schemas.microsoft.com/office/drawing/2014/main" id="{B597F966-720D-7B9A-FB27-36F636071FC6}"/>
                </a:ext>
              </a:extLst>
            </p:cNvPr>
            <p:cNvSpPr txBox="1"/>
            <p:nvPr/>
          </p:nvSpPr>
          <p:spPr>
            <a:xfrm>
              <a:off x="9706545" y="4102385"/>
              <a:ext cx="393056" cy="338554"/>
            </a:xfrm>
            <a:prstGeom prst="rect">
              <a:avLst/>
            </a:prstGeom>
            <a:noFill/>
          </p:spPr>
          <p:txBody>
            <a:bodyPr wrap="none" rtlCol="0">
              <a:spAutoFit/>
            </a:bodyPr>
            <a:lstStyle/>
            <a:p>
              <a:r>
                <a:rPr lang="cs-CZ" sz="1600"/>
                <a:t>18</a:t>
              </a:r>
              <a:endParaRPr lang="cs-CZ" sz="2000"/>
            </a:p>
          </p:txBody>
        </p:sp>
        <p:sp>
          <p:nvSpPr>
            <p:cNvPr id="31" name="TextovéPole 30">
              <a:extLst>
                <a:ext uri="{FF2B5EF4-FFF2-40B4-BE49-F238E27FC236}">
                  <a16:creationId xmlns:a16="http://schemas.microsoft.com/office/drawing/2014/main" id="{20DFCA47-0324-F10E-F886-F3E376485288}"/>
                </a:ext>
              </a:extLst>
            </p:cNvPr>
            <p:cNvSpPr txBox="1"/>
            <p:nvPr/>
          </p:nvSpPr>
          <p:spPr>
            <a:xfrm>
              <a:off x="8780194" y="4212144"/>
              <a:ext cx="288862" cy="338555"/>
            </a:xfrm>
            <a:prstGeom prst="rect">
              <a:avLst/>
            </a:prstGeom>
            <a:noFill/>
          </p:spPr>
          <p:txBody>
            <a:bodyPr wrap="none" rtlCol="0">
              <a:spAutoFit/>
            </a:bodyPr>
            <a:lstStyle/>
            <a:p>
              <a:r>
                <a:rPr lang="cs-CZ" sz="1600"/>
                <a:t>5</a:t>
              </a:r>
              <a:endParaRPr lang="cs-CZ" sz="2000"/>
            </a:p>
          </p:txBody>
        </p:sp>
        <p:sp>
          <p:nvSpPr>
            <p:cNvPr id="32" name="TextovéPole 31">
              <a:extLst>
                <a:ext uri="{FF2B5EF4-FFF2-40B4-BE49-F238E27FC236}">
                  <a16:creationId xmlns:a16="http://schemas.microsoft.com/office/drawing/2014/main" id="{6D934C6E-FD25-D2BF-51DE-FCD7D8C1E2D2}"/>
                </a:ext>
              </a:extLst>
            </p:cNvPr>
            <p:cNvSpPr txBox="1"/>
            <p:nvPr/>
          </p:nvSpPr>
          <p:spPr>
            <a:xfrm>
              <a:off x="8620937" y="4986648"/>
              <a:ext cx="288862" cy="338555"/>
            </a:xfrm>
            <a:prstGeom prst="rect">
              <a:avLst/>
            </a:prstGeom>
            <a:noFill/>
          </p:spPr>
          <p:txBody>
            <a:bodyPr wrap="none" rtlCol="0">
              <a:spAutoFit/>
            </a:bodyPr>
            <a:lstStyle/>
            <a:p>
              <a:r>
                <a:rPr lang="cs-CZ" sz="1600"/>
                <a:t>9</a:t>
              </a:r>
              <a:endParaRPr lang="cs-CZ" sz="2000"/>
            </a:p>
          </p:txBody>
        </p:sp>
        <p:sp>
          <p:nvSpPr>
            <p:cNvPr id="33" name="TextovéPole 32">
              <a:extLst>
                <a:ext uri="{FF2B5EF4-FFF2-40B4-BE49-F238E27FC236}">
                  <a16:creationId xmlns:a16="http://schemas.microsoft.com/office/drawing/2014/main" id="{6D179151-65D7-E930-D1A7-6F5A0B0F282C}"/>
                </a:ext>
              </a:extLst>
            </p:cNvPr>
            <p:cNvSpPr txBox="1"/>
            <p:nvPr/>
          </p:nvSpPr>
          <p:spPr>
            <a:xfrm>
              <a:off x="8514775" y="3109188"/>
              <a:ext cx="393056" cy="338554"/>
            </a:xfrm>
            <a:prstGeom prst="rect">
              <a:avLst/>
            </a:prstGeom>
            <a:noFill/>
          </p:spPr>
          <p:txBody>
            <a:bodyPr wrap="none" rtlCol="0">
              <a:spAutoFit/>
            </a:bodyPr>
            <a:lstStyle/>
            <a:p>
              <a:r>
                <a:rPr lang="cs-CZ" sz="1600"/>
                <a:t>11</a:t>
              </a:r>
              <a:endParaRPr lang="cs-CZ" sz="2000"/>
            </a:p>
          </p:txBody>
        </p:sp>
      </p:grpSp>
    </p:spTree>
    <p:extLst>
      <p:ext uri="{BB962C8B-B14F-4D97-AF65-F5344CB8AC3E}">
        <p14:creationId xmlns:p14="http://schemas.microsoft.com/office/powerpoint/2010/main" val="42813938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9E7D0FC-D322-49E9-85D2-5B3ACC6094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39E7D0FC-D322-49E9-85D2-5B3ACC6094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71</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Graph</a:t>
            </a:r>
            <a:r>
              <a:rPr lang="cs-CZ" dirty="0"/>
              <a:t> Modeling</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9" y="1647786"/>
            <a:ext cx="9264016" cy="3773488"/>
          </a:xfrm>
        </p:spPr>
        <p:txBody>
          <a:bodyPr>
            <a:noAutofit/>
          </a:bodyPr>
          <a:lstStyle/>
          <a:p>
            <a:pPr marL="285750" lvl="0" indent="-285750">
              <a:lnSpc>
                <a:spcPct val="110000"/>
              </a:lnSpc>
              <a:buFont typeface="Wingdings" panose="05000000000000000000" pitchFamily="2" charset="2"/>
              <a:buChar char="§"/>
            </a:pPr>
            <a:r>
              <a:rPr lang="cs-CZ" b="1" dirty="0" err="1"/>
              <a:t>Decision</a:t>
            </a:r>
            <a:r>
              <a:rPr lang="cs-CZ" b="1" dirty="0"/>
              <a:t> </a:t>
            </a:r>
            <a:r>
              <a:rPr lang="cs-CZ" b="1" dirty="0" err="1"/>
              <a:t>variables</a:t>
            </a:r>
            <a:endParaRPr lang="cs-CZ" b="1" dirty="0"/>
          </a:p>
          <a:p>
            <a:pPr marL="285750" lvl="0" indent="-285750">
              <a:lnSpc>
                <a:spcPct val="110000"/>
              </a:lnSpc>
              <a:buFont typeface="Wingdings" panose="05000000000000000000" pitchFamily="2" charset="2"/>
              <a:buChar char="§"/>
            </a:pPr>
            <a:endParaRPr lang="cs-CZ" sz="1100" b="1" dirty="0"/>
          </a:p>
          <a:p>
            <a:pPr marL="285750" lvl="0" indent="-285750">
              <a:lnSpc>
                <a:spcPct val="110000"/>
              </a:lnSpc>
              <a:buFont typeface="Wingdings" panose="05000000000000000000" pitchFamily="2" charset="2"/>
              <a:buChar char="§"/>
            </a:pPr>
            <a:r>
              <a:rPr lang="cs-CZ" b="1" dirty="0"/>
              <a:t>Model</a:t>
            </a:r>
            <a:endParaRPr lang="en-US" b="1" dirty="0"/>
          </a:p>
          <a:p>
            <a:pPr lvl="1">
              <a:lnSpc>
                <a:spcPct val="110000"/>
              </a:lnSpc>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11" name="Zástupný text 8">
            <a:extLst>
              <a:ext uri="{FF2B5EF4-FFF2-40B4-BE49-F238E27FC236}">
                <a16:creationId xmlns:a16="http://schemas.microsoft.com/office/drawing/2014/main" id="{D42AF040-FC7C-4BF6-DF03-02394703866E}"/>
              </a:ext>
            </a:extLst>
          </p:cNvPr>
          <p:cNvSpPr>
            <a:spLocks noGrp="1"/>
          </p:cNvSpPr>
          <p:nvPr>
            <p:ph type="body" sz="quarter" idx="23"/>
          </p:nvPr>
        </p:nvSpPr>
        <p:spPr>
          <a:xfrm>
            <a:off x="460326" y="1066638"/>
            <a:ext cx="9552969" cy="369332"/>
          </a:xfrm>
        </p:spPr>
        <p:txBody>
          <a:bodyPr/>
          <a:lstStyle/>
          <a:p>
            <a:r>
              <a:rPr lang="cs-CZ" dirty="0"/>
              <a:t>Minimum-Cost Flow </a:t>
            </a:r>
            <a:r>
              <a:rPr lang="cs-CZ" dirty="0" err="1"/>
              <a:t>Problem</a:t>
            </a:r>
            <a:r>
              <a:rPr lang="cs-CZ" dirty="0"/>
              <a:t> – </a:t>
            </a:r>
            <a:r>
              <a:rPr lang="cs-CZ" dirty="0" err="1"/>
              <a:t>mathematical</a:t>
            </a:r>
            <a:r>
              <a:rPr lang="cs-CZ" dirty="0"/>
              <a:t> model </a:t>
            </a:r>
            <a:r>
              <a:rPr lang="cs-CZ" dirty="0" err="1"/>
              <a:t>formulation</a:t>
            </a:r>
            <a:endParaRPr lang="cs-CZ" dirty="0"/>
          </a:p>
        </p:txBody>
      </p:sp>
      <p:graphicFrame>
        <p:nvGraphicFramePr>
          <p:cNvPr id="7" name="Objekt 6">
            <a:extLst>
              <a:ext uri="{FF2B5EF4-FFF2-40B4-BE49-F238E27FC236}">
                <a16:creationId xmlns:a16="http://schemas.microsoft.com/office/drawing/2014/main" id="{602B09E4-4EF8-F5F6-EAF1-BCA835D01648}"/>
              </a:ext>
            </a:extLst>
          </p:cNvPr>
          <p:cNvGraphicFramePr>
            <a:graphicFrameLocks noChangeAspect="1"/>
          </p:cNvGraphicFramePr>
          <p:nvPr>
            <p:extLst>
              <p:ext uri="{D42A27DB-BD31-4B8C-83A1-F6EECF244321}">
                <p14:modId xmlns:p14="http://schemas.microsoft.com/office/powerpoint/2010/main" val="1254866714"/>
              </p:ext>
            </p:extLst>
          </p:nvPr>
        </p:nvGraphicFramePr>
        <p:xfrm>
          <a:off x="960873" y="1980387"/>
          <a:ext cx="4579937" cy="377825"/>
        </p:xfrm>
        <a:graphic>
          <a:graphicData uri="http://schemas.openxmlformats.org/presentationml/2006/ole">
            <mc:AlternateContent xmlns:mc="http://schemas.openxmlformats.org/markup-compatibility/2006">
              <mc:Choice xmlns:v="urn:schemas-microsoft-com:vml" Requires="v">
                <p:oleObj name="Equation" r:id="rId5" imgW="4579599" imgH="378181" progId="Equation.DSMT4">
                  <p:embed/>
                </p:oleObj>
              </mc:Choice>
              <mc:Fallback>
                <p:oleObj name="Equation" r:id="rId5" imgW="4579599" imgH="378181" progId="Equation.DSMT4">
                  <p:embed/>
                  <p:pic>
                    <p:nvPicPr>
                      <p:cNvPr id="7" name="Objekt 6">
                        <a:extLst>
                          <a:ext uri="{FF2B5EF4-FFF2-40B4-BE49-F238E27FC236}">
                            <a16:creationId xmlns:a16="http://schemas.microsoft.com/office/drawing/2014/main" id="{602B09E4-4EF8-F5F6-EAF1-BCA835D01648}"/>
                          </a:ext>
                        </a:extLst>
                      </p:cNvPr>
                      <p:cNvPicPr/>
                      <p:nvPr/>
                    </p:nvPicPr>
                    <p:blipFill>
                      <a:blip r:embed="rId6"/>
                      <a:stretch>
                        <a:fillRect/>
                      </a:stretch>
                    </p:blipFill>
                    <p:spPr>
                      <a:xfrm>
                        <a:off x="960873" y="1980387"/>
                        <a:ext cx="4579937" cy="377825"/>
                      </a:xfrm>
                      <a:prstGeom prst="rect">
                        <a:avLst/>
                      </a:prstGeom>
                    </p:spPr>
                  </p:pic>
                </p:oleObj>
              </mc:Fallback>
            </mc:AlternateContent>
          </a:graphicData>
        </a:graphic>
      </p:graphicFrame>
      <p:graphicFrame>
        <p:nvGraphicFramePr>
          <p:cNvPr id="14" name="Objekt 13">
            <a:extLst>
              <a:ext uri="{FF2B5EF4-FFF2-40B4-BE49-F238E27FC236}">
                <a16:creationId xmlns:a16="http://schemas.microsoft.com/office/drawing/2014/main" id="{00765DED-93F2-4D86-425B-AFCE640CE47C}"/>
              </a:ext>
            </a:extLst>
          </p:cNvPr>
          <p:cNvGraphicFramePr>
            <a:graphicFrameLocks noChangeAspect="1"/>
          </p:cNvGraphicFramePr>
          <p:nvPr>
            <p:extLst>
              <p:ext uri="{D42A27DB-BD31-4B8C-83A1-F6EECF244321}">
                <p14:modId xmlns:p14="http://schemas.microsoft.com/office/powerpoint/2010/main" val="466193273"/>
              </p:ext>
            </p:extLst>
          </p:nvPr>
        </p:nvGraphicFramePr>
        <p:xfrm>
          <a:off x="960873" y="2772589"/>
          <a:ext cx="4284637" cy="2648685"/>
        </p:xfrm>
        <a:graphic>
          <a:graphicData uri="http://schemas.openxmlformats.org/presentationml/2006/ole">
            <mc:AlternateContent xmlns:mc="http://schemas.openxmlformats.org/markup-compatibility/2006">
              <mc:Choice xmlns:v="urn:schemas-microsoft-com:vml" Requires="v">
                <p:oleObj name="Equation" r:id="rId7" imgW="2793960" imgH="1726920" progId="Equation.DSMT4">
                  <p:embed/>
                </p:oleObj>
              </mc:Choice>
              <mc:Fallback>
                <p:oleObj name="Equation" r:id="rId7" imgW="2793960" imgH="1726920" progId="Equation.DSMT4">
                  <p:embed/>
                  <p:pic>
                    <p:nvPicPr>
                      <p:cNvPr id="14" name="Objekt 13">
                        <a:extLst>
                          <a:ext uri="{FF2B5EF4-FFF2-40B4-BE49-F238E27FC236}">
                            <a16:creationId xmlns:a16="http://schemas.microsoft.com/office/drawing/2014/main" id="{00765DED-93F2-4D86-425B-AFCE640CE47C}"/>
                          </a:ext>
                        </a:extLst>
                      </p:cNvPr>
                      <p:cNvPicPr/>
                      <p:nvPr/>
                    </p:nvPicPr>
                    <p:blipFill>
                      <a:blip r:embed="rId8"/>
                      <a:stretch>
                        <a:fillRect/>
                      </a:stretch>
                    </p:blipFill>
                    <p:spPr>
                      <a:xfrm>
                        <a:off x="960873" y="2772589"/>
                        <a:ext cx="4284637" cy="2648685"/>
                      </a:xfrm>
                      <a:prstGeom prst="rect">
                        <a:avLst/>
                      </a:prstGeom>
                    </p:spPr>
                  </p:pic>
                </p:oleObj>
              </mc:Fallback>
            </mc:AlternateContent>
          </a:graphicData>
        </a:graphic>
      </p:graphicFrame>
      <p:pic>
        <p:nvPicPr>
          <p:cNvPr id="17" name="Obrázek 16">
            <a:extLst>
              <a:ext uri="{FF2B5EF4-FFF2-40B4-BE49-F238E27FC236}">
                <a16:creationId xmlns:a16="http://schemas.microsoft.com/office/drawing/2014/main" id="{5BE74D84-43C7-B307-DB3B-A15C420B247A}"/>
              </a:ext>
            </a:extLst>
          </p:cNvPr>
          <p:cNvPicPr>
            <a:picLocks noChangeAspect="1"/>
          </p:cNvPicPr>
          <p:nvPr/>
        </p:nvPicPr>
        <p:blipFill>
          <a:blip r:embed="rId9"/>
          <a:stretch>
            <a:fillRect/>
          </a:stretch>
        </p:blipFill>
        <p:spPr>
          <a:xfrm>
            <a:off x="5925154" y="1775861"/>
            <a:ext cx="4173953" cy="3757054"/>
          </a:xfrm>
          <a:prstGeom prst="rect">
            <a:avLst/>
          </a:prstGeom>
          <a:ln w="12700">
            <a:solidFill>
              <a:schemeClr val="tx1"/>
            </a:solidFill>
          </a:ln>
        </p:spPr>
      </p:pic>
    </p:spTree>
    <p:extLst>
      <p:ext uri="{BB962C8B-B14F-4D97-AF65-F5344CB8AC3E}">
        <p14:creationId xmlns:p14="http://schemas.microsoft.com/office/powerpoint/2010/main" val="1393402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9E7D0FC-D322-49E9-85D2-5B3ACC6094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39E7D0FC-D322-49E9-85D2-5B3ACC6094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72</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Graph</a:t>
            </a:r>
            <a:r>
              <a:rPr lang="cs-CZ" dirty="0"/>
              <a:t> Modeling</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cs-CZ" b="1" dirty="0" err="1"/>
              <a:t>Optimal</a:t>
            </a:r>
            <a:r>
              <a:rPr lang="cs-CZ" b="1" dirty="0"/>
              <a:t> </a:t>
            </a:r>
            <a:r>
              <a:rPr lang="cs-CZ" b="1" dirty="0" err="1"/>
              <a:t>solution</a:t>
            </a:r>
            <a:endParaRPr lang="en-US" b="1" dirty="0"/>
          </a:p>
          <a:p>
            <a:pPr lvl="1">
              <a:lnSpc>
                <a:spcPct val="110000"/>
              </a:lnSpc>
            </a:pPr>
            <a:r>
              <a:rPr lang="cs-CZ" dirty="0" err="1"/>
              <a:t>Decision</a:t>
            </a:r>
            <a:r>
              <a:rPr lang="cs-CZ" dirty="0"/>
              <a:t> </a:t>
            </a:r>
            <a:r>
              <a:rPr lang="cs-CZ" dirty="0" err="1"/>
              <a:t>variables</a:t>
            </a:r>
            <a:endParaRPr lang="cs-CZ" dirty="0"/>
          </a:p>
          <a:p>
            <a:pPr marL="762000" lvl="2" indent="0">
              <a:lnSpc>
                <a:spcPct val="110000"/>
              </a:lnSpc>
              <a:buNone/>
            </a:pPr>
            <a:r>
              <a:rPr kumimoji="0" lang="cs-CZ"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see</a:t>
            </a:r>
            <a:r>
              <a:rPr kumimoji="0" lang="cs-CZ"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cs-CZ"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a:t>
            </a:r>
            <a:r>
              <a:rPr kumimoji="0" lang="cs-CZ"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cs-CZ"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picture</a:t>
            </a:r>
            <a:endParaRPr lang="en-US" sz="2000" dirty="0"/>
          </a:p>
          <a:p>
            <a:pPr lvl="1">
              <a:lnSpc>
                <a:spcPct val="110000"/>
              </a:lnSpc>
            </a:pPr>
            <a:r>
              <a:rPr lang="cs-CZ" dirty="0" err="1"/>
              <a:t>Objective</a:t>
            </a:r>
            <a:r>
              <a:rPr lang="cs-CZ" dirty="0"/>
              <a:t> </a:t>
            </a:r>
            <a:r>
              <a:rPr lang="cs-CZ" dirty="0" err="1"/>
              <a:t>value</a:t>
            </a: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11" name="Zástupný text 8">
            <a:extLst>
              <a:ext uri="{FF2B5EF4-FFF2-40B4-BE49-F238E27FC236}">
                <a16:creationId xmlns:a16="http://schemas.microsoft.com/office/drawing/2014/main" id="{D42AF040-FC7C-4BF6-DF03-02394703866E}"/>
              </a:ext>
            </a:extLst>
          </p:cNvPr>
          <p:cNvSpPr>
            <a:spLocks noGrp="1"/>
          </p:cNvSpPr>
          <p:nvPr>
            <p:ph type="body" sz="quarter" idx="23"/>
          </p:nvPr>
        </p:nvSpPr>
        <p:spPr>
          <a:xfrm>
            <a:off x="460326" y="1066638"/>
            <a:ext cx="9552969" cy="369332"/>
          </a:xfrm>
        </p:spPr>
        <p:txBody>
          <a:bodyPr/>
          <a:lstStyle/>
          <a:p>
            <a:r>
              <a:rPr lang="cs-CZ" dirty="0"/>
              <a:t>Minimum-Cost Flow </a:t>
            </a:r>
            <a:r>
              <a:rPr lang="cs-CZ" dirty="0" err="1"/>
              <a:t>Problem</a:t>
            </a:r>
            <a:r>
              <a:rPr lang="cs-CZ" dirty="0"/>
              <a:t> – </a:t>
            </a:r>
            <a:r>
              <a:rPr lang="cs-CZ" dirty="0" err="1"/>
              <a:t>solution</a:t>
            </a:r>
            <a:endParaRPr lang="en-US" dirty="0"/>
          </a:p>
        </p:txBody>
      </p:sp>
      <p:graphicFrame>
        <p:nvGraphicFramePr>
          <p:cNvPr id="7" name="Objekt 6">
            <a:extLst>
              <a:ext uri="{FF2B5EF4-FFF2-40B4-BE49-F238E27FC236}">
                <a16:creationId xmlns:a16="http://schemas.microsoft.com/office/drawing/2014/main" id="{67AEF829-17A9-7099-15FD-CEE41A4B81AC}"/>
              </a:ext>
            </a:extLst>
          </p:cNvPr>
          <p:cNvGraphicFramePr>
            <a:graphicFrameLocks noChangeAspect="1"/>
          </p:cNvGraphicFramePr>
          <p:nvPr>
            <p:extLst>
              <p:ext uri="{D42A27DB-BD31-4B8C-83A1-F6EECF244321}">
                <p14:modId xmlns:p14="http://schemas.microsoft.com/office/powerpoint/2010/main" val="293192529"/>
              </p:ext>
            </p:extLst>
          </p:nvPr>
        </p:nvGraphicFramePr>
        <p:xfrm>
          <a:off x="1286254" y="2969053"/>
          <a:ext cx="3055328" cy="331712"/>
        </p:xfrm>
        <a:graphic>
          <a:graphicData uri="http://schemas.openxmlformats.org/presentationml/2006/ole">
            <mc:AlternateContent xmlns:mc="http://schemas.openxmlformats.org/markup-compatibility/2006">
              <mc:Choice xmlns:v="urn:schemas-microsoft-com:vml" Requires="v">
                <p:oleObj name="Equation" r:id="rId5" imgW="2095200" imgH="228600" progId="Equation.DSMT4">
                  <p:embed/>
                </p:oleObj>
              </mc:Choice>
              <mc:Fallback>
                <p:oleObj name="Equation" r:id="rId5" imgW="2095200" imgH="228600" progId="Equation.DSMT4">
                  <p:embed/>
                  <p:pic>
                    <p:nvPicPr>
                      <p:cNvPr id="7" name="Objekt 6">
                        <a:extLst>
                          <a:ext uri="{FF2B5EF4-FFF2-40B4-BE49-F238E27FC236}">
                            <a16:creationId xmlns:a16="http://schemas.microsoft.com/office/drawing/2014/main" id="{67AEF829-17A9-7099-15FD-CEE41A4B81AC}"/>
                          </a:ext>
                        </a:extLst>
                      </p:cNvPr>
                      <p:cNvPicPr/>
                      <p:nvPr/>
                    </p:nvPicPr>
                    <p:blipFill>
                      <a:blip r:embed="rId6"/>
                      <a:stretch>
                        <a:fillRect/>
                      </a:stretch>
                    </p:blipFill>
                    <p:spPr>
                      <a:xfrm>
                        <a:off x="1286254" y="2969053"/>
                        <a:ext cx="3055328" cy="331712"/>
                      </a:xfrm>
                      <a:prstGeom prst="rect">
                        <a:avLst/>
                      </a:prstGeom>
                    </p:spPr>
                  </p:pic>
                </p:oleObj>
              </mc:Fallback>
            </mc:AlternateContent>
          </a:graphicData>
        </a:graphic>
      </p:graphicFrame>
      <p:grpSp>
        <p:nvGrpSpPr>
          <p:cNvPr id="10" name="Skupina 9">
            <a:extLst>
              <a:ext uri="{FF2B5EF4-FFF2-40B4-BE49-F238E27FC236}">
                <a16:creationId xmlns:a16="http://schemas.microsoft.com/office/drawing/2014/main" id="{5649F217-0695-51CA-1111-13BF2FFCA73F}"/>
              </a:ext>
            </a:extLst>
          </p:cNvPr>
          <p:cNvGrpSpPr/>
          <p:nvPr/>
        </p:nvGrpSpPr>
        <p:grpSpPr>
          <a:xfrm>
            <a:off x="2822586" y="3437261"/>
            <a:ext cx="4118531" cy="2736526"/>
            <a:chOff x="6172262" y="2972232"/>
            <a:chExt cx="4118531" cy="2736526"/>
          </a:xfrm>
        </p:grpSpPr>
        <p:sp>
          <p:nvSpPr>
            <p:cNvPr id="12" name="Ovál 11">
              <a:extLst>
                <a:ext uri="{FF2B5EF4-FFF2-40B4-BE49-F238E27FC236}">
                  <a16:creationId xmlns:a16="http://schemas.microsoft.com/office/drawing/2014/main" id="{80E0076F-F6C4-9C02-8B40-B9C400C2E151}"/>
                </a:ext>
              </a:extLst>
            </p:cNvPr>
            <p:cNvSpPr/>
            <p:nvPr/>
          </p:nvSpPr>
          <p:spPr>
            <a:xfrm>
              <a:off x="6172262" y="3970395"/>
              <a:ext cx="624106" cy="62410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1</a:t>
              </a:r>
            </a:p>
          </p:txBody>
        </p:sp>
        <p:sp>
          <p:nvSpPr>
            <p:cNvPr id="13" name="Ovál 12">
              <a:extLst>
                <a:ext uri="{FF2B5EF4-FFF2-40B4-BE49-F238E27FC236}">
                  <a16:creationId xmlns:a16="http://schemas.microsoft.com/office/drawing/2014/main" id="{6FCF7C2B-B8F5-0FB2-04CE-743E3DA1D90B}"/>
                </a:ext>
              </a:extLst>
            </p:cNvPr>
            <p:cNvSpPr/>
            <p:nvPr/>
          </p:nvSpPr>
          <p:spPr>
            <a:xfrm>
              <a:off x="7558458" y="2972232"/>
              <a:ext cx="624106" cy="62410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2</a:t>
              </a:r>
            </a:p>
          </p:txBody>
        </p:sp>
        <p:sp>
          <p:nvSpPr>
            <p:cNvPr id="14" name="Ovál 13">
              <a:extLst>
                <a:ext uri="{FF2B5EF4-FFF2-40B4-BE49-F238E27FC236}">
                  <a16:creationId xmlns:a16="http://schemas.microsoft.com/office/drawing/2014/main" id="{DE1D7A85-7230-4B75-5A53-AC5CB893C6F0}"/>
                </a:ext>
              </a:extLst>
            </p:cNvPr>
            <p:cNvSpPr/>
            <p:nvPr/>
          </p:nvSpPr>
          <p:spPr>
            <a:xfrm>
              <a:off x="7558457" y="5084652"/>
              <a:ext cx="624106" cy="62410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4</a:t>
              </a:r>
            </a:p>
          </p:txBody>
        </p:sp>
        <p:sp>
          <p:nvSpPr>
            <p:cNvPr id="15" name="Ovál 14">
              <a:extLst>
                <a:ext uri="{FF2B5EF4-FFF2-40B4-BE49-F238E27FC236}">
                  <a16:creationId xmlns:a16="http://schemas.microsoft.com/office/drawing/2014/main" id="{A551A0D0-6BF5-A4AC-BD75-3CE608C0A459}"/>
                </a:ext>
              </a:extLst>
            </p:cNvPr>
            <p:cNvSpPr/>
            <p:nvPr/>
          </p:nvSpPr>
          <p:spPr>
            <a:xfrm>
              <a:off x="9152607" y="3320706"/>
              <a:ext cx="624106" cy="62410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5</a:t>
              </a:r>
            </a:p>
          </p:txBody>
        </p:sp>
        <p:sp>
          <p:nvSpPr>
            <p:cNvPr id="16" name="Ovál 15">
              <a:extLst>
                <a:ext uri="{FF2B5EF4-FFF2-40B4-BE49-F238E27FC236}">
                  <a16:creationId xmlns:a16="http://schemas.microsoft.com/office/drawing/2014/main" id="{C2EA053D-AEEB-4D51-6F47-C28679F78A94}"/>
                </a:ext>
              </a:extLst>
            </p:cNvPr>
            <p:cNvSpPr/>
            <p:nvPr/>
          </p:nvSpPr>
          <p:spPr>
            <a:xfrm>
              <a:off x="9666687" y="4726892"/>
              <a:ext cx="624106" cy="62410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6</a:t>
              </a:r>
            </a:p>
          </p:txBody>
        </p:sp>
        <p:sp>
          <p:nvSpPr>
            <p:cNvPr id="17" name="Ovál 16">
              <a:extLst>
                <a:ext uri="{FF2B5EF4-FFF2-40B4-BE49-F238E27FC236}">
                  <a16:creationId xmlns:a16="http://schemas.microsoft.com/office/drawing/2014/main" id="{B9B50705-C55A-78F5-4415-374BB780AAB1}"/>
                </a:ext>
              </a:extLst>
            </p:cNvPr>
            <p:cNvSpPr/>
            <p:nvPr/>
          </p:nvSpPr>
          <p:spPr>
            <a:xfrm>
              <a:off x="7554496" y="3970395"/>
              <a:ext cx="624106" cy="62410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3</a:t>
              </a:r>
            </a:p>
          </p:txBody>
        </p:sp>
        <p:cxnSp>
          <p:nvCxnSpPr>
            <p:cNvPr id="18" name="Přímá spojnice 17">
              <a:extLst>
                <a:ext uri="{FF2B5EF4-FFF2-40B4-BE49-F238E27FC236}">
                  <a16:creationId xmlns:a16="http://schemas.microsoft.com/office/drawing/2014/main" id="{A9120E0E-28F3-05CF-0EF6-AE8E5A6374A6}"/>
                </a:ext>
              </a:extLst>
            </p:cNvPr>
            <p:cNvCxnSpPr>
              <a:cxnSpLocks/>
              <a:stCxn id="12" idx="7"/>
              <a:endCxn id="13" idx="2"/>
            </p:cNvCxnSpPr>
            <p:nvPr/>
          </p:nvCxnSpPr>
          <p:spPr>
            <a:xfrm flipV="1">
              <a:off x="6704970" y="3284285"/>
              <a:ext cx="853488" cy="777508"/>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19" name="Přímá spojnice 18">
              <a:extLst>
                <a:ext uri="{FF2B5EF4-FFF2-40B4-BE49-F238E27FC236}">
                  <a16:creationId xmlns:a16="http://schemas.microsoft.com/office/drawing/2014/main" id="{C8A0CE4B-E1BF-AC04-4B64-F245CF85B35C}"/>
                </a:ext>
              </a:extLst>
            </p:cNvPr>
            <p:cNvCxnSpPr>
              <a:cxnSpLocks/>
              <a:stCxn id="12" idx="5"/>
              <a:endCxn id="14" idx="2"/>
            </p:cNvCxnSpPr>
            <p:nvPr/>
          </p:nvCxnSpPr>
          <p:spPr>
            <a:xfrm>
              <a:off x="6704970" y="4503103"/>
              <a:ext cx="853487" cy="893602"/>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20" name="Přímá spojnice 19">
              <a:extLst>
                <a:ext uri="{FF2B5EF4-FFF2-40B4-BE49-F238E27FC236}">
                  <a16:creationId xmlns:a16="http://schemas.microsoft.com/office/drawing/2014/main" id="{BFB2F6C2-1640-CFFC-23A0-48B67ECCB041}"/>
                </a:ext>
              </a:extLst>
            </p:cNvPr>
            <p:cNvCxnSpPr>
              <a:cxnSpLocks/>
              <a:stCxn id="15" idx="2"/>
              <a:endCxn id="13" idx="6"/>
            </p:cNvCxnSpPr>
            <p:nvPr/>
          </p:nvCxnSpPr>
          <p:spPr>
            <a:xfrm flipH="1" flipV="1">
              <a:off x="8182564" y="3284285"/>
              <a:ext cx="970043" cy="348474"/>
            </a:xfrm>
            <a:prstGeom prst="line">
              <a:avLst/>
            </a:prstGeom>
            <a:ln>
              <a:headEnd type="triangle" w="med" len="med"/>
              <a:tailEnd type="none" w="med" len="med"/>
            </a:ln>
          </p:spPr>
          <p:style>
            <a:lnRef idx="3">
              <a:schemeClr val="dk1"/>
            </a:lnRef>
            <a:fillRef idx="0">
              <a:schemeClr val="dk1"/>
            </a:fillRef>
            <a:effectRef idx="2">
              <a:schemeClr val="dk1"/>
            </a:effectRef>
            <a:fontRef idx="minor">
              <a:schemeClr val="tx1"/>
            </a:fontRef>
          </p:style>
        </p:cxnSp>
        <p:cxnSp>
          <p:nvCxnSpPr>
            <p:cNvPr id="22" name="Přímá spojnice 21">
              <a:extLst>
                <a:ext uri="{FF2B5EF4-FFF2-40B4-BE49-F238E27FC236}">
                  <a16:creationId xmlns:a16="http://schemas.microsoft.com/office/drawing/2014/main" id="{6B1CA4F5-902D-D3FC-5482-C88CA542F432}"/>
                </a:ext>
              </a:extLst>
            </p:cNvPr>
            <p:cNvCxnSpPr>
              <a:cxnSpLocks/>
              <a:stCxn id="15" idx="4"/>
              <a:endCxn id="16" idx="0"/>
            </p:cNvCxnSpPr>
            <p:nvPr/>
          </p:nvCxnSpPr>
          <p:spPr>
            <a:xfrm>
              <a:off x="9464660" y="3944812"/>
              <a:ext cx="514080" cy="782080"/>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23" name="Přímá spojnice 22">
              <a:extLst>
                <a:ext uri="{FF2B5EF4-FFF2-40B4-BE49-F238E27FC236}">
                  <a16:creationId xmlns:a16="http://schemas.microsoft.com/office/drawing/2014/main" id="{5DF362D5-B388-3428-13B1-ED9F8E625CC4}"/>
                </a:ext>
              </a:extLst>
            </p:cNvPr>
            <p:cNvCxnSpPr>
              <a:cxnSpLocks/>
              <a:stCxn id="14" idx="6"/>
              <a:endCxn id="16" idx="2"/>
            </p:cNvCxnSpPr>
            <p:nvPr/>
          </p:nvCxnSpPr>
          <p:spPr>
            <a:xfrm flipV="1">
              <a:off x="8182563" y="5038945"/>
              <a:ext cx="1484124" cy="357760"/>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24" name="Přímá spojnice 23">
              <a:extLst>
                <a:ext uri="{FF2B5EF4-FFF2-40B4-BE49-F238E27FC236}">
                  <a16:creationId xmlns:a16="http://schemas.microsoft.com/office/drawing/2014/main" id="{E3B9DAEF-478F-0D63-6C10-3EDB111329B6}"/>
                </a:ext>
              </a:extLst>
            </p:cNvPr>
            <p:cNvCxnSpPr>
              <a:cxnSpLocks/>
              <a:stCxn id="12" idx="6"/>
              <a:endCxn id="17" idx="2"/>
            </p:cNvCxnSpPr>
            <p:nvPr/>
          </p:nvCxnSpPr>
          <p:spPr>
            <a:xfrm>
              <a:off x="6796368" y="4282448"/>
              <a:ext cx="758128" cy="0"/>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25" name="Přímá spojnice 24">
              <a:extLst>
                <a:ext uri="{FF2B5EF4-FFF2-40B4-BE49-F238E27FC236}">
                  <a16:creationId xmlns:a16="http://schemas.microsoft.com/office/drawing/2014/main" id="{16A45F7E-12B3-04C6-9889-22F044E807A5}"/>
                </a:ext>
              </a:extLst>
            </p:cNvPr>
            <p:cNvCxnSpPr>
              <a:cxnSpLocks/>
              <a:stCxn id="17" idx="6"/>
              <a:endCxn id="16" idx="1"/>
            </p:cNvCxnSpPr>
            <p:nvPr/>
          </p:nvCxnSpPr>
          <p:spPr>
            <a:xfrm>
              <a:off x="8178602" y="4282448"/>
              <a:ext cx="1579483" cy="535842"/>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26" name="Přímá spojnice 25">
              <a:extLst>
                <a:ext uri="{FF2B5EF4-FFF2-40B4-BE49-F238E27FC236}">
                  <a16:creationId xmlns:a16="http://schemas.microsoft.com/office/drawing/2014/main" id="{ADD60716-3E0D-2514-6521-F0F156C74895}"/>
                </a:ext>
              </a:extLst>
            </p:cNvPr>
            <p:cNvCxnSpPr>
              <a:cxnSpLocks/>
              <a:stCxn id="17" idx="7"/>
              <a:endCxn id="15" idx="3"/>
            </p:cNvCxnSpPr>
            <p:nvPr/>
          </p:nvCxnSpPr>
          <p:spPr>
            <a:xfrm flipV="1">
              <a:off x="8087204" y="3853414"/>
              <a:ext cx="1156801" cy="208379"/>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27" name="TextovéPole 26">
              <a:extLst>
                <a:ext uri="{FF2B5EF4-FFF2-40B4-BE49-F238E27FC236}">
                  <a16:creationId xmlns:a16="http://schemas.microsoft.com/office/drawing/2014/main" id="{9C0E4737-F46B-1BA0-F1F0-E9F71737A2A3}"/>
                </a:ext>
              </a:extLst>
            </p:cNvPr>
            <p:cNvSpPr txBox="1"/>
            <p:nvPr/>
          </p:nvSpPr>
          <p:spPr>
            <a:xfrm>
              <a:off x="6782376" y="3404379"/>
              <a:ext cx="393056" cy="338554"/>
            </a:xfrm>
            <a:prstGeom prst="rect">
              <a:avLst/>
            </a:prstGeom>
            <a:noFill/>
          </p:spPr>
          <p:txBody>
            <a:bodyPr wrap="none" rtlCol="0">
              <a:spAutoFit/>
            </a:bodyPr>
            <a:lstStyle/>
            <a:p>
              <a:r>
                <a:rPr lang="cs-CZ" sz="1600"/>
                <a:t>10</a:t>
              </a:r>
              <a:endParaRPr lang="cs-CZ" sz="2000"/>
            </a:p>
          </p:txBody>
        </p:sp>
        <p:sp>
          <p:nvSpPr>
            <p:cNvPr id="28" name="TextovéPole 27">
              <a:extLst>
                <a:ext uri="{FF2B5EF4-FFF2-40B4-BE49-F238E27FC236}">
                  <a16:creationId xmlns:a16="http://schemas.microsoft.com/office/drawing/2014/main" id="{F2AEF4A6-BF9C-BA6F-8092-D3038103E798}"/>
                </a:ext>
              </a:extLst>
            </p:cNvPr>
            <p:cNvSpPr txBox="1"/>
            <p:nvPr/>
          </p:nvSpPr>
          <p:spPr>
            <a:xfrm>
              <a:off x="6854712" y="4880315"/>
              <a:ext cx="288862" cy="338554"/>
            </a:xfrm>
            <a:prstGeom prst="rect">
              <a:avLst/>
            </a:prstGeom>
            <a:noFill/>
          </p:spPr>
          <p:txBody>
            <a:bodyPr wrap="none" rtlCol="0">
              <a:spAutoFit/>
            </a:bodyPr>
            <a:lstStyle/>
            <a:p>
              <a:r>
                <a:rPr lang="cs-CZ" sz="1600"/>
                <a:t>5</a:t>
              </a:r>
              <a:endParaRPr lang="cs-CZ" sz="2000"/>
            </a:p>
          </p:txBody>
        </p:sp>
        <p:sp>
          <p:nvSpPr>
            <p:cNvPr id="29" name="TextovéPole 28">
              <a:extLst>
                <a:ext uri="{FF2B5EF4-FFF2-40B4-BE49-F238E27FC236}">
                  <a16:creationId xmlns:a16="http://schemas.microsoft.com/office/drawing/2014/main" id="{B49EBB11-2B27-50BE-2914-596552EC9A7F}"/>
                </a:ext>
              </a:extLst>
            </p:cNvPr>
            <p:cNvSpPr txBox="1"/>
            <p:nvPr/>
          </p:nvSpPr>
          <p:spPr>
            <a:xfrm>
              <a:off x="6987762" y="3957603"/>
              <a:ext cx="393056" cy="338554"/>
            </a:xfrm>
            <a:prstGeom prst="rect">
              <a:avLst/>
            </a:prstGeom>
            <a:noFill/>
          </p:spPr>
          <p:txBody>
            <a:bodyPr wrap="none" rtlCol="0">
              <a:spAutoFit/>
            </a:bodyPr>
            <a:lstStyle/>
            <a:p>
              <a:r>
                <a:rPr lang="cs-CZ" sz="1600"/>
                <a:t>10</a:t>
              </a:r>
              <a:endParaRPr lang="cs-CZ" sz="2000"/>
            </a:p>
          </p:txBody>
        </p:sp>
        <p:sp>
          <p:nvSpPr>
            <p:cNvPr id="30" name="TextovéPole 29">
              <a:extLst>
                <a:ext uri="{FF2B5EF4-FFF2-40B4-BE49-F238E27FC236}">
                  <a16:creationId xmlns:a16="http://schemas.microsoft.com/office/drawing/2014/main" id="{69121C1A-49BA-7E8D-F19B-328A5508BB0B}"/>
                </a:ext>
              </a:extLst>
            </p:cNvPr>
            <p:cNvSpPr txBox="1"/>
            <p:nvPr/>
          </p:nvSpPr>
          <p:spPr>
            <a:xfrm>
              <a:off x="8422441" y="3649865"/>
              <a:ext cx="288862" cy="338555"/>
            </a:xfrm>
            <a:prstGeom prst="rect">
              <a:avLst/>
            </a:prstGeom>
            <a:noFill/>
          </p:spPr>
          <p:txBody>
            <a:bodyPr wrap="none" rtlCol="0">
              <a:spAutoFit/>
            </a:bodyPr>
            <a:lstStyle/>
            <a:p>
              <a:r>
                <a:rPr lang="cs-CZ" sz="1600"/>
                <a:t>5</a:t>
              </a:r>
              <a:endParaRPr lang="cs-CZ" sz="2000"/>
            </a:p>
          </p:txBody>
        </p:sp>
        <p:sp>
          <p:nvSpPr>
            <p:cNvPr id="32" name="TextovéPole 31">
              <a:extLst>
                <a:ext uri="{FF2B5EF4-FFF2-40B4-BE49-F238E27FC236}">
                  <a16:creationId xmlns:a16="http://schemas.microsoft.com/office/drawing/2014/main" id="{8410B721-0958-338C-11B1-04120E5F9043}"/>
                </a:ext>
              </a:extLst>
            </p:cNvPr>
            <p:cNvSpPr txBox="1"/>
            <p:nvPr/>
          </p:nvSpPr>
          <p:spPr>
            <a:xfrm>
              <a:off x="9706545" y="4102385"/>
              <a:ext cx="393056" cy="338554"/>
            </a:xfrm>
            <a:prstGeom prst="rect">
              <a:avLst/>
            </a:prstGeom>
            <a:noFill/>
          </p:spPr>
          <p:txBody>
            <a:bodyPr wrap="none" rtlCol="0">
              <a:spAutoFit/>
            </a:bodyPr>
            <a:lstStyle/>
            <a:p>
              <a:r>
                <a:rPr lang="cs-CZ" sz="1600"/>
                <a:t>15</a:t>
              </a:r>
              <a:endParaRPr lang="cs-CZ" sz="2000"/>
            </a:p>
          </p:txBody>
        </p:sp>
        <p:sp>
          <p:nvSpPr>
            <p:cNvPr id="33" name="TextovéPole 32">
              <a:extLst>
                <a:ext uri="{FF2B5EF4-FFF2-40B4-BE49-F238E27FC236}">
                  <a16:creationId xmlns:a16="http://schemas.microsoft.com/office/drawing/2014/main" id="{326985D2-6595-03D0-2027-8A6E4DF82F5D}"/>
                </a:ext>
              </a:extLst>
            </p:cNvPr>
            <p:cNvSpPr txBox="1"/>
            <p:nvPr/>
          </p:nvSpPr>
          <p:spPr>
            <a:xfrm>
              <a:off x="8780194" y="4212144"/>
              <a:ext cx="288862" cy="338555"/>
            </a:xfrm>
            <a:prstGeom prst="rect">
              <a:avLst/>
            </a:prstGeom>
            <a:noFill/>
          </p:spPr>
          <p:txBody>
            <a:bodyPr wrap="none" rtlCol="0">
              <a:spAutoFit/>
            </a:bodyPr>
            <a:lstStyle/>
            <a:p>
              <a:r>
                <a:rPr lang="cs-CZ" sz="1600"/>
                <a:t>5</a:t>
              </a:r>
              <a:endParaRPr lang="cs-CZ" sz="2000"/>
            </a:p>
          </p:txBody>
        </p:sp>
        <p:sp>
          <p:nvSpPr>
            <p:cNvPr id="34" name="TextovéPole 33">
              <a:extLst>
                <a:ext uri="{FF2B5EF4-FFF2-40B4-BE49-F238E27FC236}">
                  <a16:creationId xmlns:a16="http://schemas.microsoft.com/office/drawing/2014/main" id="{55874F68-C9CD-225F-AD7F-BE7EED938C7D}"/>
                </a:ext>
              </a:extLst>
            </p:cNvPr>
            <p:cNvSpPr txBox="1"/>
            <p:nvPr/>
          </p:nvSpPr>
          <p:spPr>
            <a:xfrm>
              <a:off x="8620937" y="4921338"/>
              <a:ext cx="288862" cy="338555"/>
            </a:xfrm>
            <a:prstGeom prst="rect">
              <a:avLst/>
            </a:prstGeom>
            <a:noFill/>
          </p:spPr>
          <p:txBody>
            <a:bodyPr wrap="none" rtlCol="0">
              <a:spAutoFit/>
            </a:bodyPr>
            <a:lstStyle/>
            <a:p>
              <a:r>
                <a:rPr lang="cs-CZ" sz="1600"/>
                <a:t>5</a:t>
              </a:r>
              <a:endParaRPr lang="cs-CZ" sz="2000"/>
            </a:p>
          </p:txBody>
        </p:sp>
        <p:sp>
          <p:nvSpPr>
            <p:cNvPr id="35" name="TextovéPole 34">
              <a:extLst>
                <a:ext uri="{FF2B5EF4-FFF2-40B4-BE49-F238E27FC236}">
                  <a16:creationId xmlns:a16="http://schemas.microsoft.com/office/drawing/2014/main" id="{B42C821C-41A6-F1C4-58C8-5480FCF70B99}"/>
                </a:ext>
              </a:extLst>
            </p:cNvPr>
            <p:cNvSpPr txBox="1"/>
            <p:nvPr/>
          </p:nvSpPr>
          <p:spPr>
            <a:xfrm>
              <a:off x="8514775" y="3109188"/>
              <a:ext cx="393056" cy="338554"/>
            </a:xfrm>
            <a:prstGeom prst="rect">
              <a:avLst/>
            </a:prstGeom>
            <a:noFill/>
          </p:spPr>
          <p:txBody>
            <a:bodyPr wrap="none" rtlCol="0">
              <a:spAutoFit/>
            </a:bodyPr>
            <a:lstStyle/>
            <a:p>
              <a:r>
                <a:rPr lang="cs-CZ" sz="1600"/>
                <a:t>10</a:t>
              </a:r>
              <a:endParaRPr lang="cs-CZ" sz="2000"/>
            </a:p>
          </p:txBody>
        </p:sp>
      </p:grpSp>
      <p:pic>
        <p:nvPicPr>
          <p:cNvPr id="9" name="Obrázek 8">
            <a:extLst>
              <a:ext uri="{FF2B5EF4-FFF2-40B4-BE49-F238E27FC236}">
                <a16:creationId xmlns:a16="http://schemas.microsoft.com/office/drawing/2014/main" id="{75267C4D-EB47-62F8-C9AA-6AAC4F9AD4CF}"/>
              </a:ext>
            </a:extLst>
          </p:cNvPr>
          <p:cNvPicPr>
            <a:picLocks noChangeAspect="1"/>
          </p:cNvPicPr>
          <p:nvPr/>
        </p:nvPicPr>
        <p:blipFill>
          <a:blip r:embed="rId7"/>
          <a:stretch>
            <a:fillRect/>
          </a:stretch>
        </p:blipFill>
        <p:spPr>
          <a:xfrm>
            <a:off x="7313529" y="1686620"/>
            <a:ext cx="3467278" cy="3060857"/>
          </a:xfrm>
          <a:prstGeom prst="rect">
            <a:avLst/>
          </a:prstGeom>
          <a:ln w="12700">
            <a:solidFill>
              <a:schemeClr val="tx1"/>
            </a:solidFill>
          </a:ln>
        </p:spPr>
      </p:pic>
    </p:spTree>
    <p:extLst>
      <p:ext uri="{BB962C8B-B14F-4D97-AF65-F5344CB8AC3E}">
        <p14:creationId xmlns:p14="http://schemas.microsoft.com/office/powerpoint/2010/main" val="22606970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9E7D0FC-D322-49E9-85D2-5B3ACC6094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39E7D0FC-D322-49E9-85D2-5B3ACC6094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73</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Graph</a:t>
            </a:r>
            <a:r>
              <a:rPr lang="cs-CZ" dirty="0"/>
              <a:t> Modeling</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40144" y="1647546"/>
            <a:ext cx="10150519" cy="3773488"/>
          </a:xfrm>
        </p:spPr>
        <p:txBody>
          <a:bodyPr>
            <a:noAutofit/>
          </a:bodyPr>
          <a:lstStyle/>
          <a:p>
            <a:pPr marL="285750" lvl="0" indent="-285750">
              <a:lnSpc>
                <a:spcPct val="110000"/>
              </a:lnSpc>
              <a:buFont typeface="Wingdings" panose="05000000000000000000" pitchFamily="2" charset="2"/>
              <a:buChar char="§"/>
            </a:pPr>
            <a:r>
              <a:rPr lang="cs-CZ" b="1" dirty="0" err="1"/>
              <a:t>Definition</a:t>
            </a:r>
            <a:r>
              <a:rPr lang="cs-CZ" b="1" dirty="0"/>
              <a:t> </a:t>
            </a:r>
            <a:r>
              <a:rPr lang="cs-CZ" b="1" dirty="0" err="1"/>
              <a:t>of</a:t>
            </a:r>
            <a:r>
              <a:rPr lang="cs-CZ" b="1" dirty="0"/>
              <a:t> </a:t>
            </a:r>
            <a:r>
              <a:rPr lang="cs-CZ" b="1" dirty="0" err="1"/>
              <a:t>the</a:t>
            </a:r>
            <a:r>
              <a:rPr lang="cs-CZ" b="1" dirty="0"/>
              <a:t> </a:t>
            </a:r>
            <a:r>
              <a:rPr lang="cs-CZ" b="1" dirty="0" err="1"/>
              <a:t>problem</a:t>
            </a:r>
            <a:endParaRPr lang="en-US" b="1" dirty="0"/>
          </a:p>
          <a:p>
            <a:pPr lvl="1">
              <a:lnSpc>
                <a:spcPct val="110000"/>
              </a:lnSpc>
            </a:pPr>
            <a:r>
              <a:rPr kumimoji="0" lang="cs-CZ"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 = </a:t>
            </a:r>
            <a:r>
              <a:rPr kumimoji="0" lang="cs-CZ"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cs-CZ"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 E</a:t>
            </a:r>
            <a:r>
              <a:rPr kumimoji="0" lang="cs-CZ"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cs-CZ"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is</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dirty="0"/>
              <a:t>a digraph with three sets of nodes: set of </a:t>
            </a:r>
            <a:r>
              <a:rPr lang="en-US" dirty="0">
                <a:solidFill>
                  <a:schemeClr val="accent2"/>
                </a:solidFill>
              </a:rPr>
              <a:t>sources</a:t>
            </a:r>
            <a:r>
              <a:rPr lang="cs-CZ" dirty="0"/>
              <a:t> </a:t>
            </a:r>
            <a:r>
              <a:rPr lang="cs-CZ" sz="1800" i="1" dirty="0">
                <a:solidFill>
                  <a:schemeClr val="accent2"/>
                </a:solidFill>
                <a:latin typeface="Times New Roman" panose="02020603050405020304" pitchFamily="18" charset="0"/>
                <a:cs typeface="Times New Roman" panose="02020603050405020304" pitchFamily="18" charset="0"/>
              </a:rPr>
              <a:t>V</a:t>
            </a:r>
            <a:r>
              <a:rPr lang="cs-CZ" sz="1800" i="1" baseline="-25000" dirty="0">
                <a:solidFill>
                  <a:schemeClr val="accent2"/>
                </a:solidFill>
                <a:latin typeface="Times New Roman" panose="02020603050405020304" pitchFamily="18" charset="0"/>
                <a:cs typeface="Times New Roman" panose="02020603050405020304" pitchFamily="18" charset="0"/>
              </a:rPr>
              <a:t>s</a:t>
            </a:r>
            <a:r>
              <a:rPr lang="cs-CZ" dirty="0"/>
              <a:t>, set </a:t>
            </a:r>
            <a:r>
              <a:rPr lang="cs-CZ" dirty="0" err="1"/>
              <a:t>of</a:t>
            </a:r>
            <a:r>
              <a:rPr lang="cs-CZ" dirty="0"/>
              <a:t> </a:t>
            </a:r>
            <a:r>
              <a:rPr lang="cs-CZ" dirty="0" err="1">
                <a:solidFill>
                  <a:schemeClr val="accent2"/>
                </a:solidFill>
              </a:rPr>
              <a:t>destinations</a:t>
            </a:r>
            <a:r>
              <a:rPr lang="cs-CZ" dirty="0"/>
              <a:t> </a:t>
            </a:r>
            <a:r>
              <a:rPr lang="cs-CZ" sz="1800" i="1" dirty="0" err="1">
                <a:solidFill>
                  <a:schemeClr val="accent2"/>
                </a:solidFill>
                <a:latin typeface="Times New Roman" panose="02020603050405020304" pitchFamily="18" charset="0"/>
                <a:cs typeface="Times New Roman" panose="02020603050405020304" pitchFamily="18" charset="0"/>
              </a:rPr>
              <a:t>V</a:t>
            </a:r>
            <a:r>
              <a:rPr lang="cs-CZ" sz="1800" i="1" baseline="-25000" dirty="0" err="1">
                <a:solidFill>
                  <a:schemeClr val="accent2"/>
                </a:solidFill>
                <a:latin typeface="Times New Roman" panose="02020603050405020304" pitchFamily="18" charset="0"/>
                <a:cs typeface="Times New Roman" panose="02020603050405020304" pitchFamily="18" charset="0"/>
              </a:rPr>
              <a:t>d</a:t>
            </a:r>
            <a:r>
              <a:rPr lang="cs-CZ" dirty="0"/>
              <a:t> </a:t>
            </a:r>
            <a:r>
              <a:rPr lang="en-US" dirty="0"/>
              <a:t>and set of </a:t>
            </a:r>
            <a:r>
              <a:rPr lang="en-US" dirty="0">
                <a:solidFill>
                  <a:schemeClr val="accent2"/>
                </a:solidFill>
              </a:rPr>
              <a:t>transshipment</a:t>
            </a:r>
            <a:r>
              <a:rPr lang="en-US" dirty="0"/>
              <a:t> nodes</a:t>
            </a:r>
            <a:r>
              <a:rPr lang="cs-CZ" dirty="0"/>
              <a:t> </a:t>
            </a:r>
            <a:r>
              <a:rPr lang="cs-CZ" sz="1800" i="1" dirty="0" err="1">
                <a:solidFill>
                  <a:schemeClr val="accent2"/>
                </a:solidFill>
                <a:latin typeface="Times New Roman" panose="02020603050405020304" pitchFamily="18" charset="0"/>
                <a:cs typeface="Times New Roman" panose="02020603050405020304" pitchFamily="18" charset="0"/>
              </a:rPr>
              <a:t>V</a:t>
            </a:r>
            <a:r>
              <a:rPr lang="cs-CZ" sz="1800" i="1" baseline="-25000" dirty="0" err="1">
                <a:solidFill>
                  <a:schemeClr val="accent2"/>
                </a:solidFill>
                <a:latin typeface="Times New Roman" panose="02020603050405020304" pitchFamily="18" charset="0"/>
                <a:cs typeface="Times New Roman" panose="02020603050405020304" pitchFamily="18" charset="0"/>
              </a:rPr>
              <a:t>t</a:t>
            </a:r>
            <a:r>
              <a:rPr lang="cs-CZ" dirty="0"/>
              <a:t>. </a:t>
            </a:r>
          </a:p>
          <a:p>
            <a:pPr lvl="1">
              <a:lnSpc>
                <a:spcPct val="110000"/>
              </a:lnSpc>
            </a:pPr>
            <a:r>
              <a:rPr lang="cs-CZ" dirty="0"/>
              <a:t>Flow </a:t>
            </a:r>
            <a:r>
              <a:rPr lang="cs-CZ" dirty="0" err="1">
                <a:solidFill>
                  <a:schemeClr val="accent2"/>
                </a:solidFill>
              </a:rPr>
              <a:t>capacity</a:t>
            </a:r>
            <a:r>
              <a:rPr lang="cs-CZ" dirty="0"/>
              <a:t> </a:t>
            </a:r>
            <a:r>
              <a:rPr lang="cs-CZ" sz="1800" i="1" dirty="0" err="1">
                <a:solidFill>
                  <a:schemeClr val="accent2"/>
                </a:solidFill>
                <a:latin typeface="Times New Roman" panose="02020603050405020304" pitchFamily="18" charset="0"/>
                <a:cs typeface="Times New Roman" panose="02020603050405020304" pitchFamily="18" charset="0"/>
              </a:rPr>
              <a:t>k</a:t>
            </a:r>
            <a:r>
              <a:rPr lang="cs-CZ" sz="1800" i="1" baseline="-25000" dirty="0" err="1">
                <a:solidFill>
                  <a:schemeClr val="accent2"/>
                </a:solidFill>
                <a:latin typeface="Times New Roman" panose="02020603050405020304" pitchFamily="18" charset="0"/>
                <a:cs typeface="Times New Roman" panose="02020603050405020304" pitchFamily="18" charset="0"/>
              </a:rPr>
              <a:t>ij</a:t>
            </a:r>
            <a:r>
              <a:rPr lang="cs-CZ" dirty="0"/>
              <a:t> and unit </a:t>
            </a:r>
            <a:r>
              <a:rPr lang="cs-CZ" dirty="0">
                <a:solidFill>
                  <a:schemeClr val="accent2"/>
                </a:solidFill>
              </a:rPr>
              <a:t>cost</a:t>
            </a:r>
            <a:r>
              <a:rPr lang="cs-CZ" dirty="0"/>
              <a:t> </a:t>
            </a:r>
            <a:r>
              <a:rPr lang="cs-CZ" sz="1800" i="1" dirty="0">
                <a:solidFill>
                  <a:schemeClr val="accent2"/>
                </a:solidFill>
                <a:latin typeface="Times New Roman" panose="02020603050405020304" pitchFamily="18" charset="0"/>
                <a:cs typeface="Times New Roman" panose="02020603050405020304" pitchFamily="18" charset="0"/>
              </a:rPr>
              <a:t>c</a:t>
            </a:r>
            <a:r>
              <a:rPr lang="cs-CZ" sz="1800" i="1" baseline="-25000" dirty="0">
                <a:solidFill>
                  <a:schemeClr val="accent2"/>
                </a:solidFill>
                <a:latin typeface="Times New Roman" panose="02020603050405020304" pitchFamily="18" charset="0"/>
                <a:cs typeface="Times New Roman" panose="02020603050405020304" pitchFamily="18" charset="0"/>
              </a:rPr>
              <a:t>ij</a:t>
            </a:r>
            <a:r>
              <a:rPr lang="cs-CZ" sz="1800" dirty="0"/>
              <a:t> </a:t>
            </a:r>
            <a:r>
              <a:rPr lang="cs-CZ" dirty="0"/>
              <a:t>a</a:t>
            </a:r>
            <a:r>
              <a:rPr lang="en-US" dirty="0"/>
              <a:t>re given for each arc</a:t>
            </a:r>
            <a:r>
              <a:rPr lang="cs-CZ" dirty="0"/>
              <a:t> </a:t>
            </a:r>
            <a:r>
              <a:rPr lang="cs-CZ" sz="1800" dirty="0">
                <a:solidFill>
                  <a:schemeClr val="accent2"/>
                </a:solidFill>
                <a:latin typeface="Times New Roman" panose="02020603050405020304" pitchFamily="18" charset="0"/>
                <a:cs typeface="Times New Roman" panose="02020603050405020304" pitchFamily="18" charset="0"/>
              </a:rPr>
              <a:t>(</a:t>
            </a:r>
            <a:r>
              <a:rPr lang="cs-CZ" sz="1800" i="1" dirty="0">
                <a:solidFill>
                  <a:schemeClr val="accent2"/>
                </a:solidFill>
                <a:latin typeface="Times New Roman" panose="02020603050405020304" pitchFamily="18" charset="0"/>
                <a:cs typeface="Times New Roman" panose="02020603050405020304" pitchFamily="18" charset="0"/>
              </a:rPr>
              <a:t>i, j</a:t>
            </a:r>
            <a:r>
              <a:rPr lang="cs-CZ" sz="1800" dirty="0">
                <a:solidFill>
                  <a:schemeClr val="accent2"/>
                </a:solidFill>
                <a:latin typeface="Times New Roman" panose="02020603050405020304" pitchFamily="18" charset="0"/>
                <a:cs typeface="Times New Roman" panose="02020603050405020304" pitchFamily="18" charset="0"/>
              </a:rPr>
              <a:t>)</a:t>
            </a:r>
            <a:r>
              <a:rPr lang="cs-CZ" dirty="0"/>
              <a:t>.</a:t>
            </a:r>
          </a:p>
          <a:p>
            <a:pPr lvl="1">
              <a:lnSpc>
                <a:spcPct val="110000"/>
              </a:lnSpc>
            </a:pPr>
            <a:r>
              <a:rPr lang="en-US" dirty="0"/>
              <a:t>Demand in all destinations has to be satisfied without exceeding any supply. </a:t>
            </a:r>
            <a:endParaRPr lang="cs-CZ" dirty="0"/>
          </a:p>
          <a:p>
            <a:pPr lvl="1">
              <a:lnSpc>
                <a:spcPct val="110000"/>
              </a:lnSpc>
            </a:pPr>
            <a:r>
              <a:rPr lang="en-US" dirty="0"/>
              <a:t>The objective is to </a:t>
            </a:r>
            <a:r>
              <a:rPr lang="en-US" dirty="0">
                <a:solidFill>
                  <a:schemeClr val="accent2"/>
                </a:solidFill>
              </a:rPr>
              <a:t>minimize total flow cost</a:t>
            </a:r>
            <a:r>
              <a:rPr lang="en-US" dirty="0"/>
              <a:t>. Suppose total demand is equal to total suppl</a:t>
            </a:r>
            <a:r>
              <a:rPr lang="cs-CZ" dirty="0"/>
              <a:t>y.</a:t>
            </a:r>
          </a:p>
          <a:p>
            <a:pPr lvl="1">
              <a:lnSpc>
                <a:spcPct val="110000"/>
              </a:lnSpc>
            </a:pPr>
            <a:endParaRPr lang="cs-CZ" dirty="0"/>
          </a:p>
          <a:p>
            <a:pPr lvl="1">
              <a:lnSpc>
                <a:spcPct val="110000"/>
              </a:lnSpc>
            </a:pPr>
            <a:endParaRPr lang="cs-CZ" dirty="0"/>
          </a:p>
          <a:p>
            <a:pPr lvl="1">
              <a:lnSpc>
                <a:spcPct val="110000"/>
              </a:lnSpc>
            </a:pPr>
            <a:endParaRPr lang="cs-CZ" sz="2400" dirty="0"/>
          </a:p>
          <a:p>
            <a:pPr marL="285750" indent="-285750">
              <a:lnSpc>
                <a:spcPct val="110000"/>
              </a:lnSpc>
              <a:buFont typeface="Wingdings" panose="05000000000000000000" pitchFamily="2" charset="2"/>
              <a:buChar char="§"/>
            </a:pPr>
            <a:r>
              <a:rPr lang="cs-CZ" b="1" dirty="0" err="1"/>
              <a:t>Assumptions</a:t>
            </a:r>
            <a:endParaRPr lang="cs-CZ" b="1" dirty="0"/>
          </a:p>
          <a:p>
            <a:pPr marL="285750" indent="-285750">
              <a:lnSpc>
                <a:spcPct val="110000"/>
              </a:lnSpc>
              <a:buFont typeface="Wingdings" panose="05000000000000000000" pitchFamily="2" charset="2"/>
              <a:buChar char="§"/>
            </a:pPr>
            <a:endParaRPr lang="cs-CZ" b="1" dirty="0"/>
          </a:p>
          <a:p>
            <a:pPr marL="285750" indent="-285750">
              <a:lnSpc>
                <a:spcPct val="110000"/>
              </a:lnSpc>
              <a:buFont typeface="Wingdings" panose="05000000000000000000" pitchFamily="2" charset="2"/>
              <a:buChar char="§"/>
            </a:pPr>
            <a:endParaRPr lang="en-US" b="1"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11" name="Zástupný text 8">
            <a:extLst>
              <a:ext uri="{FF2B5EF4-FFF2-40B4-BE49-F238E27FC236}">
                <a16:creationId xmlns:a16="http://schemas.microsoft.com/office/drawing/2014/main" id="{D42AF040-FC7C-4BF6-DF03-02394703866E}"/>
              </a:ext>
            </a:extLst>
          </p:cNvPr>
          <p:cNvSpPr>
            <a:spLocks noGrp="1"/>
          </p:cNvSpPr>
          <p:nvPr>
            <p:ph type="body" sz="quarter" idx="23"/>
          </p:nvPr>
        </p:nvSpPr>
        <p:spPr>
          <a:xfrm>
            <a:off x="460326" y="1066638"/>
            <a:ext cx="9552969" cy="369332"/>
          </a:xfrm>
        </p:spPr>
        <p:txBody>
          <a:bodyPr/>
          <a:lstStyle/>
          <a:p>
            <a:r>
              <a:rPr lang="cs-CZ" dirty="0"/>
              <a:t>Transshipment </a:t>
            </a:r>
            <a:r>
              <a:rPr lang="cs-CZ" dirty="0" err="1"/>
              <a:t>Problem</a:t>
            </a:r>
            <a:endParaRPr lang="en-US" dirty="0"/>
          </a:p>
        </p:txBody>
      </p:sp>
      <p:graphicFrame>
        <p:nvGraphicFramePr>
          <p:cNvPr id="7" name="Objekt 6">
            <a:extLst>
              <a:ext uri="{FF2B5EF4-FFF2-40B4-BE49-F238E27FC236}">
                <a16:creationId xmlns:a16="http://schemas.microsoft.com/office/drawing/2014/main" id="{A0F9A36F-D908-78DB-E0B8-8CFE8F687047}"/>
              </a:ext>
            </a:extLst>
          </p:cNvPr>
          <p:cNvGraphicFramePr>
            <a:graphicFrameLocks noChangeAspect="1"/>
          </p:cNvGraphicFramePr>
          <p:nvPr>
            <p:extLst>
              <p:ext uri="{D42A27DB-BD31-4B8C-83A1-F6EECF244321}">
                <p14:modId xmlns:p14="http://schemas.microsoft.com/office/powerpoint/2010/main" val="2570128580"/>
              </p:ext>
            </p:extLst>
          </p:nvPr>
        </p:nvGraphicFramePr>
        <p:xfrm>
          <a:off x="1125744" y="5222150"/>
          <a:ext cx="6980237" cy="627063"/>
        </p:xfrm>
        <a:graphic>
          <a:graphicData uri="http://schemas.openxmlformats.org/presentationml/2006/ole">
            <mc:AlternateContent xmlns:mc="http://schemas.openxmlformats.org/markup-compatibility/2006">
              <mc:Choice xmlns:v="urn:schemas-microsoft-com:vml" Requires="v">
                <p:oleObj name="Equation" r:id="rId5" imgW="4114800" imgH="368280" progId="Equation.DSMT4">
                  <p:embed/>
                </p:oleObj>
              </mc:Choice>
              <mc:Fallback>
                <p:oleObj name="Equation" r:id="rId5" imgW="4114800" imgH="368280" progId="Equation.DSMT4">
                  <p:embed/>
                  <p:pic>
                    <p:nvPicPr>
                      <p:cNvPr id="7" name="Objekt 6">
                        <a:extLst>
                          <a:ext uri="{FF2B5EF4-FFF2-40B4-BE49-F238E27FC236}">
                            <a16:creationId xmlns:a16="http://schemas.microsoft.com/office/drawing/2014/main" id="{A0F9A36F-D908-78DB-E0B8-8CFE8F687047}"/>
                          </a:ext>
                        </a:extLst>
                      </p:cNvPr>
                      <p:cNvPicPr/>
                      <p:nvPr/>
                    </p:nvPicPr>
                    <p:blipFill>
                      <a:blip r:embed="rId6"/>
                      <a:stretch>
                        <a:fillRect/>
                      </a:stretch>
                    </p:blipFill>
                    <p:spPr>
                      <a:xfrm>
                        <a:off x="1125744" y="5222150"/>
                        <a:ext cx="6980237" cy="627063"/>
                      </a:xfrm>
                      <a:prstGeom prst="rect">
                        <a:avLst/>
                      </a:prstGeom>
                    </p:spPr>
                  </p:pic>
                </p:oleObj>
              </mc:Fallback>
            </mc:AlternateContent>
          </a:graphicData>
        </a:graphic>
      </p:graphicFrame>
      <p:graphicFrame>
        <p:nvGraphicFramePr>
          <p:cNvPr id="6" name="Objekt 5">
            <a:extLst>
              <a:ext uri="{FF2B5EF4-FFF2-40B4-BE49-F238E27FC236}">
                <a16:creationId xmlns:a16="http://schemas.microsoft.com/office/drawing/2014/main" id="{43836BB5-B627-7D55-4CB3-631699082881}"/>
              </a:ext>
            </a:extLst>
          </p:cNvPr>
          <p:cNvGraphicFramePr>
            <a:graphicFrameLocks noChangeAspect="1"/>
          </p:cNvGraphicFramePr>
          <p:nvPr>
            <p:extLst>
              <p:ext uri="{D42A27DB-BD31-4B8C-83A1-F6EECF244321}">
                <p14:modId xmlns:p14="http://schemas.microsoft.com/office/powerpoint/2010/main" val="3600151629"/>
              </p:ext>
            </p:extLst>
          </p:nvPr>
        </p:nvGraphicFramePr>
        <p:xfrm>
          <a:off x="1125744" y="3722688"/>
          <a:ext cx="5457825" cy="1071562"/>
        </p:xfrm>
        <a:graphic>
          <a:graphicData uri="http://schemas.openxmlformats.org/presentationml/2006/ole">
            <mc:AlternateContent xmlns:mc="http://schemas.openxmlformats.org/markup-compatibility/2006">
              <mc:Choice xmlns:v="urn:schemas-microsoft-com:vml" Requires="v">
                <p:oleObj name="Equation" r:id="rId7" imgW="3504960" imgH="685800" progId="Equation.DSMT4">
                  <p:embed/>
                </p:oleObj>
              </mc:Choice>
              <mc:Fallback>
                <p:oleObj name="Equation" r:id="rId7" imgW="3504960" imgH="685800" progId="Equation.DSMT4">
                  <p:embed/>
                  <p:pic>
                    <p:nvPicPr>
                      <p:cNvPr id="6" name="Objekt 5">
                        <a:extLst>
                          <a:ext uri="{FF2B5EF4-FFF2-40B4-BE49-F238E27FC236}">
                            <a16:creationId xmlns:a16="http://schemas.microsoft.com/office/drawing/2014/main" id="{43836BB5-B627-7D55-4CB3-631699082881}"/>
                          </a:ext>
                        </a:extLst>
                      </p:cNvPr>
                      <p:cNvPicPr/>
                      <p:nvPr/>
                    </p:nvPicPr>
                    <p:blipFill>
                      <a:blip r:embed="rId8"/>
                      <a:stretch>
                        <a:fillRect/>
                      </a:stretch>
                    </p:blipFill>
                    <p:spPr>
                      <a:xfrm>
                        <a:off x="1125744" y="3722688"/>
                        <a:ext cx="5457825" cy="1071562"/>
                      </a:xfrm>
                      <a:prstGeom prst="rect">
                        <a:avLst/>
                      </a:prstGeom>
                    </p:spPr>
                  </p:pic>
                </p:oleObj>
              </mc:Fallback>
            </mc:AlternateContent>
          </a:graphicData>
        </a:graphic>
      </p:graphicFrame>
    </p:spTree>
    <p:extLst>
      <p:ext uri="{BB962C8B-B14F-4D97-AF65-F5344CB8AC3E}">
        <p14:creationId xmlns:p14="http://schemas.microsoft.com/office/powerpoint/2010/main" val="32565120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9E7D0FC-D322-49E9-85D2-5B3ACC6094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39E7D0FC-D322-49E9-85D2-5B3ACC6094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74</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Graph</a:t>
            </a:r>
            <a:r>
              <a:rPr lang="cs-CZ" dirty="0"/>
              <a:t> Modeling</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916" y="1647546"/>
            <a:ext cx="10812954" cy="3773488"/>
          </a:xfrm>
        </p:spPr>
        <p:txBody>
          <a:bodyPr>
            <a:noAutofit/>
          </a:bodyPr>
          <a:lstStyle/>
          <a:p>
            <a:pPr marL="285750" lvl="0" indent="-285750">
              <a:lnSpc>
                <a:spcPct val="110000"/>
              </a:lnSpc>
              <a:buFont typeface="Wingdings" panose="05000000000000000000" pitchFamily="2" charset="2"/>
              <a:buChar char="§"/>
            </a:pPr>
            <a:r>
              <a:rPr lang="cs-CZ" b="1" dirty="0" err="1"/>
              <a:t>Example</a:t>
            </a:r>
            <a:endParaRPr lang="en-US" b="1" dirty="0"/>
          </a:p>
          <a:p>
            <a:pPr lvl="1">
              <a:lnSpc>
                <a:spcPct val="110000"/>
              </a:lnSpc>
            </a:pPr>
            <a:r>
              <a:rPr lang="en-US" dirty="0"/>
              <a:t>It is necessary to </a:t>
            </a:r>
            <a:r>
              <a:rPr lang="en-US" dirty="0">
                <a:solidFill>
                  <a:schemeClr val="accent2"/>
                </a:solidFill>
              </a:rPr>
              <a:t>transport</a:t>
            </a:r>
            <a:r>
              <a:rPr lang="en-US" dirty="0"/>
              <a:t> empty </a:t>
            </a:r>
            <a:r>
              <a:rPr lang="en-US" dirty="0">
                <a:solidFill>
                  <a:schemeClr val="accent2"/>
                </a:solidFill>
              </a:rPr>
              <a:t>containers</a:t>
            </a:r>
            <a:r>
              <a:rPr lang="en-US" dirty="0"/>
              <a:t> from sources to destinations. </a:t>
            </a:r>
            <a:endParaRPr lang="cs-CZ" dirty="0"/>
          </a:p>
          <a:p>
            <a:pPr lvl="1">
              <a:lnSpc>
                <a:spcPct val="110000"/>
              </a:lnSpc>
            </a:pPr>
            <a:r>
              <a:rPr lang="en-US" dirty="0"/>
              <a:t>In the graph, nodes </a:t>
            </a:r>
            <a:r>
              <a:rPr lang="en-US" dirty="0">
                <a:solidFill>
                  <a:schemeClr val="accent2"/>
                </a:solidFill>
              </a:rPr>
              <a:t>1</a:t>
            </a:r>
            <a:r>
              <a:rPr lang="en-US" dirty="0"/>
              <a:t> and </a:t>
            </a:r>
            <a:r>
              <a:rPr lang="en-US" dirty="0">
                <a:solidFill>
                  <a:schemeClr val="accent2"/>
                </a:solidFill>
              </a:rPr>
              <a:t>3</a:t>
            </a:r>
            <a:r>
              <a:rPr lang="en-US" dirty="0"/>
              <a:t> are </a:t>
            </a:r>
            <a:r>
              <a:rPr lang="en-US" dirty="0">
                <a:solidFill>
                  <a:schemeClr val="accent2"/>
                </a:solidFill>
              </a:rPr>
              <a:t>sources</a:t>
            </a:r>
            <a:r>
              <a:rPr lang="en-US" dirty="0"/>
              <a:t> with </a:t>
            </a:r>
            <a:r>
              <a:rPr lang="en-US" dirty="0">
                <a:solidFill>
                  <a:schemeClr val="accent2"/>
                </a:solidFill>
              </a:rPr>
              <a:t>supply</a:t>
            </a:r>
            <a:r>
              <a:rPr lang="en-US" dirty="0"/>
              <a:t> </a:t>
            </a:r>
            <a:r>
              <a:rPr lang="en-US" dirty="0">
                <a:solidFill>
                  <a:schemeClr val="accent2"/>
                </a:solidFill>
              </a:rPr>
              <a:t>15</a:t>
            </a:r>
            <a:r>
              <a:rPr lang="en-US" dirty="0"/>
              <a:t> and </a:t>
            </a:r>
            <a:r>
              <a:rPr lang="en-US" dirty="0">
                <a:solidFill>
                  <a:schemeClr val="accent2"/>
                </a:solidFill>
              </a:rPr>
              <a:t>10</a:t>
            </a:r>
            <a:r>
              <a:rPr lang="en-US" dirty="0"/>
              <a:t> containers, nodes </a:t>
            </a:r>
            <a:r>
              <a:rPr lang="en-US" dirty="0">
                <a:solidFill>
                  <a:schemeClr val="accent2"/>
                </a:solidFill>
              </a:rPr>
              <a:t>4</a:t>
            </a:r>
            <a:r>
              <a:rPr lang="en-US" dirty="0"/>
              <a:t> and </a:t>
            </a:r>
            <a:r>
              <a:rPr lang="en-US" dirty="0">
                <a:solidFill>
                  <a:schemeClr val="accent2"/>
                </a:solidFill>
              </a:rPr>
              <a:t>6</a:t>
            </a:r>
            <a:r>
              <a:rPr lang="en-US" dirty="0"/>
              <a:t> are </a:t>
            </a:r>
            <a:r>
              <a:rPr lang="en-US" dirty="0">
                <a:solidFill>
                  <a:schemeClr val="accent2"/>
                </a:solidFill>
              </a:rPr>
              <a:t>destinations</a:t>
            </a:r>
            <a:r>
              <a:rPr lang="en-US" dirty="0"/>
              <a:t> with </a:t>
            </a:r>
            <a:r>
              <a:rPr lang="en-US" dirty="0">
                <a:solidFill>
                  <a:schemeClr val="accent2"/>
                </a:solidFill>
              </a:rPr>
              <a:t>demand</a:t>
            </a:r>
            <a:r>
              <a:rPr lang="en-US" dirty="0"/>
              <a:t> </a:t>
            </a:r>
            <a:r>
              <a:rPr lang="en-US" dirty="0">
                <a:solidFill>
                  <a:schemeClr val="accent2"/>
                </a:solidFill>
              </a:rPr>
              <a:t>5</a:t>
            </a:r>
            <a:r>
              <a:rPr lang="en-US" dirty="0"/>
              <a:t> and </a:t>
            </a:r>
            <a:r>
              <a:rPr lang="en-US" dirty="0">
                <a:solidFill>
                  <a:schemeClr val="accent2"/>
                </a:solidFill>
              </a:rPr>
              <a:t>20</a:t>
            </a:r>
            <a:r>
              <a:rPr lang="en-US" dirty="0"/>
              <a:t> containers. </a:t>
            </a:r>
            <a:endParaRPr lang="cs-CZ" dirty="0"/>
          </a:p>
          <a:p>
            <a:pPr lvl="1">
              <a:lnSpc>
                <a:spcPct val="110000"/>
              </a:lnSpc>
            </a:pPr>
            <a:r>
              <a:rPr lang="en-US" dirty="0"/>
              <a:t>The table gives the </a:t>
            </a:r>
            <a:r>
              <a:rPr lang="en-US" dirty="0">
                <a:solidFill>
                  <a:schemeClr val="accent2"/>
                </a:solidFill>
              </a:rPr>
              <a:t>capacity</a:t>
            </a:r>
            <a:r>
              <a:rPr lang="en-US" dirty="0"/>
              <a:t> for each </a:t>
            </a:r>
            <a:r>
              <a:rPr lang="cs-CZ" dirty="0" err="1"/>
              <a:t>arc</a:t>
            </a:r>
            <a:r>
              <a:rPr lang="en-US" dirty="0"/>
              <a:t> and the </a:t>
            </a:r>
            <a:r>
              <a:rPr lang="en-US" dirty="0">
                <a:solidFill>
                  <a:schemeClr val="accent2"/>
                </a:solidFill>
              </a:rPr>
              <a:t>cost</a:t>
            </a:r>
            <a:r>
              <a:rPr lang="en-US" dirty="0"/>
              <a:t> of transporting one container.</a:t>
            </a:r>
            <a:endParaRPr lang="cs-CZ" dirty="0"/>
          </a:p>
          <a:p>
            <a:pPr lvl="1">
              <a:lnSpc>
                <a:spcPct val="110000"/>
              </a:lnSpc>
            </a:pPr>
            <a:r>
              <a:rPr lang="en-US" dirty="0"/>
              <a:t>The objective is to </a:t>
            </a:r>
            <a:r>
              <a:rPr lang="en-US" dirty="0">
                <a:solidFill>
                  <a:schemeClr val="accent2"/>
                </a:solidFill>
              </a:rPr>
              <a:t>minimize</a:t>
            </a:r>
            <a:r>
              <a:rPr lang="en-US" dirty="0"/>
              <a:t> total </a:t>
            </a:r>
            <a:r>
              <a:rPr lang="en-US" dirty="0">
                <a:solidFill>
                  <a:schemeClr val="accent2"/>
                </a:solidFill>
              </a:rPr>
              <a:t>cost</a:t>
            </a:r>
            <a:r>
              <a:rPr lang="en-US" dirty="0"/>
              <a:t>.</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11" name="Zástupný text 8">
            <a:extLst>
              <a:ext uri="{FF2B5EF4-FFF2-40B4-BE49-F238E27FC236}">
                <a16:creationId xmlns:a16="http://schemas.microsoft.com/office/drawing/2014/main" id="{D42AF040-FC7C-4BF6-DF03-02394703866E}"/>
              </a:ext>
            </a:extLst>
          </p:cNvPr>
          <p:cNvSpPr>
            <a:spLocks noGrp="1"/>
          </p:cNvSpPr>
          <p:nvPr>
            <p:ph type="body" sz="quarter" idx="23"/>
          </p:nvPr>
        </p:nvSpPr>
        <p:spPr>
          <a:xfrm>
            <a:off x="460326" y="1066638"/>
            <a:ext cx="9552969" cy="369332"/>
          </a:xfrm>
        </p:spPr>
        <p:txBody>
          <a:bodyPr/>
          <a:lstStyle/>
          <a:p>
            <a:r>
              <a:rPr lang="cs-CZ" dirty="0" err="1"/>
              <a:t>Transshipment</a:t>
            </a:r>
            <a:r>
              <a:rPr lang="cs-CZ" dirty="0"/>
              <a:t> </a:t>
            </a:r>
            <a:r>
              <a:rPr lang="cs-CZ" dirty="0" err="1"/>
              <a:t>Problem</a:t>
            </a:r>
            <a:endParaRPr lang="en-US" dirty="0"/>
          </a:p>
        </p:txBody>
      </p:sp>
      <p:graphicFrame>
        <p:nvGraphicFramePr>
          <p:cNvPr id="13" name="Tabulka 12">
            <a:extLst>
              <a:ext uri="{FF2B5EF4-FFF2-40B4-BE49-F238E27FC236}">
                <a16:creationId xmlns:a16="http://schemas.microsoft.com/office/drawing/2014/main" id="{17C27BBC-58C3-0886-29A5-0FED9AF77828}"/>
              </a:ext>
            </a:extLst>
          </p:cNvPr>
          <p:cNvGraphicFramePr>
            <a:graphicFrameLocks noGrp="1"/>
          </p:cNvGraphicFramePr>
          <p:nvPr/>
        </p:nvGraphicFramePr>
        <p:xfrm>
          <a:off x="1149493" y="3636414"/>
          <a:ext cx="5400000" cy="1808967"/>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3698550303"/>
                    </a:ext>
                  </a:extLst>
                </a:gridCol>
                <a:gridCol w="900000">
                  <a:extLst>
                    <a:ext uri="{9D8B030D-6E8A-4147-A177-3AD203B41FA5}">
                      <a16:colId xmlns:a16="http://schemas.microsoft.com/office/drawing/2014/main" val="2603527545"/>
                    </a:ext>
                  </a:extLst>
                </a:gridCol>
                <a:gridCol w="900000">
                  <a:extLst>
                    <a:ext uri="{9D8B030D-6E8A-4147-A177-3AD203B41FA5}">
                      <a16:colId xmlns:a16="http://schemas.microsoft.com/office/drawing/2014/main" val="4030462888"/>
                    </a:ext>
                  </a:extLst>
                </a:gridCol>
                <a:gridCol w="900000">
                  <a:extLst>
                    <a:ext uri="{9D8B030D-6E8A-4147-A177-3AD203B41FA5}">
                      <a16:colId xmlns:a16="http://schemas.microsoft.com/office/drawing/2014/main" val="2725501363"/>
                    </a:ext>
                  </a:extLst>
                </a:gridCol>
                <a:gridCol w="900000">
                  <a:extLst>
                    <a:ext uri="{9D8B030D-6E8A-4147-A177-3AD203B41FA5}">
                      <a16:colId xmlns:a16="http://schemas.microsoft.com/office/drawing/2014/main" val="1745760346"/>
                    </a:ext>
                  </a:extLst>
                </a:gridCol>
                <a:gridCol w="900000">
                  <a:extLst>
                    <a:ext uri="{9D8B030D-6E8A-4147-A177-3AD203B41FA5}">
                      <a16:colId xmlns:a16="http://schemas.microsoft.com/office/drawing/2014/main" val="911045572"/>
                    </a:ext>
                  </a:extLst>
                </a:gridCol>
              </a:tblGrid>
              <a:tr h="457557">
                <a:tc>
                  <a:txBody>
                    <a:bodyPr/>
                    <a:lstStyle/>
                    <a:p>
                      <a:pPr marL="0" algn="ctr" defTabSz="914400" rtl="0" eaLnBrk="1" fontAlgn="b" latinLnBrk="0" hangingPunct="1">
                        <a:lnSpc>
                          <a:spcPct val="107000"/>
                        </a:lnSpc>
                        <a:spcAft>
                          <a:spcPts val="800"/>
                        </a:spcAft>
                      </a:pPr>
                      <a:r>
                        <a:rPr lang="cs-CZ" sz="1200" b="1" kern="1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Arc</a:t>
                      </a:r>
                      <a:endPar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lnSpc>
                          <a:spcPct val="107000"/>
                        </a:lnSpc>
                        <a:spcAft>
                          <a:spcPts val="800"/>
                        </a:spcAft>
                      </a:pPr>
                      <a:r>
                        <a:rPr lang="cs-CZ" sz="1200" b="1" kern="1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Capacity</a:t>
                      </a:r>
                      <a:endPar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lnSpc>
                          <a:spcPct val="107000"/>
                        </a:lnSpc>
                        <a:spcAft>
                          <a:spcPts val="800"/>
                        </a:spcAft>
                      </a:pP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Cost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lnSpc>
                          <a:spcPct val="107000"/>
                        </a:lnSpc>
                        <a:spcAft>
                          <a:spcPts val="800"/>
                        </a:spcAft>
                      </a:pPr>
                      <a:r>
                        <a:rPr lang="cs-CZ" sz="1200" b="1" kern="1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Arc</a:t>
                      </a:r>
                      <a:endPar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lnSpc>
                          <a:spcPct val="107000"/>
                        </a:lnSpc>
                        <a:spcAft>
                          <a:spcPts val="800"/>
                        </a:spcAft>
                      </a:pPr>
                      <a:r>
                        <a:rPr lang="cs-CZ" sz="1200" b="1" kern="1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Capacity</a:t>
                      </a:r>
                      <a:endPar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fontAlgn="b" latinLnBrk="0" hangingPunct="1">
                        <a:lnSpc>
                          <a:spcPct val="107000"/>
                        </a:lnSpc>
                        <a:spcAft>
                          <a:spcPts val="800"/>
                        </a:spcAft>
                      </a:pPr>
                      <a:r>
                        <a:rPr lang="cs-CZ" sz="1200" b="1" kern="1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Cost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940973333"/>
                  </a:ext>
                </a:extLst>
              </a:tr>
              <a:tr h="270282">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6170524"/>
                  </a:ext>
                </a:extLst>
              </a:tr>
              <a:tr h="270282">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7664596"/>
                  </a:ext>
                </a:extLst>
              </a:tr>
              <a:tr h="270282">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6671656"/>
                  </a:ext>
                </a:extLst>
              </a:tr>
              <a:tr h="270282">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2529404"/>
                  </a:ext>
                </a:extLst>
              </a:tr>
              <a:tr h="270282">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a:solidFill>
                            <a:schemeClr val="tx1"/>
                          </a:solidFill>
                          <a:effectLst/>
                          <a:latin typeface="Arial" panose="020B0604020202020204" pitchFamily="34" charset="0"/>
                          <a:cs typeface="Arial" panose="020B0604020202020204" pitchFamily="34" charset="0"/>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07000"/>
                        </a:lnSpc>
                        <a:spcAft>
                          <a:spcPts val="800"/>
                        </a:spcAft>
                      </a:pPr>
                      <a:r>
                        <a:rPr lang="cs-CZ" sz="1200" b="0" kern="100" dirty="0">
                          <a:solidFill>
                            <a:schemeClr val="tx1"/>
                          </a:solidFill>
                          <a:effectLst/>
                          <a:latin typeface="Arial" panose="020B0604020202020204" pitchFamily="34" charset="0"/>
                          <a:cs typeface="Arial" panose="020B060402020202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1939887"/>
                  </a:ext>
                </a:extLst>
              </a:tr>
            </a:tbl>
          </a:graphicData>
        </a:graphic>
      </p:graphicFrame>
      <p:grpSp>
        <p:nvGrpSpPr>
          <p:cNvPr id="38" name="Skupina 37">
            <a:extLst>
              <a:ext uri="{FF2B5EF4-FFF2-40B4-BE49-F238E27FC236}">
                <a16:creationId xmlns:a16="http://schemas.microsoft.com/office/drawing/2014/main" id="{32DEE520-158C-4D36-1C33-9C2BFE046901}"/>
              </a:ext>
            </a:extLst>
          </p:cNvPr>
          <p:cNvGrpSpPr/>
          <p:nvPr/>
        </p:nvGrpSpPr>
        <p:grpSpPr>
          <a:xfrm>
            <a:off x="6794403" y="3429000"/>
            <a:ext cx="4248104" cy="2921557"/>
            <a:chOff x="7320908" y="3330085"/>
            <a:chExt cx="4248104" cy="2921557"/>
          </a:xfrm>
        </p:grpSpPr>
        <p:grpSp>
          <p:nvGrpSpPr>
            <p:cNvPr id="6" name="Skupina 5">
              <a:extLst>
                <a:ext uri="{FF2B5EF4-FFF2-40B4-BE49-F238E27FC236}">
                  <a16:creationId xmlns:a16="http://schemas.microsoft.com/office/drawing/2014/main" id="{D6D93E00-E705-282E-1348-366D36CF3316}"/>
                </a:ext>
              </a:extLst>
            </p:cNvPr>
            <p:cNvGrpSpPr/>
            <p:nvPr/>
          </p:nvGrpSpPr>
          <p:grpSpPr>
            <a:xfrm>
              <a:off x="7320908" y="3359866"/>
              <a:ext cx="4118531" cy="2845541"/>
              <a:chOff x="6172262" y="2972232"/>
              <a:chExt cx="4118531" cy="2845541"/>
            </a:xfrm>
          </p:grpSpPr>
          <p:sp>
            <p:nvSpPr>
              <p:cNvPr id="7" name="Ovál 6">
                <a:extLst>
                  <a:ext uri="{FF2B5EF4-FFF2-40B4-BE49-F238E27FC236}">
                    <a16:creationId xmlns:a16="http://schemas.microsoft.com/office/drawing/2014/main" id="{24756C88-2750-A869-54A7-C27B6C5FE496}"/>
                  </a:ext>
                </a:extLst>
              </p:cNvPr>
              <p:cNvSpPr/>
              <p:nvPr/>
            </p:nvSpPr>
            <p:spPr>
              <a:xfrm>
                <a:off x="6172262" y="3970395"/>
                <a:ext cx="624106" cy="62410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1</a:t>
                </a:r>
              </a:p>
            </p:txBody>
          </p:sp>
          <p:sp>
            <p:nvSpPr>
              <p:cNvPr id="9" name="Ovál 8">
                <a:extLst>
                  <a:ext uri="{FF2B5EF4-FFF2-40B4-BE49-F238E27FC236}">
                    <a16:creationId xmlns:a16="http://schemas.microsoft.com/office/drawing/2014/main" id="{C08042B9-415C-61AE-38DD-160A1B58FC9C}"/>
                  </a:ext>
                </a:extLst>
              </p:cNvPr>
              <p:cNvSpPr/>
              <p:nvPr/>
            </p:nvSpPr>
            <p:spPr>
              <a:xfrm>
                <a:off x="7558458" y="2972232"/>
                <a:ext cx="624106" cy="62410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2</a:t>
                </a:r>
              </a:p>
            </p:txBody>
          </p:sp>
          <p:sp>
            <p:nvSpPr>
              <p:cNvPr id="10" name="Ovál 9">
                <a:extLst>
                  <a:ext uri="{FF2B5EF4-FFF2-40B4-BE49-F238E27FC236}">
                    <a16:creationId xmlns:a16="http://schemas.microsoft.com/office/drawing/2014/main" id="{A546B690-93DC-9402-3BAF-39801440A6F8}"/>
                  </a:ext>
                </a:extLst>
              </p:cNvPr>
              <p:cNvSpPr/>
              <p:nvPr/>
            </p:nvSpPr>
            <p:spPr>
              <a:xfrm>
                <a:off x="7558457" y="5193667"/>
                <a:ext cx="624106" cy="62410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4</a:t>
                </a:r>
              </a:p>
            </p:txBody>
          </p:sp>
          <p:sp>
            <p:nvSpPr>
              <p:cNvPr id="12" name="Ovál 11">
                <a:extLst>
                  <a:ext uri="{FF2B5EF4-FFF2-40B4-BE49-F238E27FC236}">
                    <a16:creationId xmlns:a16="http://schemas.microsoft.com/office/drawing/2014/main" id="{8E476C34-8778-9FA6-743A-9FAC9FBCEE12}"/>
                  </a:ext>
                </a:extLst>
              </p:cNvPr>
              <p:cNvSpPr/>
              <p:nvPr/>
            </p:nvSpPr>
            <p:spPr>
              <a:xfrm>
                <a:off x="9152607" y="3320706"/>
                <a:ext cx="624106" cy="62410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5</a:t>
                </a:r>
              </a:p>
            </p:txBody>
          </p:sp>
          <p:sp>
            <p:nvSpPr>
              <p:cNvPr id="14" name="Ovál 13">
                <a:extLst>
                  <a:ext uri="{FF2B5EF4-FFF2-40B4-BE49-F238E27FC236}">
                    <a16:creationId xmlns:a16="http://schemas.microsoft.com/office/drawing/2014/main" id="{C0F112EB-4F97-3431-8622-50525CB73E6E}"/>
                  </a:ext>
                </a:extLst>
              </p:cNvPr>
              <p:cNvSpPr/>
              <p:nvPr/>
            </p:nvSpPr>
            <p:spPr>
              <a:xfrm>
                <a:off x="9666687" y="4726892"/>
                <a:ext cx="624106" cy="62410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6</a:t>
                </a:r>
              </a:p>
            </p:txBody>
          </p:sp>
          <p:sp>
            <p:nvSpPr>
              <p:cNvPr id="15" name="Ovál 14">
                <a:extLst>
                  <a:ext uri="{FF2B5EF4-FFF2-40B4-BE49-F238E27FC236}">
                    <a16:creationId xmlns:a16="http://schemas.microsoft.com/office/drawing/2014/main" id="{D4D9282B-EBC9-8758-EEC2-86A1EB8EFB34}"/>
                  </a:ext>
                </a:extLst>
              </p:cNvPr>
              <p:cNvSpPr/>
              <p:nvPr/>
            </p:nvSpPr>
            <p:spPr>
              <a:xfrm>
                <a:off x="7554496" y="3970395"/>
                <a:ext cx="624106" cy="62410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3</a:t>
                </a:r>
              </a:p>
            </p:txBody>
          </p:sp>
          <p:cxnSp>
            <p:nvCxnSpPr>
              <p:cNvPr id="16" name="Přímá spojnice 15">
                <a:extLst>
                  <a:ext uri="{FF2B5EF4-FFF2-40B4-BE49-F238E27FC236}">
                    <a16:creationId xmlns:a16="http://schemas.microsoft.com/office/drawing/2014/main" id="{43A05DAD-F2E5-6D70-8E8B-66B68528B7CC}"/>
                  </a:ext>
                </a:extLst>
              </p:cNvPr>
              <p:cNvCxnSpPr>
                <a:cxnSpLocks/>
                <a:stCxn id="7" idx="7"/>
                <a:endCxn id="9" idx="2"/>
              </p:cNvCxnSpPr>
              <p:nvPr/>
            </p:nvCxnSpPr>
            <p:spPr>
              <a:xfrm flipV="1">
                <a:off x="6704970" y="3284285"/>
                <a:ext cx="853488" cy="777508"/>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17" name="Přímá spojnice 16">
                <a:extLst>
                  <a:ext uri="{FF2B5EF4-FFF2-40B4-BE49-F238E27FC236}">
                    <a16:creationId xmlns:a16="http://schemas.microsoft.com/office/drawing/2014/main" id="{DB4532F6-F4BE-ACE9-2BA8-41D8FE36EA30}"/>
                  </a:ext>
                </a:extLst>
              </p:cNvPr>
              <p:cNvCxnSpPr>
                <a:cxnSpLocks/>
                <a:stCxn id="7" idx="5"/>
                <a:endCxn id="10" idx="2"/>
              </p:cNvCxnSpPr>
              <p:nvPr/>
            </p:nvCxnSpPr>
            <p:spPr>
              <a:xfrm>
                <a:off x="6704970" y="4503103"/>
                <a:ext cx="853487" cy="1002617"/>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18" name="Přímá spojnice 17">
                <a:extLst>
                  <a:ext uri="{FF2B5EF4-FFF2-40B4-BE49-F238E27FC236}">
                    <a16:creationId xmlns:a16="http://schemas.microsoft.com/office/drawing/2014/main" id="{ACF01FF4-6F23-11BF-4AF5-B1D164B0A35D}"/>
                  </a:ext>
                </a:extLst>
              </p:cNvPr>
              <p:cNvCxnSpPr>
                <a:cxnSpLocks/>
                <a:stCxn id="12" idx="2"/>
                <a:endCxn id="9" idx="6"/>
              </p:cNvCxnSpPr>
              <p:nvPr/>
            </p:nvCxnSpPr>
            <p:spPr>
              <a:xfrm flipH="1" flipV="1">
                <a:off x="8182564" y="3284285"/>
                <a:ext cx="970043" cy="348474"/>
              </a:xfrm>
              <a:prstGeom prst="line">
                <a:avLst/>
              </a:prstGeom>
              <a:ln>
                <a:headEnd type="triangle" w="med" len="med"/>
                <a:tailEnd type="none" w="med" len="med"/>
              </a:ln>
            </p:spPr>
            <p:style>
              <a:lnRef idx="3">
                <a:schemeClr val="dk1"/>
              </a:lnRef>
              <a:fillRef idx="0">
                <a:schemeClr val="dk1"/>
              </a:fillRef>
              <a:effectRef idx="2">
                <a:schemeClr val="dk1"/>
              </a:effectRef>
              <a:fontRef idx="minor">
                <a:schemeClr val="tx1"/>
              </a:fontRef>
            </p:style>
          </p:cxnSp>
          <p:cxnSp>
            <p:nvCxnSpPr>
              <p:cNvPr id="19" name="Přímá spojnice 18">
                <a:extLst>
                  <a:ext uri="{FF2B5EF4-FFF2-40B4-BE49-F238E27FC236}">
                    <a16:creationId xmlns:a16="http://schemas.microsoft.com/office/drawing/2014/main" id="{3D741B65-35AA-F8FA-58EA-E8DDFC8A0C56}"/>
                  </a:ext>
                </a:extLst>
              </p:cNvPr>
              <p:cNvCxnSpPr>
                <a:cxnSpLocks/>
                <a:stCxn id="10" idx="0"/>
                <a:endCxn id="15" idx="4"/>
              </p:cNvCxnSpPr>
              <p:nvPr/>
            </p:nvCxnSpPr>
            <p:spPr>
              <a:xfrm flipH="1" flipV="1">
                <a:off x="7866549" y="4594501"/>
                <a:ext cx="3961" cy="599166"/>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0" name="Přímá spojnice 19">
                <a:extLst>
                  <a:ext uri="{FF2B5EF4-FFF2-40B4-BE49-F238E27FC236}">
                    <a16:creationId xmlns:a16="http://schemas.microsoft.com/office/drawing/2014/main" id="{5290BA14-FDDC-5F82-DABD-603015A025C8}"/>
                  </a:ext>
                </a:extLst>
              </p:cNvPr>
              <p:cNvCxnSpPr>
                <a:cxnSpLocks/>
                <a:stCxn id="12" idx="4"/>
                <a:endCxn id="14" idx="0"/>
              </p:cNvCxnSpPr>
              <p:nvPr/>
            </p:nvCxnSpPr>
            <p:spPr>
              <a:xfrm>
                <a:off x="9464660" y="3944812"/>
                <a:ext cx="514080" cy="782080"/>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21" name="Přímá spojnice 20">
                <a:extLst>
                  <a:ext uri="{FF2B5EF4-FFF2-40B4-BE49-F238E27FC236}">
                    <a16:creationId xmlns:a16="http://schemas.microsoft.com/office/drawing/2014/main" id="{28730A0B-89C0-ADF6-4BEF-0F347D5335B1}"/>
                  </a:ext>
                </a:extLst>
              </p:cNvPr>
              <p:cNvCxnSpPr>
                <a:cxnSpLocks/>
                <a:stCxn id="10" idx="6"/>
                <a:endCxn id="14" idx="2"/>
              </p:cNvCxnSpPr>
              <p:nvPr/>
            </p:nvCxnSpPr>
            <p:spPr>
              <a:xfrm flipV="1">
                <a:off x="8182563" y="5038945"/>
                <a:ext cx="1484124" cy="466775"/>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22" name="Přímá spojnice 21">
                <a:extLst>
                  <a:ext uri="{FF2B5EF4-FFF2-40B4-BE49-F238E27FC236}">
                    <a16:creationId xmlns:a16="http://schemas.microsoft.com/office/drawing/2014/main" id="{F8AB1F38-BE3B-B46A-45BC-3A62BA4CCFA4}"/>
                  </a:ext>
                </a:extLst>
              </p:cNvPr>
              <p:cNvCxnSpPr>
                <a:cxnSpLocks/>
                <a:stCxn id="7" idx="6"/>
                <a:endCxn id="15" idx="2"/>
              </p:cNvCxnSpPr>
              <p:nvPr/>
            </p:nvCxnSpPr>
            <p:spPr>
              <a:xfrm>
                <a:off x="6796368" y="4282448"/>
                <a:ext cx="758128" cy="0"/>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23" name="Přímá spojnice 22">
                <a:extLst>
                  <a:ext uri="{FF2B5EF4-FFF2-40B4-BE49-F238E27FC236}">
                    <a16:creationId xmlns:a16="http://schemas.microsoft.com/office/drawing/2014/main" id="{10CF028E-D748-906C-B96C-AACAAAC1425D}"/>
                  </a:ext>
                </a:extLst>
              </p:cNvPr>
              <p:cNvCxnSpPr>
                <a:cxnSpLocks/>
                <a:stCxn id="15" idx="6"/>
                <a:endCxn id="14" idx="1"/>
              </p:cNvCxnSpPr>
              <p:nvPr/>
            </p:nvCxnSpPr>
            <p:spPr>
              <a:xfrm>
                <a:off x="8178602" y="4282448"/>
                <a:ext cx="1579483" cy="535842"/>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24" name="Přímá spojnice 23">
                <a:extLst>
                  <a:ext uri="{FF2B5EF4-FFF2-40B4-BE49-F238E27FC236}">
                    <a16:creationId xmlns:a16="http://schemas.microsoft.com/office/drawing/2014/main" id="{97EDF66E-66E7-A501-42D2-04E9EA30B895}"/>
                  </a:ext>
                </a:extLst>
              </p:cNvPr>
              <p:cNvCxnSpPr>
                <a:cxnSpLocks/>
                <a:stCxn id="15" idx="7"/>
                <a:endCxn id="12" idx="3"/>
              </p:cNvCxnSpPr>
              <p:nvPr/>
            </p:nvCxnSpPr>
            <p:spPr>
              <a:xfrm flipV="1">
                <a:off x="8087204" y="3853414"/>
                <a:ext cx="1156801" cy="208379"/>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25" name="TextovéPole 24">
                <a:extLst>
                  <a:ext uri="{FF2B5EF4-FFF2-40B4-BE49-F238E27FC236}">
                    <a16:creationId xmlns:a16="http://schemas.microsoft.com/office/drawing/2014/main" id="{3E805A5A-C8CA-3F68-A8C2-44A332B5988B}"/>
                  </a:ext>
                </a:extLst>
              </p:cNvPr>
              <p:cNvSpPr txBox="1"/>
              <p:nvPr/>
            </p:nvSpPr>
            <p:spPr>
              <a:xfrm>
                <a:off x="6782376" y="3404379"/>
                <a:ext cx="393056" cy="338554"/>
              </a:xfrm>
              <a:prstGeom prst="rect">
                <a:avLst/>
              </a:prstGeom>
              <a:noFill/>
            </p:spPr>
            <p:txBody>
              <a:bodyPr wrap="none" rtlCol="0">
                <a:spAutoFit/>
              </a:bodyPr>
              <a:lstStyle/>
              <a:p>
                <a:r>
                  <a:rPr lang="cs-CZ" sz="1600"/>
                  <a:t>10</a:t>
                </a:r>
                <a:endParaRPr lang="cs-CZ" sz="2000"/>
              </a:p>
            </p:txBody>
          </p:sp>
          <p:sp>
            <p:nvSpPr>
              <p:cNvPr id="26" name="TextovéPole 25">
                <a:extLst>
                  <a:ext uri="{FF2B5EF4-FFF2-40B4-BE49-F238E27FC236}">
                    <a16:creationId xmlns:a16="http://schemas.microsoft.com/office/drawing/2014/main" id="{012EB6C6-5E7B-4066-817D-EE391AC0A0FD}"/>
                  </a:ext>
                </a:extLst>
              </p:cNvPr>
              <p:cNvSpPr txBox="1"/>
              <p:nvPr/>
            </p:nvSpPr>
            <p:spPr>
              <a:xfrm>
                <a:off x="6747080" y="4894084"/>
                <a:ext cx="393056" cy="338554"/>
              </a:xfrm>
              <a:prstGeom prst="rect">
                <a:avLst/>
              </a:prstGeom>
              <a:noFill/>
            </p:spPr>
            <p:txBody>
              <a:bodyPr wrap="none" rtlCol="0">
                <a:spAutoFit/>
              </a:bodyPr>
              <a:lstStyle/>
              <a:p>
                <a:r>
                  <a:rPr lang="cs-CZ" sz="1600"/>
                  <a:t>12</a:t>
                </a:r>
                <a:endParaRPr lang="cs-CZ" sz="2000"/>
              </a:p>
            </p:txBody>
          </p:sp>
          <p:sp>
            <p:nvSpPr>
              <p:cNvPr id="27" name="TextovéPole 26">
                <a:extLst>
                  <a:ext uri="{FF2B5EF4-FFF2-40B4-BE49-F238E27FC236}">
                    <a16:creationId xmlns:a16="http://schemas.microsoft.com/office/drawing/2014/main" id="{17E3AC24-33AD-962E-064B-180CFDAD67BE}"/>
                  </a:ext>
                </a:extLst>
              </p:cNvPr>
              <p:cNvSpPr txBox="1"/>
              <p:nvPr/>
            </p:nvSpPr>
            <p:spPr>
              <a:xfrm>
                <a:off x="6987762" y="3957603"/>
                <a:ext cx="393056" cy="338554"/>
              </a:xfrm>
              <a:prstGeom prst="rect">
                <a:avLst/>
              </a:prstGeom>
              <a:noFill/>
            </p:spPr>
            <p:txBody>
              <a:bodyPr wrap="none" rtlCol="0">
                <a:spAutoFit/>
              </a:bodyPr>
              <a:lstStyle/>
              <a:p>
                <a:r>
                  <a:rPr lang="cs-CZ" sz="1600"/>
                  <a:t>10</a:t>
                </a:r>
                <a:endParaRPr lang="cs-CZ" sz="2000"/>
              </a:p>
            </p:txBody>
          </p:sp>
          <p:sp>
            <p:nvSpPr>
              <p:cNvPr id="28" name="TextovéPole 27">
                <a:extLst>
                  <a:ext uri="{FF2B5EF4-FFF2-40B4-BE49-F238E27FC236}">
                    <a16:creationId xmlns:a16="http://schemas.microsoft.com/office/drawing/2014/main" id="{46571D85-EEBE-9340-43AE-D5A3AA4D385F}"/>
                  </a:ext>
                </a:extLst>
              </p:cNvPr>
              <p:cNvSpPr txBox="1"/>
              <p:nvPr/>
            </p:nvSpPr>
            <p:spPr>
              <a:xfrm>
                <a:off x="8422441" y="3649865"/>
                <a:ext cx="288862" cy="338555"/>
              </a:xfrm>
              <a:prstGeom prst="rect">
                <a:avLst/>
              </a:prstGeom>
              <a:noFill/>
            </p:spPr>
            <p:txBody>
              <a:bodyPr wrap="none" rtlCol="0">
                <a:spAutoFit/>
              </a:bodyPr>
              <a:lstStyle/>
              <a:p>
                <a:r>
                  <a:rPr lang="cs-CZ" sz="1600"/>
                  <a:t>7</a:t>
                </a:r>
                <a:endParaRPr lang="cs-CZ" sz="2000"/>
              </a:p>
            </p:txBody>
          </p:sp>
          <p:sp>
            <p:nvSpPr>
              <p:cNvPr id="29" name="TextovéPole 28">
                <a:extLst>
                  <a:ext uri="{FF2B5EF4-FFF2-40B4-BE49-F238E27FC236}">
                    <a16:creationId xmlns:a16="http://schemas.microsoft.com/office/drawing/2014/main" id="{0E0EAAAC-5FB2-FF65-B628-C320809DD497}"/>
                  </a:ext>
                </a:extLst>
              </p:cNvPr>
              <p:cNvSpPr txBox="1"/>
              <p:nvPr/>
            </p:nvSpPr>
            <p:spPr>
              <a:xfrm>
                <a:off x="7867258" y="4700390"/>
                <a:ext cx="288862" cy="338555"/>
              </a:xfrm>
              <a:prstGeom prst="rect">
                <a:avLst/>
              </a:prstGeom>
              <a:noFill/>
            </p:spPr>
            <p:txBody>
              <a:bodyPr wrap="none" rtlCol="0">
                <a:spAutoFit/>
              </a:bodyPr>
              <a:lstStyle/>
              <a:p>
                <a:r>
                  <a:rPr lang="cs-CZ" sz="1600"/>
                  <a:t>3</a:t>
                </a:r>
                <a:endParaRPr lang="cs-CZ" sz="2000"/>
              </a:p>
            </p:txBody>
          </p:sp>
          <p:sp>
            <p:nvSpPr>
              <p:cNvPr id="30" name="TextovéPole 29">
                <a:extLst>
                  <a:ext uri="{FF2B5EF4-FFF2-40B4-BE49-F238E27FC236}">
                    <a16:creationId xmlns:a16="http://schemas.microsoft.com/office/drawing/2014/main" id="{8E2355FB-1284-60D1-64DE-E0588EA2EC84}"/>
                  </a:ext>
                </a:extLst>
              </p:cNvPr>
              <p:cNvSpPr txBox="1"/>
              <p:nvPr/>
            </p:nvSpPr>
            <p:spPr>
              <a:xfrm>
                <a:off x="9706545" y="4102385"/>
                <a:ext cx="393056" cy="338554"/>
              </a:xfrm>
              <a:prstGeom prst="rect">
                <a:avLst/>
              </a:prstGeom>
              <a:noFill/>
            </p:spPr>
            <p:txBody>
              <a:bodyPr wrap="none" rtlCol="0">
                <a:spAutoFit/>
              </a:bodyPr>
              <a:lstStyle/>
              <a:p>
                <a:r>
                  <a:rPr lang="cs-CZ" sz="1600"/>
                  <a:t>18</a:t>
                </a:r>
                <a:endParaRPr lang="cs-CZ" sz="2000"/>
              </a:p>
            </p:txBody>
          </p:sp>
          <p:sp>
            <p:nvSpPr>
              <p:cNvPr id="31" name="TextovéPole 30">
                <a:extLst>
                  <a:ext uri="{FF2B5EF4-FFF2-40B4-BE49-F238E27FC236}">
                    <a16:creationId xmlns:a16="http://schemas.microsoft.com/office/drawing/2014/main" id="{E88ACCF8-7FD1-5BA0-CE29-9D544D8E5092}"/>
                  </a:ext>
                </a:extLst>
              </p:cNvPr>
              <p:cNvSpPr txBox="1"/>
              <p:nvPr/>
            </p:nvSpPr>
            <p:spPr>
              <a:xfrm>
                <a:off x="8780194" y="4212144"/>
                <a:ext cx="288862" cy="338555"/>
              </a:xfrm>
              <a:prstGeom prst="rect">
                <a:avLst/>
              </a:prstGeom>
              <a:noFill/>
            </p:spPr>
            <p:txBody>
              <a:bodyPr wrap="none" rtlCol="0">
                <a:spAutoFit/>
              </a:bodyPr>
              <a:lstStyle/>
              <a:p>
                <a:r>
                  <a:rPr lang="cs-CZ" sz="1600"/>
                  <a:t>5</a:t>
                </a:r>
                <a:endParaRPr lang="cs-CZ" sz="2000"/>
              </a:p>
            </p:txBody>
          </p:sp>
          <p:sp>
            <p:nvSpPr>
              <p:cNvPr id="32" name="TextovéPole 31">
                <a:extLst>
                  <a:ext uri="{FF2B5EF4-FFF2-40B4-BE49-F238E27FC236}">
                    <a16:creationId xmlns:a16="http://schemas.microsoft.com/office/drawing/2014/main" id="{C279B04C-8DBE-59CE-B10F-A04BE2387113}"/>
                  </a:ext>
                </a:extLst>
              </p:cNvPr>
              <p:cNvSpPr txBox="1"/>
              <p:nvPr/>
            </p:nvSpPr>
            <p:spPr>
              <a:xfrm>
                <a:off x="8620937" y="4986648"/>
                <a:ext cx="288862" cy="338555"/>
              </a:xfrm>
              <a:prstGeom prst="rect">
                <a:avLst/>
              </a:prstGeom>
              <a:noFill/>
            </p:spPr>
            <p:txBody>
              <a:bodyPr wrap="none" rtlCol="0">
                <a:spAutoFit/>
              </a:bodyPr>
              <a:lstStyle/>
              <a:p>
                <a:r>
                  <a:rPr lang="cs-CZ" sz="1600"/>
                  <a:t>9</a:t>
                </a:r>
                <a:endParaRPr lang="cs-CZ" sz="2000"/>
              </a:p>
            </p:txBody>
          </p:sp>
          <p:sp>
            <p:nvSpPr>
              <p:cNvPr id="33" name="TextovéPole 32">
                <a:extLst>
                  <a:ext uri="{FF2B5EF4-FFF2-40B4-BE49-F238E27FC236}">
                    <a16:creationId xmlns:a16="http://schemas.microsoft.com/office/drawing/2014/main" id="{EAF3B83C-362F-6359-32AE-40585580ABF5}"/>
                  </a:ext>
                </a:extLst>
              </p:cNvPr>
              <p:cNvSpPr txBox="1"/>
              <p:nvPr/>
            </p:nvSpPr>
            <p:spPr>
              <a:xfrm>
                <a:off x="8514775" y="3109188"/>
                <a:ext cx="393056" cy="338554"/>
              </a:xfrm>
              <a:prstGeom prst="rect">
                <a:avLst/>
              </a:prstGeom>
              <a:noFill/>
            </p:spPr>
            <p:txBody>
              <a:bodyPr wrap="none" rtlCol="0">
                <a:spAutoFit/>
              </a:bodyPr>
              <a:lstStyle/>
              <a:p>
                <a:r>
                  <a:rPr lang="cs-CZ" sz="1600"/>
                  <a:t>11</a:t>
                </a:r>
                <a:endParaRPr lang="cs-CZ" sz="2000"/>
              </a:p>
            </p:txBody>
          </p:sp>
        </p:grpSp>
        <p:sp>
          <p:nvSpPr>
            <p:cNvPr id="34" name="TextovéPole 33">
              <a:extLst>
                <a:ext uri="{FF2B5EF4-FFF2-40B4-BE49-F238E27FC236}">
                  <a16:creationId xmlns:a16="http://schemas.microsoft.com/office/drawing/2014/main" id="{9B936705-A5EF-6C43-DFEC-F5981967FF39}"/>
                </a:ext>
              </a:extLst>
            </p:cNvPr>
            <p:cNvSpPr txBox="1"/>
            <p:nvPr/>
          </p:nvSpPr>
          <p:spPr>
            <a:xfrm>
              <a:off x="7387597" y="4282548"/>
              <a:ext cx="343703" cy="276999"/>
            </a:xfrm>
            <a:prstGeom prst="rect">
              <a:avLst/>
            </a:prstGeom>
            <a:solidFill>
              <a:schemeClr val="bg1">
                <a:lumMod val="50000"/>
              </a:schemeClr>
            </a:solidFill>
            <a:ln>
              <a:no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r>
                <a:rPr lang="cs-CZ" sz="1200"/>
                <a:t>15</a:t>
              </a:r>
              <a:endParaRPr lang="cs-CZ" sz="1600"/>
            </a:p>
          </p:txBody>
        </p:sp>
        <p:sp>
          <p:nvSpPr>
            <p:cNvPr id="35" name="TextovéPole 34">
              <a:extLst>
                <a:ext uri="{FF2B5EF4-FFF2-40B4-BE49-F238E27FC236}">
                  <a16:creationId xmlns:a16="http://schemas.microsoft.com/office/drawing/2014/main" id="{58599BA9-F0DA-6FDD-4014-4B03B4F22ED1}"/>
                </a:ext>
              </a:extLst>
            </p:cNvPr>
            <p:cNvSpPr txBox="1"/>
            <p:nvPr/>
          </p:nvSpPr>
          <p:spPr>
            <a:xfrm>
              <a:off x="8701343" y="4287194"/>
              <a:ext cx="343703" cy="276999"/>
            </a:xfrm>
            <a:prstGeom prst="rect">
              <a:avLst/>
            </a:prstGeom>
            <a:solidFill>
              <a:schemeClr val="bg1">
                <a:lumMod val="50000"/>
              </a:schemeClr>
            </a:solidFill>
            <a:ln>
              <a:no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r>
                <a:rPr lang="cs-CZ" sz="1200" dirty="0"/>
                <a:t>10</a:t>
              </a:r>
              <a:endParaRPr lang="cs-CZ" sz="1600" dirty="0"/>
            </a:p>
          </p:txBody>
        </p:sp>
        <p:sp>
          <p:nvSpPr>
            <p:cNvPr id="36" name="TextovéPole 35">
              <a:extLst>
                <a:ext uri="{FF2B5EF4-FFF2-40B4-BE49-F238E27FC236}">
                  <a16:creationId xmlns:a16="http://schemas.microsoft.com/office/drawing/2014/main" id="{6E8B1571-42A8-007F-56C5-23F7203B1D8A}"/>
                </a:ext>
              </a:extLst>
            </p:cNvPr>
            <p:cNvSpPr txBox="1"/>
            <p:nvPr/>
          </p:nvSpPr>
          <p:spPr>
            <a:xfrm>
              <a:off x="8556145" y="5974643"/>
              <a:ext cx="343703" cy="276999"/>
            </a:xfrm>
            <a:prstGeom prst="rect">
              <a:avLst/>
            </a:prstGeom>
            <a:solidFill>
              <a:schemeClr val="bg1">
                <a:lumMod val="50000"/>
              </a:schemeClr>
            </a:solidFill>
            <a:ln>
              <a:no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r>
                <a:rPr lang="cs-CZ" sz="1200"/>
                <a:t>-5</a:t>
              </a:r>
              <a:endParaRPr lang="cs-CZ" sz="1600"/>
            </a:p>
          </p:txBody>
        </p:sp>
        <p:sp>
          <p:nvSpPr>
            <p:cNvPr id="37" name="TextovéPole 36">
              <a:extLst>
                <a:ext uri="{FF2B5EF4-FFF2-40B4-BE49-F238E27FC236}">
                  <a16:creationId xmlns:a16="http://schemas.microsoft.com/office/drawing/2014/main" id="{7D81C8D4-1FD6-75A9-EA4A-A7136A2451B6}"/>
                </a:ext>
              </a:extLst>
            </p:cNvPr>
            <p:cNvSpPr txBox="1"/>
            <p:nvPr/>
          </p:nvSpPr>
          <p:spPr>
            <a:xfrm>
              <a:off x="11156029" y="5564634"/>
              <a:ext cx="412983" cy="276999"/>
            </a:xfrm>
            <a:prstGeom prst="rect">
              <a:avLst/>
            </a:prstGeom>
            <a:solidFill>
              <a:schemeClr val="bg1">
                <a:lumMod val="50000"/>
              </a:schemeClr>
            </a:solidFill>
            <a:ln>
              <a:no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r>
                <a:rPr lang="cs-CZ" sz="1200"/>
                <a:t>-20</a:t>
              </a:r>
              <a:endParaRPr lang="cs-CZ" sz="1600"/>
            </a:p>
          </p:txBody>
        </p:sp>
        <p:sp>
          <p:nvSpPr>
            <p:cNvPr id="40" name="TextovéPole 39">
              <a:extLst>
                <a:ext uri="{FF2B5EF4-FFF2-40B4-BE49-F238E27FC236}">
                  <a16:creationId xmlns:a16="http://schemas.microsoft.com/office/drawing/2014/main" id="{05F376B6-6467-77F5-0389-5F3480493F66}"/>
                </a:ext>
              </a:extLst>
            </p:cNvPr>
            <p:cNvSpPr txBox="1"/>
            <p:nvPr/>
          </p:nvSpPr>
          <p:spPr>
            <a:xfrm>
              <a:off x="10751859" y="3643799"/>
              <a:ext cx="343703" cy="276999"/>
            </a:xfrm>
            <a:prstGeom prst="rect">
              <a:avLst/>
            </a:prstGeom>
            <a:solidFill>
              <a:schemeClr val="bg1">
                <a:lumMod val="50000"/>
              </a:schemeClr>
            </a:solidFill>
            <a:ln>
              <a:no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cs-CZ" sz="1200"/>
                <a:t>0</a:t>
              </a:r>
              <a:endParaRPr lang="cs-CZ" sz="1600"/>
            </a:p>
          </p:txBody>
        </p:sp>
        <p:sp>
          <p:nvSpPr>
            <p:cNvPr id="41" name="TextovéPole 40">
              <a:extLst>
                <a:ext uri="{FF2B5EF4-FFF2-40B4-BE49-F238E27FC236}">
                  <a16:creationId xmlns:a16="http://schemas.microsoft.com/office/drawing/2014/main" id="{AA45E254-1B4B-083D-CDDC-A51769E1AD0E}"/>
                </a:ext>
              </a:extLst>
            </p:cNvPr>
            <p:cNvSpPr txBox="1"/>
            <p:nvPr/>
          </p:nvSpPr>
          <p:spPr>
            <a:xfrm>
              <a:off x="8556146" y="3330085"/>
              <a:ext cx="343703" cy="276999"/>
            </a:xfrm>
            <a:prstGeom prst="rect">
              <a:avLst/>
            </a:prstGeom>
            <a:solidFill>
              <a:schemeClr val="bg1">
                <a:lumMod val="50000"/>
              </a:schemeClr>
            </a:solidFill>
            <a:ln>
              <a:noFill/>
            </a:ln>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cs-CZ" sz="1200"/>
                <a:t>0</a:t>
              </a:r>
              <a:endParaRPr lang="cs-CZ" sz="1600"/>
            </a:p>
          </p:txBody>
        </p:sp>
      </p:grpSp>
    </p:spTree>
    <p:extLst>
      <p:ext uri="{BB962C8B-B14F-4D97-AF65-F5344CB8AC3E}">
        <p14:creationId xmlns:p14="http://schemas.microsoft.com/office/powerpoint/2010/main" val="12443243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9E7D0FC-D322-49E9-85D2-5B3ACC6094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39E7D0FC-D322-49E9-85D2-5B3ACC6094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75</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Graph</a:t>
            </a:r>
            <a:r>
              <a:rPr lang="cs-CZ" dirty="0"/>
              <a:t> Modeling</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9" y="1647786"/>
            <a:ext cx="9264016" cy="3773488"/>
          </a:xfrm>
        </p:spPr>
        <p:txBody>
          <a:bodyPr>
            <a:noAutofit/>
          </a:bodyPr>
          <a:lstStyle/>
          <a:p>
            <a:pPr marL="285750" indent="-285750">
              <a:lnSpc>
                <a:spcPct val="110000"/>
              </a:lnSpc>
              <a:buFont typeface="Wingdings" panose="05000000000000000000" pitchFamily="2" charset="2"/>
              <a:buChar char="§"/>
            </a:pPr>
            <a:r>
              <a:rPr lang="cs-CZ" b="1" dirty="0" err="1"/>
              <a:t>Transformation</a:t>
            </a:r>
            <a:r>
              <a:rPr lang="cs-CZ" b="1" dirty="0"/>
              <a:t> </a:t>
            </a:r>
            <a:r>
              <a:rPr lang="cs-CZ" b="1" dirty="0" err="1"/>
              <a:t>of</a:t>
            </a:r>
            <a:r>
              <a:rPr lang="cs-CZ" b="1" dirty="0"/>
              <a:t> </a:t>
            </a:r>
            <a:r>
              <a:rPr lang="cs-CZ" b="1" dirty="0" err="1"/>
              <a:t>the</a:t>
            </a:r>
            <a:r>
              <a:rPr lang="cs-CZ" b="1" dirty="0"/>
              <a:t> </a:t>
            </a:r>
            <a:r>
              <a:rPr lang="cs-CZ" b="1" dirty="0" err="1"/>
              <a:t>grpah</a:t>
            </a:r>
            <a:endParaRPr lang="en-US" b="1" dirty="0"/>
          </a:p>
          <a:p>
            <a:pPr lvl="1">
              <a:lnSpc>
                <a:spcPct val="110000"/>
              </a:lnSpc>
            </a:pPr>
            <a:r>
              <a:rPr lang="cs-CZ" dirty="0" err="1"/>
              <a:t>Graph</a:t>
            </a:r>
            <a:r>
              <a:rPr lang="cs-CZ" dirty="0"/>
              <a:t> </a:t>
            </a:r>
            <a:r>
              <a:rPr lang="cs-CZ" dirty="0" err="1"/>
              <a:t>is</a:t>
            </a:r>
            <a:r>
              <a:rPr lang="cs-CZ" dirty="0"/>
              <a:t> </a:t>
            </a:r>
            <a:r>
              <a:rPr lang="cs-CZ" dirty="0" err="1"/>
              <a:t>transformed</a:t>
            </a:r>
            <a:r>
              <a:rPr lang="cs-CZ" dirty="0"/>
              <a:t> </a:t>
            </a:r>
            <a:r>
              <a:rPr lang="cs-CZ" dirty="0" err="1"/>
              <a:t>into</a:t>
            </a:r>
            <a:r>
              <a:rPr lang="cs-CZ" dirty="0"/>
              <a:t> </a:t>
            </a:r>
            <a:r>
              <a:rPr lang="cs-CZ" dirty="0" err="1">
                <a:solidFill>
                  <a:schemeClr val="accent2"/>
                </a:solidFill>
              </a:rPr>
              <a:t>complete</a:t>
            </a:r>
            <a:r>
              <a:rPr lang="cs-CZ" dirty="0">
                <a:solidFill>
                  <a:schemeClr val="accent2"/>
                </a:solidFill>
              </a:rPr>
              <a:t> </a:t>
            </a:r>
            <a:r>
              <a:rPr lang="cs-CZ" dirty="0" err="1">
                <a:solidFill>
                  <a:schemeClr val="accent2"/>
                </a:solidFill>
              </a:rPr>
              <a:t>digraph</a:t>
            </a:r>
            <a:r>
              <a:rPr lang="cs-CZ" dirty="0"/>
              <a:t>.</a:t>
            </a:r>
          </a:p>
          <a:p>
            <a:pPr lvl="1">
              <a:lnSpc>
                <a:spcPct val="110000"/>
              </a:lnSpc>
            </a:pPr>
            <a:r>
              <a:rPr lang="cs-CZ" dirty="0" err="1">
                <a:solidFill>
                  <a:schemeClr val="accent2"/>
                </a:solidFill>
              </a:rPr>
              <a:t>Capacities</a:t>
            </a:r>
            <a:r>
              <a:rPr lang="cs-CZ" dirty="0"/>
              <a:t> </a:t>
            </a:r>
            <a:r>
              <a:rPr lang="cs-CZ" dirty="0" err="1"/>
              <a:t>for</a:t>
            </a:r>
            <a:r>
              <a:rPr lang="cs-CZ" dirty="0"/>
              <a:t> non-</a:t>
            </a:r>
            <a:r>
              <a:rPr lang="cs-CZ" dirty="0" err="1"/>
              <a:t>existing</a:t>
            </a:r>
            <a:r>
              <a:rPr lang="cs-CZ" dirty="0"/>
              <a:t> </a:t>
            </a:r>
            <a:r>
              <a:rPr lang="cs-CZ" dirty="0" err="1"/>
              <a:t>arcs</a:t>
            </a:r>
            <a:r>
              <a:rPr lang="cs-CZ" dirty="0"/>
              <a:t> are </a:t>
            </a:r>
            <a:r>
              <a:rPr lang="cs-CZ" dirty="0" err="1">
                <a:solidFill>
                  <a:schemeClr val="accent2"/>
                </a:solidFill>
              </a:rPr>
              <a:t>zero</a:t>
            </a:r>
            <a:r>
              <a:rPr lang="cs-CZ" dirty="0"/>
              <a:t>.</a:t>
            </a:r>
          </a:p>
          <a:p>
            <a:pPr marL="285750" lvl="0" indent="-285750">
              <a:lnSpc>
                <a:spcPct val="110000"/>
              </a:lnSpc>
              <a:buFont typeface="Wingdings" panose="05000000000000000000" pitchFamily="2" charset="2"/>
              <a:buChar char="§"/>
            </a:pPr>
            <a:r>
              <a:rPr lang="cs-CZ" b="1" dirty="0" err="1"/>
              <a:t>Decision</a:t>
            </a:r>
            <a:r>
              <a:rPr lang="cs-CZ" b="1" dirty="0"/>
              <a:t> </a:t>
            </a:r>
            <a:r>
              <a:rPr lang="cs-CZ" b="1" dirty="0" err="1"/>
              <a:t>variables</a:t>
            </a:r>
            <a:endParaRPr lang="cs-CZ" b="1" dirty="0"/>
          </a:p>
          <a:p>
            <a:pPr marL="285750" lvl="0" indent="-285750">
              <a:lnSpc>
                <a:spcPct val="110000"/>
              </a:lnSpc>
              <a:buFont typeface="Wingdings" panose="05000000000000000000" pitchFamily="2" charset="2"/>
              <a:buChar char="§"/>
            </a:pPr>
            <a:endParaRPr lang="cs-CZ" sz="1100" b="1" dirty="0"/>
          </a:p>
          <a:p>
            <a:pPr marL="285750" lvl="0" indent="-285750">
              <a:lnSpc>
                <a:spcPct val="110000"/>
              </a:lnSpc>
              <a:buFont typeface="Wingdings" panose="05000000000000000000" pitchFamily="2" charset="2"/>
              <a:buChar char="§"/>
            </a:pPr>
            <a:r>
              <a:rPr lang="cs-CZ" b="1" dirty="0"/>
              <a:t>Model</a:t>
            </a:r>
            <a:endParaRPr lang="en-US" b="1" dirty="0"/>
          </a:p>
          <a:p>
            <a:pPr lvl="1">
              <a:lnSpc>
                <a:spcPct val="110000"/>
              </a:lnSpc>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11" name="Zástupný text 8">
            <a:extLst>
              <a:ext uri="{FF2B5EF4-FFF2-40B4-BE49-F238E27FC236}">
                <a16:creationId xmlns:a16="http://schemas.microsoft.com/office/drawing/2014/main" id="{D42AF040-FC7C-4BF6-DF03-02394703866E}"/>
              </a:ext>
            </a:extLst>
          </p:cNvPr>
          <p:cNvSpPr>
            <a:spLocks noGrp="1"/>
          </p:cNvSpPr>
          <p:nvPr>
            <p:ph type="body" sz="quarter" idx="23"/>
          </p:nvPr>
        </p:nvSpPr>
        <p:spPr>
          <a:xfrm>
            <a:off x="460326" y="1066638"/>
            <a:ext cx="9552969" cy="369332"/>
          </a:xfrm>
        </p:spPr>
        <p:txBody>
          <a:bodyPr/>
          <a:lstStyle/>
          <a:p>
            <a:r>
              <a:rPr lang="cs-CZ" dirty="0"/>
              <a:t>Transshipment </a:t>
            </a:r>
            <a:r>
              <a:rPr lang="cs-CZ" dirty="0" err="1"/>
              <a:t>Problem</a:t>
            </a:r>
            <a:r>
              <a:rPr lang="cs-CZ" dirty="0"/>
              <a:t> – </a:t>
            </a:r>
            <a:r>
              <a:rPr lang="cs-CZ" dirty="0" err="1"/>
              <a:t>mathematical</a:t>
            </a:r>
            <a:r>
              <a:rPr lang="cs-CZ" dirty="0"/>
              <a:t> model </a:t>
            </a:r>
            <a:r>
              <a:rPr lang="cs-CZ" dirty="0" err="1"/>
              <a:t>formulation</a:t>
            </a:r>
            <a:endParaRPr lang="cs-CZ" dirty="0"/>
          </a:p>
        </p:txBody>
      </p:sp>
      <p:graphicFrame>
        <p:nvGraphicFramePr>
          <p:cNvPr id="7" name="Objekt 6">
            <a:extLst>
              <a:ext uri="{FF2B5EF4-FFF2-40B4-BE49-F238E27FC236}">
                <a16:creationId xmlns:a16="http://schemas.microsoft.com/office/drawing/2014/main" id="{239799ED-53AE-DBB1-1515-4840D22F8034}"/>
              </a:ext>
            </a:extLst>
          </p:cNvPr>
          <p:cNvGraphicFramePr>
            <a:graphicFrameLocks noChangeAspect="1"/>
          </p:cNvGraphicFramePr>
          <p:nvPr>
            <p:extLst>
              <p:ext uri="{D42A27DB-BD31-4B8C-83A1-F6EECF244321}">
                <p14:modId xmlns:p14="http://schemas.microsoft.com/office/powerpoint/2010/main" val="1565190746"/>
              </p:ext>
            </p:extLst>
          </p:nvPr>
        </p:nvGraphicFramePr>
        <p:xfrm>
          <a:off x="848039" y="3022452"/>
          <a:ext cx="6169025" cy="377825"/>
        </p:xfrm>
        <a:graphic>
          <a:graphicData uri="http://schemas.openxmlformats.org/presentationml/2006/ole">
            <mc:AlternateContent xmlns:mc="http://schemas.openxmlformats.org/markup-compatibility/2006">
              <mc:Choice xmlns:v="urn:schemas-microsoft-com:vml" Requires="v">
                <p:oleObj name="Equation" r:id="rId5" imgW="3949560" imgH="241200" progId="Equation.DSMT4">
                  <p:embed/>
                </p:oleObj>
              </mc:Choice>
              <mc:Fallback>
                <p:oleObj name="Equation" r:id="rId5" imgW="3949560" imgH="241200" progId="Equation.DSMT4">
                  <p:embed/>
                  <p:pic>
                    <p:nvPicPr>
                      <p:cNvPr id="7" name="Objekt 6">
                        <a:extLst>
                          <a:ext uri="{FF2B5EF4-FFF2-40B4-BE49-F238E27FC236}">
                            <a16:creationId xmlns:a16="http://schemas.microsoft.com/office/drawing/2014/main" id="{239799ED-53AE-DBB1-1515-4840D22F8034}"/>
                          </a:ext>
                        </a:extLst>
                      </p:cNvPr>
                      <p:cNvPicPr/>
                      <p:nvPr/>
                    </p:nvPicPr>
                    <p:blipFill>
                      <a:blip r:embed="rId6"/>
                      <a:stretch>
                        <a:fillRect/>
                      </a:stretch>
                    </p:blipFill>
                    <p:spPr>
                      <a:xfrm>
                        <a:off x="848039" y="3022452"/>
                        <a:ext cx="6169025" cy="377825"/>
                      </a:xfrm>
                      <a:prstGeom prst="rect">
                        <a:avLst/>
                      </a:prstGeom>
                    </p:spPr>
                  </p:pic>
                </p:oleObj>
              </mc:Fallback>
            </mc:AlternateContent>
          </a:graphicData>
        </a:graphic>
      </p:graphicFrame>
      <p:graphicFrame>
        <p:nvGraphicFramePr>
          <p:cNvPr id="6" name="Objekt 5">
            <a:extLst>
              <a:ext uri="{FF2B5EF4-FFF2-40B4-BE49-F238E27FC236}">
                <a16:creationId xmlns:a16="http://schemas.microsoft.com/office/drawing/2014/main" id="{652B8130-56AE-CDA1-7BE9-D506BD09E5B6}"/>
              </a:ext>
            </a:extLst>
          </p:cNvPr>
          <p:cNvGraphicFramePr>
            <a:graphicFrameLocks noChangeAspect="1"/>
          </p:cNvGraphicFramePr>
          <p:nvPr>
            <p:extLst>
              <p:ext uri="{D42A27DB-BD31-4B8C-83A1-F6EECF244321}">
                <p14:modId xmlns:p14="http://schemas.microsoft.com/office/powerpoint/2010/main" val="2224292226"/>
              </p:ext>
            </p:extLst>
          </p:nvPr>
        </p:nvGraphicFramePr>
        <p:xfrm>
          <a:off x="848039" y="3744714"/>
          <a:ext cx="3387828" cy="2272076"/>
        </p:xfrm>
        <a:graphic>
          <a:graphicData uri="http://schemas.openxmlformats.org/presentationml/2006/ole">
            <mc:AlternateContent xmlns:mc="http://schemas.openxmlformats.org/markup-compatibility/2006">
              <mc:Choice xmlns:v="urn:schemas-microsoft-com:vml" Requires="v">
                <p:oleObj name="Equation" r:id="rId7" imgW="2120760" imgH="1422360" progId="Equation.DSMT4">
                  <p:embed/>
                </p:oleObj>
              </mc:Choice>
              <mc:Fallback>
                <p:oleObj name="Equation" r:id="rId7" imgW="2120760" imgH="1422360" progId="Equation.DSMT4">
                  <p:embed/>
                  <p:pic>
                    <p:nvPicPr>
                      <p:cNvPr id="6" name="Objekt 5">
                        <a:extLst>
                          <a:ext uri="{FF2B5EF4-FFF2-40B4-BE49-F238E27FC236}">
                            <a16:creationId xmlns:a16="http://schemas.microsoft.com/office/drawing/2014/main" id="{652B8130-56AE-CDA1-7BE9-D506BD09E5B6}"/>
                          </a:ext>
                        </a:extLst>
                      </p:cNvPr>
                      <p:cNvPicPr/>
                      <p:nvPr/>
                    </p:nvPicPr>
                    <p:blipFill>
                      <a:blip r:embed="rId8"/>
                      <a:stretch>
                        <a:fillRect/>
                      </a:stretch>
                    </p:blipFill>
                    <p:spPr>
                      <a:xfrm>
                        <a:off x="848039" y="3744714"/>
                        <a:ext cx="3387828" cy="2272076"/>
                      </a:xfrm>
                      <a:prstGeom prst="rect">
                        <a:avLst/>
                      </a:prstGeom>
                    </p:spPr>
                  </p:pic>
                </p:oleObj>
              </mc:Fallback>
            </mc:AlternateContent>
          </a:graphicData>
        </a:graphic>
      </p:graphicFrame>
      <p:pic>
        <p:nvPicPr>
          <p:cNvPr id="10" name="Obrázek 9">
            <a:extLst>
              <a:ext uri="{FF2B5EF4-FFF2-40B4-BE49-F238E27FC236}">
                <a16:creationId xmlns:a16="http://schemas.microsoft.com/office/drawing/2014/main" id="{DAFF97B7-CCA4-16C0-29BD-2F64CA69E341}"/>
              </a:ext>
            </a:extLst>
          </p:cNvPr>
          <p:cNvPicPr>
            <a:picLocks noChangeAspect="1"/>
          </p:cNvPicPr>
          <p:nvPr/>
        </p:nvPicPr>
        <p:blipFill>
          <a:blip r:embed="rId9"/>
          <a:stretch>
            <a:fillRect/>
          </a:stretch>
        </p:blipFill>
        <p:spPr>
          <a:xfrm>
            <a:off x="7260443" y="2539491"/>
            <a:ext cx="3054871" cy="3334469"/>
          </a:xfrm>
          <a:prstGeom prst="rect">
            <a:avLst/>
          </a:prstGeom>
          <a:ln w="12700">
            <a:solidFill>
              <a:schemeClr val="tx1"/>
            </a:solidFill>
          </a:ln>
        </p:spPr>
      </p:pic>
    </p:spTree>
    <p:extLst>
      <p:ext uri="{BB962C8B-B14F-4D97-AF65-F5344CB8AC3E}">
        <p14:creationId xmlns:p14="http://schemas.microsoft.com/office/powerpoint/2010/main" val="12147474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9E7D0FC-D322-49E9-85D2-5B3ACC6094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39E7D0FC-D322-49E9-85D2-5B3ACC6094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76</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Graph</a:t>
            </a:r>
            <a:r>
              <a:rPr lang="cs-CZ" dirty="0"/>
              <a:t> Modeling</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cs-CZ" b="1" dirty="0" err="1"/>
              <a:t>Optimal</a:t>
            </a:r>
            <a:r>
              <a:rPr lang="cs-CZ" b="1" dirty="0"/>
              <a:t> </a:t>
            </a:r>
            <a:r>
              <a:rPr lang="cs-CZ" b="1" dirty="0" err="1"/>
              <a:t>solution</a:t>
            </a:r>
            <a:endParaRPr lang="en-US" b="1" dirty="0"/>
          </a:p>
          <a:p>
            <a:pPr lvl="1">
              <a:lnSpc>
                <a:spcPct val="110000"/>
              </a:lnSpc>
            </a:pPr>
            <a:r>
              <a:rPr lang="cs-CZ" dirty="0" err="1"/>
              <a:t>Decision</a:t>
            </a:r>
            <a:r>
              <a:rPr lang="cs-CZ" dirty="0"/>
              <a:t> </a:t>
            </a:r>
            <a:r>
              <a:rPr lang="cs-CZ" dirty="0" err="1"/>
              <a:t>variables</a:t>
            </a:r>
            <a:endParaRPr lang="en-US" dirty="0"/>
          </a:p>
          <a:p>
            <a:pPr marL="762000" lvl="2" indent="0">
              <a:lnSpc>
                <a:spcPct val="110000"/>
              </a:lnSpc>
              <a:buNone/>
            </a:pPr>
            <a:r>
              <a:rPr kumimoji="0" lang="cs-CZ"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see</a:t>
            </a:r>
            <a:r>
              <a:rPr kumimoji="0" lang="cs-CZ"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cs-CZ"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a:t>
            </a:r>
            <a:r>
              <a:rPr kumimoji="0" lang="cs-CZ"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cs-CZ"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picture</a:t>
            </a:r>
            <a:endParaRPr lang="en-US" sz="2000" dirty="0"/>
          </a:p>
          <a:p>
            <a:pPr lvl="1">
              <a:lnSpc>
                <a:spcPct val="110000"/>
              </a:lnSpc>
            </a:pPr>
            <a:r>
              <a:rPr lang="cs-CZ" dirty="0" err="1"/>
              <a:t>Objective</a:t>
            </a:r>
            <a:r>
              <a:rPr lang="cs-CZ" dirty="0"/>
              <a:t> </a:t>
            </a:r>
            <a:r>
              <a:rPr lang="cs-CZ" dirty="0" err="1"/>
              <a:t>value</a:t>
            </a: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11" name="Zástupný text 8">
            <a:extLst>
              <a:ext uri="{FF2B5EF4-FFF2-40B4-BE49-F238E27FC236}">
                <a16:creationId xmlns:a16="http://schemas.microsoft.com/office/drawing/2014/main" id="{D42AF040-FC7C-4BF6-DF03-02394703866E}"/>
              </a:ext>
            </a:extLst>
          </p:cNvPr>
          <p:cNvSpPr>
            <a:spLocks noGrp="1"/>
          </p:cNvSpPr>
          <p:nvPr>
            <p:ph type="body" sz="quarter" idx="23"/>
          </p:nvPr>
        </p:nvSpPr>
        <p:spPr>
          <a:xfrm>
            <a:off x="460326" y="1066638"/>
            <a:ext cx="9552969" cy="369332"/>
          </a:xfrm>
        </p:spPr>
        <p:txBody>
          <a:bodyPr/>
          <a:lstStyle/>
          <a:p>
            <a:r>
              <a:rPr lang="cs-CZ" dirty="0"/>
              <a:t>Transshipment </a:t>
            </a:r>
            <a:r>
              <a:rPr lang="cs-CZ" dirty="0" err="1"/>
              <a:t>Problem</a:t>
            </a:r>
            <a:r>
              <a:rPr lang="cs-CZ" dirty="0"/>
              <a:t> – </a:t>
            </a:r>
            <a:r>
              <a:rPr lang="cs-CZ" dirty="0" err="1"/>
              <a:t>solution</a:t>
            </a:r>
            <a:endParaRPr lang="en-US" dirty="0"/>
          </a:p>
        </p:txBody>
      </p:sp>
      <p:graphicFrame>
        <p:nvGraphicFramePr>
          <p:cNvPr id="12" name="Objekt 11">
            <a:extLst>
              <a:ext uri="{FF2B5EF4-FFF2-40B4-BE49-F238E27FC236}">
                <a16:creationId xmlns:a16="http://schemas.microsoft.com/office/drawing/2014/main" id="{8C6C70AD-55D9-EFBE-3DF8-3DB063DCD273}"/>
              </a:ext>
            </a:extLst>
          </p:cNvPr>
          <p:cNvGraphicFramePr>
            <a:graphicFrameLocks noChangeAspect="1"/>
          </p:cNvGraphicFramePr>
          <p:nvPr>
            <p:extLst>
              <p:ext uri="{D42A27DB-BD31-4B8C-83A1-F6EECF244321}">
                <p14:modId xmlns:p14="http://schemas.microsoft.com/office/powerpoint/2010/main" val="1496109704"/>
              </p:ext>
            </p:extLst>
          </p:nvPr>
        </p:nvGraphicFramePr>
        <p:xfrm>
          <a:off x="1346200" y="2965450"/>
          <a:ext cx="3290888" cy="358775"/>
        </p:xfrm>
        <a:graphic>
          <a:graphicData uri="http://schemas.openxmlformats.org/presentationml/2006/ole">
            <mc:AlternateContent xmlns:mc="http://schemas.openxmlformats.org/markup-compatibility/2006">
              <mc:Choice xmlns:v="urn:schemas-microsoft-com:vml" Requires="v">
                <p:oleObj name="Equation" r:id="rId5" imgW="2095200" imgH="228600" progId="Equation.DSMT4">
                  <p:embed/>
                </p:oleObj>
              </mc:Choice>
              <mc:Fallback>
                <p:oleObj name="Equation" r:id="rId5" imgW="2095200" imgH="228600" progId="Equation.DSMT4">
                  <p:embed/>
                  <p:pic>
                    <p:nvPicPr>
                      <p:cNvPr id="12" name="Objekt 11">
                        <a:extLst>
                          <a:ext uri="{FF2B5EF4-FFF2-40B4-BE49-F238E27FC236}">
                            <a16:creationId xmlns:a16="http://schemas.microsoft.com/office/drawing/2014/main" id="{8C6C70AD-55D9-EFBE-3DF8-3DB063DCD273}"/>
                          </a:ext>
                        </a:extLst>
                      </p:cNvPr>
                      <p:cNvPicPr/>
                      <p:nvPr/>
                    </p:nvPicPr>
                    <p:blipFill>
                      <a:blip r:embed="rId6"/>
                      <a:stretch>
                        <a:fillRect/>
                      </a:stretch>
                    </p:blipFill>
                    <p:spPr>
                      <a:xfrm>
                        <a:off x="1346200" y="2965450"/>
                        <a:ext cx="3290888" cy="358775"/>
                      </a:xfrm>
                      <a:prstGeom prst="rect">
                        <a:avLst/>
                      </a:prstGeom>
                    </p:spPr>
                  </p:pic>
                </p:oleObj>
              </mc:Fallback>
            </mc:AlternateContent>
          </a:graphicData>
        </a:graphic>
      </p:graphicFrame>
      <p:pic>
        <p:nvPicPr>
          <p:cNvPr id="7" name="Obrázek 6">
            <a:extLst>
              <a:ext uri="{FF2B5EF4-FFF2-40B4-BE49-F238E27FC236}">
                <a16:creationId xmlns:a16="http://schemas.microsoft.com/office/drawing/2014/main" id="{6C52E150-C2BA-6E1D-545F-24C82974408B}"/>
              </a:ext>
            </a:extLst>
          </p:cNvPr>
          <p:cNvPicPr>
            <a:picLocks noChangeAspect="1"/>
          </p:cNvPicPr>
          <p:nvPr/>
        </p:nvPicPr>
        <p:blipFill>
          <a:blip r:embed="rId7"/>
          <a:stretch>
            <a:fillRect/>
          </a:stretch>
        </p:blipFill>
        <p:spPr>
          <a:xfrm>
            <a:off x="5126254" y="1768000"/>
            <a:ext cx="3429176" cy="2946551"/>
          </a:xfrm>
          <a:prstGeom prst="rect">
            <a:avLst/>
          </a:prstGeom>
          <a:ln w="12700">
            <a:solidFill>
              <a:schemeClr val="tx1"/>
            </a:solidFill>
          </a:ln>
        </p:spPr>
      </p:pic>
    </p:spTree>
    <p:extLst>
      <p:ext uri="{BB962C8B-B14F-4D97-AF65-F5344CB8AC3E}">
        <p14:creationId xmlns:p14="http://schemas.microsoft.com/office/powerpoint/2010/main" val="11132959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9E7D0FC-D322-49E9-85D2-5B3ACC6094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39E7D0FC-D322-49E9-85D2-5B3ACC6094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77</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Graph</a:t>
            </a:r>
            <a:r>
              <a:rPr lang="cs-CZ" dirty="0"/>
              <a:t> Modeling</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40144" y="1647546"/>
            <a:ext cx="11184627" cy="3773488"/>
          </a:xfrm>
        </p:spPr>
        <p:txBody>
          <a:bodyPr>
            <a:noAutofit/>
          </a:bodyPr>
          <a:lstStyle/>
          <a:p>
            <a:pPr marL="285750" lvl="0" indent="-285750">
              <a:lnSpc>
                <a:spcPct val="110000"/>
              </a:lnSpc>
              <a:buFont typeface="Wingdings" panose="05000000000000000000" pitchFamily="2" charset="2"/>
              <a:buChar char="§"/>
            </a:pPr>
            <a:r>
              <a:rPr lang="cs-CZ" b="1" dirty="0" err="1"/>
              <a:t>Definition</a:t>
            </a:r>
            <a:r>
              <a:rPr lang="cs-CZ" b="1" dirty="0"/>
              <a:t> </a:t>
            </a:r>
            <a:r>
              <a:rPr lang="cs-CZ" b="1" dirty="0" err="1"/>
              <a:t>of</a:t>
            </a:r>
            <a:r>
              <a:rPr lang="cs-CZ" b="1" dirty="0"/>
              <a:t> </a:t>
            </a:r>
            <a:r>
              <a:rPr lang="cs-CZ" b="1" dirty="0" err="1"/>
              <a:t>the</a:t>
            </a:r>
            <a:r>
              <a:rPr lang="cs-CZ" b="1" dirty="0"/>
              <a:t> </a:t>
            </a:r>
            <a:r>
              <a:rPr lang="cs-CZ" b="1" dirty="0" err="1"/>
              <a:t>problem</a:t>
            </a:r>
            <a:endParaRPr lang="en-US" b="1" dirty="0"/>
          </a:p>
          <a:p>
            <a:pPr lvl="1">
              <a:lnSpc>
                <a:spcPct val="110000"/>
              </a:lnSpc>
            </a:pPr>
            <a:r>
              <a:rPr kumimoji="0" lang="cs-CZ"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 = </a:t>
            </a:r>
            <a:r>
              <a:rPr kumimoji="0" lang="cs-CZ"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cs-CZ"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 E</a:t>
            </a:r>
            <a:r>
              <a:rPr kumimoji="0" lang="cs-CZ"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lang="cs-CZ" dirty="0"/>
              <a:t> </a:t>
            </a:r>
            <a:r>
              <a:rPr lang="cs-CZ" dirty="0" err="1"/>
              <a:t>is</a:t>
            </a:r>
            <a:r>
              <a:rPr lang="cs-CZ" dirty="0"/>
              <a:t> </a:t>
            </a:r>
            <a:r>
              <a:rPr lang="en-US" dirty="0"/>
              <a:t>an undirected graph with </a:t>
            </a:r>
            <a:r>
              <a:rPr lang="en-US" dirty="0">
                <a:solidFill>
                  <a:schemeClr val="accent2"/>
                </a:solidFill>
              </a:rPr>
              <a:t>cost</a:t>
            </a:r>
            <a:r>
              <a:rPr lang="en-US" dirty="0"/>
              <a:t> </a:t>
            </a:r>
            <a:r>
              <a:rPr lang="cs-CZ" sz="1800" i="1" dirty="0">
                <a:solidFill>
                  <a:schemeClr val="accent2"/>
                </a:solidFill>
                <a:latin typeface="Times New Roman" panose="02020603050405020304" pitchFamily="18" charset="0"/>
                <a:cs typeface="Times New Roman" panose="02020603050405020304" pitchFamily="18" charset="0"/>
              </a:rPr>
              <a:t>c</a:t>
            </a:r>
            <a:r>
              <a:rPr lang="cs-CZ" sz="1800" i="1" baseline="-25000" dirty="0">
                <a:solidFill>
                  <a:schemeClr val="accent2"/>
                </a:solidFill>
                <a:latin typeface="Times New Roman" panose="02020603050405020304" pitchFamily="18" charset="0"/>
                <a:cs typeface="Times New Roman" panose="02020603050405020304" pitchFamily="18" charset="0"/>
              </a:rPr>
              <a:t>ij</a:t>
            </a:r>
            <a:r>
              <a:rPr lang="en-US" dirty="0"/>
              <a:t> given for each </a:t>
            </a:r>
            <a:r>
              <a:rPr lang="en-US" dirty="0">
                <a:solidFill>
                  <a:schemeClr val="accent2"/>
                </a:solidFill>
              </a:rPr>
              <a:t>arc</a:t>
            </a:r>
            <a:r>
              <a:rPr lang="en-US" dirty="0"/>
              <a:t> </a:t>
            </a:r>
            <a:r>
              <a:rPr lang="cs-CZ" sz="1800" dirty="0">
                <a:solidFill>
                  <a:prstClr val="black"/>
                </a:solidFill>
                <a:latin typeface="Times New Roman" panose="02020603050405020304" pitchFamily="18" charset="0"/>
                <a:cs typeface="Times New Roman" panose="02020603050405020304" pitchFamily="18" charset="0"/>
              </a:rPr>
              <a:t>{</a:t>
            </a:r>
            <a:r>
              <a:rPr lang="cs-CZ" sz="1800" i="1" dirty="0">
                <a:solidFill>
                  <a:prstClr val="black"/>
                </a:solidFill>
                <a:latin typeface="Times New Roman" panose="02020603050405020304" pitchFamily="18" charset="0"/>
                <a:cs typeface="Times New Roman" panose="02020603050405020304" pitchFamily="18" charset="0"/>
              </a:rPr>
              <a:t>i, j</a:t>
            </a:r>
            <a:r>
              <a:rPr lang="cs-CZ" sz="1800" dirty="0">
                <a:solidFill>
                  <a:prstClr val="black"/>
                </a:solidFill>
                <a:latin typeface="Times New Roman" panose="02020603050405020304" pitchFamily="18" charset="0"/>
                <a:cs typeface="Times New Roman" panose="02020603050405020304" pitchFamily="18" charset="0"/>
              </a:rPr>
              <a:t>}</a:t>
            </a:r>
            <a:r>
              <a:rPr lang="en-US" dirty="0"/>
              <a:t>. </a:t>
            </a:r>
            <a:endParaRPr lang="cs-CZ" dirty="0"/>
          </a:p>
          <a:p>
            <a:pPr lvl="1">
              <a:lnSpc>
                <a:spcPct val="110000"/>
              </a:lnSpc>
            </a:pPr>
            <a:r>
              <a:rPr lang="en-US" dirty="0"/>
              <a:t>The objective is to search a </a:t>
            </a:r>
            <a:r>
              <a:rPr lang="en-US" dirty="0">
                <a:solidFill>
                  <a:schemeClr val="accent2"/>
                </a:solidFill>
              </a:rPr>
              <a:t>spanning</a:t>
            </a:r>
            <a:r>
              <a:rPr lang="en-US" dirty="0"/>
              <a:t> </a:t>
            </a:r>
            <a:r>
              <a:rPr lang="en-US" dirty="0">
                <a:solidFill>
                  <a:schemeClr val="accent2"/>
                </a:solidFill>
              </a:rPr>
              <a:t>tree</a:t>
            </a:r>
            <a:r>
              <a:rPr lang="en-US" dirty="0"/>
              <a:t> of </a:t>
            </a:r>
            <a:r>
              <a:rPr lang="en-US" sz="1800" i="1" dirty="0">
                <a:latin typeface="Times New Roman" panose="02020603050405020304" pitchFamily="18" charset="0"/>
                <a:cs typeface="Times New Roman" panose="02020603050405020304" pitchFamily="18" charset="0"/>
              </a:rPr>
              <a:t>G</a:t>
            </a:r>
            <a:r>
              <a:rPr lang="en-US" dirty="0"/>
              <a:t> minimizing total cost. </a:t>
            </a:r>
            <a:endParaRPr lang="cs-CZ" dirty="0"/>
          </a:p>
          <a:p>
            <a:pPr marL="285750" indent="-285750">
              <a:lnSpc>
                <a:spcPct val="110000"/>
              </a:lnSpc>
              <a:buFont typeface="Wingdings" panose="05000000000000000000" pitchFamily="2" charset="2"/>
              <a:buChar char="§"/>
            </a:pPr>
            <a:r>
              <a:rPr lang="cs-CZ" b="1" dirty="0" err="1"/>
              <a:t>Graph</a:t>
            </a:r>
            <a:r>
              <a:rPr lang="cs-CZ" b="1" dirty="0"/>
              <a:t> </a:t>
            </a:r>
            <a:r>
              <a:rPr lang="cs-CZ" b="1" dirty="0" err="1"/>
              <a:t>transformation</a:t>
            </a:r>
            <a:r>
              <a:rPr lang="cs-CZ" b="1" dirty="0"/>
              <a:t> </a:t>
            </a:r>
          </a:p>
          <a:p>
            <a:pPr lvl="1">
              <a:lnSpc>
                <a:spcPct val="110000"/>
              </a:lnSpc>
            </a:pPr>
            <a:r>
              <a:rPr lang="en-US" dirty="0"/>
              <a:t>Set of undirected arcs </a:t>
            </a:r>
            <a:r>
              <a:rPr lang="en-US" sz="1800" i="1" dirty="0">
                <a:latin typeface="Times New Roman" panose="02020603050405020304" pitchFamily="18" charset="0"/>
                <a:cs typeface="Times New Roman" panose="02020603050405020304" pitchFamily="18" charset="0"/>
              </a:rPr>
              <a:t>E</a:t>
            </a:r>
            <a:r>
              <a:rPr lang="en-US" dirty="0"/>
              <a:t> is transformed to</a:t>
            </a:r>
            <a:r>
              <a:rPr lang="cs-CZ" dirty="0"/>
              <a:t> </a:t>
            </a:r>
            <a:r>
              <a:rPr lang="en-US" dirty="0"/>
              <a:t>set of directed arcs </a:t>
            </a:r>
            <a:r>
              <a:rPr lang="en-US" sz="1800" i="1" dirty="0">
                <a:latin typeface="Times New Roman" panose="02020603050405020304" pitchFamily="18" charset="0"/>
                <a:cs typeface="Times New Roman" panose="02020603050405020304" pitchFamily="18" charset="0"/>
              </a:rPr>
              <a:t>A</a:t>
            </a:r>
            <a:r>
              <a:rPr lang="en-US" dirty="0"/>
              <a:t> in the following way:</a:t>
            </a:r>
            <a:r>
              <a:rPr lang="cs-CZ" dirty="0"/>
              <a:t> </a:t>
            </a:r>
          </a:p>
          <a:p>
            <a:pPr lvl="2">
              <a:lnSpc>
                <a:spcPct val="110000"/>
              </a:lnSpc>
            </a:pPr>
            <a:r>
              <a:rPr lang="cs-CZ" dirty="0" err="1"/>
              <a:t>Each</a:t>
            </a:r>
            <a:r>
              <a:rPr lang="cs-CZ" dirty="0"/>
              <a:t> </a:t>
            </a:r>
            <a:r>
              <a:rPr lang="cs-CZ" dirty="0" err="1"/>
              <a:t>arc</a:t>
            </a:r>
            <a:r>
              <a:rPr lang="cs-CZ" dirty="0"/>
              <a:t> </a:t>
            </a:r>
            <a:r>
              <a:rPr kumimoji="0" lang="cs-CZ"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cs-CZ"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j</a:t>
            </a:r>
            <a:r>
              <a:rPr kumimoji="0" lang="cs-CZ"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cs-CZ" sz="1800" dirty="0">
                <a:solidFill>
                  <a:prstClr val="black"/>
                </a:solidFill>
                <a:latin typeface="Times New Roman" panose="02020603050405020304" pitchFamily="18" charset="0"/>
                <a:cs typeface="Times New Roman" panose="02020603050405020304" pitchFamily="18" charset="0"/>
              </a:rPr>
              <a:t>∈ </a:t>
            </a:r>
            <a:r>
              <a:rPr lang="cs-CZ" sz="1800" i="1" dirty="0">
                <a:solidFill>
                  <a:prstClr val="black"/>
                </a:solidFill>
                <a:latin typeface="Times New Roman" panose="02020603050405020304" pitchFamily="18" charset="0"/>
                <a:cs typeface="Times New Roman" panose="02020603050405020304" pitchFamily="18" charset="0"/>
              </a:rPr>
              <a:t>E </a:t>
            </a:r>
            <a:r>
              <a:rPr lang="en-US" dirty="0"/>
              <a:t>is replaced with directed arcs </a:t>
            </a:r>
            <a:r>
              <a:rPr lang="cs-CZ" sz="1800" dirty="0">
                <a:solidFill>
                  <a:prstClr val="black"/>
                </a:solidFill>
                <a:latin typeface="Times New Roman" panose="02020603050405020304" pitchFamily="18" charset="0"/>
                <a:cs typeface="Times New Roman" panose="02020603050405020304" pitchFamily="18" charset="0"/>
              </a:rPr>
              <a:t>(</a:t>
            </a:r>
            <a:r>
              <a:rPr lang="cs-CZ" sz="1800" i="1" dirty="0">
                <a:solidFill>
                  <a:prstClr val="black"/>
                </a:solidFill>
                <a:latin typeface="Times New Roman" panose="02020603050405020304" pitchFamily="18" charset="0"/>
                <a:cs typeface="Times New Roman" panose="02020603050405020304" pitchFamily="18" charset="0"/>
              </a:rPr>
              <a:t>i, j</a:t>
            </a:r>
            <a:r>
              <a:rPr lang="cs-CZ" sz="1800" dirty="0">
                <a:solidFill>
                  <a:prstClr val="black"/>
                </a:solidFill>
                <a:latin typeface="Times New Roman" panose="02020603050405020304" pitchFamily="18" charset="0"/>
                <a:cs typeface="Times New Roman" panose="02020603050405020304" pitchFamily="18" charset="0"/>
              </a:rPr>
              <a:t>)</a:t>
            </a:r>
            <a:r>
              <a:rPr lang="cs-CZ" sz="1800" i="1" dirty="0">
                <a:solidFill>
                  <a:prstClr val="black"/>
                </a:solidFill>
                <a:latin typeface="Times New Roman" panose="02020603050405020304" pitchFamily="18" charset="0"/>
                <a:cs typeface="Times New Roman" panose="02020603050405020304" pitchFamily="18" charset="0"/>
              </a:rPr>
              <a:t> </a:t>
            </a:r>
            <a:r>
              <a:rPr lang="cs-CZ" sz="1800" dirty="0">
                <a:solidFill>
                  <a:prstClr val="black"/>
                </a:solidFill>
                <a:latin typeface="Times New Roman" panose="02020603050405020304" pitchFamily="18" charset="0"/>
                <a:cs typeface="Times New Roman" panose="02020603050405020304" pitchFamily="18" charset="0"/>
              </a:rPr>
              <a:t>∈</a:t>
            </a:r>
            <a:r>
              <a:rPr lang="cs-CZ" sz="1800" i="1" dirty="0">
                <a:solidFill>
                  <a:prstClr val="black"/>
                </a:solidFill>
                <a:latin typeface="Times New Roman" panose="02020603050405020304" pitchFamily="18" charset="0"/>
                <a:cs typeface="Times New Roman" panose="02020603050405020304" pitchFamily="18" charset="0"/>
              </a:rPr>
              <a:t> A </a:t>
            </a:r>
            <a:r>
              <a:rPr lang="cs-CZ" dirty="0" err="1"/>
              <a:t>a</a:t>
            </a:r>
            <a:r>
              <a:rPr lang="cs-CZ" sz="1800" i="1" dirty="0">
                <a:solidFill>
                  <a:prstClr val="black"/>
                </a:solidFill>
                <a:latin typeface="Times New Roman" panose="02020603050405020304" pitchFamily="18" charset="0"/>
                <a:cs typeface="Times New Roman" panose="02020603050405020304" pitchFamily="18" charset="0"/>
              </a:rPr>
              <a:t> </a:t>
            </a:r>
            <a:r>
              <a:rPr lang="cs-CZ" sz="1800" dirty="0">
                <a:solidFill>
                  <a:prstClr val="black"/>
                </a:solidFill>
                <a:latin typeface="Times New Roman" panose="02020603050405020304" pitchFamily="18" charset="0"/>
                <a:cs typeface="Times New Roman" panose="02020603050405020304" pitchFamily="18" charset="0"/>
              </a:rPr>
              <a:t>(</a:t>
            </a:r>
            <a:r>
              <a:rPr lang="cs-CZ" sz="1800" i="1" dirty="0">
                <a:solidFill>
                  <a:prstClr val="black"/>
                </a:solidFill>
                <a:latin typeface="Times New Roman" panose="02020603050405020304" pitchFamily="18" charset="0"/>
                <a:cs typeface="Times New Roman" panose="02020603050405020304" pitchFamily="18" charset="0"/>
              </a:rPr>
              <a:t>j, i</a:t>
            </a:r>
            <a:r>
              <a:rPr lang="cs-CZ" sz="1800" dirty="0">
                <a:solidFill>
                  <a:prstClr val="black"/>
                </a:solidFill>
                <a:latin typeface="Times New Roman" panose="02020603050405020304" pitchFamily="18" charset="0"/>
                <a:cs typeface="Times New Roman" panose="02020603050405020304" pitchFamily="18" charset="0"/>
              </a:rPr>
              <a:t>)</a:t>
            </a:r>
            <a:r>
              <a:rPr lang="cs-CZ" sz="1800" i="1" dirty="0">
                <a:solidFill>
                  <a:prstClr val="black"/>
                </a:solidFill>
                <a:latin typeface="Times New Roman" panose="02020603050405020304" pitchFamily="18" charset="0"/>
                <a:cs typeface="Times New Roman" panose="02020603050405020304" pitchFamily="18" charset="0"/>
              </a:rPr>
              <a:t> </a:t>
            </a:r>
            <a:r>
              <a:rPr lang="cs-CZ" sz="1800" dirty="0">
                <a:solidFill>
                  <a:prstClr val="black"/>
                </a:solidFill>
                <a:latin typeface="Times New Roman" panose="02020603050405020304" pitchFamily="18" charset="0"/>
                <a:cs typeface="Times New Roman" panose="02020603050405020304" pitchFamily="18" charset="0"/>
              </a:rPr>
              <a:t>∈ </a:t>
            </a:r>
            <a:r>
              <a:rPr lang="cs-CZ" sz="1800" i="1" dirty="0">
                <a:solidFill>
                  <a:prstClr val="black"/>
                </a:solidFill>
                <a:latin typeface="Times New Roman" panose="02020603050405020304" pitchFamily="18" charset="0"/>
                <a:cs typeface="Times New Roman" panose="02020603050405020304" pitchFamily="18" charset="0"/>
              </a:rPr>
              <a:t>A, c</a:t>
            </a:r>
            <a:r>
              <a:rPr lang="cs-CZ" sz="1800" i="1" baseline="-25000" dirty="0">
                <a:solidFill>
                  <a:prstClr val="black"/>
                </a:solidFill>
                <a:latin typeface="Times New Roman" panose="02020603050405020304" pitchFamily="18" charset="0"/>
                <a:cs typeface="Times New Roman" panose="02020603050405020304" pitchFamily="18" charset="0"/>
              </a:rPr>
              <a:t>ij</a:t>
            </a:r>
            <a:r>
              <a:rPr lang="cs-CZ" sz="1800" i="1" dirty="0">
                <a:solidFill>
                  <a:prstClr val="black"/>
                </a:solidFill>
                <a:latin typeface="Times New Roman" panose="02020603050405020304" pitchFamily="18" charset="0"/>
                <a:cs typeface="Times New Roman" panose="02020603050405020304" pitchFamily="18" charset="0"/>
              </a:rPr>
              <a:t> = </a:t>
            </a:r>
            <a:r>
              <a:rPr lang="cs-CZ" sz="1800" i="1" dirty="0" err="1">
                <a:solidFill>
                  <a:prstClr val="black"/>
                </a:solidFill>
                <a:latin typeface="Times New Roman" panose="02020603050405020304" pitchFamily="18" charset="0"/>
                <a:cs typeface="Times New Roman" panose="02020603050405020304" pitchFamily="18" charset="0"/>
              </a:rPr>
              <a:t>c</a:t>
            </a:r>
            <a:r>
              <a:rPr lang="cs-CZ" sz="1800" i="1" baseline="-25000" dirty="0" err="1">
                <a:solidFill>
                  <a:prstClr val="black"/>
                </a:solidFill>
                <a:latin typeface="Times New Roman" panose="02020603050405020304" pitchFamily="18" charset="0"/>
                <a:cs typeface="Times New Roman" panose="02020603050405020304" pitchFamily="18" charset="0"/>
              </a:rPr>
              <a:t>ji</a:t>
            </a:r>
            <a:r>
              <a:rPr lang="cs-CZ" sz="1800" i="1" dirty="0">
                <a:solidFill>
                  <a:prstClr val="black"/>
                </a:solidFill>
                <a:latin typeface="Times New Roman" panose="02020603050405020304" pitchFamily="18" charset="0"/>
                <a:cs typeface="Times New Roman" panose="02020603050405020304" pitchFamily="18" charset="0"/>
              </a:rPr>
              <a:t>. </a:t>
            </a:r>
          </a:p>
          <a:p>
            <a:pPr>
              <a:lnSpc>
                <a:spcPct val="110000"/>
              </a:lnSpc>
            </a:pPr>
            <a:endParaRPr lang="cs-CZ" sz="900" b="1"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11" name="Zástupný text 8">
            <a:extLst>
              <a:ext uri="{FF2B5EF4-FFF2-40B4-BE49-F238E27FC236}">
                <a16:creationId xmlns:a16="http://schemas.microsoft.com/office/drawing/2014/main" id="{D42AF040-FC7C-4BF6-DF03-02394703866E}"/>
              </a:ext>
            </a:extLst>
          </p:cNvPr>
          <p:cNvSpPr>
            <a:spLocks noGrp="1"/>
          </p:cNvSpPr>
          <p:nvPr>
            <p:ph type="body" sz="quarter" idx="23"/>
          </p:nvPr>
        </p:nvSpPr>
        <p:spPr>
          <a:xfrm>
            <a:off x="460326" y="1066638"/>
            <a:ext cx="9552969" cy="369332"/>
          </a:xfrm>
        </p:spPr>
        <p:txBody>
          <a:bodyPr/>
          <a:lstStyle/>
          <a:p>
            <a:r>
              <a:rPr lang="cs-CZ" dirty="0" err="1"/>
              <a:t>Minimal</a:t>
            </a:r>
            <a:r>
              <a:rPr lang="cs-CZ" dirty="0"/>
              <a:t> </a:t>
            </a:r>
            <a:r>
              <a:rPr lang="cs-CZ" dirty="0" err="1"/>
              <a:t>Spanning</a:t>
            </a:r>
            <a:r>
              <a:rPr lang="cs-CZ" dirty="0"/>
              <a:t> </a:t>
            </a:r>
            <a:r>
              <a:rPr lang="cs-CZ" dirty="0" err="1"/>
              <a:t>Tree</a:t>
            </a:r>
            <a:endParaRPr lang="en-US" dirty="0"/>
          </a:p>
        </p:txBody>
      </p:sp>
    </p:spTree>
    <p:extLst>
      <p:ext uri="{BB962C8B-B14F-4D97-AF65-F5344CB8AC3E}">
        <p14:creationId xmlns:p14="http://schemas.microsoft.com/office/powerpoint/2010/main" val="39019257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9E7D0FC-D322-49E9-85D2-5B3ACC6094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39E7D0FC-D322-49E9-85D2-5B3ACC6094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78</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Graph</a:t>
            </a:r>
            <a:r>
              <a:rPr lang="cs-CZ" dirty="0"/>
              <a:t> Modeling</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916" y="1647546"/>
            <a:ext cx="10812954" cy="3773488"/>
          </a:xfrm>
        </p:spPr>
        <p:txBody>
          <a:bodyPr>
            <a:noAutofit/>
          </a:bodyPr>
          <a:lstStyle/>
          <a:p>
            <a:pPr marL="285750" lvl="0" indent="-285750">
              <a:lnSpc>
                <a:spcPct val="110000"/>
              </a:lnSpc>
              <a:buFont typeface="Wingdings" panose="05000000000000000000" pitchFamily="2" charset="2"/>
              <a:buChar char="§"/>
            </a:pPr>
            <a:r>
              <a:rPr lang="cs-CZ" b="1" dirty="0" err="1"/>
              <a:t>Example</a:t>
            </a:r>
            <a:endParaRPr lang="en-US" b="1" dirty="0"/>
          </a:p>
          <a:p>
            <a:pPr lvl="1">
              <a:lnSpc>
                <a:spcPct val="110000"/>
              </a:lnSpc>
            </a:pPr>
            <a:r>
              <a:rPr lang="en-US" dirty="0"/>
              <a:t>The company has to install </a:t>
            </a:r>
            <a:r>
              <a:rPr lang="en-US" dirty="0">
                <a:solidFill>
                  <a:schemeClr val="accent2"/>
                </a:solidFill>
              </a:rPr>
              <a:t>6</a:t>
            </a:r>
            <a:r>
              <a:rPr lang="en-US" dirty="0"/>
              <a:t> information </a:t>
            </a:r>
            <a:r>
              <a:rPr lang="en-US" dirty="0">
                <a:solidFill>
                  <a:schemeClr val="accent2"/>
                </a:solidFill>
              </a:rPr>
              <a:t>boards</a:t>
            </a:r>
            <a:r>
              <a:rPr lang="en-US" dirty="0"/>
              <a:t> in the city park. They must be </a:t>
            </a:r>
            <a:r>
              <a:rPr lang="en-US" dirty="0">
                <a:solidFill>
                  <a:schemeClr val="accent2"/>
                </a:solidFill>
              </a:rPr>
              <a:t>connected</a:t>
            </a:r>
            <a:r>
              <a:rPr lang="en-US" dirty="0"/>
              <a:t> by </a:t>
            </a:r>
            <a:r>
              <a:rPr lang="cs-CZ" dirty="0"/>
              <a:t>a </a:t>
            </a:r>
            <a:r>
              <a:rPr lang="en-US" dirty="0">
                <a:solidFill>
                  <a:schemeClr val="accent2"/>
                </a:solidFill>
              </a:rPr>
              <a:t>cable</a:t>
            </a:r>
            <a:r>
              <a:rPr lang="en-US" dirty="0"/>
              <a:t> </a:t>
            </a:r>
            <a:r>
              <a:rPr lang="cs-CZ" dirty="0" err="1"/>
              <a:t>placed</a:t>
            </a:r>
            <a:r>
              <a:rPr lang="en-US" dirty="0"/>
              <a:t> under pavements. </a:t>
            </a:r>
            <a:endParaRPr lang="cs-CZ" dirty="0"/>
          </a:p>
          <a:p>
            <a:pPr lvl="1">
              <a:lnSpc>
                <a:spcPct val="110000"/>
              </a:lnSpc>
            </a:pPr>
            <a:r>
              <a:rPr lang="en-US" dirty="0">
                <a:solidFill>
                  <a:schemeClr val="accent2"/>
                </a:solidFill>
              </a:rPr>
              <a:t>Distances</a:t>
            </a:r>
            <a:r>
              <a:rPr lang="en-US" dirty="0"/>
              <a:t> (in ten meters) between </a:t>
            </a:r>
            <a:r>
              <a:rPr lang="en-US" dirty="0">
                <a:solidFill>
                  <a:schemeClr val="accent2"/>
                </a:solidFill>
              </a:rPr>
              <a:t>boards</a:t>
            </a:r>
            <a:r>
              <a:rPr lang="en-US" dirty="0"/>
              <a:t> can be found in the table. If there is no pavement between a pair of boards, prohibitive value 100 is set. </a:t>
            </a:r>
            <a:endParaRPr lang="cs-CZ" dirty="0"/>
          </a:p>
          <a:p>
            <a:pPr lvl="1">
              <a:lnSpc>
                <a:spcPct val="110000"/>
              </a:lnSpc>
            </a:pPr>
            <a:r>
              <a:rPr lang="en-US" dirty="0"/>
              <a:t>The objective is to </a:t>
            </a:r>
            <a:r>
              <a:rPr lang="en-US" dirty="0">
                <a:solidFill>
                  <a:schemeClr val="accent2"/>
                </a:solidFill>
              </a:rPr>
              <a:t>minimize</a:t>
            </a:r>
            <a:r>
              <a:rPr lang="en-US" dirty="0"/>
              <a:t> </a:t>
            </a:r>
            <a:r>
              <a:rPr lang="en-US" dirty="0">
                <a:solidFill>
                  <a:schemeClr val="accent2"/>
                </a:solidFill>
              </a:rPr>
              <a:t>total</a:t>
            </a:r>
            <a:r>
              <a:rPr lang="en-US" dirty="0"/>
              <a:t> </a:t>
            </a:r>
            <a:r>
              <a:rPr lang="en-US" dirty="0">
                <a:solidFill>
                  <a:schemeClr val="accent2"/>
                </a:solidFill>
              </a:rPr>
              <a:t>cost</a:t>
            </a:r>
            <a:r>
              <a:rPr lang="en-US" dirty="0"/>
              <a:t> both on excavation </a:t>
            </a:r>
            <a:r>
              <a:rPr lang="cs-CZ" dirty="0" err="1"/>
              <a:t>job</a:t>
            </a:r>
            <a:r>
              <a:rPr lang="en-US" dirty="0"/>
              <a:t> and on cable itself.</a:t>
            </a:r>
            <a:r>
              <a:rPr lang="cs-CZ" dirty="0"/>
              <a:t> </a:t>
            </a: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11" name="Zástupný text 8">
            <a:extLst>
              <a:ext uri="{FF2B5EF4-FFF2-40B4-BE49-F238E27FC236}">
                <a16:creationId xmlns:a16="http://schemas.microsoft.com/office/drawing/2014/main" id="{D42AF040-FC7C-4BF6-DF03-02394703866E}"/>
              </a:ext>
            </a:extLst>
          </p:cNvPr>
          <p:cNvSpPr>
            <a:spLocks noGrp="1"/>
          </p:cNvSpPr>
          <p:nvPr>
            <p:ph type="body" sz="quarter" idx="23"/>
          </p:nvPr>
        </p:nvSpPr>
        <p:spPr>
          <a:xfrm>
            <a:off x="460326" y="1066638"/>
            <a:ext cx="9552969" cy="369332"/>
          </a:xfrm>
        </p:spPr>
        <p:txBody>
          <a:bodyPr/>
          <a:lstStyle/>
          <a:p>
            <a:r>
              <a:rPr lang="cs-CZ" dirty="0" err="1"/>
              <a:t>Minimal</a:t>
            </a:r>
            <a:r>
              <a:rPr lang="cs-CZ" dirty="0"/>
              <a:t> </a:t>
            </a:r>
            <a:r>
              <a:rPr lang="cs-CZ" dirty="0" err="1"/>
              <a:t>Spanning</a:t>
            </a:r>
            <a:r>
              <a:rPr lang="cs-CZ" dirty="0"/>
              <a:t> </a:t>
            </a:r>
            <a:r>
              <a:rPr lang="cs-CZ" dirty="0" err="1"/>
              <a:t>Tree</a:t>
            </a:r>
            <a:endParaRPr lang="en-US" dirty="0"/>
          </a:p>
        </p:txBody>
      </p:sp>
      <p:graphicFrame>
        <p:nvGraphicFramePr>
          <p:cNvPr id="13" name="Tabulka 12">
            <a:extLst>
              <a:ext uri="{FF2B5EF4-FFF2-40B4-BE49-F238E27FC236}">
                <a16:creationId xmlns:a16="http://schemas.microsoft.com/office/drawing/2014/main" id="{17C27BBC-58C3-0886-29A5-0FED9AF77828}"/>
              </a:ext>
            </a:extLst>
          </p:cNvPr>
          <p:cNvGraphicFramePr>
            <a:graphicFrameLocks noGrp="1"/>
          </p:cNvGraphicFramePr>
          <p:nvPr>
            <p:extLst>
              <p:ext uri="{D42A27DB-BD31-4B8C-83A1-F6EECF244321}">
                <p14:modId xmlns:p14="http://schemas.microsoft.com/office/powerpoint/2010/main" val="1146176431"/>
              </p:ext>
            </p:extLst>
          </p:nvPr>
        </p:nvGraphicFramePr>
        <p:xfrm>
          <a:off x="1149493" y="3673313"/>
          <a:ext cx="5544000" cy="2153409"/>
        </p:xfrm>
        <a:graphic>
          <a:graphicData uri="http://schemas.openxmlformats.org/drawingml/2006/table">
            <a:tbl>
              <a:tblPr>
                <a:tableStyleId>{5C22544A-7EE6-4342-B048-85BDC9FD1C3A}</a:tableStyleId>
              </a:tblPr>
              <a:tblGrid>
                <a:gridCol w="792000">
                  <a:extLst>
                    <a:ext uri="{9D8B030D-6E8A-4147-A177-3AD203B41FA5}">
                      <a16:colId xmlns:a16="http://schemas.microsoft.com/office/drawing/2014/main" val="3698550303"/>
                    </a:ext>
                  </a:extLst>
                </a:gridCol>
                <a:gridCol w="792000">
                  <a:extLst>
                    <a:ext uri="{9D8B030D-6E8A-4147-A177-3AD203B41FA5}">
                      <a16:colId xmlns:a16="http://schemas.microsoft.com/office/drawing/2014/main" val="2603527545"/>
                    </a:ext>
                  </a:extLst>
                </a:gridCol>
                <a:gridCol w="792000">
                  <a:extLst>
                    <a:ext uri="{9D8B030D-6E8A-4147-A177-3AD203B41FA5}">
                      <a16:colId xmlns:a16="http://schemas.microsoft.com/office/drawing/2014/main" val="4030462888"/>
                    </a:ext>
                  </a:extLst>
                </a:gridCol>
                <a:gridCol w="792000">
                  <a:extLst>
                    <a:ext uri="{9D8B030D-6E8A-4147-A177-3AD203B41FA5}">
                      <a16:colId xmlns:a16="http://schemas.microsoft.com/office/drawing/2014/main" val="2725501363"/>
                    </a:ext>
                  </a:extLst>
                </a:gridCol>
                <a:gridCol w="792000">
                  <a:extLst>
                    <a:ext uri="{9D8B030D-6E8A-4147-A177-3AD203B41FA5}">
                      <a16:colId xmlns:a16="http://schemas.microsoft.com/office/drawing/2014/main" val="1745760346"/>
                    </a:ext>
                  </a:extLst>
                </a:gridCol>
                <a:gridCol w="792000">
                  <a:extLst>
                    <a:ext uri="{9D8B030D-6E8A-4147-A177-3AD203B41FA5}">
                      <a16:colId xmlns:a16="http://schemas.microsoft.com/office/drawing/2014/main" val="911045572"/>
                    </a:ext>
                  </a:extLst>
                </a:gridCol>
                <a:gridCol w="792000">
                  <a:extLst>
                    <a:ext uri="{9D8B030D-6E8A-4147-A177-3AD203B41FA5}">
                      <a16:colId xmlns:a16="http://schemas.microsoft.com/office/drawing/2014/main" val="632924785"/>
                    </a:ext>
                  </a:extLst>
                </a:gridCol>
              </a:tblGrid>
              <a:tr h="473877">
                <a:tc>
                  <a:txBody>
                    <a:bodyPr/>
                    <a:lstStyle/>
                    <a:p>
                      <a:pPr algn="ctr" fontAlgn="b"/>
                      <a:r>
                        <a:rPr lang="cs-CZ" sz="1200" b="1" i="0" u="none" strike="noStrike"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Boards</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940973333"/>
                  </a:ext>
                </a:extLst>
              </a:tr>
              <a:tr h="279922">
                <a:tc>
                  <a:txBody>
                    <a:bodyPr/>
                    <a:lstStyle/>
                    <a:p>
                      <a:pPr algn="ctr" fontAlgn="b"/>
                      <a:r>
                        <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chemeClr val="bg1">
                              <a:lumMod val="65000"/>
                            </a:schemeClr>
                          </a:solidFill>
                          <a:effectLst/>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chemeClr val="bg1">
                              <a:lumMod val="65000"/>
                            </a:schemeClr>
                          </a:solidFill>
                          <a:effectLst/>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chemeClr val="bg1">
                              <a:lumMod val="65000"/>
                            </a:schemeClr>
                          </a:solidFill>
                          <a:effectLst/>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6170524"/>
                  </a:ext>
                </a:extLst>
              </a:tr>
              <a:tr h="279922">
                <a:tc>
                  <a:txBody>
                    <a:bodyPr/>
                    <a:lstStyle/>
                    <a:p>
                      <a:pPr algn="ctr" fontAlgn="b"/>
                      <a:r>
                        <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chemeClr val="bg1">
                              <a:lumMod val="65000"/>
                            </a:schemeClr>
                          </a:solidFill>
                          <a:effectLst/>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7664596"/>
                  </a:ext>
                </a:extLst>
              </a:tr>
              <a:tr h="279922">
                <a:tc>
                  <a:txBody>
                    <a:bodyPr/>
                    <a:lstStyle/>
                    <a:p>
                      <a:pPr algn="ctr" fontAlgn="b"/>
                      <a:r>
                        <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chemeClr val="bg1">
                              <a:lumMod val="65000"/>
                            </a:schemeClr>
                          </a:solidFill>
                          <a:effectLst/>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6671656"/>
                  </a:ext>
                </a:extLst>
              </a:tr>
              <a:tr h="279922">
                <a:tc>
                  <a:txBody>
                    <a:bodyPr/>
                    <a:lstStyle/>
                    <a:p>
                      <a:pPr algn="ctr" fontAlgn="b"/>
                      <a:r>
                        <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chemeClr val="bg1">
                              <a:lumMod val="65000"/>
                            </a:schemeClr>
                          </a:solidFill>
                          <a:effectLst/>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2529404"/>
                  </a:ext>
                </a:extLst>
              </a:tr>
              <a:tr h="279922">
                <a:tc>
                  <a:txBody>
                    <a:bodyPr/>
                    <a:lstStyle/>
                    <a:p>
                      <a:pPr algn="ctr" fontAlgn="b"/>
                      <a:r>
                        <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chemeClr val="bg1">
                              <a:lumMod val="65000"/>
                            </a:schemeClr>
                          </a:solidFill>
                          <a:effectLst/>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chemeClr val="bg1">
                              <a:lumMod val="65000"/>
                            </a:schemeClr>
                          </a:solidFill>
                          <a:effectLst/>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1939887"/>
                  </a:ext>
                </a:extLst>
              </a:tr>
              <a:tr h="279922">
                <a:tc>
                  <a:txBody>
                    <a:bodyPr/>
                    <a:lstStyle/>
                    <a:p>
                      <a:pPr algn="ctr" fontAlgn="b"/>
                      <a:r>
                        <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chemeClr val="bg1">
                              <a:lumMod val="65000"/>
                            </a:schemeClr>
                          </a:solidFill>
                          <a:effectLst/>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chemeClr val="bg1">
                              <a:lumMod val="65000"/>
                            </a:schemeClr>
                          </a:solidFill>
                          <a:effectLst/>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3804701"/>
                  </a:ext>
                </a:extLst>
              </a:tr>
            </a:tbl>
          </a:graphicData>
        </a:graphic>
      </p:graphicFrame>
      <p:grpSp>
        <p:nvGrpSpPr>
          <p:cNvPr id="6" name="Skupina 5">
            <a:extLst>
              <a:ext uri="{FF2B5EF4-FFF2-40B4-BE49-F238E27FC236}">
                <a16:creationId xmlns:a16="http://schemas.microsoft.com/office/drawing/2014/main" id="{D4E1C9CF-53A1-3C63-8930-291918371B6E}"/>
              </a:ext>
            </a:extLst>
          </p:cNvPr>
          <p:cNvGrpSpPr/>
          <p:nvPr/>
        </p:nvGrpSpPr>
        <p:grpSpPr>
          <a:xfrm>
            <a:off x="6997699" y="3622637"/>
            <a:ext cx="4240541" cy="2168725"/>
            <a:chOff x="6798543" y="1606002"/>
            <a:chExt cx="3424804" cy="1751535"/>
          </a:xfrm>
        </p:grpSpPr>
        <p:sp>
          <p:nvSpPr>
            <p:cNvPr id="7" name="Ovál 6">
              <a:extLst>
                <a:ext uri="{FF2B5EF4-FFF2-40B4-BE49-F238E27FC236}">
                  <a16:creationId xmlns:a16="http://schemas.microsoft.com/office/drawing/2014/main" id="{78B8B615-2FEF-95D4-3087-F1A85A1F1E51}"/>
                </a:ext>
              </a:extLst>
            </p:cNvPr>
            <p:cNvSpPr/>
            <p:nvPr/>
          </p:nvSpPr>
          <p:spPr>
            <a:xfrm>
              <a:off x="6798543" y="2185952"/>
              <a:ext cx="504049" cy="50404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1</a:t>
              </a:r>
            </a:p>
          </p:txBody>
        </p:sp>
        <p:sp>
          <p:nvSpPr>
            <p:cNvPr id="9" name="Ovál 8">
              <a:extLst>
                <a:ext uri="{FF2B5EF4-FFF2-40B4-BE49-F238E27FC236}">
                  <a16:creationId xmlns:a16="http://schemas.microsoft.com/office/drawing/2014/main" id="{E75B00CD-082B-78A7-FF50-B728CB41FA93}"/>
                </a:ext>
              </a:extLst>
            </p:cNvPr>
            <p:cNvSpPr/>
            <p:nvPr/>
          </p:nvSpPr>
          <p:spPr>
            <a:xfrm>
              <a:off x="7918082" y="1635486"/>
              <a:ext cx="504049" cy="50404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2</a:t>
              </a:r>
            </a:p>
          </p:txBody>
        </p:sp>
        <p:sp>
          <p:nvSpPr>
            <p:cNvPr id="10" name="Ovál 9">
              <a:extLst>
                <a:ext uri="{FF2B5EF4-FFF2-40B4-BE49-F238E27FC236}">
                  <a16:creationId xmlns:a16="http://schemas.microsoft.com/office/drawing/2014/main" id="{66FAC31A-F981-5A9E-0F11-541C9ACEEAF7}"/>
                </a:ext>
              </a:extLst>
            </p:cNvPr>
            <p:cNvSpPr/>
            <p:nvPr/>
          </p:nvSpPr>
          <p:spPr>
            <a:xfrm>
              <a:off x="7918081" y="2839853"/>
              <a:ext cx="504049" cy="50404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3</a:t>
              </a:r>
            </a:p>
          </p:txBody>
        </p:sp>
        <p:sp>
          <p:nvSpPr>
            <p:cNvPr id="12" name="Ovál 11">
              <a:extLst>
                <a:ext uri="{FF2B5EF4-FFF2-40B4-BE49-F238E27FC236}">
                  <a16:creationId xmlns:a16="http://schemas.microsoft.com/office/drawing/2014/main" id="{40C98625-F6D8-C9D2-2655-589BE5ACB054}"/>
                </a:ext>
              </a:extLst>
            </p:cNvPr>
            <p:cNvSpPr/>
            <p:nvPr/>
          </p:nvSpPr>
          <p:spPr>
            <a:xfrm>
              <a:off x="9719298" y="1635485"/>
              <a:ext cx="504049" cy="50404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5</a:t>
              </a:r>
            </a:p>
          </p:txBody>
        </p:sp>
        <p:sp>
          <p:nvSpPr>
            <p:cNvPr id="14" name="Ovál 13">
              <a:extLst>
                <a:ext uri="{FF2B5EF4-FFF2-40B4-BE49-F238E27FC236}">
                  <a16:creationId xmlns:a16="http://schemas.microsoft.com/office/drawing/2014/main" id="{9200EA8E-00DC-2498-7D46-A5859BA95284}"/>
                </a:ext>
              </a:extLst>
            </p:cNvPr>
            <p:cNvSpPr/>
            <p:nvPr/>
          </p:nvSpPr>
          <p:spPr>
            <a:xfrm>
              <a:off x="9719298" y="2839853"/>
              <a:ext cx="504049" cy="50404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6</a:t>
              </a:r>
            </a:p>
          </p:txBody>
        </p:sp>
        <p:sp>
          <p:nvSpPr>
            <p:cNvPr id="15" name="Ovál 14">
              <a:extLst>
                <a:ext uri="{FF2B5EF4-FFF2-40B4-BE49-F238E27FC236}">
                  <a16:creationId xmlns:a16="http://schemas.microsoft.com/office/drawing/2014/main" id="{F144664F-E34E-26AD-B0CF-69C9942690EE}"/>
                </a:ext>
              </a:extLst>
            </p:cNvPr>
            <p:cNvSpPr/>
            <p:nvPr/>
          </p:nvSpPr>
          <p:spPr>
            <a:xfrm>
              <a:off x="8785596" y="2250804"/>
              <a:ext cx="504049" cy="50404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4</a:t>
              </a:r>
            </a:p>
          </p:txBody>
        </p:sp>
        <p:cxnSp>
          <p:nvCxnSpPr>
            <p:cNvPr id="16" name="Přímá spojnice 15">
              <a:extLst>
                <a:ext uri="{FF2B5EF4-FFF2-40B4-BE49-F238E27FC236}">
                  <a16:creationId xmlns:a16="http://schemas.microsoft.com/office/drawing/2014/main" id="{F91D2BED-2858-A08B-DB37-6EEF980A4178}"/>
                </a:ext>
              </a:extLst>
            </p:cNvPr>
            <p:cNvCxnSpPr>
              <a:cxnSpLocks/>
              <a:stCxn id="7" idx="7"/>
              <a:endCxn id="9" idx="2"/>
            </p:cNvCxnSpPr>
            <p:nvPr/>
          </p:nvCxnSpPr>
          <p:spPr>
            <a:xfrm flipV="1">
              <a:off x="7228776" y="1887511"/>
              <a:ext cx="689306" cy="372257"/>
            </a:xfrm>
            <a:prstGeom prst="line">
              <a:avLst/>
            </a:prstGeom>
          </p:spPr>
          <p:style>
            <a:lnRef idx="3">
              <a:schemeClr val="dk1"/>
            </a:lnRef>
            <a:fillRef idx="0">
              <a:schemeClr val="dk1"/>
            </a:fillRef>
            <a:effectRef idx="2">
              <a:schemeClr val="dk1"/>
            </a:effectRef>
            <a:fontRef idx="minor">
              <a:schemeClr val="tx1"/>
            </a:fontRef>
          </p:style>
        </p:cxnSp>
        <p:cxnSp>
          <p:nvCxnSpPr>
            <p:cNvPr id="17" name="Přímá spojnice 16">
              <a:extLst>
                <a:ext uri="{FF2B5EF4-FFF2-40B4-BE49-F238E27FC236}">
                  <a16:creationId xmlns:a16="http://schemas.microsoft.com/office/drawing/2014/main" id="{3DF4DFAC-0305-B2D3-430C-073C37FC83AD}"/>
                </a:ext>
              </a:extLst>
            </p:cNvPr>
            <p:cNvCxnSpPr>
              <a:cxnSpLocks/>
              <a:stCxn id="7" idx="5"/>
              <a:endCxn id="10" idx="2"/>
            </p:cNvCxnSpPr>
            <p:nvPr/>
          </p:nvCxnSpPr>
          <p:spPr>
            <a:xfrm>
              <a:off x="7228776" y="2616185"/>
              <a:ext cx="689305" cy="475693"/>
            </a:xfrm>
            <a:prstGeom prst="line">
              <a:avLst/>
            </a:prstGeom>
          </p:spPr>
          <p:style>
            <a:lnRef idx="3">
              <a:schemeClr val="dk1"/>
            </a:lnRef>
            <a:fillRef idx="0">
              <a:schemeClr val="dk1"/>
            </a:fillRef>
            <a:effectRef idx="2">
              <a:schemeClr val="dk1"/>
            </a:effectRef>
            <a:fontRef idx="minor">
              <a:schemeClr val="tx1"/>
            </a:fontRef>
          </p:style>
        </p:cxnSp>
        <p:cxnSp>
          <p:nvCxnSpPr>
            <p:cNvPr id="18" name="Přímá spojnice 17">
              <a:extLst>
                <a:ext uri="{FF2B5EF4-FFF2-40B4-BE49-F238E27FC236}">
                  <a16:creationId xmlns:a16="http://schemas.microsoft.com/office/drawing/2014/main" id="{B6E4D0B8-D754-DB72-F0A5-642C9784856D}"/>
                </a:ext>
              </a:extLst>
            </p:cNvPr>
            <p:cNvCxnSpPr>
              <a:cxnSpLocks/>
              <a:stCxn id="12" idx="2"/>
              <a:endCxn id="9" idx="6"/>
            </p:cNvCxnSpPr>
            <p:nvPr/>
          </p:nvCxnSpPr>
          <p:spPr>
            <a:xfrm flipH="1">
              <a:off x="8422131" y="1887510"/>
              <a:ext cx="1297167" cy="1"/>
            </a:xfrm>
            <a:prstGeom prst="line">
              <a:avLst/>
            </a:prstGeom>
          </p:spPr>
          <p:style>
            <a:lnRef idx="3">
              <a:schemeClr val="dk1"/>
            </a:lnRef>
            <a:fillRef idx="0">
              <a:schemeClr val="dk1"/>
            </a:fillRef>
            <a:effectRef idx="2">
              <a:schemeClr val="dk1"/>
            </a:effectRef>
            <a:fontRef idx="minor">
              <a:schemeClr val="tx1"/>
            </a:fontRef>
          </p:style>
        </p:cxnSp>
        <p:cxnSp>
          <p:nvCxnSpPr>
            <p:cNvPr id="19" name="Přímá spojnice 18">
              <a:extLst>
                <a:ext uri="{FF2B5EF4-FFF2-40B4-BE49-F238E27FC236}">
                  <a16:creationId xmlns:a16="http://schemas.microsoft.com/office/drawing/2014/main" id="{34447E60-3CA2-651D-4885-F30F54735E43}"/>
                </a:ext>
              </a:extLst>
            </p:cNvPr>
            <p:cNvCxnSpPr>
              <a:cxnSpLocks/>
              <a:stCxn id="15" idx="1"/>
              <a:endCxn id="9" idx="5"/>
            </p:cNvCxnSpPr>
            <p:nvPr/>
          </p:nvCxnSpPr>
          <p:spPr>
            <a:xfrm flipH="1" flipV="1">
              <a:off x="8348315" y="2065719"/>
              <a:ext cx="511097" cy="258901"/>
            </a:xfrm>
            <a:prstGeom prst="line">
              <a:avLst/>
            </a:prstGeom>
          </p:spPr>
          <p:style>
            <a:lnRef idx="3">
              <a:schemeClr val="dk1"/>
            </a:lnRef>
            <a:fillRef idx="0">
              <a:schemeClr val="dk1"/>
            </a:fillRef>
            <a:effectRef idx="2">
              <a:schemeClr val="dk1"/>
            </a:effectRef>
            <a:fontRef idx="minor">
              <a:schemeClr val="tx1"/>
            </a:fontRef>
          </p:style>
        </p:cxnSp>
        <p:cxnSp>
          <p:nvCxnSpPr>
            <p:cNvPr id="20" name="Přímá spojnice 19">
              <a:extLst>
                <a:ext uri="{FF2B5EF4-FFF2-40B4-BE49-F238E27FC236}">
                  <a16:creationId xmlns:a16="http://schemas.microsoft.com/office/drawing/2014/main" id="{E946A267-52F0-F5B4-54F0-9980F34E35AF}"/>
                </a:ext>
              </a:extLst>
            </p:cNvPr>
            <p:cNvCxnSpPr>
              <a:cxnSpLocks/>
              <a:stCxn id="10" idx="0"/>
              <a:endCxn id="9" idx="4"/>
            </p:cNvCxnSpPr>
            <p:nvPr/>
          </p:nvCxnSpPr>
          <p:spPr>
            <a:xfrm flipV="1">
              <a:off x="8170106" y="2139535"/>
              <a:ext cx="1" cy="700318"/>
            </a:xfrm>
            <a:prstGeom prst="line">
              <a:avLst/>
            </a:prstGeom>
          </p:spPr>
          <p:style>
            <a:lnRef idx="3">
              <a:schemeClr val="dk1"/>
            </a:lnRef>
            <a:fillRef idx="0">
              <a:schemeClr val="dk1"/>
            </a:fillRef>
            <a:effectRef idx="2">
              <a:schemeClr val="dk1"/>
            </a:effectRef>
            <a:fontRef idx="minor">
              <a:schemeClr val="tx1"/>
            </a:fontRef>
          </p:style>
        </p:cxnSp>
        <p:cxnSp>
          <p:nvCxnSpPr>
            <p:cNvPr id="21" name="Přímá spojnice 20">
              <a:extLst>
                <a:ext uri="{FF2B5EF4-FFF2-40B4-BE49-F238E27FC236}">
                  <a16:creationId xmlns:a16="http://schemas.microsoft.com/office/drawing/2014/main" id="{76F15511-ED2D-4DAD-2F8D-A7A065DB9253}"/>
                </a:ext>
              </a:extLst>
            </p:cNvPr>
            <p:cNvCxnSpPr>
              <a:cxnSpLocks/>
              <a:stCxn id="12" idx="4"/>
              <a:endCxn id="14" idx="0"/>
            </p:cNvCxnSpPr>
            <p:nvPr/>
          </p:nvCxnSpPr>
          <p:spPr>
            <a:xfrm>
              <a:off x="9971323" y="2139534"/>
              <a:ext cx="0" cy="700319"/>
            </a:xfrm>
            <a:prstGeom prst="line">
              <a:avLst/>
            </a:prstGeom>
          </p:spPr>
          <p:style>
            <a:lnRef idx="3">
              <a:schemeClr val="dk1"/>
            </a:lnRef>
            <a:fillRef idx="0">
              <a:schemeClr val="dk1"/>
            </a:fillRef>
            <a:effectRef idx="2">
              <a:schemeClr val="dk1"/>
            </a:effectRef>
            <a:fontRef idx="minor">
              <a:schemeClr val="tx1"/>
            </a:fontRef>
          </p:style>
        </p:cxnSp>
        <p:cxnSp>
          <p:nvCxnSpPr>
            <p:cNvPr id="22" name="Přímá spojnice 21">
              <a:extLst>
                <a:ext uri="{FF2B5EF4-FFF2-40B4-BE49-F238E27FC236}">
                  <a16:creationId xmlns:a16="http://schemas.microsoft.com/office/drawing/2014/main" id="{F2EE1CDA-323A-2BB3-F18E-1C1EDEF47F7D}"/>
                </a:ext>
              </a:extLst>
            </p:cNvPr>
            <p:cNvCxnSpPr>
              <a:cxnSpLocks/>
              <a:stCxn id="10" idx="6"/>
              <a:endCxn id="14" idx="2"/>
            </p:cNvCxnSpPr>
            <p:nvPr/>
          </p:nvCxnSpPr>
          <p:spPr>
            <a:xfrm>
              <a:off x="8422130" y="3091878"/>
              <a:ext cx="1297168" cy="0"/>
            </a:xfrm>
            <a:prstGeom prst="line">
              <a:avLst/>
            </a:prstGeom>
          </p:spPr>
          <p:style>
            <a:lnRef idx="3">
              <a:schemeClr val="dk1"/>
            </a:lnRef>
            <a:fillRef idx="0">
              <a:schemeClr val="dk1"/>
            </a:fillRef>
            <a:effectRef idx="2">
              <a:schemeClr val="dk1"/>
            </a:effectRef>
            <a:fontRef idx="minor">
              <a:schemeClr val="tx1"/>
            </a:fontRef>
          </p:style>
        </p:cxnSp>
        <p:cxnSp>
          <p:nvCxnSpPr>
            <p:cNvPr id="23" name="Přímá spojnice 22">
              <a:extLst>
                <a:ext uri="{FF2B5EF4-FFF2-40B4-BE49-F238E27FC236}">
                  <a16:creationId xmlns:a16="http://schemas.microsoft.com/office/drawing/2014/main" id="{16494A6B-2A0B-D5E6-5AC7-7E8A177048B9}"/>
                </a:ext>
              </a:extLst>
            </p:cNvPr>
            <p:cNvCxnSpPr>
              <a:cxnSpLocks/>
              <a:stCxn id="10" idx="7"/>
              <a:endCxn id="15" idx="3"/>
            </p:cNvCxnSpPr>
            <p:nvPr/>
          </p:nvCxnSpPr>
          <p:spPr>
            <a:xfrm flipV="1">
              <a:off x="8348314" y="2681037"/>
              <a:ext cx="511098" cy="232632"/>
            </a:xfrm>
            <a:prstGeom prst="line">
              <a:avLst/>
            </a:prstGeom>
          </p:spPr>
          <p:style>
            <a:lnRef idx="3">
              <a:schemeClr val="dk1"/>
            </a:lnRef>
            <a:fillRef idx="0">
              <a:schemeClr val="dk1"/>
            </a:fillRef>
            <a:effectRef idx="2">
              <a:schemeClr val="dk1"/>
            </a:effectRef>
            <a:fontRef idx="minor">
              <a:schemeClr val="tx1"/>
            </a:fontRef>
          </p:style>
        </p:cxnSp>
        <p:cxnSp>
          <p:nvCxnSpPr>
            <p:cNvPr id="24" name="Přímá spojnice 23">
              <a:extLst>
                <a:ext uri="{FF2B5EF4-FFF2-40B4-BE49-F238E27FC236}">
                  <a16:creationId xmlns:a16="http://schemas.microsoft.com/office/drawing/2014/main" id="{73957957-7F79-00ED-F4D4-10552B4BDA33}"/>
                </a:ext>
              </a:extLst>
            </p:cNvPr>
            <p:cNvCxnSpPr>
              <a:cxnSpLocks/>
              <a:stCxn id="15" idx="5"/>
              <a:endCxn id="14" idx="1"/>
            </p:cNvCxnSpPr>
            <p:nvPr/>
          </p:nvCxnSpPr>
          <p:spPr>
            <a:xfrm>
              <a:off x="9215829" y="2681037"/>
              <a:ext cx="577285" cy="232632"/>
            </a:xfrm>
            <a:prstGeom prst="line">
              <a:avLst/>
            </a:prstGeom>
          </p:spPr>
          <p:style>
            <a:lnRef idx="3">
              <a:schemeClr val="dk1"/>
            </a:lnRef>
            <a:fillRef idx="0">
              <a:schemeClr val="dk1"/>
            </a:fillRef>
            <a:effectRef idx="2">
              <a:schemeClr val="dk1"/>
            </a:effectRef>
            <a:fontRef idx="minor">
              <a:schemeClr val="tx1"/>
            </a:fontRef>
          </p:style>
        </p:cxnSp>
        <p:cxnSp>
          <p:nvCxnSpPr>
            <p:cNvPr id="25" name="Přímá spojnice 24">
              <a:extLst>
                <a:ext uri="{FF2B5EF4-FFF2-40B4-BE49-F238E27FC236}">
                  <a16:creationId xmlns:a16="http://schemas.microsoft.com/office/drawing/2014/main" id="{DD57E524-1FE0-A825-83A1-BFE0672028DE}"/>
                </a:ext>
              </a:extLst>
            </p:cNvPr>
            <p:cNvCxnSpPr>
              <a:cxnSpLocks/>
              <a:stCxn id="15" idx="7"/>
              <a:endCxn id="12" idx="3"/>
            </p:cNvCxnSpPr>
            <p:nvPr/>
          </p:nvCxnSpPr>
          <p:spPr>
            <a:xfrm flipV="1">
              <a:off x="9215829" y="2065718"/>
              <a:ext cx="577285" cy="258902"/>
            </a:xfrm>
            <a:prstGeom prst="line">
              <a:avLst/>
            </a:prstGeom>
          </p:spPr>
          <p:style>
            <a:lnRef idx="3">
              <a:schemeClr val="dk1"/>
            </a:lnRef>
            <a:fillRef idx="0">
              <a:schemeClr val="dk1"/>
            </a:fillRef>
            <a:effectRef idx="2">
              <a:schemeClr val="dk1"/>
            </a:effectRef>
            <a:fontRef idx="minor">
              <a:schemeClr val="tx1"/>
            </a:fontRef>
          </p:style>
        </p:cxnSp>
        <p:sp>
          <p:nvSpPr>
            <p:cNvPr id="26" name="TextovéPole 25">
              <a:extLst>
                <a:ext uri="{FF2B5EF4-FFF2-40B4-BE49-F238E27FC236}">
                  <a16:creationId xmlns:a16="http://schemas.microsoft.com/office/drawing/2014/main" id="{557B55D0-15B2-CCBC-5CEF-9BC665284FF9}"/>
                </a:ext>
              </a:extLst>
            </p:cNvPr>
            <p:cNvSpPr txBox="1"/>
            <p:nvPr/>
          </p:nvSpPr>
          <p:spPr>
            <a:xfrm>
              <a:off x="7383214" y="1780603"/>
              <a:ext cx="233295" cy="273428"/>
            </a:xfrm>
            <a:prstGeom prst="rect">
              <a:avLst/>
            </a:prstGeom>
            <a:noFill/>
          </p:spPr>
          <p:txBody>
            <a:bodyPr wrap="none" rtlCol="0">
              <a:spAutoFit/>
            </a:bodyPr>
            <a:lstStyle/>
            <a:p>
              <a:r>
                <a:rPr lang="cs-CZ" sz="1600"/>
                <a:t>6</a:t>
              </a:r>
              <a:endParaRPr lang="cs-CZ" sz="2000"/>
            </a:p>
          </p:txBody>
        </p:sp>
        <p:sp>
          <p:nvSpPr>
            <p:cNvPr id="27" name="TextovéPole 26">
              <a:extLst>
                <a:ext uri="{FF2B5EF4-FFF2-40B4-BE49-F238E27FC236}">
                  <a16:creationId xmlns:a16="http://schemas.microsoft.com/office/drawing/2014/main" id="{5D2CF6EE-4773-8105-A0CB-D5EF58F592EA}"/>
                </a:ext>
              </a:extLst>
            </p:cNvPr>
            <p:cNvSpPr txBox="1"/>
            <p:nvPr/>
          </p:nvSpPr>
          <p:spPr>
            <a:xfrm>
              <a:off x="7311873" y="2810698"/>
              <a:ext cx="233295" cy="273428"/>
            </a:xfrm>
            <a:prstGeom prst="rect">
              <a:avLst/>
            </a:prstGeom>
            <a:noFill/>
          </p:spPr>
          <p:txBody>
            <a:bodyPr wrap="none" rtlCol="0">
              <a:spAutoFit/>
            </a:bodyPr>
            <a:lstStyle/>
            <a:p>
              <a:r>
                <a:rPr lang="cs-CZ" sz="1600"/>
                <a:t>5</a:t>
              </a:r>
              <a:endParaRPr lang="cs-CZ" sz="2000"/>
            </a:p>
          </p:txBody>
        </p:sp>
        <p:sp>
          <p:nvSpPr>
            <p:cNvPr id="28" name="TextovéPole 27">
              <a:extLst>
                <a:ext uri="{FF2B5EF4-FFF2-40B4-BE49-F238E27FC236}">
                  <a16:creationId xmlns:a16="http://schemas.microsoft.com/office/drawing/2014/main" id="{04B34BB7-7FC1-C77C-9EA7-11E18ED27249}"/>
                </a:ext>
              </a:extLst>
            </p:cNvPr>
            <p:cNvSpPr txBox="1"/>
            <p:nvPr/>
          </p:nvSpPr>
          <p:spPr>
            <a:xfrm>
              <a:off x="7914481" y="2357904"/>
              <a:ext cx="233295" cy="273428"/>
            </a:xfrm>
            <a:prstGeom prst="rect">
              <a:avLst/>
            </a:prstGeom>
            <a:noFill/>
          </p:spPr>
          <p:txBody>
            <a:bodyPr wrap="none" rtlCol="0">
              <a:spAutoFit/>
            </a:bodyPr>
            <a:lstStyle/>
            <a:p>
              <a:r>
                <a:rPr lang="cs-CZ" sz="1600"/>
                <a:t>7</a:t>
              </a:r>
              <a:endParaRPr lang="cs-CZ" sz="2000"/>
            </a:p>
          </p:txBody>
        </p:sp>
        <p:sp>
          <p:nvSpPr>
            <p:cNvPr id="29" name="TextovéPole 28">
              <a:extLst>
                <a:ext uri="{FF2B5EF4-FFF2-40B4-BE49-F238E27FC236}">
                  <a16:creationId xmlns:a16="http://schemas.microsoft.com/office/drawing/2014/main" id="{D6B8A1E5-E27C-9FA6-40AA-BEF4A9317CD9}"/>
                </a:ext>
              </a:extLst>
            </p:cNvPr>
            <p:cNvSpPr txBox="1"/>
            <p:nvPr/>
          </p:nvSpPr>
          <p:spPr>
            <a:xfrm>
              <a:off x="8498058" y="1931492"/>
              <a:ext cx="233295" cy="273428"/>
            </a:xfrm>
            <a:prstGeom prst="rect">
              <a:avLst/>
            </a:prstGeom>
            <a:noFill/>
          </p:spPr>
          <p:txBody>
            <a:bodyPr wrap="none" rtlCol="0">
              <a:spAutoFit/>
            </a:bodyPr>
            <a:lstStyle/>
            <a:p>
              <a:r>
                <a:rPr lang="cs-CZ" sz="1600"/>
                <a:t>2</a:t>
              </a:r>
              <a:endParaRPr lang="cs-CZ" sz="2000"/>
            </a:p>
          </p:txBody>
        </p:sp>
        <p:sp>
          <p:nvSpPr>
            <p:cNvPr id="30" name="TextovéPole 29">
              <a:extLst>
                <a:ext uri="{FF2B5EF4-FFF2-40B4-BE49-F238E27FC236}">
                  <a16:creationId xmlns:a16="http://schemas.microsoft.com/office/drawing/2014/main" id="{F54DEDF1-F246-E404-AB7C-FEC63F3270EA}"/>
                </a:ext>
              </a:extLst>
            </p:cNvPr>
            <p:cNvSpPr txBox="1"/>
            <p:nvPr/>
          </p:nvSpPr>
          <p:spPr>
            <a:xfrm>
              <a:off x="8381272" y="2553363"/>
              <a:ext cx="233295" cy="273428"/>
            </a:xfrm>
            <a:prstGeom prst="rect">
              <a:avLst/>
            </a:prstGeom>
            <a:noFill/>
          </p:spPr>
          <p:txBody>
            <a:bodyPr wrap="none" rtlCol="0">
              <a:spAutoFit/>
            </a:bodyPr>
            <a:lstStyle/>
            <a:p>
              <a:r>
                <a:rPr lang="cs-CZ" sz="1600"/>
                <a:t>6</a:t>
              </a:r>
              <a:endParaRPr lang="cs-CZ" sz="2000"/>
            </a:p>
          </p:txBody>
        </p:sp>
        <p:sp>
          <p:nvSpPr>
            <p:cNvPr id="31" name="TextovéPole 30">
              <a:extLst>
                <a:ext uri="{FF2B5EF4-FFF2-40B4-BE49-F238E27FC236}">
                  <a16:creationId xmlns:a16="http://schemas.microsoft.com/office/drawing/2014/main" id="{84E8F253-4E73-1320-6764-47D5FB67A864}"/>
                </a:ext>
              </a:extLst>
            </p:cNvPr>
            <p:cNvSpPr txBox="1"/>
            <p:nvPr/>
          </p:nvSpPr>
          <p:spPr>
            <a:xfrm>
              <a:off x="9326818" y="1956131"/>
              <a:ext cx="233295" cy="273428"/>
            </a:xfrm>
            <a:prstGeom prst="rect">
              <a:avLst/>
            </a:prstGeom>
            <a:noFill/>
          </p:spPr>
          <p:txBody>
            <a:bodyPr wrap="none" rtlCol="0">
              <a:spAutoFit/>
            </a:bodyPr>
            <a:lstStyle/>
            <a:p>
              <a:r>
                <a:rPr lang="cs-CZ" sz="1600"/>
                <a:t>3</a:t>
              </a:r>
              <a:endParaRPr lang="cs-CZ" sz="2000"/>
            </a:p>
          </p:txBody>
        </p:sp>
        <p:sp>
          <p:nvSpPr>
            <p:cNvPr id="32" name="TextovéPole 31">
              <a:extLst>
                <a:ext uri="{FF2B5EF4-FFF2-40B4-BE49-F238E27FC236}">
                  <a16:creationId xmlns:a16="http://schemas.microsoft.com/office/drawing/2014/main" id="{412C0D70-301B-97C4-73A2-0356464B667A}"/>
                </a:ext>
              </a:extLst>
            </p:cNvPr>
            <p:cNvSpPr txBox="1"/>
            <p:nvPr/>
          </p:nvSpPr>
          <p:spPr>
            <a:xfrm>
              <a:off x="9387464" y="2530455"/>
              <a:ext cx="233295" cy="273428"/>
            </a:xfrm>
            <a:prstGeom prst="rect">
              <a:avLst/>
            </a:prstGeom>
            <a:noFill/>
          </p:spPr>
          <p:txBody>
            <a:bodyPr wrap="none" rtlCol="0">
              <a:spAutoFit/>
            </a:bodyPr>
            <a:lstStyle/>
            <a:p>
              <a:r>
                <a:rPr lang="cs-CZ" sz="1600"/>
                <a:t>4</a:t>
              </a:r>
              <a:endParaRPr lang="cs-CZ" sz="2000"/>
            </a:p>
          </p:txBody>
        </p:sp>
        <p:sp>
          <p:nvSpPr>
            <p:cNvPr id="33" name="TextovéPole 32">
              <a:extLst>
                <a:ext uri="{FF2B5EF4-FFF2-40B4-BE49-F238E27FC236}">
                  <a16:creationId xmlns:a16="http://schemas.microsoft.com/office/drawing/2014/main" id="{BD10E8E1-D28A-E824-7DF0-7C6F85ED4623}"/>
                </a:ext>
              </a:extLst>
            </p:cNvPr>
            <p:cNvSpPr txBox="1"/>
            <p:nvPr/>
          </p:nvSpPr>
          <p:spPr>
            <a:xfrm>
              <a:off x="8939211" y="3084109"/>
              <a:ext cx="233295" cy="273428"/>
            </a:xfrm>
            <a:prstGeom prst="rect">
              <a:avLst/>
            </a:prstGeom>
            <a:noFill/>
          </p:spPr>
          <p:txBody>
            <a:bodyPr wrap="none" rtlCol="0">
              <a:spAutoFit/>
            </a:bodyPr>
            <a:lstStyle/>
            <a:p>
              <a:r>
                <a:rPr lang="cs-CZ" sz="1600"/>
                <a:t>8</a:t>
              </a:r>
              <a:endParaRPr lang="cs-CZ" sz="2000"/>
            </a:p>
          </p:txBody>
        </p:sp>
        <p:sp>
          <p:nvSpPr>
            <p:cNvPr id="34" name="TextovéPole 33">
              <a:extLst>
                <a:ext uri="{FF2B5EF4-FFF2-40B4-BE49-F238E27FC236}">
                  <a16:creationId xmlns:a16="http://schemas.microsoft.com/office/drawing/2014/main" id="{4E2794C8-40B2-5458-23ED-3EA3948E99A0}"/>
                </a:ext>
              </a:extLst>
            </p:cNvPr>
            <p:cNvSpPr txBox="1"/>
            <p:nvPr/>
          </p:nvSpPr>
          <p:spPr>
            <a:xfrm>
              <a:off x="9954509" y="2339279"/>
              <a:ext cx="233295" cy="273428"/>
            </a:xfrm>
            <a:prstGeom prst="rect">
              <a:avLst/>
            </a:prstGeom>
            <a:noFill/>
          </p:spPr>
          <p:txBody>
            <a:bodyPr wrap="none" rtlCol="0">
              <a:spAutoFit/>
            </a:bodyPr>
            <a:lstStyle/>
            <a:p>
              <a:r>
                <a:rPr lang="cs-CZ" sz="1600"/>
                <a:t>5</a:t>
              </a:r>
              <a:endParaRPr lang="cs-CZ" sz="2000"/>
            </a:p>
          </p:txBody>
        </p:sp>
        <p:sp>
          <p:nvSpPr>
            <p:cNvPr id="35" name="TextovéPole 34">
              <a:extLst>
                <a:ext uri="{FF2B5EF4-FFF2-40B4-BE49-F238E27FC236}">
                  <a16:creationId xmlns:a16="http://schemas.microsoft.com/office/drawing/2014/main" id="{34B21C26-1938-4CCE-7904-F4FA99E847C2}"/>
                </a:ext>
              </a:extLst>
            </p:cNvPr>
            <p:cNvSpPr txBox="1"/>
            <p:nvPr/>
          </p:nvSpPr>
          <p:spPr>
            <a:xfrm>
              <a:off x="8899601" y="1606002"/>
              <a:ext cx="233295" cy="273428"/>
            </a:xfrm>
            <a:prstGeom prst="rect">
              <a:avLst/>
            </a:prstGeom>
            <a:noFill/>
          </p:spPr>
          <p:txBody>
            <a:bodyPr wrap="none" rtlCol="0">
              <a:spAutoFit/>
            </a:bodyPr>
            <a:lstStyle/>
            <a:p>
              <a:r>
                <a:rPr lang="cs-CZ" sz="1600"/>
                <a:t>4</a:t>
              </a:r>
              <a:endParaRPr lang="cs-CZ" sz="2000"/>
            </a:p>
          </p:txBody>
        </p:sp>
      </p:grpSp>
    </p:spTree>
    <p:extLst>
      <p:ext uri="{BB962C8B-B14F-4D97-AF65-F5344CB8AC3E}">
        <p14:creationId xmlns:p14="http://schemas.microsoft.com/office/powerpoint/2010/main" val="39048292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9E7D0FC-D322-49E9-85D2-5B3ACC6094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39E7D0FC-D322-49E9-85D2-5B3ACC6094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79</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Graph</a:t>
            </a:r>
            <a:r>
              <a:rPr lang="cs-CZ" dirty="0"/>
              <a:t> Modeling</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9" y="1647786"/>
            <a:ext cx="9264016" cy="3773488"/>
          </a:xfrm>
        </p:spPr>
        <p:txBody>
          <a:bodyPr>
            <a:noAutofit/>
          </a:bodyPr>
          <a:lstStyle/>
          <a:p>
            <a:pPr marL="285750" lvl="0" indent="-285750">
              <a:lnSpc>
                <a:spcPct val="110000"/>
              </a:lnSpc>
              <a:buFont typeface="Wingdings" panose="05000000000000000000" pitchFamily="2" charset="2"/>
              <a:buChar char="§"/>
            </a:pPr>
            <a:r>
              <a:rPr lang="cs-CZ" b="1" dirty="0" err="1"/>
              <a:t>Decision</a:t>
            </a:r>
            <a:r>
              <a:rPr lang="cs-CZ" b="1" dirty="0"/>
              <a:t> </a:t>
            </a:r>
            <a:r>
              <a:rPr lang="cs-CZ" b="1" dirty="0" err="1"/>
              <a:t>variables</a:t>
            </a:r>
            <a:endParaRPr lang="cs-CZ" b="1" dirty="0"/>
          </a:p>
          <a:p>
            <a:pPr marL="285750" lvl="0" indent="-285750">
              <a:lnSpc>
                <a:spcPct val="110000"/>
              </a:lnSpc>
              <a:buFont typeface="Wingdings" panose="05000000000000000000" pitchFamily="2" charset="2"/>
              <a:buChar char="§"/>
            </a:pPr>
            <a:endParaRPr lang="cs-CZ" sz="1100" b="1" dirty="0"/>
          </a:p>
          <a:p>
            <a:pPr marL="285750" lvl="0" indent="-285750">
              <a:lnSpc>
                <a:spcPct val="110000"/>
              </a:lnSpc>
              <a:buFont typeface="Wingdings" panose="05000000000000000000" pitchFamily="2" charset="2"/>
              <a:buChar char="§"/>
            </a:pPr>
            <a:endParaRPr lang="cs-CZ" b="1" dirty="0"/>
          </a:p>
          <a:p>
            <a:pPr marL="285750" lvl="0" indent="-285750">
              <a:lnSpc>
                <a:spcPct val="110000"/>
              </a:lnSpc>
              <a:buFont typeface="Wingdings" panose="05000000000000000000" pitchFamily="2" charset="2"/>
              <a:buChar char="§"/>
            </a:pPr>
            <a:endParaRPr lang="cs-CZ" sz="500" b="1" dirty="0"/>
          </a:p>
          <a:p>
            <a:pPr marL="285750" lvl="0" indent="-285750">
              <a:lnSpc>
                <a:spcPct val="110000"/>
              </a:lnSpc>
              <a:buFont typeface="Wingdings" panose="05000000000000000000" pitchFamily="2" charset="2"/>
              <a:buChar char="§"/>
            </a:pPr>
            <a:r>
              <a:rPr lang="cs-CZ" b="1" dirty="0"/>
              <a:t>Model</a:t>
            </a:r>
            <a:endParaRPr lang="en-US" b="1" dirty="0"/>
          </a:p>
          <a:p>
            <a:pPr lvl="1">
              <a:lnSpc>
                <a:spcPct val="110000"/>
              </a:lnSpc>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11" name="Zástupný text 8">
            <a:extLst>
              <a:ext uri="{FF2B5EF4-FFF2-40B4-BE49-F238E27FC236}">
                <a16:creationId xmlns:a16="http://schemas.microsoft.com/office/drawing/2014/main" id="{D42AF040-FC7C-4BF6-DF03-02394703866E}"/>
              </a:ext>
            </a:extLst>
          </p:cNvPr>
          <p:cNvSpPr>
            <a:spLocks noGrp="1"/>
          </p:cNvSpPr>
          <p:nvPr>
            <p:ph type="body" sz="quarter" idx="23"/>
          </p:nvPr>
        </p:nvSpPr>
        <p:spPr>
          <a:xfrm>
            <a:off x="460326" y="1066638"/>
            <a:ext cx="9552969" cy="369332"/>
          </a:xfrm>
        </p:spPr>
        <p:txBody>
          <a:bodyPr/>
          <a:lstStyle/>
          <a:p>
            <a:r>
              <a:rPr lang="cs-CZ" dirty="0" err="1"/>
              <a:t>Minimal</a:t>
            </a:r>
            <a:r>
              <a:rPr lang="cs-CZ" dirty="0"/>
              <a:t> </a:t>
            </a:r>
            <a:r>
              <a:rPr lang="cs-CZ" dirty="0" err="1"/>
              <a:t>Spanning</a:t>
            </a:r>
            <a:r>
              <a:rPr lang="cs-CZ" dirty="0"/>
              <a:t> </a:t>
            </a:r>
            <a:r>
              <a:rPr lang="cs-CZ" dirty="0" err="1"/>
              <a:t>Tree</a:t>
            </a:r>
            <a:r>
              <a:rPr lang="cs-CZ" dirty="0"/>
              <a:t> – </a:t>
            </a:r>
            <a:r>
              <a:rPr lang="cs-CZ" dirty="0" err="1"/>
              <a:t>mathematical</a:t>
            </a:r>
            <a:r>
              <a:rPr lang="cs-CZ" dirty="0"/>
              <a:t> model </a:t>
            </a:r>
            <a:r>
              <a:rPr lang="cs-CZ" dirty="0" err="1"/>
              <a:t>formulation</a:t>
            </a:r>
            <a:endParaRPr lang="cs-CZ" dirty="0"/>
          </a:p>
        </p:txBody>
      </p:sp>
      <p:graphicFrame>
        <p:nvGraphicFramePr>
          <p:cNvPr id="10" name="Objekt 9">
            <a:extLst>
              <a:ext uri="{FF2B5EF4-FFF2-40B4-BE49-F238E27FC236}">
                <a16:creationId xmlns:a16="http://schemas.microsoft.com/office/drawing/2014/main" id="{16902E26-D41A-8B7B-1392-7EC005191457}"/>
              </a:ext>
            </a:extLst>
          </p:cNvPr>
          <p:cNvGraphicFramePr>
            <a:graphicFrameLocks noChangeAspect="1"/>
          </p:cNvGraphicFramePr>
          <p:nvPr>
            <p:extLst>
              <p:ext uri="{D42A27DB-BD31-4B8C-83A1-F6EECF244321}">
                <p14:modId xmlns:p14="http://schemas.microsoft.com/office/powerpoint/2010/main" val="2591739514"/>
              </p:ext>
            </p:extLst>
          </p:nvPr>
        </p:nvGraphicFramePr>
        <p:xfrm>
          <a:off x="993544" y="1962104"/>
          <a:ext cx="4595813" cy="1041400"/>
        </p:xfrm>
        <a:graphic>
          <a:graphicData uri="http://schemas.openxmlformats.org/presentationml/2006/ole">
            <mc:AlternateContent xmlns:mc="http://schemas.openxmlformats.org/markup-compatibility/2006">
              <mc:Choice xmlns:v="urn:schemas-microsoft-com:vml" Requires="v">
                <p:oleObj name="Equation" r:id="rId5" imgW="4596511" imgH="1041171" progId="Equation.DSMT4">
                  <p:embed/>
                </p:oleObj>
              </mc:Choice>
              <mc:Fallback>
                <p:oleObj name="Equation" r:id="rId5" imgW="4596511" imgH="1041171" progId="Equation.DSMT4">
                  <p:embed/>
                  <p:pic>
                    <p:nvPicPr>
                      <p:cNvPr id="10" name="Objekt 9">
                        <a:extLst>
                          <a:ext uri="{FF2B5EF4-FFF2-40B4-BE49-F238E27FC236}">
                            <a16:creationId xmlns:a16="http://schemas.microsoft.com/office/drawing/2014/main" id="{16902E26-D41A-8B7B-1392-7EC005191457}"/>
                          </a:ext>
                        </a:extLst>
                      </p:cNvPr>
                      <p:cNvPicPr/>
                      <p:nvPr/>
                    </p:nvPicPr>
                    <p:blipFill>
                      <a:blip r:embed="rId6"/>
                      <a:stretch>
                        <a:fillRect/>
                      </a:stretch>
                    </p:blipFill>
                    <p:spPr>
                      <a:xfrm>
                        <a:off x="993544" y="1962104"/>
                        <a:ext cx="4595813" cy="1041400"/>
                      </a:xfrm>
                      <a:prstGeom prst="rect">
                        <a:avLst/>
                      </a:prstGeom>
                    </p:spPr>
                  </p:pic>
                </p:oleObj>
              </mc:Fallback>
            </mc:AlternateContent>
          </a:graphicData>
        </a:graphic>
      </p:graphicFrame>
      <p:graphicFrame>
        <p:nvGraphicFramePr>
          <p:cNvPr id="12" name="Objekt 11">
            <a:extLst>
              <a:ext uri="{FF2B5EF4-FFF2-40B4-BE49-F238E27FC236}">
                <a16:creationId xmlns:a16="http://schemas.microsoft.com/office/drawing/2014/main" id="{EA47D5A7-C412-B63E-8732-E6B4DB339B2E}"/>
              </a:ext>
            </a:extLst>
          </p:cNvPr>
          <p:cNvGraphicFramePr>
            <a:graphicFrameLocks noChangeAspect="1"/>
          </p:cNvGraphicFramePr>
          <p:nvPr>
            <p:extLst>
              <p:ext uri="{D42A27DB-BD31-4B8C-83A1-F6EECF244321}">
                <p14:modId xmlns:p14="http://schemas.microsoft.com/office/powerpoint/2010/main" val="1977287723"/>
              </p:ext>
            </p:extLst>
          </p:nvPr>
        </p:nvGraphicFramePr>
        <p:xfrm>
          <a:off x="993543" y="3277086"/>
          <a:ext cx="4425622" cy="2938752"/>
        </p:xfrm>
        <a:graphic>
          <a:graphicData uri="http://schemas.openxmlformats.org/presentationml/2006/ole">
            <mc:AlternateContent xmlns:mc="http://schemas.openxmlformats.org/markup-compatibility/2006">
              <mc:Choice xmlns:v="urn:schemas-microsoft-com:vml" Requires="v">
                <p:oleObj name="Equation" r:id="rId7" imgW="3213000" imgH="2133360" progId="Equation.DSMT4">
                  <p:embed/>
                </p:oleObj>
              </mc:Choice>
              <mc:Fallback>
                <p:oleObj name="Equation" r:id="rId7" imgW="3213000" imgH="2133360" progId="Equation.DSMT4">
                  <p:embed/>
                  <p:pic>
                    <p:nvPicPr>
                      <p:cNvPr id="12" name="Objekt 11">
                        <a:extLst>
                          <a:ext uri="{FF2B5EF4-FFF2-40B4-BE49-F238E27FC236}">
                            <a16:creationId xmlns:a16="http://schemas.microsoft.com/office/drawing/2014/main" id="{EA47D5A7-C412-B63E-8732-E6B4DB339B2E}"/>
                          </a:ext>
                        </a:extLst>
                      </p:cNvPr>
                      <p:cNvPicPr/>
                      <p:nvPr/>
                    </p:nvPicPr>
                    <p:blipFill>
                      <a:blip r:embed="rId8"/>
                      <a:stretch>
                        <a:fillRect/>
                      </a:stretch>
                    </p:blipFill>
                    <p:spPr>
                      <a:xfrm>
                        <a:off x="993543" y="3277086"/>
                        <a:ext cx="4425622" cy="2938752"/>
                      </a:xfrm>
                      <a:prstGeom prst="rect">
                        <a:avLst/>
                      </a:prstGeom>
                    </p:spPr>
                  </p:pic>
                </p:oleObj>
              </mc:Fallback>
            </mc:AlternateContent>
          </a:graphicData>
        </a:graphic>
      </p:graphicFrame>
      <p:pic>
        <p:nvPicPr>
          <p:cNvPr id="14" name="Obrázek 13">
            <a:extLst>
              <a:ext uri="{FF2B5EF4-FFF2-40B4-BE49-F238E27FC236}">
                <a16:creationId xmlns:a16="http://schemas.microsoft.com/office/drawing/2014/main" id="{759F875C-04CF-8365-8AEA-155F02682531}"/>
              </a:ext>
            </a:extLst>
          </p:cNvPr>
          <p:cNvPicPr>
            <a:picLocks noChangeAspect="1"/>
          </p:cNvPicPr>
          <p:nvPr/>
        </p:nvPicPr>
        <p:blipFill>
          <a:blip r:embed="rId9"/>
          <a:stretch>
            <a:fillRect/>
          </a:stretch>
        </p:blipFill>
        <p:spPr>
          <a:xfrm>
            <a:off x="6437337" y="2019373"/>
            <a:ext cx="3814193" cy="3771989"/>
          </a:xfrm>
          <a:prstGeom prst="rect">
            <a:avLst/>
          </a:prstGeom>
          <a:ln w="12700">
            <a:solidFill>
              <a:schemeClr val="tx1"/>
            </a:solidFill>
          </a:ln>
        </p:spPr>
      </p:pic>
    </p:spTree>
    <p:extLst>
      <p:ext uri="{BB962C8B-B14F-4D97-AF65-F5344CB8AC3E}">
        <p14:creationId xmlns:p14="http://schemas.microsoft.com/office/powerpoint/2010/main" val="468372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8</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Introduction</a:t>
            </a:r>
            <a:r>
              <a:rPr lang="cs-CZ" dirty="0"/>
              <a:t> to </a:t>
            </a:r>
            <a:r>
              <a:rPr lang="cs-CZ" dirty="0" err="1"/>
              <a:t>Operational</a:t>
            </a:r>
            <a:r>
              <a:rPr lang="cs-CZ" dirty="0"/>
              <a:t> </a:t>
            </a:r>
            <a:r>
              <a:rPr lang="cs-CZ" dirty="0" err="1"/>
              <a:t>Research</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60326" y="1625922"/>
            <a:ext cx="9264016" cy="3773488"/>
          </a:xfrm>
        </p:spPr>
        <p:txBody>
          <a:bodyPr>
            <a:noAutofit/>
          </a:bodyPr>
          <a:lstStyle/>
          <a:p>
            <a:pPr marL="285750" lvl="0" indent="-285750">
              <a:lnSpc>
                <a:spcPct val="110000"/>
              </a:lnSpc>
              <a:buFont typeface="Wingdings" panose="05000000000000000000" pitchFamily="2" charset="2"/>
              <a:buChar char="§"/>
            </a:pPr>
            <a:r>
              <a:rPr lang="en-US" dirty="0"/>
              <a:t>Two or more alternatives.</a:t>
            </a:r>
          </a:p>
          <a:p>
            <a:pPr marL="285750" lvl="0" indent="-285750">
              <a:lnSpc>
                <a:spcPct val="110000"/>
              </a:lnSpc>
              <a:buFont typeface="Wingdings" panose="05000000000000000000" pitchFamily="2" charset="2"/>
              <a:buChar char="§"/>
            </a:pPr>
            <a:r>
              <a:rPr lang="en-US" dirty="0"/>
              <a:t>Conclusion = Decision.</a:t>
            </a:r>
          </a:p>
          <a:p>
            <a:pPr marL="285750" lvl="0" indent="-285750">
              <a:lnSpc>
                <a:spcPct val="110000"/>
              </a:lnSpc>
              <a:buFont typeface="Wingdings" panose="05000000000000000000" pitchFamily="2" charset="2"/>
              <a:buChar char="§"/>
            </a:pPr>
            <a:r>
              <a:rPr lang="en-US" dirty="0"/>
              <a:t>Systematic process.</a:t>
            </a:r>
          </a:p>
          <a:p>
            <a:pPr marL="285750" lvl="0" indent="-285750">
              <a:lnSpc>
                <a:spcPct val="110000"/>
              </a:lnSpc>
              <a:buFont typeface="Wingdings" panose="05000000000000000000" pitchFamily="2" charset="2"/>
              <a:buChar char="§"/>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17" name="Zástupný text 16">
            <a:extLst>
              <a:ext uri="{FF2B5EF4-FFF2-40B4-BE49-F238E27FC236}">
                <a16:creationId xmlns:a16="http://schemas.microsoft.com/office/drawing/2014/main" id="{C4651C19-76C0-4C04-9FEF-DEE86C33B387}"/>
              </a:ext>
            </a:extLst>
          </p:cNvPr>
          <p:cNvSpPr>
            <a:spLocks noGrp="1"/>
          </p:cNvSpPr>
          <p:nvPr>
            <p:ph type="body" sz="quarter" idx="23"/>
          </p:nvPr>
        </p:nvSpPr>
        <p:spPr/>
        <p:txBody>
          <a:bodyPr/>
          <a:lstStyle/>
          <a:p>
            <a:r>
              <a:rPr lang="en-US" dirty="0"/>
              <a:t>Decision</a:t>
            </a:r>
            <a:r>
              <a:rPr lang="cs-CZ" dirty="0"/>
              <a:t> </a:t>
            </a:r>
            <a:r>
              <a:rPr lang="en-US" dirty="0"/>
              <a:t>making</a:t>
            </a:r>
          </a:p>
        </p:txBody>
      </p:sp>
      <p:sp>
        <p:nvSpPr>
          <p:cNvPr id="7" name="Text Box 9">
            <a:extLst>
              <a:ext uri="{FF2B5EF4-FFF2-40B4-BE49-F238E27FC236}">
                <a16:creationId xmlns:a16="http://schemas.microsoft.com/office/drawing/2014/main" id="{04C62A25-3998-45A1-A687-049A16F73647}"/>
              </a:ext>
            </a:extLst>
          </p:cNvPr>
          <p:cNvSpPr txBox="1">
            <a:spLocks noChangeArrowheads="1"/>
          </p:cNvSpPr>
          <p:nvPr/>
        </p:nvSpPr>
        <p:spPr bwMode="auto">
          <a:xfrm>
            <a:off x="2645402" y="3090831"/>
            <a:ext cx="1850054" cy="675877"/>
          </a:xfrm>
          <a:prstGeom prst="rect">
            <a:avLst/>
          </a:prstGeom>
          <a:noFill/>
          <a:ln w="12700">
            <a:solidFill>
              <a:srgbClr val="4BA82E"/>
            </a:solidFill>
            <a:miter lim="800000"/>
            <a:headEnd/>
            <a:tailEnd/>
          </a:ln>
          <a:effectLst/>
        </p:spPr>
        <p:txBody>
          <a:bodyPr wrap="square" tIns="108000">
            <a:spAutoFit/>
          </a:bodyPr>
          <a:lstStyle/>
          <a:p>
            <a:pPr marL="285750" indent="-285750">
              <a:lnSpc>
                <a:spcPct val="110000"/>
              </a:lnSpc>
              <a:spcBef>
                <a:spcPts val="1000"/>
              </a:spcBef>
              <a:buClr>
                <a:srgbClr val="D9D9D9"/>
              </a:buClr>
              <a:buFont typeface="Wingdings" panose="05000000000000000000" pitchFamily="2" charset="2"/>
              <a:buChar char="§"/>
              <a:defRPr/>
            </a:pPr>
            <a:r>
              <a:rPr lang="cs-CZ" sz="1600" b="1" dirty="0" err="1">
                <a:latin typeface="Arial" panose="020B0604020202020204" pitchFamily="34" charset="0"/>
                <a:cs typeface="Arial" panose="020B0604020202020204" pitchFamily="34" charset="0"/>
              </a:rPr>
              <a:t>Defining</a:t>
            </a:r>
            <a:br>
              <a:rPr lang="cs-CZ" sz="1600" b="1" dirty="0">
                <a:latin typeface="Arial" panose="020B0604020202020204" pitchFamily="34" charset="0"/>
                <a:cs typeface="Arial" panose="020B0604020202020204" pitchFamily="34" charset="0"/>
              </a:rPr>
            </a:br>
            <a:r>
              <a:rPr lang="cs-CZ" sz="1600" b="1" dirty="0" err="1">
                <a:latin typeface="Arial" panose="020B0604020202020204" pitchFamily="34" charset="0"/>
                <a:cs typeface="Arial" panose="020B0604020202020204" pitchFamily="34" charset="0"/>
              </a:rPr>
              <a:t>the</a:t>
            </a:r>
            <a:r>
              <a:rPr lang="cs-CZ" sz="1600" b="1" dirty="0">
                <a:latin typeface="Arial" panose="020B0604020202020204" pitchFamily="34" charset="0"/>
                <a:cs typeface="Arial" panose="020B0604020202020204" pitchFamily="34" charset="0"/>
              </a:rPr>
              <a:t> </a:t>
            </a:r>
            <a:r>
              <a:rPr lang="cs-CZ" sz="1600" b="1" dirty="0" err="1">
                <a:latin typeface="Arial" panose="020B0604020202020204" pitchFamily="34" charset="0"/>
                <a:cs typeface="Arial" panose="020B0604020202020204" pitchFamily="34" charset="0"/>
              </a:rPr>
              <a:t>problem</a:t>
            </a:r>
            <a:endParaRPr lang="cs-CZ" sz="1600" b="1" dirty="0">
              <a:latin typeface="Arial" panose="020B0604020202020204" pitchFamily="34" charset="0"/>
              <a:cs typeface="Arial" panose="020B0604020202020204" pitchFamily="34" charset="0"/>
            </a:endParaRPr>
          </a:p>
        </p:txBody>
      </p:sp>
      <p:sp>
        <p:nvSpPr>
          <p:cNvPr id="10" name="Text Box 13">
            <a:extLst>
              <a:ext uri="{FF2B5EF4-FFF2-40B4-BE49-F238E27FC236}">
                <a16:creationId xmlns:a16="http://schemas.microsoft.com/office/drawing/2014/main" id="{83FFBA17-3BBF-43AC-833D-04B31DAE9D8F}"/>
              </a:ext>
            </a:extLst>
          </p:cNvPr>
          <p:cNvSpPr txBox="1">
            <a:spLocks noChangeArrowheads="1"/>
          </p:cNvSpPr>
          <p:nvPr/>
        </p:nvSpPr>
        <p:spPr bwMode="auto">
          <a:xfrm>
            <a:off x="2948755" y="4556201"/>
            <a:ext cx="2888672" cy="675877"/>
          </a:xfrm>
          <a:prstGeom prst="rect">
            <a:avLst/>
          </a:prstGeom>
          <a:noFill/>
          <a:ln w="12700">
            <a:solidFill>
              <a:srgbClr val="4BA82E"/>
            </a:solidFill>
            <a:miter lim="800000"/>
            <a:headEnd/>
            <a:tailEnd/>
          </a:ln>
          <a:effectLst/>
        </p:spPr>
        <p:txBody>
          <a:bodyPr wrap="square" tIns="108000">
            <a:spAutoFit/>
          </a:bodyPr>
          <a:lstStyle/>
          <a:p>
            <a:pPr marL="285750" indent="-285750">
              <a:lnSpc>
                <a:spcPct val="110000"/>
              </a:lnSpc>
              <a:spcBef>
                <a:spcPts val="1000"/>
              </a:spcBef>
              <a:buClr>
                <a:srgbClr val="D9D9D9"/>
              </a:buClr>
              <a:buFont typeface="Wingdings" panose="05000000000000000000" pitchFamily="2" charset="2"/>
              <a:buChar char="§"/>
              <a:defRPr/>
            </a:pPr>
            <a:r>
              <a:rPr lang="en-US" sz="1600" b="1" dirty="0">
                <a:latin typeface="Arial" panose="020B0604020202020204" pitchFamily="34" charset="0"/>
                <a:cs typeface="Arial" panose="020B0604020202020204" pitchFamily="34" charset="0"/>
              </a:rPr>
              <a:t>Searching for alternative courses of action</a:t>
            </a:r>
          </a:p>
        </p:txBody>
      </p:sp>
      <p:sp>
        <p:nvSpPr>
          <p:cNvPr id="11" name="Text Box 17">
            <a:extLst>
              <a:ext uri="{FF2B5EF4-FFF2-40B4-BE49-F238E27FC236}">
                <a16:creationId xmlns:a16="http://schemas.microsoft.com/office/drawing/2014/main" id="{2022C70A-E627-47FD-A793-D42C88495C81}"/>
              </a:ext>
            </a:extLst>
          </p:cNvPr>
          <p:cNvSpPr txBox="1">
            <a:spLocks noChangeArrowheads="1"/>
          </p:cNvSpPr>
          <p:nvPr/>
        </p:nvSpPr>
        <p:spPr bwMode="auto">
          <a:xfrm>
            <a:off x="7189239" y="4304440"/>
            <a:ext cx="1840461" cy="675877"/>
          </a:xfrm>
          <a:prstGeom prst="rect">
            <a:avLst/>
          </a:prstGeom>
          <a:noFill/>
          <a:ln w="12700">
            <a:solidFill>
              <a:srgbClr val="4BA82E"/>
            </a:solidFill>
            <a:miter lim="800000"/>
            <a:headEnd/>
            <a:tailEnd/>
          </a:ln>
          <a:effectLst/>
        </p:spPr>
        <p:txBody>
          <a:bodyPr wrap="square" tIns="108000">
            <a:spAutoFit/>
          </a:bodyPr>
          <a:lstStyle/>
          <a:p>
            <a:pPr marL="285750" indent="-285750">
              <a:lnSpc>
                <a:spcPct val="110000"/>
              </a:lnSpc>
              <a:spcBef>
                <a:spcPts val="1000"/>
              </a:spcBef>
              <a:buClr>
                <a:srgbClr val="D9D9D9"/>
              </a:buClr>
              <a:buFont typeface="Wingdings" panose="05000000000000000000" pitchFamily="2" charset="2"/>
              <a:buChar char="§"/>
              <a:defRPr/>
            </a:pPr>
            <a:r>
              <a:rPr lang="cs-CZ" sz="1600" b="1" dirty="0" err="1">
                <a:latin typeface="Arial" panose="020B0604020202020204" pitchFamily="34" charset="0"/>
                <a:cs typeface="Arial" panose="020B0604020202020204" pitchFamily="34" charset="0"/>
              </a:rPr>
              <a:t>Selecting</a:t>
            </a:r>
            <a:r>
              <a:rPr lang="cs-CZ" sz="1600" b="1" dirty="0">
                <a:latin typeface="Arial" panose="020B0604020202020204" pitchFamily="34" charset="0"/>
                <a:cs typeface="Arial" panose="020B0604020202020204" pitchFamily="34" charset="0"/>
              </a:rPr>
              <a:t> </a:t>
            </a:r>
            <a:r>
              <a:rPr lang="cs-CZ" sz="1600" b="1" dirty="0" err="1">
                <a:latin typeface="Arial" panose="020B0604020202020204" pitchFamily="34" charset="0"/>
                <a:cs typeface="Arial" panose="020B0604020202020204" pitchFamily="34" charset="0"/>
              </a:rPr>
              <a:t>one</a:t>
            </a:r>
            <a:r>
              <a:rPr lang="cs-CZ" sz="1600" b="1" dirty="0">
                <a:latin typeface="Arial" panose="020B0604020202020204" pitchFamily="34" charset="0"/>
                <a:cs typeface="Arial" panose="020B0604020202020204" pitchFamily="34" charset="0"/>
              </a:rPr>
              <a:t> </a:t>
            </a:r>
            <a:r>
              <a:rPr lang="cs-CZ" sz="1600" b="1" dirty="0" err="1">
                <a:latin typeface="Arial" panose="020B0604020202020204" pitchFamily="34" charset="0"/>
                <a:cs typeface="Arial" panose="020B0604020202020204" pitchFamily="34" charset="0"/>
              </a:rPr>
              <a:t>alternative</a:t>
            </a:r>
            <a:endParaRPr lang="cs-CZ" sz="1600" b="1" dirty="0">
              <a:latin typeface="Arial" panose="020B0604020202020204" pitchFamily="34" charset="0"/>
              <a:cs typeface="Arial" panose="020B0604020202020204" pitchFamily="34" charset="0"/>
            </a:endParaRPr>
          </a:p>
        </p:txBody>
      </p:sp>
      <p:sp>
        <p:nvSpPr>
          <p:cNvPr id="12" name="Text Box 21">
            <a:extLst>
              <a:ext uri="{FF2B5EF4-FFF2-40B4-BE49-F238E27FC236}">
                <a16:creationId xmlns:a16="http://schemas.microsoft.com/office/drawing/2014/main" id="{5EC015EB-9EF5-41CA-A34F-E302EEDECC54}"/>
              </a:ext>
            </a:extLst>
          </p:cNvPr>
          <p:cNvSpPr txBox="1">
            <a:spLocks noChangeArrowheads="1"/>
          </p:cNvSpPr>
          <p:nvPr/>
        </p:nvSpPr>
        <p:spPr bwMode="auto">
          <a:xfrm>
            <a:off x="6067081" y="2695721"/>
            <a:ext cx="2028826" cy="666062"/>
          </a:xfrm>
          <a:prstGeom prst="rect">
            <a:avLst/>
          </a:prstGeom>
          <a:noFill/>
          <a:ln w="12700">
            <a:solidFill>
              <a:srgbClr val="4BA82E"/>
            </a:solidFill>
            <a:miter lim="800000"/>
            <a:headEnd/>
            <a:tailEnd/>
          </a:ln>
          <a:effectLst/>
        </p:spPr>
        <p:txBody>
          <a:bodyPr wrap="square" tIns="108000" bIns="36000">
            <a:spAutoFit/>
          </a:bodyPr>
          <a:lstStyle/>
          <a:p>
            <a:pPr marL="285750" indent="-285750">
              <a:lnSpc>
                <a:spcPct val="110000"/>
              </a:lnSpc>
              <a:spcBef>
                <a:spcPts val="1000"/>
              </a:spcBef>
              <a:buClr>
                <a:srgbClr val="D9D9D9"/>
              </a:buClr>
              <a:buFont typeface="Wingdings" panose="05000000000000000000" pitchFamily="2" charset="2"/>
              <a:buChar char="§"/>
              <a:defRPr/>
            </a:pPr>
            <a:r>
              <a:rPr lang="cs-CZ" sz="1600" b="1" dirty="0" err="1">
                <a:latin typeface="Arial" panose="020B0604020202020204" pitchFamily="34" charset="0"/>
                <a:cs typeface="Arial" panose="020B0604020202020204" pitchFamily="34" charset="0"/>
              </a:rPr>
              <a:t>Evaluating</a:t>
            </a:r>
            <a:r>
              <a:rPr lang="cs-CZ" sz="1600" b="1" dirty="0">
                <a:latin typeface="Arial" panose="020B0604020202020204" pitchFamily="34" charset="0"/>
                <a:cs typeface="Arial" panose="020B0604020202020204" pitchFamily="34" charset="0"/>
              </a:rPr>
              <a:t> </a:t>
            </a:r>
            <a:r>
              <a:rPr lang="cs-CZ" sz="1600" b="1" dirty="0" err="1">
                <a:latin typeface="Arial" panose="020B0604020202020204" pitchFamily="34" charset="0"/>
                <a:cs typeface="Arial" panose="020B0604020202020204" pitchFamily="34" charset="0"/>
              </a:rPr>
              <a:t>the</a:t>
            </a:r>
            <a:r>
              <a:rPr lang="cs-CZ" sz="1600" b="1" dirty="0">
                <a:latin typeface="Arial" panose="020B0604020202020204" pitchFamily="34" charset="0"/>
                <a:cs typeface="Arial" panose="020B0604020202020204" pitchFamily="34" charset="0"/>
              </a:rPr>
              <a:t> </a:t>
            </a:r>
            <a:r>
              <a:rPr lang="cs-CZ" sz="1600" b="1" dirty="0" err="1">
                <a:latin typeface="Arial" panose="020B0604020202020204" pitchFamily="34" charset="0"/>
                <a:cs typeface="Arial" panose="020B0604020202020204" pitchFamily="34" charset="0"/>
              </a:rPr>
              <a:t>alternatives</a:t>
            </a:r>
            <a:endParaRPr lang="cs-CZ" sz="1600" b="1" dirty="0">
              <a:latin typeface="Arial" panose="020B0604020202020204" pitchFamily="34" charset="0"/>
              <a:cs typeface="Arial" panose="020B0604020202020204" pitchFamily="34" charset="0"/>
            </a:endParaRPr>
          </a:p>
        </p:txBody>
      </p:sp>
      <p:sp>
        <p:nvSpPr>
          <p:cNvPr id="13" name="Line 24">
            <a:extLst>
              <a:ext uri="{FF2B5EF4-FFF2-40B4-BE49-F238E27FC236}">
                <a16:creationId xmlns:a16="http://schemas.microsoft.com/office/drawing/2014/main" id="{FE960E3A-32C9-4364-BAD0-9862AAE4A7F1}"/>
              </a:ext>
            </a:extLst>
          </p:cNvPr>
          <p:cNvSpPr>
            <a:spLocks noChangeShapeType="1"/>
          </p:cNvSpPr>
          <p:nvPr/>
        </p:nvSpPr>
        <p:spPr bwMode="auto">
          <a:xfrm>
            <a:off x="4006374" y="3829248"/>
            <a:ext cx="152400" cy="533400"/>
          </a:xfrm>
          <a:prstGeom prst="line">
            <a:avLst/>
          </a:prstGeom>
          <a:noFill/>
          <a:ln w="76200">
            <a:solidFill>
              <a:srgbClr val="4BA82E"/>
            </a:solidFill>
            <a:round/>
            <a:headEnd/>
            <a:tailEnd type="triangle" w="med" len="med"/>
          </a:ln>
          <a:effectLst/>
        </p:spPr>
        <p:txBody>
          <a:bodyPr>
            <a:spAutoFit/>
          </a:bodyPr>
          <a:lstStyle/>
          <a:p>
            <a:pPr>
              <a:defRPr/>
            </a:pPr>
            <a:endParaRPr lang="en-US" sz="2000">
              <a:effectLst>
                <a:outerShdw blurRad="38100" dist="38100" dir="2700000" algn="tl">
                  <a:srgbClr val="000000">
                    <a:alpha val="43137"/>
                  </a:srgbClr>
                </a:outerShdw>
              </a:effectLst>
              <a:latin typeface="Times New Roman" charset="0"/>
            </a:endParaRPr>
          </a:p>
        </p:txBody>
      </p:sp>
      <p:sp>
        <p:nvSpPr>
          <p:cNvPr id="14" name="Line 25">
            <a:extLst>
              <a:ext uri="{FF2B5EF4-FFF2-40B4-BE49-F238E27FC236}">
                <a16:creationId xmlns:a16="http://schemas.microsoft.com/office/drawing/2014/main" id="{957BCB95-03D8-4C8A-B241-8072812C5997}"/>
              </a:ext>
            </a:extLst>
          </p:cNvPr>
          <p:cNvSpPr>
            <a:spLocks noChangeShapeType="1"/>
          </p:cNvSpPr>
          <p:nvPr/>
        </p:nvSpPr>
        <p:spPr bwMode="auto">
          <a:xfrm flipV="1">
            <a:off x="5317871" y="3419027"/>
            <a:ext cx="762000" cy="838200"/>
          </a:xfrm>
          <a:prstGeom prst="line">
            <a:avLst/>
          </a:prstGeom>
          <a:noFill/>
          <a:ln w="76200">
            <a:solidFill>
              <a:srgbClr val="4BA82E"/>
            </a:solidFill>
            <a:round/>
            <a:headEnd/>
            <a:tailEnd type="triangle" w="med" len="med"/>
          </a:ln>
          <a:effectLst/>
        </p:spPr>
        <p:txBody>
          <a:bodyPr>
            <a:spAutoFit/>
          </a:bodyPr>
          <a:lstStyle/>
          <a:p>
            <a:pPr>
              <a:defRPr/>
            </a:pPr>
            <a:endParaRPr lang="en-US" sz="2000">
              <a:effectLst>
                <a:outerShdw blurRad="38100" dist="38100" dir="2700000" algn="tl">
                  <a:srgbClr val="000000">
                    <a:alpha val="43137"/>
                  </a:srgbClr>
                </a:outerShdw>
              </a:effectLst>
              <a:latin typeface="Times New Roman" charset="0"/>
            </a:endParaRPr>
          </a:p>
        </p:txBody>
      </p:sp>
      <p:sp>
        <p:nvSpPr>
          <p:cNvPr id="15" name="Line 26">
            <a:extLst>
              <a:ext uri="{FF2B5EF4-FFF2-40B4-BE49-F238E27FC236}">
                <a16:creationId xmlns:a16="http://schemas.microsoft.com/office/drawing/2014/main" id="{1A2BA8AD-5199-49B8-9A12-2B1AFF01DF28}"/>
              </a:ext>
            </a:extLst>
          </p:cNvPr>
          <p:cNvSpPr>
            <a:spLocks noChangeShapeType="1"/>
          </p:cNvSpPr>
          <p:nvPr/>
        </p:nvSpPr>
        <p:spPr bwMode="auto">
          <a:xfrm>
            <a:off x="7970289" y="3486348"/>
            <a:ext cx="228600" cy="609600"/>
          </a:xfrm>
          <a:prstGeom prst="line">
            <a:avLst/>
          </a:prstGeom>
          <a:noFill/>
          <a:ln w="76200">
            <a:solidFill>
              <a:srgbClr val="4BA82E"/>
            </a:solidFill>
            <a:round/>
            <a:headEnd/>
            <a:tailEnd type="triangle" w="med" len="med"/>
          </a:ln>
          <a:effectLst/>
        </p:spPr>
        <p:txBody>
          <a:bodyPr>
            <a:spAutoFit/>
          </a:bodyPr>
          <a:lstStyle/>
          <a:p>
            <a:pPr>
              <a:defRPr/>
            </a:pPr>
            <a:endParaRPr lang="en-US" sz="2000">
              <a:effectLst>
                <a:outerShdw blurRad="38100" dist="38100" dir="2700000" algn="tl">
                  <a:srgbClr val="000000">
                    <a:alpha val="43137"/>
                  </a:srgbClr>
                </a:outerShdw>
              </a:effectLst>
              <a:latin typeface="Times New Roman" charset="0"/>
            </a:endParaRPr>
          </a:p>
        </p:txBody>
      </p:sp>
    </p:spTree>
    <p:extLst>
      <p:ext uri="{BB962C8B-B14F-4D97-AF65-F5344CB8AC3E}">
        <p14:creationId xmlns:p14="http://schemas.microsoft.com/office/powerpoint/2010/main" val="35906089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9E7D0FC-D322-49E9-85D2-5B3ACC6094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39E7D0FC-D322-49E9-85D2-5B3ACC6094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80</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Graph</a:t>
            </a:r>
            <a:r>
              <a:rPr lang="cs-CZ" dirty="0"/>
              <a:t> Modeling</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cs-CZ" b="1" dirty="0" err="1"/>
              <a:t>Optimal</a:t>
            </a:r>
            <a:r>
              <a:rPr lang="cs-CZ" b="1" dirty="0"/>
              <a:t> </a:t>
            </a:r>
            <a:r>
              <a:rPr lang="cs-CZ" b="1" dirty="0" err="1"/>
              <a:t>solution</a:t>
            </a:r>
            <a:endParaRPr lang="en-US" b="1" dirty="0"/>
          </a:p>
          <a:p>
            <a:pPr lvl="1">
              <a:lnSpc>
                <a:spcPct val="110000"/>
              </a:lnSpc>
            </a:pPr>
            <a:r>
              <a:rPr lang="cs-CZ" dirty="0" err="1"/>
              <a:t>Objective</a:t>
            </a:r>
            <a:r>
              <a:rPr lang="cs-CZ" dirty="0"/>
              <a:t> </a:t>
            </a:r>
            <a:r>
              <a:rPr lang="cs-CZ" dirty="0" err="1"/>
              <a:t>value</a:t>
            </a: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11" name="Zástupný text 8">
            <a:extLst>
              <a:ext uri="{FF2B5EF4-FFF2-40B4-BE49-F238E27FC236}">
                <a16:creationId xmlns:a16="http://schemas.microsoft.com/office/drawing/2014/main" id="{D42AF040-FC7C-4BF6-DF03-02394703866E}"/>
              </a:ext>
            </a:extLst>
          </p:cNvPr>
          <p:cNvSpPr>
            <a:spLocks noGrp="1"/>
          </p:cNvSpPr>
          <p:nvPr>
            <p:ph type="body" sz="quarter" idx="23"/>
          </p:nvPr>
        </p:nvSpPr>
        <p:spPr>
          <a:xfrm>
            <a:off x="460326" y="1066638"/>
            <a:ext cx="9552969" cy="369332"/>
          </a:xfrm>
        </p:spPr>
        <p:txBody>
          <a:bodyPr/>
          <a:lstStyle/>
          <a:p>
            <a:r>
              <a:rPr lang="cs-CZ" dirty="0" err="1"/>
              <a:t>Minimal</a:t>
            </a:r>
            <a:r>
              <a:rPr lang="cs-CZ" dirty="0"/>
              <a:t> </a:t>
            </a:r>
            <a:r>
              <a:rPr lang="cs-CZ" dirty="0" err="1"/>
              <a:t>Spanning</a:t>
            </a:r>
            <a:r>
              <a:rPr lang="cs-CZ" dirty="0"/>
              <a:t> </a:t>
            </a:r>
            <a:r>
              <a:rPr lang="cs-CZ" dirty="0" err="1"/>
              <a:t>Tree</a:t>
            </a:r>
            <a:r>
              <a:rPr lang="cs-CZ" dirty="0"/>
              <a:t> – </a:t>
            </a:r>
            <a:r>
              <a:rPr lang="cs-CZ" dirty="0" err="1"/>
              <a:t>solution</a:t>
            </a:r>
            <a:endParaRPr lang="en-US" dirty="0"/>
          </a:p>
        </p:txBody>
      </p:sp>
      <p:graphicFrame>
        <p:nvGraphicFramePr>
          <p:cNvPr id="12" name="Objekt 11">
            <a:extLst>
              <a:ext uri="{FF2B5EF4-FFF2-40B4-BE49-F238E27FC236}">
                <a16:creationId xmlns:a16="http://schemas.microsoft.com/office/drawing/2014/main" id="{8C6C70AD-55D9-EFBE-3DF8-3DB063DCD273}"/>
              </a:ext>
            </a:extLst>
          </p:cNvPr>
          <p:cNvGraphicFramePr>
            <a:graphicFrameLocks noChangeAspect="1"/>
          </p:cNvGraphicFramePr>
          <p:nvPr>
            <p:extLst>
              <p:ext uri="{D42A27DB-BD31-4B8C-83A1-F6EECF244321}">
                <p14:modId xmlns:p14="http://schemas.microsoft.com/office/powerpoint/2010/main" val="2746415008"/>
              </p:ext>
            </p:extLst>
          </p:nvPr>
        </p:nvGraphicFramePr>
        <p:xfrm>
          <a:off x="1176338" y="2328863"/>
          <a:ext cx="3468687" cy="346075"/>
        </p:xfrm>
        <a:graphic>
          <a:graphicData uri="http://schemas.openxmlformats.org/presentationml/2006/ole">
            <mc:AlternateContent xmlns:mc="http://schemas.openxmlformats.org/markup-compatibility/2006">
              <mc:Choice xmlns:v="urn:schemas-microsoft-com:vml" Requires="v">
                <p:oleObj name="Equation" r:id="rId5" imgW="2286000" imgH="228600" progId="Equation.DSMT4">
                  <p:embed/>
                </p:oleObj>
              </mc:Choice>
              <mc:Fallback>
                <p:oleObj name="Equation" r:id="rId5" imgW="2286000" imgH="228600" progId="Equation.DSMT4">
                  <p:embed/>
                  <p:pic>
                    <p:nvPicPr>
                      <p:cNvPr id="12" name="Objekt 11">
                        <a:extLst>
                          <a:ext uri="{FF2B5EF4-FFF2-40B4-BE49-F238E27FC236}">
                            <a16:creationId xmlns:a16="http://schemas.microsoft.com/office/drawing/2014/main" id="{8C6C70AD-55D9-EFBE-3DF8-3DB063DCD273}"/>
                          </a:ext>
                        </a:extLst>
                      </p:cNvPr>
                      <p:cNvPicPr/>
                      <p:nvPr/>
                    </p:nvPicPr>
                    <p:blipFill>
                      <a:blip r:embed="rId6"/>
                      <a:stretch>
                        <a:fillRect/>
                      </a:stretch>
                    </p:blipFill>
                    <p:spPr>
                      <a:xfrm>
                        <a:off x="1176338" y="2328863"/>
                        <a:ext cx="3468687" cy="346075"/>
                      </a:xfrm>
                      <a:prstGeom prst="rect">
                        <a:avLst/>
                      </a:prstGeom>
                    </p:spPr>
                  </p:pic>
                </p:oleObj>
              </mc:Fallback>
            </mc:AlternateContent>
          </a:graphicData>
        </a:graphic>
      </p:graphicFrame>
      <p:graphicFrame>
        <p:nvGraphicFramePr>
          <p:cNvPr id="7" name="Tabulka 6">
            <a:extLst>
              <a:ext uri="{FF2B5EF4-FFF2-40B4-BE49-F238E27FC236}">
                <a16:creationId xmlns:a16="http://schemas.microsoft.com/office/drawing/2014/main" id="{062E8D16-4B68-A6C1-2BD6-F72EC4BCDC18}"/>
              </a:ext>
            </a:extLst>
          </p:cNvPr>
          <p:cNvGraphicFramePr>
            <a:graphicFrameLocks noGrp="1"/>
          </p:cNvGraphicFramePr>
          <p:nvPr/>
        </p:nvGraphicFramePr>
        <p:xfrm>
          <a:off x="857558" y="3356390"/>
          <a:ext cx="6095998" cy="2153409"/>
        </p:xfrm>
        <a:graphic>
          <a:graphicData uri="http://schemas.openxmlformats.org/drawingml/2006/table">
            <a:tbl>
              <a:tblPr>
                <a:tableStyleId>{5C22544A-7EE6-4342-B048-85BDC9FD1C3A}</a:tableStyleId>
              </a:tblPr>
              <a:tblGrid>
                <a:gridCol w="777718">
                  <a:extLst>
                    <a:ext uri="{9D8B030D-6E8A-4147-A177-3AD203B41FA5}">
                      <a16:colId xmlns:a16="http://schemas.microsoft.com/office/drawing/2014/main" val="3698550303"/>
                    </a:ext>
                  </a:extLst>
                </a:gridCol>
                <a:gridCol w="886380">
                  <a:extLst>
                    <a:ext uri="{9D8B030D-6E8A-4147-A177-3AD203B41FA5}">
                      <a16:colId xmlns:a16="http://schemas.microsoft.com/office/drawing/2014/main" val="2603527545"/>
                    </a:ext>
                  </a:extLst>
                </a:gridCol>
                <a:gridCol w="886380">
                  <a:extLst>
                    <a:ext uri="{9D8B030D-6E8A-4147-A177-3AD203B41FA5}">
                      <a16:colId xmlns:a16="http://schemas.microsoft.com/office/drawing/2014/main" val="4030462888"/>
                    </a:ext>
                  </a:extLst>
                </a:gridCol>
                <a:gridCol w="886380">
                  <a:extLst>
                    <a:ext uri="{9D8B030D-6E8A-4147-A177-3AD203B41FA5}">
                      <a16:colId xmlns:a16="http://schemas.microsoft.com/office/drawing/2014/main" val="2725501363"/>
                    </a:ext>
                  </a:extLst>
                </a:gridCol>
                <a:gridCol w="886380">
                  <a:extLst>
                    <a:ext uri="{9D8B030D-6E8A-4147-A177-3AD203B41FA5}">
                      <a16:colId xmlns:a16="http://schemas.microsoft.com/office/drawing/2014/main" val="1745760346"/>
                    </a:ext>
                  </a:extLst>
                </a:gridCol>
                <a:gridCol w="886380">
                  <a:extLst>
                    <a:ext uri="{9D8B030D-6E8A-4147-A177-3AD203B41FA5}">
                      <a16:colId xmlns:a16="http://schemas.microsoft.com/office/drawing/2014/main" val="911045572"/>
                    </a:ext>
                  </a:extLst>
                </a:gridCol>
                <a:gridCol w="886380">
                  <a:extLst>
                    <a:ext uri="{9D8B030D-6E8A-4147-A177-3AD203B41FA5}">
                      <a16:colId xmlns:a16="http://schemas.microsoft.com/office/drawing/2014/main" val="632924785"/>
                    </a:ext>
                  </a:extLst>
                </a:gridCol>
              </a:tblGrid>
              <a:tr h="473877">
                <a:tc>
                  <a:txBody>
                    <a:bodyPr/>
                    <a:lstStyle/>
                    <a:p>
                      <a:pPr algn="ctr" fontAlgn="b"/>
                      <a:r>
                        <a:rPr lang="cs-CZ" sz="1200" b="1" i="0" u="none" strike="noStrike"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Boards</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940973333"/>
                  </a:ext>
                </a:extLst>
              </a:tr>
              <a:tr h="279922">
                <a:tc>
                  <a:txBody>
                    <a:bodyPr/>
                    <a:lstStyle/>
                    <a:p>
                      <a:pPr algn="ctr" fontAlgn="b"/>
                      <a:r>
                        <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chemeClr val="bg1">
                              <a:lumMod val="65000"/>
                            </a:schemeClr>
                          </a:solidFill>
                          <a:effectLst/>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chemeClr val="bg1">
                              <a:lumMod val="65000"/>
                            </a:schemeClr>
                          </a:solidFill>
                          <a:effectLst/>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chemeClr val="bg1">
                              <a:lumMod val="65000"/>
                            </a:schemeClr>
                          </a:solidFill>
                          <a:effectLst/>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6170524"/>
                  </a:ext>
                </a:extLst>
              </a:tr>
              <a:tr h="279922">
                <a:tc>
                  <a:txBody>
                    <a:bodyPr/>
                    <a:lstStyle/>
                    <a:p>
                      <a:pPr algn="ctr" fontAlgn="b"/>
                      <a:r>
                        <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chemeClr val="bg1">
                              <a:lumMod val="65000"/>
                            </a:schemeClr>
                          </a:solidFill>
                          <a:effectLst/>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7664596"/>
                  </a:ext>
                </a:extLst>
              </a:tr>
              <a:tr h="279922">
                <a:tc>
                  <a:txBody>
                    <a:bodyPr/>
                    <a:lstStyle/>
                    <a:p>
                      <a:pPr algn="ctr" fontAlgn="b"/>
                      <a:r>
                        <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chemeClr val="bg1">
                              <a:lumMod val="65000"/>
                            </a:schemeClr>
                          </a:solidFill>
                          <a:effectLst/>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6671656"/>
                  </a:ext>
                </a:extLst>
              </a:tr>
              <a:tr h="279922">
                <a:tc>
                  <a:txBody>
                    <a:bodyPr/>
                    <a:lstStyle/>
                    <a:p>
                      <a:pPr algn="ctr" fontAlgn="b"/>
                      <a:r>
                        <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chemeClr val="bg1">
                              <a:lumMod val="65000"/>
                            </a:schemeClr>
                          </a:solidFill>
                          <a:effectLst/>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2529404"/>
                  </a:ext>
                </a:extLst>
              </a:tr>
              <a:tr h="279922">
                <a:tc>
                  <a:txBody>
                    <a:bodyPr/>
                    <a:lstStyle/>
                    <a:p>
                      <a:pPr algn="ctr" fontAlgn="b"/>
                      <a:r>
                        <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chemeClr val="bg1">
                              <a:lumMod val="65000"/>
                            </a:schemeClr>
                          </a:solidFill>
                          <a:effectLst/>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chemeClr val="bg1">
                              <a:lumMod val="65000"/>
                            </a:schemeClr>
                          </a:solidFill>
                          <a:effectLst/>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1939887"/>
                  </a:ext>
                </a:extLst>
              </a:tr>
              <a:tr h="279922">
                <a:tc>
                  <a:txBody>
                    <a:bodyPr/>
                    <a:lstStyle/>
                    <a:p>
                      <a:pPr algn="ctr" fontAlgn="b"/>
                      <a:r>
                        <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chemeClr val="bg1">
                              <a:lumMod val="65000"/>
                            </a:schemeClr>
                          </a:solidFill>
                          <a:effectLst/>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chemeClr val="bg1">
                              <a:lumMod val="65000"/>
                            </a:schemeClr>
                          </a:solidFill>
                          <a:effectLst/>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3804701"/>
                  </a:ext>
                </a:extLst>
              </a:tr>
            </a:tbl>
          </a:graphicData>
        </a:graphic>
      </p:graphicFrame>
      <p:grpSp>
        <p:nvGrpSpPr>
          <p:cNvPr id="10" name="Skupina 9">
            <a:extLst>
              <a:ext uri="{FF2B5EF4-FFF2-40B4-BE49-F238E27FC236}">
                <a16:creationId xmlns:a16="http://schemas.microsoft.com/office/drawing/2014/main" id="{DB07A0E3-C8DA-1C20-C4F7-62F78BD50496}"/>
              </a:ext>
            </a:extLst>
          </p:cNvPr>
          <p:cNvGrpSpPr/>
          <p:nvPr/>
        </p:nvGrpSpPr>
        <p:grpSpPr>
          <a:xfrm>
            <a:off x="5376717" y="1068651"/>
            <a:ext cx="4240541" cy="2168725"/>
            <a:chOff x="6798543" y="1606002"/>
            <a:chExt cx="3424804" cy="1751535"/>
          </a:xfrm>
        </p:grpSpPr>
        <p:sp>
          <p:nvSpPr>
            <p:cNvPr id="13" name="Ovál 12">
              <a:extLst>
                <a:ext uri="{FF2B5EF4-FFF2-40B4-BE49-F238E27FC236}">
                  <a16:creationId xmlns:a16="http://schemas.microsoft.com/office/drawing/2014/main" id="{5EBC676A-9A23-E448-9A84-08F7F6526FD0}"/>
                </a:ext>
              </a:extLst>
            </p:cNvPr>
            <p:cNvSpPr/>
            <p:nvPr/>
          </p:nvSpPr>
          <p:spPr>
            <a:xfrm>
              <a:off x="6798543" y="2185952"/>
              <a:ext cx="504049" cy="50404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1</a:t>
              </a:r>
            </a:p>
          </p:txBody>
        </p:sp>
        <p:sp>
          <p:nvSpPr>
            <p:cNvPr id="14" name="Ovál 13">
              <a:extLst>
                <a:ext uri="{FF2B5EF4-FFF2-40B4-BE49-F238E27FC236}">
                  <a16:creationId xmlns:a16="http://schemas.microsoft.com/office/drawing/2014/main" id="{17CF5E70-DB66-2ED4-2841-6B2BCD8517C2}"/>
                </a:ext>
              </a:extLst>
            </p:cNvPr>
            <p:cNvSpPr/>
            <p:nvPr/>
          </p:nvSpPr>
          <p:spPr>
            <a:xfrm>
              <a:off x="7918082" y="1635486"/>
              <a:ext cx="504049" cy="50404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2</a:t>
              </a:r>
            </a:p>
          </p:txBody>
        </p:sp>
        <p:sp>
          <p:nvSpPr>
            <p:cNvPr id="15" name="Ovál 14">
              <a:extLst>
                <a:ext uri="{FF2B5EF4-FFF2-40B4-BE49-F238E27FC236}">
                  <a16:creationId xmlns:a16="http://schemas.microsoft.com/office/drawing/2014/main" id="{FE0167BD-CE6D-DFC3-E627-6959523EC766}"/>
                </a:ext>
              </a:extLst>
            </p:cNvPr>
            <p:cNvSpPr/>
            <p:nvPr/>
          </p:nvSpPr>
          <p:spPr>
            <a:xfrm>
              <a:off x="7918081" y="2839853"/>
              <a:ext cx="504049" cy="50404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3</a:t>
              </a:r>
            </a:p>
          </p:txBody>
        </p:sp>
        <p:sp>
          <p:nvSpPr>
            <p:cNvPr id="16" name="Ovál 15">
              <a:extLst>
                <a:ext uri="{FF2B5EF4-FFF2-40B4-BE49-F238E27FC236}">
                  <a16:creationId xmlns:a16="http://schemas.microsoft.com/office/drawing/2014/main" id="{2860C32D-94CB-1F29-DE5F-639BF028C28D}"/>
                </a:ext>
              </a:extLst>
            </p:cNvPr>
            <p:cNvSpPr/>
            <p:nvPr/>
          </p:nvSpPr>
          <p:spPr>
            <a:xfrm>
              <a:off x="9719298" y="1635485"/>
              <a:ext cx="504049" cy="50404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5</a:t>
              </a:r>
            </a:p>
          </p:txBody>
        </p:sp>
        <p:sp>
          <p:nvSpPr>
            <p:cNvPr id="17" name="Ovál 16">
              <a:extLst>
                <a:ext uri="{FF2B5EF4-FFF2-40B4-BE49-F238E27FC236}">
                  <a16:creationId xmlns:a16="http://schemas.microsoft.com/office/drawing/2014/main" id="{A777DBB6-48F4-17C6-CF08-23B6D0E1D2C3}"/>
                </a:ext>
              </a:extLst>
            </p:cNvPr>
            <p:cNvSpPr/>
            <p:nvPr/>
          </p:nvSpPr>
          <p:spPr>
            <a:xfrm>
              <a:off x="9719298" y="2839853"/>
              <a:ext cx="504049" cy="50404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6</a:t>
              </a:r>
            </a:p>
          </p:txBody>
        </p:sp>
        <p:sp>
          <p:nvSpPr>
            <p:cNvPr id="18" name="Ovál 17">
              <a:extLst>
                <a:ext uri="{FF2B5EF4-FFF2-40B4-BE49-F238E27FC236}">
                  <a16:creationId xmlns:a16="http://schemas.microsoft.com/office/drawing/2014/main" id="{C550DD0A-20A1-E821-13A9-9F69CE961CB5}"/>
                </a:ext>
              </a:extLst>
            </p:cNvPr>
            <p:cNvSpPr/>
            <p:nvPr/>
          </p:nvSpPr>
          <p:spPr>
            <a:xfrm>
              <a:off x="8785596" y="2250804"/>
              <a:ext cx="504049" cy="50404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4</a:t>
              </a:r>
            </a:p>
          </p:txBody>
        </p:sp>
        <p:cxnSp>
          <p:nvCxnSpPr>
            <p:cNvPr id="19" name="Přímá spojnice 18">
              <a:extLst>
                <a:ext uri="{FF2B5EF4-FFF2-40B4-BE49-F238E27FC236}">
                  <a16:creationId xmlns:a16="http://schemas.microsoft.com/office/drawing/2014/main" id="{F3D5C94C-79C7-904D-2C85-2CB5EDE2A4A8}"/>
                </a:ext>
              </a:extLst>
            </p:cNvPr>
            <p:cNvCxnSpPr>
              <a:cxnSpLocks/>
              <a:stCxn id="13" idx="7"/>
              <a:endCxn id="14" idx="2"/>
            </p:cNvCxnSpPr>
            <p:nvPr/>
          </p:nvCxnSpPr>
          <p:spPr>
            <a:xfrm flipV="1">
              <a:off x="7228776" y="1887511"/>
              <a:ext cx="689306" cy="372257"/>
            </a:xfrm>
            <a:prstGeom prst="line">
              <a:avLst/>
            </a:prstGeom>
            <a:ln>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20" name="Přímá spojnice 19">
              <a:extLst>
                <a:ext uri="{FF2B5EF4-FFF2-40B4-BE49-F238E27FC236}">
                  <a16:creationId xmlns:a16="http://schemas.microsoft.com/office/drawing/2014/main" id="{D25FB95B-EB2D-3430-63EB-D51EED9EB39E}"/>
                </a:ext>
              </a:extLst>
            </p:cNvPr>
            <p:cNvCxnSpPr>
              <a:cxnSpLocks/>
              <a:stCxn id="13" idx="5"/>
              <a:endCxn id="15" idx="2"/>
            </p:cNvCxnSpPr>
            <p:nvPr/>
          </p:nvCxnSpPr>
          <p:spPr>
            <a:xfrm>
              <a:off x="7228776" y="2616185"/>
              <a:ext cx="689305" cy="475693"/>
            </a:xfrm>
            <a:prstGeom prst="line">
              <a:avLst/>
            </a:prstGeom>
            <a:ln>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21" name="Přímá spojnice 20">
              <a:extLst>
                <a:ext uri="{FF2B5EF4-FFF2-40B4-BE49-F238E27FC236}">
                  <a16:creationId xmlns:a16="http://schemas.microsoft.com/office/drawing/2014/main" id="{1DE8DFAC-C5B0-5D67-FBC4-1A8C467B958B}"/>
                </a:ext>
              </a:extLst>
            </p:cNvPr>
            <p:cNvCxnSpPr>
              <a:cxnSpLocks/>
              <a:stCxn id="16" idx="2"/>
              <a:endCxn id="14" idx="6"/>
            </p:cNvCxnSpPr>
            <p:nvPr/>
          </p:nvCxnSpPr>
          <p:spPr>
            <a:xfrm flipH="1">
              <a:off x="8422131" y="1887510"/>
              <a:ext cx="1297167" cy="1"/>
            </a:xfrm>
            <a:prstGeom prst="line">
              <a:avLst/>
            </a:prstGeom>
          </p:spPr>
          <p:style>
            <a:lnRef idx="1">
              <a:schemeClr val="dk1"/>
            </a:lnRef>
            <a:fillRef idx="0">
              <a:schemeClr val="dk1"/>
            </a:fillRef>
            <a:effectRef idx="0">
              <a:schemeClr val="dk1"/>
            </a:effectRef>
            <a:fontRef idx="minor">
              <a:schemeClr val="tx1"/>
            </a:fontRef>
          </p:style>
        </p:cxnSp>
        <p:cxnSp>
          <p:nvCxnSpPr>
            <p:cNvPr id="22" name="Přímá spojnice 21">
              <a:extLst>
                <a:ext uri="{FF2B5EF4-FFF2-40B4-BE49-F238E27FC236}">
                  <a16:creationId xmlns:a16="http://schemas.microsoft.com/office/drawing/2014/main" id="{6AF1921C-2EB3-A6E3-DFF7-3029B51006F5}"/>
                </a:ext>
              </a:extLst>
            </p:cNvPr>
            <p:cNvCxnSpPr>
              <a:cxnSpLocks/>
              <a:stCxn id="18" idx="1"/>
              <a:endCxn id="14" idx="5"/>
            </p:cNvCxnSpPr>
            <p:nvPr/>
          </p:nvCxnSpPr>
          <p:spPr>
            <a:xfrm flipH="1" flipV="1">
              <a:off x="8348315" y="2065719"/>
              <a:ext cx="511097" cy="258901"/>
            </a:xfrm>
            <a:prstGeom prst="line">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23" name="Přímá spojnice 22">
              <a:extLst>
                <a:ext uri="{FF2B5EF4-FFF2-40B4-BE49-F238E27FC236}">
                  <a16:creationId xmlns:a16="http://schemas.microsoft.com/office/drawing/2014/main" id="{5B0A461D-D6E0-D90D-1325-3977F4CCDE2C}"/>
                </a:ext>
              </a:extLst>
            </p:cNvPr>
            <p:cNvCxnSpPr>
              <a:cxnSpLocks/>
              <a:stCxn id="15" idx="0"/>
              <a:endCxn id="14" idx="4"/>
            </p:cNvCxnSpPr>
            <p:nvPr/>
          </p:nvCxnSpPr>
          <p:spPr>
            <a:xfrm flipV="1">
              <a:off x="8170106" y="2139535"/>
              <a:ext cx="1" cy="700318"/>
            </a:xfrm>
            <a:prstGeom prst="line">
              <a:avLst/>
            </a:prstGeom>
          </p:spPr>
          <p:style>
            <a:lnRef idx="1">
              <a:schemeClr val="dk1"/>
            </a:lnRef>
            <a:fillRef idx="0">
              <a:schemeClr val="dk1"/>
            </a:fillRef>
            <a:effectRef idx="0">
              <a:schemeClr val="dk1"/>
            </a:effectRef>
            <a:fontRef idx="minor">
              <a:schemeClr val="tx1"/>
            </a:fontRef>
          </p:style>
        </p:cxnSp>
        <p:cxnSp>
          <p:nvCxnSpPr>
            <p:cNvPr id="24" name="Přímá spojnice 23">
              <a:extLst>
                <a:ext uri="{FF2B5EF4-FFF2-40B4-BE49-F238E27FC236}">
                  <a16:creationId xmlns:a16="http://schemas.microsoft.com/office/drawing/2014/main" id="{B0AD1468-D0F2-ED5A-15B0-4F1C5799124E}"/>
                </a:ext>
              </a:extLst>
            </p:cNvPr>
            <p:cNvCxnSpPr>
              <a:cxnSpLocks/>
            </p:cNvCxnSpPr>
            <p:nvPr/>
          </p:nvCxnSpPr>
          <p:spPr>
            <a:xfrm>
              <a:off x="9958294" y="2138169"/>
              <a:ext cx="0" cy="700319"/>
            </a:xfrm>
            <a:prstGeom prst="line">
              <a:avLst/>
            </a:prstGeom>
          </p:spPr>
          <p:style>
            <a:lnRef idx="1">
              <a:schemeClr val="dk1"/>
            </a:lnRef>
            <a:fillRef idx="0">
              <a:schemeClr val="dk1"/>
            </a:fillRef>
            <a:effectRef idx="0">
              <a:schemeClr val="dk1"/>
            </a:effectRef>
            <a:fontRef idx="minor">
              <a:schemeClr val="tx1"/>
            </a:fontRef>
          </p:style>
        </p:cxnSp>
        <p:cxnSp>
          <p:nvCxnSpPr>
            <p:cNvPr id="25" name="Přímá spojnice 24">
              <a:extLst>
                <a:ext uri="{FF2B5EF4-FFF2-40B4-BE49-F238E27FC236}">
                  <a16:creationId xmlns:a16="http://schemas.microsoft.com/office/drawing/2014/main" id="{8FF977B4-6BB1-E23F-E78B-04950E214722}"/>
                </a:ext>
              </a:extLst>
            </p:cNvPr>
            <p:cNvCxnSpPr>
              <a:cxnSpLocks/>
              <a:stCxn id="15" idx="6"/>
              <a:endCxn id="17" idx="2"/>
            </p:cNvCxnSpPr>
            <p:nvPr/>
          </p:nvCxnSpPr>
          <p:spPr>
            <a:xfrm>
              <a:off x="8422130" y="3091878"/>
              <a:ext cx="1297168" cy="0"/>
            </a:xfrm>
            <a:prstGeom prst="line">
              <a:avLst/>
            </a:prstGeom>
          </p:spPr>
          <p:style>
            <a:lnRef idx="1">
              <a:schemeClr val="dk1"/>
            </a:lnRef>
            <a:fillRef idx="0">
              <a:schemeClr val="dk1"/>
            </a:fillRef>
            <a:effectRef idx="0">
              <a:schemeClr val="dk1"/>
            </a:effectRef>
            <a:fontRef idx="minor">
              <a:schemeClr val="tx1"/>
            </a:fontRef>
          </p:style>
        </p:cxnSp>
        <p:cxnSp>
          <p:nvCxnSpPr>
            <p:cNvPr id="26" name="Přímá spojnice 25">
              <a:extLst>
                <a:ext uri="{FF2B5EF4-FFF2-40B4-BE49-F238E27FC236}">
                  <a16:creationId xmlns:a16="http://schemas.microsoft.com/office/drawing/2014/main" id="{1E5E08EA-568D-C251-B2EE-4246975D3C4E}"/>
                </a:ext>
              </a:extLst>
            </p:cNvPr>
            <p:cNvCxnSpPr>
              <a:cxnSpLocks/>
              <a:stCxn id="15" idx="7"/>
              <a:endCxn id="18" idx="3"/>
            </p:cNvCxnSpPr>
            <p:nvPr/>
          </p:nvCxnSpPr>
          <p:spPr>
            <a:xfrm flipV="1">
              <a:off x="8348314" y="2681037"/>
              <a:ext cx="511098" cy="232632"/>
            </a:xfrm>
            <a:prstGeom prst="line">
              <a:avLst/>
            </a:prstGeom>
          </p:spPr>
          <p:style>
            <a:lnRef idx="1">
              <a:schemeClr val="dk1"/>
            </a:lnRef>
            <a:fillRef idx="0">
              <a:schemeClr val="dk1"/>
            </a:fillRef>
            <a:effectRef idx="0">
              <a:schemeClr val="dk1"/>
            </a:effectRef>
            <a:fontRef idx="minor">
              <a:schemeClr val="tx1"/>
            </a:fontRef>
          </p:style>
        </p:cxnSp>
        <p:cxnSp>
          <p:nvCxnSpPr>
            <p:cNvPr id="27" name="Přímá spojnice 26">
              <a:extLst>
                <a:ext uri="{FF2B5EF4-FFF2-40B4-BE49-F238E27FC236}">
                  <a16:creationId xmlns:a16="http://schemas.microsoft.com/office/drawing/2014/main" id="{2F679994-B7D6-5C77-48CF-DFB639253982}"/>
                </a:ext>
              </a:extLst>
            </p:cNvPr>
            <p:cNvCxnSpPr>
              <a:cxnSpLocks/>
              <a:stCxn id="18" idx="5"/>
              <a:endCxn id="17" idx="1"/>
            </p:cNvCxnSpPr>
            <p:nvPr/>
          </p:nvCxnSpPr>
          <p:spPr>
            <a:xfrm>
              <a:off x="9215829" y="2681037"/>
              <a:ext cx="577285" cy="232632"/>
            </a:xfrm>
            <a:prstGeom prst="line">
              <a:avLst/>
            </a:prstGeom>
            <a:ln>
              <a:headEnd type="triangl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28" name="Přímá spojnice 27">
              <a:extLst>
                <a:ext uri="{FF2B5EF4-FFF2-40B4-BE49-F238E27FC236}">
                  <a16:creationId xmlns:a16="http://schemas.microsoft.com/office/drawing/2014/main" id="{015FF278-DBB9-DEFD-971E-FEBA234C6C46}"/>
                </a:ext>
              </a:extLst>
            </p:cNvPr>
            <p:cNvCxnSpPr>
              <a:cxnSpLocks/>
              <a:stCxn id="18" idx="7"/>
              <a:endCxn id="16" idx="3"/>
            </p:cNvCxnSpPr>
            <p:nvPr/>
          </p:nvCxnSpPr>
          <p:spPr>
            <a:xfrm flipV="1">
              <a:off x="9215829" y="2065718"/>
              <a:ext cx="577285" cy="258902"/>
            </a:xfrm>
            <a:prstGeom prst="line">
              <a:avLst/>
            </a:prstGeom>
            <a:ln>
              <a:headEnd type="triangle" w="med" len="med"/>
              <a:tailEnd type="none" w="med" len="med"/>
            </a:ln>
          </p:spPr>
          <p:style>
            <a:lnRef idx="3">
              <a:schemeClr val="accent3"/>
            </a:lnRef>
            <a:fillRef idx="0">
              <a:schemeClr val="accent3"/>
            </a:fillRef>
            <a:effectRef idx="2">
              <a:schemeClr val="accent3"/>
            </a:effectRef>
            <a:fontRef idx="minor">
              <a:schemeClr val="tx1"/>
            </a:fontRef>
          </p:style>
        </p:cxnSp>
        <p:sp>
          <p:nvSpPr>
            <p:cNvPr id="29" name="TextovéPole 28">
              <a:extLst>
                <a:ext uri="{FF2B5EF4-FFF2-40B4-BE49-F238E27FC236}">
                  <a16:creationId xmlns:a16="http://schemas.microsoft.com/office/drawing/2014/main" id="{7CB70F64-96A3-93B1-E63E-AD6C1EBF5C43}"/>
                </a:ext>
              </a:extLst>
            </p:cNvPr>
            <p:cNvSpPr txBox="1"/>
            <p:nvPr/>
          </p:nvSpPr>
          <p:spPr>
            <a:xfrm>
              <a:off x="7383214" y="1780603"/>
              <a:ext cx="233295" cy="273428"/>
            </a:xfrm>
            <a:prstGeom prst="rect">
              <a:avLst/>
            </a:prstGeom>
            <a:noFill/>
          </p:spPr>
          <p:txBody>
            <a:bodyPr wrap="none" rtlCol="0">
              <a:spAutoFit/>
            </a:bodyPr>
            <a:lstStyle/>
            <a:p>
              <a:r>
                <a:rPr lang="cs-CZ" sz="1600" b="1"/>
                <a:t>6</a:t>
              </a:r>
              <a:endParaRPr lang="cs-CZ" sz="2000" b="1"/>
            </a:p>
          </p:txBody>
        </p:sp>
        <p:sp>
          <p:nvSpPr>
            <p:cNvPr id="30" name="TextovéPole 29">
              <a:extLst>
                <a:ext uri="{FF2B5EF4-FFF2-40B4-BE49-F238E27FC236}">
                  <a16:creationId xmlns:a16="http://schemas.microsoft.com/office/drawing/2014/main" id="{CD51E4B9-BAB8-CE33-66EF-C4AAAD869F77}"/>
                </a:ext>
              </a:extLst>
            </p:cNvPr>
            <p:cNvSpPr txBox="1"/>
            <p:nvPr/>
          </p:nvSpPr>
          <p:spPr>
            <a:xfrm>
              <a:off x="7311873" y="2810698"/>
              <a:ext cx="233295" cy="273428"/>
            </a:xfrm>
            <a:prstGeom prst="rect">
              <a:avLst/>
            </a:prstGeom>
            <a:noFill/>
          </p:spPr>
          <p:txBody>
            <a:bodyPr wrap="none" rtlCol="0">
              <a:spAutoFit/>
            </a:bodyPr>
            <a:lstStyle/>
            <a:p>
              <a:r>
                <a:rPr lang="cs-CZ" sz="1600" b="1"/>
                <a:t>5</a:t>
              </a:r>
              <a:endParaRPr lang="cs-CZ" sz="2000" b="1"/>
            </a:p>
          </p:txBody>
        </p:sp>
        <p:sp>
          <p:nvSpPr>
            <p:cNvPr id="31" name="TextovéPole 30">
              <a:extLst>
                <a:ext uri="{FF2B5EF4-FFF2-40B4-BE49-F238E27FC236}">
                  <a16:creationId xmlns:a16="http://schemas.microsoft.com/office/drawing/2014/main" id="{EF022672-82AB-CEB7-83F0-8414006F612E}"/>
                </a:ext>
              </a:extLst>
            </p:cNvPr>
            <p:cNvSpPr txBox="1"/>
            <p:nvPr/>
          </p:nvSpPr>
          <p:spPr>
            <a:xfrm>
              <a:off x="7914481" y="2357904"/>
              <a:ext cx="233295" cy="273428"/>
            </a:xfrm>
            <a:prstGeom prst="rect">
              <a:avLst/>
            </a:prstGeom>
            <a:noFill/>
          </p:spPr>
          <p:txBody>
            <a:bodyPr wrap="none" rtlCol="0">
              <a:spAutoFit/>
            </a:bodyPr>
            <a:lstStyle/>
            <a:p>
              <a:r>
                <a:rPr lang="cs-CZ" sz="1600">
                  <a:solidFill>
                    <a:schemeClr val="bg1">
                      <a:lumMod val="50000"/>
                    </a:schemeClr>
                  </a:solidFill>
                </a:rPr>
                <a:t>7</a:t>
              </a:r>
              <a:endParaRPr lang="cs-CZ" sz="2000">
                <a:solidFill>
                  <a:schemeClr val="bg1">
                    <a:lumMod val="50000"/>
                  </a:schemeClr>
                </a:solidFill>
              </a:endParaRPr>
            </a:p>
          </p:txBody>
        </p:sp>
        <p:sp>
          <p:nvSpPr>
            <p:cNvPr id="32" name="TextovéPole 31">
              <a:extLst>
                <a:ext uri="{FF2B5EF4-FFF2-40B4-BE49-F238E27FC236}">
                  <a16:creationId xmlns:a16="http://schemas.microsoft.com/office/drawing/2014/main" id="{E61532AA-C4B7-B658-97F4-F42A82C582ED}"/>
                </a:ext>
              </a:extLst>
            </p:cNvPr>
            <p:cNvSpPr txBox="1"/>
            <p:nvPr/>
          </p:nvSpPr>
          <p:spPr>
            <a:xfrm>
              <a:off x="8498058" y="1931492"/>
              <a:ext cx="233295" cy="273428"/>
            </a:xfrm>
            <a:prstGeom prst="rect">
              <a:avLst/>
            </a:prstGeom>
            <a:noFill/>
          </p:spPr>
          <p:txBody>
            <a:bodyPr wrap="none" rtlCol="0">
              <a:spAutoFit/>
            </a:bodyPr>
            <a:lstStyle/>
            <a:p>
              <a:r>
                <a:rPr lang="cs-CZ" sz="1600" b="1"/>
                <a:t>2</a:t>
              </a:r>
              <a:endParaRPr lang="cs-CZ" sz="2000" b="1"/>
            </a:p>
          </p:txBody>
        </p:sp>
        <p:sp>
          <p:nvSpPr>
            <p:cNvPr id="33" name="TextovéPole 32">
              <a:extLst>
                <a:ext uri="{FF2B5EF4-FFF2-40B4-BE49-F238E27FC236}">
                  <a16:creationId xmlns:a16="http://schemas.microsoft.com/office/drawing/2014/main" id="{F32D3BD8-91E5-67FF-1313-0D09177278AC}"/>
                </a:ext>
              </a:extLst>
            </p:cNvPr>
            <p:cNvSpPr txBox="1"/>
            <p:nvPr/>
          </p:nvSpPr>
          <p:spPr>
            <a:xfrm>
              <a:off x="8381272" y="2553363"/>
              <a:ext cx="233295" cy="273428"/>
            </a:xfrm>
            <a:prstGeom prst="rect">
              <a:avLst/>
            </a:prstGeom>
            <a:noFill/>
          </p:spPr>
          <p:txBody>
            <a:bodyPr wrap="none" rtlCol="0">
              <a:spAutoFit/>
            </a:bodyPr>
            <a:lstStyle/>
            <a:p>
              <a:r>
                <a:rPr lang="cs-CZ" sz="1600">
                  <a:solidFill>
                    <a:schemeClr val="bg1">
                      <a:lumMod val="50000"/>
                    </a:schemeClr>
                  </a:solidFill>
                </a:rPr>
                <a:t>6</a:t>
              </a:r>
              <a:endParaRPr lang="cs-CZ" sz="2000">
                <a:solidFill>
                  <a:schemeClr val="bg1">
                    <a:lumMod val="50000"/>
                  </a:schemeClr>
                </a:solidFill>
              </a:endParaRPr>
            </a:p>
          </p:txBody>
        </p:sp>
        <p:sp>
          <p:nvSpPr>
            <p:cNvPr id="34" name="TextovéPole 33">
              <a:extLst>
                <a:ext uri="{FF2B5EF4-FFF2-40B4-BE49-F238E27FC236}">
                  <a16:creationId xmlns:a16="http://schemas.microsoft.com/office/drawing/2014/main" id="{E8A93552-0D8F-B3D5-EAAE-5B2FA333CCC2}"/>
                </a:ext>
              </a:extLst>
            </p:cNvPr>
            <p:cNvSpPr txBox="1"/>
            <p:nvPr/>
          </p:nvSpPr>
          <p:spPr>
            <a:xfrm>
              <a:off x="9326818" y="1956131"/>
              <a:ext cx="233295" cy="273428"/>
            </a:xfrm>
            <a:prstGeom prst="rect">
              <a:avLst/>
            </a:prstGeom>
            <a:noFill/>
          </p:spPr>
          <p:txBody>
            <a:bodyPr wrap="none" rtlCol="0">
              <a:spAutoFit/>
            </a:bodyPr>
            <a:lstStyle/>
            <a:p>
              <a:r>
                <a:rPr lang="cs-CZ" sz="1600" b="1"/>
                <a:t>3</a:t>
              </a:r>
              <a:endParaRPr lang="cs-CZ" sz="2000" b="1"/>
            </a:p>
          </p:txBody>
        </p:sp>
        <p:sp>
          <p:nvSpPr>
            <p:cNvPr id="35" name="TextovéPole 34">
              <a:extLst>
                <a:ext uri="{FF2B5EF4-FFF2-40B4-BE49-F238E27FC236}">
                  <a16:creationId xmlns:a16="http://schemas.microsoft.com/office/drawing/2014/main" id="{F93FA39A-4A48-90CB-3418-80368DF65861}"/>
                </a:ext>
              </a:extLst>
            </p:cNvPr>
            <p:cNvSpPr txBox="1"/>
            <p:nvPr/>
          </p:nvSpPr>
          <p:spPr>
            <a:xfrm>
              <a:off x="9387464" y="2530455"/>
              <a:ext cx="233295" cy="273428"/>
            </a:xfrm>
            <a:prstGeom prst="rect">
              <a:avLst/>
            </a:prstGeom>
            <a:noFill/>
          </p:spPr>
          <p:txBody>
            <a:bodyPr wrap="none" rtlCol="0">
              <a:spAutoFit/>
            </a:bodyPr>
            <a:lstStyle/>
            <a:p>
              <a:r>
                <a:rPr lang="cs-CZ" sz="1600" b="1"/>
                <a:t>4</a:t>
              </a:r>
              <a:endParaRPr lang="cs-CZ" sz="2000" b="1"/>
            </a:p>
          </p:txBody>
        </p:sp>
        <p:sp>
          <p:nvSpPr>
            <p:cNvPr id="36" name="TextovéPole 35">
              <a:extLst>
                <a:ext uri="{FF2B5EF4-FFF2-40B4-BE49-F238E27FC236}">
                  <a16:creationId xmlns:a16="http://schemas.microsoft.com/office/drawing/2014/main" id="{693C7BC9-01AD-E691-7B58-35A89705C5C0}"/>
                </a:ext>
              </a:extLst>
            </p:cNvPr>
            <p:cNvSpPr txBox="1"/>
            <p:nvPr/>
          </p:nvSpPr>
          <p:spPr>
            <a:xfrm>
              <a:off x="8939211" y="3084109"/>
              <a:ext cx="233295" cy="273428"/>
            </a:xfrm>
            <a:prstGeom prst="rect">
              <a:avLst/>
            </a:prstGeom>
            <a:noFill/>
          </p:spPr>
          <p:txBody>
            <a:bodyPr wrap="none" rtlCol="0">
              <a:spAutoFit/>
            </a:bodyPr>
            <a:lstStyle/>
            <a:p>
              <a:r>
                <a:rPr lang="cs-CZ" sz="1600">
                  <a:solidFill>
                    <a:schemeClr val="bg1">
                      <a:lumMod val="50000"/>
                    </a:schemeClr>
                  </a:solidFill>
                </a:rPr>
                <a:t>8</a:t>
              </a:r>
              <a:endParaRPr lang="cs-CZ" sz="2000">
                <a:solidFill>
                  <a:schemeClr val="bg1">
                    <a:lumMod val="50000"/>
                  </a:schemeClr>
                </a:solidFill>
              </a:endParaRPr>
            </a:p>
          </p:txBody>
        </p:sp>
        <p:sp>
          <p:nvSpPr>
            <p:cNvPr id="37" name="TextovéPole 36">
              <a:extLst>
                <a:ext uri="{FF2B5EF4-FFF2-40B4-BE49-F238E27FC236}">
                  <a16:creationId xmlns:a16="http://schemas.microsoft.com/office/drawing/2014/main" id="{51A8471A-D1A3-79A4-FEC4-154E879008E4}"/>
                </a:ext>
              </a:extLst>
            </p:cNvPr>
            <p:cNvSpPr txBox="1"/>
            <p:nvPr/>
          </p:nvSpPr>
          <p:spPr>
            <a:xfrm>
              <a:off x="9954509" y="2339279"/>
              <a:ext cx="233295" cy="273428"/>
            </a:xfrm>
            <a:prstGeom prst="rect">
              <a:avLst/>
            </a:prstGeom>
            <a:noFill/>
          </p:spPr>
          <p:txBody>
            <a:bodyPr wrap="none" rtlCol="0">
              <a:spAutoFit/>
            </a:bodyPr>
            <a:lstStyle/>
            <a:p>
              <a:r>
                <a:rPr lang="cs-CZ" sz="1600">
                  <a:solidFill>
                    <a:schemeClr val="bg1">
                      <a:lumMod val="50000"/>
                    </a:schemeClr>
                  </a:solidFill>
                </a:rPr>
                <a:t>5</a:t>
              </a:r>
              <a:endParaRPr lang="cs-CZ" sz="2000">
                <a:solidFill>
                  <a:schemeClr val="bg1">
                    <a:lumMod val="50000"/>
                  </a:schemeClr>
                </a:solidFill>
              </a:endParaRPr>
            </a:p>
          </p:txBody>
        </p:sp>
        <p:sp>
          <p:nvSpPr>
            <p:cNvPr id="38" name="TextovéPole 37">
              <a:extLst>
                <a:ext uri="{FF2B5EF4-FFF2-40B4-BE49-F238E27FC236}">
                  <a16:creationId xmlns:a16="http://schemas.microsoft.com/office/drawing/2014/main" id="{986CE1A9-726D-A1E0-DE17-7903C8189E54}"/>
                </a:ext>
              </a:extLst>
            </p:cNvPr>
            <p:cNvSpPr txBox="1"/>
            <p:nvPr/>
          </p:nvSpPr>
          <p:spPr>
            <a:xfrm>
              <a:off x="8899601" y="1606002"/>
              <a:ext cx="233295" cy="273428"/>
            </a:xfrm>
            <a:prstGeom prst="rect">
              <a:avLst/>
            </a:prstGeom>
            <a:noFill/>
          </p:spPr>
          <p:txBody>
            <a:bodyPr wrap="none" rtlCol="0">
              <a:spAutoFit/>
            </a:bodyPr>
            <a:lstStyle/>
            <a:p>
              <a:r>
                <a:rPr lang="cs-CZ" sz="1600">
                  <a:solidFill>
                    <a:schemeClr val="bg1">
                      <a:lumMod val="50000"/>
                    </a:schemeClr>
                  </a:solidFill>
                </a:rPr>
                <a:t>4</a:t>
              </a:r>
              <a:endParaRPr lang="cs-CZ" sz="2000">
                <a:solidFill>
                  <a:schemeClr val="bg1">
                    <a:lumMod val="50000"/>
                  </a:schemeClr>
                </a:solidFill>
              </a:endParaRPr>
            </a:p>
          </p:txBody>
        </p:sp>
      </p:grpSp>
      <p:pic>
        <p:nvPicPr>
          <p:cNvPr id="9" name="Obrázek 8">
            <a:extLst>
              <a:ext uri="{FF2B5EF4-FFF2-40B4-BE49-F238E27FC236}">
                <a16:creationId xmlns:a16="http://schemas.microsoft.com/office/drawing/2014/main" id="{460F1E87-6D9E-9EB1-5367-176A96EAB59C}"/>
              </a:ext>
            </a:extLst>
          </p:cNvPr>
          <p:cNvPicPr>
            <a:picLocks noChangeAspect="1"/>
          </p:cNvPicPr>
          <p:nvPr/>
        </p:nvPicPr>
        <p:blipFill>
          <a:blip r:embed="rId7"/>
          <a:stretch>
            <a:fillRect/>
          </a:stretch>
        </p:blipFill>
        <p:spPr>
          <a:xfrm>
            <a:off x="7105913" y="3356390"/>
            <a:ext cx="2322905" cy="2800157"/>
          </a:xfrm>
          <a:prstGeom prst="rect">
            <a:avLst/>
          </a:prstGeom>
          <a:ln w="12700">
            <a:solidFill>
              <a:schemeClr val="tx1"/>
            </a:solidFill>
          </a:ln>
        </p:spPr>
      </p:pic>
    </p:spTree>
    <p:extLst>
      <p:ext uri="{BB962C8B-B14F-4D97-AF65-F5344CB8AC3E}">
        <p14:creationId xmlns:p14="http://schemas.microsoft.com/office/powerpoint/2010/main" val="11102754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9E7D0FC-D322-49E9-85D2-5B3ACC6094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39E7D0FC-D322-49E9-85D2-5B3ACC6094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81</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Graph</a:t>
            </a:r>
            <a:r>
              <a:rPr lang="cs-CZ" dirty="0"/>
              <a:t> Modeling</a:t>
            </a:r>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cs-CZ" b="1" dirty="0" err="1"/>
              <a:t>Optimal</a:t>
            </a:r>
            <a:r>
              <a:rPr lang="cs-CZ" b="1" dirty="0"/>
              <a:t> </a:t>
            </a:r>
            <a:r>
              <a:rPr lang="cs-CZ" b="1" dirty="0" err="1"/>
              <a:t>solution</a:t>
            </a:r>
            <a:endParaRPr lang="en-US" b="1" dirty="0"/>
          </a:p>
          <a:p>
            <a:pPr lvl="1">
              <a:lnSpc>
                <a:spcPct val="110000"/>
              </a:lnSpc>
            </a:pPr>
            <a:r>
              <a:rPr lang="cs-CZ" dirty="0" err="1"/>
              <a:t>Objective</a:t>
            </a:r>
            <a:r>
              <a:rPr lang="cs-CZ" dirty="0"/>
              <a:t> </a:t>
            </a:r>
            <a:r>
              <a:rPr lang="cs-CZ" dirty="0" err="1"/>
              <a:t>value</a:t>
            </a: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11" name="Zástupný text 8">
            <a:extLst>
              <a:ext uri="{FF2B5EF4-FFF2-40B4-BE49-F238E27FC236}">
                <a16:creationId xmlns:a16="http://schemas.microsoft.com/office/drawing/2014/main" id="{D42AF040-FC7C-4BF6-DF03-02394703866E}"/>
              </a:ext>
            </a:extLst>
          </p:cNvPr>
          <p:cNvSpPr>
            <a:spLocks noGrp="1"/>
          </p:cNvSpPr>
          <p:nvPr>
            <p:ph type="body" sz="quarter" idx="23"/>
          </p:nvPr>
        </p:nvSpPr>
        <p:spPr>
          <a:xfrm>
            <a:off x="460326" y="1066638"/>
            <a:ext cx="9552969" cy="369332"/>
          </a:xfrm>
        </p:spPr>
        <p:txBody>
          <a:bodyPr/>
          <a:lstStyle/>
          <a:p>
            <a:r>
              <a:rPr lang="cs-CZ" dirty="0" err="1"/>
              <a:t>Minimal</a:t>
            </a:r>
            <a:r>
              <a:rPr lang="cs-CZ" dirty="0"/>
              <a:t> </a:t>
            </a:r>
            <a:r>
              <a:rPr lang="cs-CZ" dirty="0" err="1"/>
              <a:t>Spanning</a:t>
            </a:r>
            <a:r>
              <a:rPr lang="cs-CZ" dirty="0"/>
              <a:t> </a:t>
            </a:r>
            <a:r>
              <a:rPr lang="cs-CZ" dirty="0" err="1"/>
              <a:t>Tree</a:t>
            </a:r>
            <a:r>
              <a:rPr lang="cs-CZ" dirty="0"/>
              <a:t> – </a:t>
            </a:r>
            <a:r>
              <a:rPr lang="cs-CZ" dirty="0" err="1"/>
              <a:t>solution</a:t>
            </a:r>
            <a:endParaRPr lang="en-US" dirty="0"/>
          </a:p>
        </p:txBody>
      </p:sp>
      <p:graphicFrame>
        <p:nvGraphicFramePr>
          <p:cNvPr id="7" name="Tabulka 6">
            <a:extLst>
              <a:ext uri="{FF2B5EF4-FFF2-40B4-BE49-F238E27FC236}">
                <a16:creationId xmlns:a16="http://schemas.microsoft.com/office/drawing/2014/main" id="{062E8D16-4B68-A6C1-2BD6-F72EC4BCDC18}"/>
              </a:ext>
            </a:extLst>
          </p:cNvPr>
          <p:cNvGraphicFramePr>
            <a:graphicFrameLocks noGrp="1"/>
          </p:cNvGraphicFramePr>
          <p:nvPr/>
        </p:nvGraphicFramePr>
        <p:xfrm>
          <a:off x="857558" y="3356390"/>
          <a:ext cx="6095998" cy="2153409"/>
        </p:xfrm>
        <a:graphic>
          <a:graphicData uri="http://schemas.openxmlformats.org/drawingml/2006/table">
            <a:tbl>
              <a:tblPr>
                <a:tableStyleId>{5C22544A-7EE6-4342-B048-85BDC9FD1C3A}</a:tableStyleId>
              </a:tblPr>
              <a:tblGrid>
                <a:gridCol w="777718">
                  <a:extLst>
                    <a:ext uri="{9D8B030D-6E8A-4147-A177-3AD203B41FA5}">
                      <a16:colId xmlns:a16="http://schemas.microsoft.com/office/drawing/2014/main" val="3698550303"/>
                    </a:ext>
                  </a:extLst>
                </a:gridCol>
                <a:gridCol w="886380">
                  <a:extLst>
                    <a:ext uri="{9D8B030D-6E8A-4147-A177-3AD203B41FA5}">
                      <a16:colId xmlns:a16="http://schemas.microsoft.com/office/drawing/2014/main" val="2603527545"/>
                    </a:ext>
                  </a:extLst>
                </a:gridCol>
                <a:gridCol w="886380">
                  <a:extLst>
                    <a:ext uri="{9D8B030D-6E8A-4147-A177-3AD203B41FA5}">
                      <a16:colId xmlns:a16="http://schemas.microsoft.com/office/drawing/2014/main" val="4030462888"/>
                    </a:ext>
                  </a:extLst>
                </a:gridCol>
                <a:gridCol w="886380">
                  <a:extLst>
                    <a:ext uri="{9D8B030D-6E8A-4147-A177-3AD203B41FA5}">
                      <a16:colId xmlns:a16="http://schemas.microsoft.com/office/drawing/2014/main" val="2725501363"/>
                    </a:ext>
                  </a:extLst>
                </a:gridCol>
                <a:gridCol w="886380">
                  <a:extLst>
                    <a:ext uri="{9D8B030D-6E8A-4147-A177-3AD203B41FA5}">
                      <a16:colId xmlns:a16="http://schemas.microsoft.com/office/drawing/2014/main" val="1745760346"/>
                    </a:ext>
                  </a:extLst>
                </a:gridCol>
                <a:gridCol w="886380">
                  <a:extLst>
                    <a:ext uri="{9D8B030D-6E8A-4147-A177-3AD203B41FA5}">
                      <a16:colId xmlns:a16="http://schemas.microsoft.com/office/drawing/2014/main" val="911045572"/>
                    </a:ext>
                  </a:extLst>
                </a:gridCol>
                <a:gridCol w="886380">
                  <a:extLst>
                    <a:ext uri="{9D8B030D-6E8A-4147-A177-3AD203B41FA5}">
                      <a16:colId xmlns:a16="http://schemas.microsoft.com/office/drawing/2014/main" val="632924785"/>
                    </a:ext>
                  </a:extLst>
                </a:gridCol>
              </a:tblGrid>
              <a:tr h="473877">
                <a:tc>
                  <a:txBody>
                    <a:bodyPr/>
                    <a:lstStyle/>
                    <a:p>
                      <a:pPr algn="ctr" fontAlgn="b"/>
                      <a:r>
                        <a:rPr lang="cs-CZ" sz="1200" b="1" i="0" u="none" strike="noStrike"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Boards</a:t>
                      </a:r>
                      <a:endParaRPr lang="cs-CZ"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940973333"/>
                  </a:ext>
                </a:extLst>
              </a:tr>
              <a:tr h="279922">
                <a:tc>
                  <a:txBody>
                    <a:bodyPr/>
                    <a:lstStyle/>
                    <a:p>
                      <a:pPr algn="ctr" fontAlgn="b"/>
                      <a:r>
                        <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chemeClr val="bg1">
                              <a:lumMod val="65000"/>
                            </a:schemeClr>
                          </a:solidFill>
                          <a:effectLst/>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chemeClr val="bg1">
                              <a:lumMod val="65000"/>
                            </a:schemeClr>
                          </a:solidFill>
                          <a:effectLst/>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chemeClr val="bg1">
                              <a:lumMod val="65000"/>
                            </a:schemeClr>
                          </a:solidFill>
                          <a:effectLst/>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6170524"/>
                  </a:ext>
                </a:extLst>
              </a:tr>
              <a:tr h="279922">
                <a:tc>
                  <a:txBody>
                    <a:bodyPr/>
                    <a:lstStyle/>
                    <a:p>
                      <a:pPr algn="ctr" fontAlgn="b"/>
                      <a:r>
                        <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chemeClr val="bg1">
                              <a:lumMod val="65000"/>
                            </a:schemeClr>
                          </a:solidFill>
                          <a:effectLst/>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7664596"/>
                  </a:ext>
                </a:extLst>
              </a:tr>
              <a:tr h="279922">
                <a:tc>
                  <a:txBody>
                    <a:bodyPr/>
                    <a:lstStyle/>
                    <a:p>
                      <a:pPr algn="ctr" fontAlgn="b"/>
                      <a:r>
                        <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chemeClr val="bg1">
                              <a:lumMod val="65000"/>
                            </a:schemeClr>
                          </a:solidFill>
                          <a:effectLst/>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6671656"/>
                  </a:ext>
                </a:extLst>
              </a:tr>
              <a:tr h="279922">
                <a:tc>
                  <a:txBody>
                    <a:bodyPr/>
                    <a:lstStyle/>
                    <a:p>
                      <a:pPr algn="ctr" fontAlgn="b"/>
                      <a:r>
                        <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chemeClr val="bg1">
                              <a:lumMod val="65000"/>
                            </a:schemeClr>
                          </a:solidFill>
                          <a:effectLst/>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2529404"/>
                  </a:ext>
                </a:extLst>
              </a:tr>
              <a:tr h="279922">
                <a:tc>
                  <a:txBody>
                    <a:bodyPr/>
                    <a:lstStyle/>
                    <a:p>
                      <a:pPr algn="ctr" fontAlgn="b"/>
                      <a:r>
                        <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chemeClr val="bg1">
                              <a:lumMod val="65000"/>
                            </a:schemeClr>
                          </a:solidFill>
                          <a:effectLst/>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chemeClr val="bg1">
                              <a:lumMod val="65000"/>
                            </a:schemeClr>
                          </a:solidFill>
                          <a:effectLst/>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1939887"/>
                  </a:ext>
                </a:extLst>
              </a:tr>
              <a:tr h="279922">
                <a:tc>
                  <a:txBody>
                    <a:bodyPr/>
                    <a:lstStyle/>
                    <a:p>
                      <a:pPr algn="ctr" fontAlgn="b"/>
                      <a:r>
                        <a:rPr lang="cs-CZ" sz="1200" b="1" i="0" u="none" strike="noStrike">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cs-CZ" sz="1200" b="0" i="0" u="none" strike="noStrike">
                          <a:solidFill>
                            <a:schemeClr val="bg1">
                              <a:lumMod val="65000"/>
                            </a:schemeClr>
                          </a:solidFill>
                          <a:effectLst/>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chemeClr val="bg1">
                              <a:lumMod val="65000"/>
                            </a:schemeClr>
                          </a:solidFill>
                          <a:effectLst/>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3804701"/>
                  </a:ext>
                </a:extLst>
              </a:tr>
            </a:tbl>
          </a:graphicData>
        </a:graphic>
      </p:graphicFrame>
      <p:grpSp>
        <p:nvGrpSpPr>
          <p:cNvPr id="10" name="Skupina 9">
            <a:extLst>
              <a:ext uri="{FF2B5EF4-FFF2-40B4-BE49-F238E27FC236}">
                <a16:creationId xmlns:a16="http://schemas.microsoft.com/office/drawing/2014/main" id="{DB07A0E3-C8DA-1C20-C4F7-62F78BD50496}"/>
              </a:ext>
            </a:extLst>
          </p:cNvPr>
          <p:cNvGrpSpPr/>
          <p:nvPr/>
        </p:nvGrpSpPr>
        <p:grpSpPr>
          <a:xfrm>
            <a:off x="5376717" y="1068651"/>
            <a:ext cx="4240541" cy="2168725"/>
            <a:chOff x="6798543" y="1606002"/>
            <a:chExt cx="3424804" cy="1751535"/>
          </a:xfrm>
        </p:grpSpPr>
        <p:sp>
          <p:nvSpPr>
            <p:cNvPr id="13" name="Ovál 12">
              <a:extLst>
                <a:ext uri="{FF2B5EF4-FFF2-40B4-BE49-F238E27FC236}">
                  <a16:creationId xmlns:a16="http://schemas.microsoft.com/office/drawing/2014/main" id="{5EBC676A-9A23-E448-9A84-08F7F6526FD0}"/>
                </a:ext>
              </a:extLst>
            </p:cNvPr>
            <p:cNvSpPr/>
            <p:nvPr/>
          </p:nvSpPr>
          <p:spPr>
            <a:xfrm>
              <a:off x="6798543" y="2185952"/>
              <a:ext cx="504049" cy="50404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1</a:t>
              </a:r>
            </a:p>
          </p:txBody>
        </p:sp>
        <p:sp>
          <p:nvSpPr>
            <p:cNvPr id="14" name="Ovál 13">
              <a:extLst>
                <a:ext uri="{FF2B5EF4-FFF2-40B4-BE49-F238E27FC236}">
                  <a16:creationId xmlns:a16="http://schemas.microsoft.com/office/drawing/2014/main" id="{17CF5E70-DB66-2ED4-2841-6B2BCD8517C2}"/>
                </a:ext>
              </a:extLst>
            </p:cNvPr>
            <p:cNvSpPr/>
            <p:nvPr/>
          </p:nvSpPr>
          <p:spPr>
            <a:xfrm>
              <a:off x="7918082" y="1635486"/>
              <a:ext cx="504049" cy="50404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2</a:t>
              </a:r>
            </a:p>
          </p:txBody>
        </p:sp>
        <p:sp>
          <p:nvSpPr>
            <p:cNvPr id="15" name="Ovál 14">
              <a:extLst>
                <a:ext uri="{FF2B5EF4-FFF2-40B4-BE49-F238E27FC236}">
                  <a16:creationId xmlns:a16="http://schemas.microsoft.com/office/drawing/2014/main" id="{FE0167BD-CE6D-DFC3-E627-6959523EC766}"/>
                </a:ext>
              </a:extLst>
            </p:cNvPr>
            <p:cNvSpPr/>
            <p:nvPr/>
          </p:nvSpPr>
          <p:spPr>
            <a:xfrm>
              <a:off x="7918081" y="2839853"/>
              <a:ext cx="504049" cy="50404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3</a:t>
              </a:r>
            </a:p>
          </p:txBody>
        </p:sp>
        <p:sp>
          <p:nvSpPr>
            <p:cNvPr id="16" name="Ovál 15">
              <a:extLst>
                <a:ext uri="{FF2B5EF4-FFF2-40B4-BE49-F238E27FC236}">
                  <a16:creationId xmlns:a16="http://schemas.microsoft.com/office/drawing/2014/main" id="{2860C32D-94CB-1F29-DE5F-639BF028C28D}"/>
                </a:ext>
              </a:extLst>
            </p:cNvPr>
            <p:cNvSpPr/>
            <p:nvPr/>
          </p:nvSpPr>
          <p:spPr>
            <a:xfrm>
              <a:off x="9719298" y="1635485"/>
              <a:ext cx="504049" cy="50404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5</a:t>
              </a:r>
            </a:p>
          </p:txBody>
        </p:sp>
        <p:sp>
          <p:nvSpPr>
            <p:cNvPr id="17" name="Ovál 16">
              <a:extLst>
                <a:ext uri="{FF2B5EF4-FFF2-40B4-BE49-F238E27FC236}">
                  <a16:creationId xmlns:a16="http://schemas.microsoft.com/office/drawing/2014/main" id="{A777DBB6-48F4-17C6-CF08-23B6D0E1D2C3}"/>
                </a:ext>
              </a:extLst>
            </p:cNvPr>
            <p:cNvSpPr/>
            <p:nvPr/>
          </p:nvSpPr>
          <p:spPr>
            <a:xfrm>
              <a:off x="9719298" y="2839853"/>
              <a:ext cx="504049" cy="50404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6</a:t>
              </a:r>
            </a:p>
          </p:txBody>
        </p:sp>
        <p:sp>
          <p:nvSpPr>
            <p:cNvPr id="18" name="Ovál 17">
              <a:extLst>
                <a:ext uri="{FF2B5EF4-FFF2-40B4-BE49-F238E27FC236}">
                  <a16:creationId xmlns:a16="http://schemas.microsoft.com/office/drawing/2014/main" id="{C550DD0A-20A1-E821-13A9-9F69CE961CB5}"/>
                </a:ext>
              </a:extLst>
            </p:cNvPr>
            <p:cNvSpPr/>
            <p:nvPr/>
          </p:nvSpPr>
          <p:spPr>
            <a:xfrm>
              <a:off x="8785596" y="2250804"/>
              <a:ext cx="504049" cy="50404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cs-CZ" sz="2000"/>
                <a:t>4</a:t>
              </a:r>
            </a:p>
          </p:txBody>
        </p:sp>
        <p:cxnSp>
          <p:nvCxnSpPr>
            <p:cNvPr id="19" name="Přímá spojnice 18">
              <a:extLst>
                <a:ext uri="{FF2B5EF4-FFF2-40B4-BE49-F238E27FC236}">
                  <a16:creationId xmlns:a16="http://schemas.microsoft.com/office/drawing/2014/main" id="{F3D5C94C-79C7-904D-2C85-2CB5EDE2A4A8}"/>
                </a:ext>
              </a:extLst>
            </p:cNvPr>
            <p:cNvCxnSpPr>
              <a:cxnSpLocks/>
              <a:stCxn id="13" idx="7"/>
              <a:endCxn id="14" idx="2"/>
            </p:cNvCxnSpPr>
            <p:nvPr/>
          </p:nvCxnSpPr>
          <p:spPr>
            <a:xfrm flipV="1">
              <a:off x="7228776" y="1887511"/>
              <a:ext cx="689306" cy="372257"/>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20" name="Přímá spojnice 19">
              <a:extLst>
                <a:ext uri="{FF2B5EF4-FFF2-40B4-BE49-F238E27FC236}">
                  <a16:creationId xmlns:a16="http://schemas.microsoft.com/office/drawing/2014/main" id="{D25FB95B-EB2D-3430-63EB-D51EED9EB39E}"/>
                </a:ext>
              </a:extLst>
            </p:cNvPr>
            <p:cNvCxnSpPr>
              <a:cxnSpLocks/>
              <a:stCxn id="13" idx="5"/>
              <a:endCxn id="15" idx="2"/>
            </p:cNvCxnSpPr>
            <p:nvPr/>
          </p:nvCxnSpPr>
          <p:spPr>
            <a:xfrm>
              <a:off x="7228776" y="2616185"/>
              <a:ext cx="689305" cy="475693"/>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21" name="Přímá spojnice 20">
              <a:extLst>
                <a:ext uri="{FF2B5EF4-FFF2-40B4-BE49-F238E27FC236}">
                  <a16:creationId xmlns:a16="http://schemas.microsoft.com/office/drawing/2014/main" id="{1DE8DFAC-C5B0-5D67-FBC4-1A8C467B958B}"/>
                </a:ext>
              </a:extLst>
            </p:cNvPr>
            <p:cNvCxnSpPr>
              <a:cxnSpLocks/>
              <a:stCxn id="16" idx="2"/>
              <a:endCxn id="14" idx="6"/>
            </p:cNvCxnSpPr>
            <p:nvPr/>
          </p:nvCxnSpPr>
          <p:spPr>
            <a:xfrm flipH="1">
              <a:off x="8422131" y="1887510"/>
              <a:ext cx="1297167" cy="1"/>
            </a:xfrm>
            <a:prstGeom prst="line">
              <a:avLst/>
            </a:prstGeom>
          </p:spPr>
          <p:style>
            <a:lnRef idx="1">
              <a:schemeClr val="dk1"/>
            </a:lnRef>
            <a:fillRef idx="0">
              <a:schemeClr val="dk1"/>
            </a:fillRef>
            <a:effectRef idx="0">
              <a:schemeClr val="dk1"/>
            </a:effectRef>
            <a:fontRef idx="minor">
              <a:schemeClr val="tx1"/>
            </a:fontRef>
          </p:style>
        </p:cxnSp>
        <p:cxnSp>
          <p:nvCxnSpPr>
            <p:cNvPr id="22" name="Přímá spojnice 21">
              <a:extLst>
                <a:ext uri="{FF2B5EF4-FFF2-40B4-BE49-F238E27FC236}">
                  <a16:creationId xmlns:a16="http://schemas.microsoft.com/office/drawing/2014/main" id="{6AF1921C-2EB3-A6E3-DFF7-3029B51006F5}"/>
                </a:ext>
              </a:extLst>
            </p:cNvPr>
            <p:cNvCxnSpPr>
              <a:cxnSpLocks/>
              <a:stCxn id="18" idx="1"/>
              <a:endCxn id="14" idx="5"/>
            </p:cNvCxnSpPr>
            <p:nvPr/>
          </p:nvCxnSpPr>
          <p:spPr>
            <a:xfrm flipH="1" flipV="1">
              <a:off x="8348315" y="2065719"/>
              <a:ext cx="511097" cy="258901"/>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23" name="Přímá spojnice 22">
              <a:extLst>
                <a:ext uri="{FF2B5EF4-FFF2-40B4-BE49-F238E27FC236}">
                  <a16:creationId xmlns:a16="http://schemas.microsoft.com/office/drawing/2014/main" id="{5B0A461D-D6E0-D90D-1325-3977F4CCDE2C}"/>
                </a:ext>
              </a:extLst>
            </p:cNvPr>
            <p:cNvCxnSpPr>
              <a:cxnSpLocks/>
              <a:stCxn id="15" idx="0"/>
              <a:endCxn id="14" idx="4"/>
            </p:cNvCxnSpPr>
            <p:nvPr/>
          </p:nvCxnSpPr>
          <p:spPr>
            <a:xfrm flipV="1">
              <a:off x="8170106" y="2139535"/>
              <a:ext cx="1" cy="700318"/>
            </a:xfrm>
            <a:prstGeom prst="line">
              <a:avLst/>
            </a:prstGeom>
          </p:spPr>
          <p:style>
            <a:lnRef idx="1">
              <a:schemeClr val="dk1"/>
            </a:lnRef>
            <a:fillRef idx="0">
              <a:schemeClr val="dk1"/>
            </a:fillRef>
            <a:effectRef idx="0">
              <a:schemeClr val="dk1"/>
            </a:effectRef>
            <a:fontRef idx="minor">
              <a:schemeClr val="tx1"/>
            </a:fontRef>
          </p:style>
        </p:cxnSp>
        <p:cxnSp>
          <p:nvCxnSpPr>
            <p:cNvPr id="24" name="Přímá spojnice 23">
              <a:extLst>
                <a:ext uri="{FF2B5EF4-FFF2-40B4-BE49-F238E27FC236}">
                  <a16:creationId xmlns:a16="http://schemas.microsoft.com/office/drawing/2014/main" id="{B0AD1468-D0F2-ED5A-15B0-4F1C5799124E}"/>
                </a:ext>
              </a:extLst>
            </p:cNvPr>
            <p:cNvCxnSpPr>
              <a:cxnSpLocks/>
            </p:cNvCxnSpPr>
            <p:nvPr/>
          </p:nvCxnSpPr>
          <p:spPr>
            <a:xfrm>
              <a:off x="9958294" y="2138169"/>
              <a:ext cx="0" cy="700319"/>
            </a:xfrm>
            <a:prstGeom prst="line">
              <a:avLst/>
            </a:prstGeom>
          </p:spPr>
          <p:style>
            <a:lnRef idx="1">
              <a:schemeClr val="dk1"/>
            </a:lnRef>
            <a:fillRef idx="0">
              <a:schemeClr val="dk1"/>
            </a:fillRef>
            <a:effectRef idx="0">
              <a:schemeClr val="dk1"/>
            </a:effectRef>
            <a:fontRef idx="minor">
              <a:schemeClr val="tx1"/>
            </a:fontRef>
          </p:style>
        </p:cxnSp>
        <p:cxnSp>
          <p:nvCxnSpPr>
            <p:cNvPr id="25" name="Přímá spojnice 24">
              <a:extLst>
                <a:ext uri="{FF2B5EF4-FFF2-40B4-BE49-F238E27FC236}">
                  <a16:creationId xmlns:a16="http://schemas.microsoft.com/office/drawing/2014/main" id="{8FF977B4-6BB1-E23F-E78B-04950E214722}"/>
                </a:ext>
              </a:extLst>
            </p:cNvPr>
            <p:cNvCxnSpPr>
              <a:cxnSpLocks/>
              <a:stCxn id="15" idx="6"/>
              <a:endCxn id="17" idx="2"/>
            </p:cNvCxnSpPr>
            <p:nvPr/>
          </p:nvCxnSpPr>
          <p:spPr>
            <a:xfrm>
              <a:off x="8422130" y="3091878"/>
              <a:ext cx="1297168" cy="0"/>
            </a:xfrm>
            <a:prstGeom prst="line">
              <a:avLst/>
            </a:prstGeom>
          </p:spPr>
          <p:style>
            <a:lnRef idx="1">
              <a:schemeClr val="dk1"/>
            </a:lnRef>
            <a:fillRef idx="0">
              <a:schemeClr val="dk1"/>
            </a:fillRef>
            <a:effectRef idx="0">
              <a:schemeClr val="dk1"/>
            </a:effectRef>
            <a:fontRef idx="minor">
              <a:schemeClr val="tx1"/>
            </a:fontRef>
          </p:style>
        </p:cxnSp>
        <p:cxnSp>
          <p:nvCxnSpPr>
            <p:cNvPr id="26" name="Přímá spojnice 25">
              <a:extLst>
                <a:ext uri="{FF2B5EF4-FFF2-40B4-BE49-F238E27FC236}">
                  <a16:creationId xmlns:a16="http://schemas.microsoft.com/office/drawing/2014/main" id="{1E5E08EA-568D-C251-B2EE-4246975D3C4E}"/>
                </a:ext>
              </a:extLst>
            </p:cNvPr>
            <p:cNvCxnSpPr>
              <a:cxnSpLocks/>
              <a:stCxn id="15" idx="7"/>
              <a:endCxn id="18" idx="3"/>
            </p:cNvCxnSpPr>
            <p:nvPr/>
          </p:nvCxnSpPr>
          <p:spPr>
            <a:xfrm flipV="1">
              <a:off x="8348314" y="2681037"/>
              <a:ext cx="511098" cy="232632"/>
            </a:xfrm>
            <a:prstGeom prst="line">
              <a:avLst/>
            </a:prstGeom>
          </p:spPr>
          <p:style>
            <a:lnRef idx="1">
              <a:schemeClr val="dk1"/>
            </a:lnRef>
            <a:fillRef idx="0">
              <a:schemeClr val="dk1"/>
            </a:fillRef>
            <a:effectRef idx="0">
              <a:schemeClr val="dk1"/>
            </a:effectRef>
            <a:fontRef idx="minor">
              <a:schemeClr val="tx1"/>
            </a:fontRef>
          </p:style>
        </p:cxnSp>
        <p:cxnSp>
          <p:nvCxnSpPr>
            <p:cNvPr id="27" name="Přímá spojnice 26">
              <a:extLst>
                <a:ext uri="{FF2B5EF4-FFF2-40B4-BE49-F238E27FC236}">
                  <a16:creationId xmlns:a16="http://schemas.microsoft.com/office/drawing/2014/main" id="{2F679994-B7D6-5C77-48CF-DFB639253982}"/>
                </a:ext>
              </a:extLst>
            </p:cNvPr>
            <p:cNvCxnSpPr>
              <a:cxnSpLocks/>
              <a:stCxn id="18" idx="5"/>
              <a:endCxn id="17" idx="1"/>
            </p:cNvCxnSpPr>
            <p:nvPr/>
          </p:nvCxnSpPr>
          <p:spPr>
            <a:xfrm>
              <a:off x="9215829" y="2681037"/>
              <a:ext cx="577285" cy="232632"/>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28" name="Přímá spojnice 27">
              <a:extLst>
                <a:ext uri="{FF2B5EF4-FFF2-40B4-BE49-F238E27FC236}">
                  <a16:creationId xmlns:a16="http://schemas.microsoft.com/office/drawing/2014/main" id="{015FF278-DBB9-DEFD-971E-FEBA234C6C46}"/>
                </a:ext>
              </a:extLst>
            </p:cNvPr>
            <p:cNvCxnSpPr>
              <a:cxnSpLocks/>
              <a:stCxn id="18" idx="7"/>
              <a:endCxn id="16" idx="3"/>
            </p:cNvCxnSpPr>
            <p:nvPr/>
          </p:nvCxnSpPr>
          <p:spPr>
            <a:xfrm flipV="1">
              <a:off x="9215829" y="2065718"/>
              <a:ext cx="577285" cy="258902"/>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29" name="TextovéPole 28">
              <a:extLst>
                <a:ext uri="{FF2B5EF4-FFF2-40B4-BE49-F238E27FC236}">
                  <a16:creationId xmlns:a16="http://schemas.microsoft.com/office/drawing/2014/main" id="{7CB70F64-96A3-93B1-E63E-AD6C1EBF5C43}"/>
                </a:ext>
              </a:extLst>
            </p:cNvPr>
            <p:cNvSpPr txBox="1"/>
            <p:nvPr/>
          </p:nvSpPr>
          <p:spPr>
            <a:xfrm>
              <a:off x="7383214" y="1780603"/>
              <a:ext cx="233295" cy="273428"/>
            </a:xfrm>
            <a:prstGeom prst="rect">
              <a:avLst/>
            </a:prstGeom>
            <a:noFill/>
          </p:spPr>
          <p:txBody>
            <a:bodyPr wrap="none" rtlCol="0">
              <a:spAutoFit/>
            </a:bodyPr>
            <a:lstStyle/>
            <a:p>
              <a:r>
                <a:rPr lang="cs-CZ" sz="1600" b="1"/>
                <a:t>6</a:t>
              </a:r>
              <a:endParaRPr lang="cs-CZ" sz="2000" b="1"/>
            </a:p>
          </p:txBody>
        </p:sp>
        <p:sp>
          <p:nvSpPr>
            <p:cNvPr id="30" name="TextovéPole 29">
              <a:extLst>
                <a:ext uri="{FF2B5EF4-FFF2-40B4-BE49-F238E27FC236}">
                  <a16:creationId xmlns:a16="http://schemas.microsoft.com/office/drawing/2014/main" id="{CD51E4B9-BAB8-CE33-66EF-C4AAAD869F77}"/>
                </a:ext>
              </a:extLst>
            </p:cNvPr>
            <p:cNvSpPr txBox="1"/>
            <p:nvPr/>
          </p:nvSpPr>
          <p:spPr>
            <a:xfrm>
              <a:off x="7311873" y="2810698"/>
              <a:ext cx="233295" cy="273428"/>
            </a:xfrm>
            <a:prstGeom prst="rect">
              <a:avLst/>
            </a:prstGeom>
            <a:noFill/>
          </p:spPr>
          <p:txBody>
            <a:bodyPr wrap="none" rtlCol="0">
              <a:spAutoFit/>
            </a:bodyPr>
            <a:lstStyle/>
            <a:p>
              <a:r>
                <a:rPr lang="cs-CZ" sz="1600" b="1"/>
                <a:t>5</a:t>
              </a:r>
              <a:endParaRPr lang="cs-CZ" sz="2000" b="1"/>
            </a:p>
          </p:txBody>
        </p:sp>
        <p:sp>
          <p:nvSpPr>
            <p:cNvPr id="31" name="TextovéPole 30">
              <a:extLst>
                <a:ext uri="{FF2B5EF4-FFF2-40B4-BE49-F238E27FC236}">
                  <a16:creationId xmlns:a16="http://schemas.microsoft.com/office/drawing/2014/main" id="{EF022672-82AB-CEB7-83F0-8414006F612E}"/>
                </a:ext>
              </a:extLst>
            </p:cNvPr>
            <p:cNvSpPr txBox="1"/>
            <p:nvPr/>
          </p:nvSpPr>
          <p:spPr>
            <a:xfrm>
              <a:off x="7914481" y="2357904"/>
              <a:ext cx="233295" cy="273428"/>
            </a:xfrm>
            <a:prstGeom prst="rect">
              <a:avLst/>
            </a:prstGeom>
            <a:noFill/>
          </p:spPr>
          <p:txBody>
            <a:bodyPr wrap="none" rtlCol="0">
              <a:spAutoFit/>
            </a:bodyPr>
            <a:lstStyle/>
            <a:p>
              <a:r>
                <a:rPr lang="cs-CZ" sz="1600">
                  <a:solidFill>
                    <a:schemeClr val="bg1">
                      <a:lumMod val="50000"/>
                    </a:schemeClr>
                  </a:solidFill>
                </a:rPr>
                <a:t>7</a:t>
              </a:r>
              <a:endParaRPr lang="cs-CZ" sz="2000">
                <a:solidFill>
                  <a:schemeClr val="bg1">
                    <a:lumMod val="50000"/>
                  </a:schemeClr>
                </a:solidFill>
              </a:endParaRPr>
            </a:p>
          </p:txBody>
        </p:sp>
        <p:sp>
          <p:nvSpPr>
            <p:cNvPr id="32" name="TextovéPole 31">
              <a:extLst>
                <a:ext uri="{FF2B5EF4-FFF2-40B4-BE49-F238E27FC236}">
                  <a16:creationId xmlns:a16="http://schemas.microsoft.com/office/drawing/2014/main" id="{E61532AA-C4B7-B658-97F4-F42A82C582ED}"/>
                </a:ext>
              </a:extLst>
            </p:cNvPr>
            <p:cNvSpPr txBox="1"/>
            <p:nvPr/>
          </p:nvSpPr>
          <p:spPr>
            <a:xfrm>
              <a:off x="8498058" y="1931492"/>
              <a:ext cx="233295" cy="273428"/>
            </a:xfrm>
            <a:prstGeom prst="rect">
              <a:avLst/>
            </a:prstGeom>
            <a:noFill/>
          </p:spPr>
          <p:txBody>
            <a:bodyPr wrap="none" rtlCol="0">
              <a:spAutoFit/>
            </a:bodyPr>
            <a:lstStyle/>
            <a:p>
              <a:r>
                <a:rPr lang="cs-CZ" sz="1600" b="1"/>
                <a:t>2</a:t>
              </a:r>
              <a:endParaRPr lang="cs-CZ" sz="2000" b="1"/>
            </a:p>
          </p:txBody>
        </p:sp>
        <p:sp>
          <p:nvSpPr>
            <p:cNvPr id="33" name="TextovéPole 32">
              <a:extLst>
                <a:ext uri="{FF2B5EF4-FFF2-40B4-BE49-F238E27FC236}">
                  <a16:creationId xmlns:a16="http://schemas.microsoft.com/office/drawing/2014/main" id="{F32D3BD8-91E5-67FF-1313-0D09177278AC}"/>
                </a:ext>
              </a:extLst>
            </p:cNvPr>
            <p:cNvSpPr txBox="1"/>
            <p:nvPr/>
          </p:nvSpPr>
          <p:spPr>
            <a:xfrm>
              <a:off x="8381272" y="2553363"/>
              <a:ext cx="233295" cy="273428"/>
            </a:xfrm>
            <a:prstGeom prst="rect">
              <a:avLst/>
            </a:prstGeom>
            <a:noFill/>
          </p:spPr>
          <p:txBody>
            <a:bodyPr wrap="none" rtlCol="0">
              <a:spAutoFit/>
            </a:bodyPr>
            <a:lstStyle/>
            <a:p>
              <a:r>
                <a:rPr lang="cs-CZ" sz="1600">
                  <a:solidFill>
                    <a:schemeClr val="bg1">
                      <a:lumMod val="50000"/>
                    </a:schemeClr>
                  </a:solidFill>
                </a:rPr>
                <a:t>6</a:t>
              </a:r>
              <a:endParaRPr lang="cs-CZ" sz="2000">
                <a:solidFill>
                  <a:schemeClr val="bg1">
                    <a:lumMod val="50000"/>
                  </a:schemeClr>
                </a:solidFill>
              </a:endParaRPr>
            </a:p>
          </p:txBody>
        </p:sp>
        <p:sp>
          <p:nvSpPr>
            <p:cNvPr id="34" name="TextovéPole 33">
              <a:extLst>
                <a:ext uri="{FF2B5EF4-FFF2-40B4-BE49-F238E27FC236}">
                  <a16:creationId xmlns:a16="http://schemas.microsoft.com/office/drawing/2014/main" id="{E8A93552-0D8F-B3D5-EAAE-5B2FA333CCC2}"/>
                </a:ext>
              </a:extLst>
            </p:cNvPr>
            <p:cNvSpPr txBox="1"/>
            <p:nvPr/>
          </p:nvSpPr>
          <p:spPr>
            <a:xfrm>
              <a:off x="9326818" y="1956131"/>
              <a:ext cx="233295" cy="273428"/>
            </a:xfrm>
            <a:prstGeom prst="rect">
              <a:avLst/>
            </a:prstGeom>
            <a:noFill/>
          </p:spPr>
          <p:txBody>
            <a:bodyPr wrap="none" rtlCol="0">
              <a:spAutoFit/>
            </a:bodyPr>
            <a:lstStyle/>
            <a:p>
              <a:r>
                <a:rPr lang="cs-CZ" sz="1600" b="1"/>
                <a:t>3</a:t>
              </a:r>
              <a:endParaRPr lang="cs-CZ" sz="2000" b="1"/>
            </a:p>
          </p:txBody>
        </p:sp>
        <p:sp>
          <p:nvSpPr>
            <p:cNvPr id="35" name="TextovéPole 34">
              <a:extLst>
                <a:ext uri="{FF2B5EF4-FFF2-40B4-BE49-F238E27FC236}">
                  <a16:creationId xmlns:a16="http://schemas.microsoft.com/office/drawing/2014/main" id="{F93FA39A-4A48-90CB-3418-80368DF65861}"/>
                </a:ext>
              </a:extLst>
            </p:cNvPr>
            <p:cNvSpPr txBox="1"/>
            <p:nvPr/>
          </p:nvSpPr>
          <p:spPr>
            <a:xfrm>
              <a:off x="9387464" y="2530455"/>
              <a:ext cx="233295" cy="273428"/>
            </a:xfrm>
            <a:prstGeom prst="rect">
              <a:avLst/>
            </a:prstGeom>
            <a:noFill/>
          </p:spPr>
          <p:txBody>
            <a:bodyPr wrap="none" rtlCol="0">
              <a:spAutoFit/>
            </a:bodyPr>
            <a:lstStyle/>
            <a:p>
              <a:r>
                <a:rPr lang="cs-CZ" sz="1600" b="1"/>
                <a:t>4</a:t>
              </a:r>
              <a:endParaRPr lang="cs-CZ" sz="2000" b="1"/>
            </a:p>
          </p:txBody>
        </p:sp>
        <p:sp>
          <p:nvSpPr>
            <p:cNvPr id="36" name="TextovéPole 35">
              <a:extLst>
                <a:ext uri="{FF2B5EF4-FFF2-40B4-BE49-F238E27FC236}">
                  <a16:creationId xmlns:a16="http://schemas.microsoft.com/office/drawing/2014/main" id="{693C7BC9-01AD-E691-7B58-35A89705C5C0}"/>
                </a:ext>
              </a:extLst>
            </p:cNvPr>
            <p:cNvSpPr txBox="1"/>
            <p:nvPr/>
          </p:nvSpPr>
          <p:spPr>
            <a:xfrm>
              <a:off x="8939211" y="3084109"/>
              <a:ext cx="233295" cy="273428"/>
            </a:xfrm>
            <a:prstGeom prst="rect">
              <a:avLst/>
            </a:prstGeom>
            <a:noFill/>
          </p:spPr>
          <p:txBody>
            <a:bodyPr wrap="none" rtlCol="0">
              <a:spAutoFit/>
            </a:bodyPr>
            <a:lstStyle/>
            <a:p>
              <a:r>
                <a:rPr lang="cs-CZ" sz="1600">
                  <a:solidFill>
                    <a:schemeClr val="bg1">
                      <a:lumMod val="50000"/>
                    </a:schemeClr>
                  </a:solidFill>
                </a:rPr>
                <a:t>8</a:t>
              </a:r>
              <a:endParaRPr lang="cs-CZ" sz="2000">
                <a:solidFill>
                  <a:schemeClr val="bg1">
                    <a:lumMod val="50000"/>
                  </a:schemeClr>
                </a:solidFill>
              </a:endParaRPr>
            </a:p>
          </p:txBody>
        </p:sp>
        <p:sp>
          <p:nvSpPr>
            <p:cNvPr id="37" name="TextovéPole 36">
              <a:extLst>
                <a:ext uri="{FF2B5EF4-FFF2-40B4-BE49-F238E27FC236}">
                  <a16:creationId xmlns:a16="http://schemas.microsoft.com/office/drawing/2014/main" id="{51A8471A-D1A3-79A4-FEC4-154E879008E4}"/>
                </a:ext>
              </a:extLst>
            </p:cNvPr>
            <p:cNvSpPr txBox="1"/>
            <p:nvPr/>
          </p:nvSpPr>
          <p:spPr>
            <a:xfrm>
              <a:off x="9954509" y="2339279"/>
              <a:ext cx="233295" cy="273428"/>
            </a:xfrm>
            <a:prstGeom prst="rect">
              <a:avLst/>
            </a:prstGeom>
            <a:noFill/>
          </p:spPr>
          <p:txBody>
            <a:bodyPr wrap="none" rtlCol="0">
              <a:spAutoFit/>
            </a:bodyPr>
            <a:lstStyle/>
            <a:p>
              <a:r>
                <a:rPr lang="cs-CZ" sz="1600">
                  <a:solidFill>
                    <a:schemeClr val="bg1">
                      <a:lumMod val="50000"/>
                    </a:schemeClr>
                  </a:solidFill>
                </a:rPr>
                <a:t>5</a:t>
              </a:r>
              <a:endParaRPr lang="cs-CZ" sz="2000">
                <a:solidFill>
                  <a:schemeClr val="bg1">
                    <a:lumMod val="50000"/>
                  </a:schemeClr>
                </a:solidFill>
              </a:endParaRPr>
            </a:p>
          </p:txBody>
        </p:sp>
        <p:sp>
          <p:nvSpPr>
            <p:cNvPr id="38" name="TextovéPole 37">
              <a:extLst>
                <a:ext uri="{FF2B5EF4-FFF2-40B4-BE49-F238E27FC236}">
                  <a16:creationId xmlns:a16="http://schemas.microsoft.com/office/drawing/2014/main" id="{986CE1A9-726D-A1E0-DE17-7903C8189E54}"/>
                </a:ext>
              </a:extLst>
            </p:cNvPr>
            <p:cNvSpPr txBox="1"/>
            <p:nvPr/>
          </p:nvSpPr>
          <p:spPr>
            <a:xfrm>
              <a:off x="8899601" y="1606002"/>
              <a:ext cx="233295" cy="273428"/>
            </a:xfrm>
            <a:prstGeom prst="rect">
              <a:avLst/>
            </a:prstGeom>
            <a:noFill/>
          </p:spPr>
          <p:txBody>
            <a:bodyPr wrap="none" rtlCol="0">
              <a:spAutoFit/>
            </a:bodyPr>
            <a:lstStyle/>
            <a:p>
              <a:r>
                <a:rPr lang="cs-CZ" sz="1600">
                  <a:solidFill>
                    <a:schemeClr val="bg1">
                      <a:lumMod val="50000"/>
                    </a:schemeClr>
                  </a:solidFill>
                </a:rPr>
                <a:t>4</a:t>
              </a:r>
              <a:endParaRPr lang="cs-CZ" sz="2000">
                <a:solidFill>
                  <a:schemeClr val="bg1">
                    <a:lumMod val="50000"/>
                  </a:schemeClr>
                </a:solidFill>
              </a:endParaRPr>
            </a:p>
          </p:txBody>
        </p:sp>
      </p:grpSp>
      <p:graphicFrame>
        <p:nvGraphicFramePr>
          <p:cNvPr id="9" name="Objekt 8">
            <a:extLst>
              <a:ext uri="{FF2B5EF4-FFF2-40B4-BE49-F238E27FC236}">
                <a16:creationId xmlns:a16="http://schemas.microsoft.com/office/drawing/2014/main" id="{917A2B4B-A9E9-32A1-5508-D94002252D12}"/>
              </a:ext>
            </a:extLst>
          </p:cNvPr>
          <p:cNvGraphicFramePr>
            <a:graphicFrameLocks noChangeAspect="1"/>
          </p:cNvGraphicFramePr>
          <p:nvPr>
            <p:extLst>
              <p:ext uri="{D42A27DB-BD31-4B8C-83A1-F6EECF244321}">
                <p14:modId xmlns:p14="http://schemas.microsoft.com/office/powerpoint/2010/main" val="3878156956"/>
              </p:ext>
            </p:extLst>
          </p:nvPr>
        </p:nvGraphicFramePr>
        <p:xfrm>
          <a:off x="1200408" y="2328931"/>
          <a:ext cx="3468687" cy="346075"/>
        </p:xfrm>
        <a:graphic>
          <a:graphicData uri="http://schemas.openxmlformats.org/presentationml/2006/ole">
            <mc:AlternateContent xmlns:mc="http://schemas.openxmlformats.org/markup-compatibility/2006">
              <mc:Choice xmlns:v="urn:schemas-microsoft-com:vml" Requires="v">
                <p:oleObj name="Equation" r:id="rId5" imgW="3468793" imgH="346095" progId="Equation.DSMT4">
                  <p:embed/>
                </p:oleObj>
              </mc:Choice>
              <mc:Fallback>
                <p:oleObj name="Equation" r:id="rId5" imgW="3468793" imgH="346095" progId="Equation.DSMT4">
                  <p:embed/>
                  <p:pic>
                    <p:nvPicPr>
                      <p:cNvPr id="9" name="Objekt 8">
                        <a:extLst>
                          <a:ext uri="{FF2B5EF4-FFF2-40B4-BE49-F238E27FC236}">
                            <a16:creationId xmlns:a16="http://schemas.microsoft.com/office/drawing/2014/main" id="{917A2B4B-A9E9-32A1-5508-D94002252D12}"/>
                          </a:ext>
                        </a:extLst>
                      </p:cNvPr>
                      <p:cNvPicPr/>
                      <p:nvPr/>
                    </p:nvPicPr>
                    <p:blipFill>
                      <a:blip r:embed="rId6"/>
                      <a:stretch>
                        <a:fillRect/>
                      </a:stretch>
                    </p:blipFill>
                    <p:spPr>
                      <a:xfrm>
                        <a:off x="1200408" y="2328931"/>
                        <a:ext cx="3468687" cy="346075"/>
                      </a:xfrm>
                      <a:prstGeom prst="rect">
                        <a:avLst/>
                      </a:prstGeom>
                    </p:spPr>
                  </p:pic>
                </p:oleObj>
              </mc:Fallback>
            </mc:AlternateContent>
          </a:graphicData>
        </a:graphic>
      </p:graphicFrame>
      <p:pic>
        <p:nvPicPr>
          <p:cNvPr id="12" name="Obrázek 11">
            <a:extLst>
              <a:ext uri="{FF2B5EF4-FFF2-40B4-BE49-F238E27FC236}">
                <a16:creationId xmlns:a16="http://schemas.microsoft.com/office/drawing/2014/main" id="{D597BECE-02DA-0146-7B47-9394DE6BC213}"/>
              </a:ext>
            </a:extLst>
          </p:cNvPr>
          <p:cNvPicPr>
            <a:picLocks noChangeAspect="1"/>
          </p:cNvPicPr>
          <p:nvPr/>
        </p:nvPicPr>
        <p:blipFill>
          <a:blip r:embed="rId7"/>
          <a:stretch>
            <a:fillRect/>
          </a:stretch>
        </p:blipFill>
        <p:spPr>
          <a:xfrm>
            <a:off x="7345736" y="3356390"/>
            <a:ext cx="2322905" cy="2800157"/>
          </a:xfrm>
          <a:prstGeom prst="rect">
            <a:avLst/>
          </a:prstGeom>
          <a:ln w="12700">
            <a:solidFill>
              <a:schemeClr val="tx1"/>
            </a:solidFill>
          </a:ln>
        </p:spPr>
      </p:pic>
    </p:spTree>
    <p:extLst>
      <p:ext uri="{BB962C8B-B14F-4D97-AF65-F5344CB8AC3E}">
        <p14:creationId xmlns:p14="http://schemas.microsoft.com/office/powerpoint/2010/main" val="16462770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A5B0BF3-096A-42B9-911D-C9E248FDCA9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7" name="Objekt 6" hidden="1">
                        <a:extLst>
                          <a:ext uri="{FF2B5EF4-FFF2-40B4-BE49-F238E27FC236}">
                            <a16:creationId xmlns:a16="http://schemas.microsoft.com/office/drawing/2014/main" id="{EA5B0BF3-096A-42B9-911D-C9E248FDCA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Nadpis 3">
            <a:extLst>
              <a:ext uri="{FF2B5EF4-FFF2-40B4-BE49-F238E27FC236}">
                <a16:creationId xmlns:a16="http://schemas.microsoft.com/office/drawing/2014/main" id="{72530C58-EC1B-446E-B89F-B1AB5B904AA4}"/>
              </a:ext>
            </a:extLst>
          </p:cNvPr>
          <p:cNvSpPr>
            <a:spLocks noGrp="1"/>
          </p:cNvSpPr>
          <p:nvPr>
            <p:ph type="title"/>
          </p:nvPr>
        </p:nvSpPr>
        <p:spPr>
          <a:xfrm>
            <a:off x="444500" y="2973322"/>
            <a:ext cx="6959190" cy="2276379"/>
          </a:xfrm>
        </p:spPr>
        <p:txBody>
          <a:bodyPr vert="horz" anchor="t">
            <a:normAutofit/>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834CC7CE-B507-49F1-B90C-703BDC4E530E}"/>
              </a:ext>
            </a:extLst>
          </p:cNvPr>
          <p:cNvSpPr>
            <a:spLocks noGrp="1"/>
          </p:cNvSpPr>
          <p:nvPr>
            <p:ph type="body" sz="quarter" idx="21"/>
          </p:nvPr>
        </p:nvSpPr>
        <p:spPr/>
        <p:txBody>
          <a:bodyPr/>
          <a:lstStyle/>
          <a:p>
            <a:r>
              <a:rPr lang="cs-CZ" dirty="0"/>
              <a:t>5</a:t>
            </a:r>
            <a:endParaRPr lang="en-US" dirty="0"/>
          </a:p>
        </p:txBody>
      </p:sp>
      <p:sp>
        <p:nvSpPr>
          <p:cNvPr id="6" name="Zástupný text 5">
            <a:extLst>
              <a:ext uri="{FF2B5EF4-FFF2-40B4-BE49-F238E27FC236}">
                <a16:creationId xmlns:a16="http://schemas.microsoft.com/office/drawing/2014/main" id="{9E67B2E4-657E-4883-9D7F-EEFA64C274F7}"/>
              </a:ext>
            </a:extLst>
          </p:cNvPr>
          <p:cNvSpPr>
            <a:spLocks noGrp="1"/>
          </p:cNvSpPr>
          <p:nvPr>
            <p:ph type="body" sz="quarter" idx="23"/>
          </p:nvPr>
        </p:nvSpPr>
        <p:spPr>
          <a:xfrm>
            <a:off x="444500" y="4380270"/>
            <a:ext cx="6553200" cy="1614923"/>
          </a:xfrm>
        </p:spPr>
        <p:txBody>
          <a:bodyPr/>
          <a:lstStyle/>
          <a:p>
            <a:endParaRPr lang="en-US" dirty="0"/>
          </a:p>
        </p:txBody>
      </p:sp>
      <p:sp>
        <p:nvSpPr>
          <p:cNvPr id="8" name="Slide Number Placeholder 7">
            <a:extLst>
              <a:ext uri="{FF2B5EF4-FFF2-40B4-BE49-F238E27FC236}">
                <a16:creationId xmlns:a16="http://schemas.microsoft.com/office/drawing/2014/main" id="{FF43DD7D-4ED8-1748-A273-28A6C878115F}"/>
              </a:ext>
            </a:extLst>
          </p:cNvPr>
          <p:cNvSpPr>
            <a:spLocks noGrp="1"/>
          </p:cNvSpPr>
          <p:nvPr>
            <p:ph type="sldNum" sz="quarter" idx="12"/>
          </p:nvPr>
        </p:nvSpPr>
        <p:spPr/>
        <p:txBody>
          <a:bodyPr/>
          <a:lstStyle/>
          <a:p>
            <a:fld id="{2CCBFC96-D0B0-4748-8307-6E5E2D74C2B0}" type="slidenum">
              <a:rPr lang="en-US" smtClean="0"/>
              <a:t>82</a:t>
            </a:fld>
            <a:endParaRPr lang="en-US"/>
          </a:p>
        </p:txBody>
      </p:sp>
      <p:pic>
        <p:nvPicPr>
          <p:cNvPr id="32" name="Zástupný symbol obrázku 31">
            <a:extLst>
              <a:ext uri="{FF2B5EF4-FFF2-40B4-BE49-F238E27FC236}">
                <a16:creationId xmlns:a16="http://schemas.microsoft.com/office/drawing/2014/main" id="{5B3EA87A-2211-4D8D-AA7D-71F22C00DE28}"/>
              </a:ext>
            </a:extLst>
          </p:cNvPr>
          <p:cNvPicPr>
            <a:picLocks noGrp="1" noChangeAspect="1"/>
          </p:cNvPicPr>
          <p:nvPr>
            <p:ph type="pic" sz="quarter" idx="24"/>
          </p:nvPr>
        </p:nvPicPr>
        <p:blipFill>
          <a:blip r:embed="rId5">
            <a:extLst>
              <a:ext uri="{28A0092B-C50C-407E-A947-70E740481C1C}">
                <a14:useLocalDpi xmlns:a14="http://schemas.microsoft.com/office/drawing/2010/main" val="0"/>
              </a:ext>
            </a:extLst>
          </a:blip>
          <a:srcRect l="2941" r="2941"/>
          <a:stretch>
            <a:fillRect/>
          </a:stretch>
        </p:blipFill>
        <p:spPr>
          <a:xfrm>
            <a:off x="7749459" y="0"/>
            <a:ext cx="4442541" cy="6180138"/>
          </a:xfrm>
        </p:spPr>
      </p:pic>
      <p:sp>
        <p:nvSpPr>
          <p:cNvPr id="2" name="Zástupný symbol pro zápatí 1">
            <a:extLst>
              <a:ext uri="{FF2B5EF4-FFF2-40B4-BE49-F238E27FC236}">
                <a16:creationId xmlns:a16="http://schemas.microsoft.com/office/drawing/2014/main" id="{E6A3FE37-D4FE-4511-96D8-274FBC98B8B5}"/>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cs-CZ" dirty="0"/>
          </a:p>
        </p:txBody>
      </p:sp>
    </p:spTree>
    <p:extLst>
      <p:ext uri="{BB962C8B-B14F-4D97-AF65-F5344CB8AC3E}">
        <p14:creationId xmlns:p14="http://schemas.microsoft.com/office/powerpoint/2010/main" val="3744236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FE2643B1-C3D7-4B75-9C14-644A8DD811E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FE2643B1-C3D7-4B75-9C14-644A8DD811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83</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458780" cy="4281914"/>
          </a:xfrm>
        </p:spPr>
        <p:txBody>
          <a:bodyPr>
            <a:noAutofit/>
          </a:bodyPr>
          <a:lstStyle/>
          <a:p>
            <a:pPr marL="285750" lvl="0" indent="-285750">
              <a:lnSpc>
                <a:spcPct val="110000"/>
              </a:lnSpc>
              <a:buFont typeface="Wingdings" panose="05000000000000000000" pitchFamily="2" charset="2"/>
              <a:buChar char="§"/>
            </a:pPr>
            <a:r>
              <a:rPr lang="en-US" b="1" dirty="0"/>
              <a:t>Definition of the problem</a:t>
            </a:r>
          </a:p>
          <a:p>
            <a:pPr lvl="1">
              <a:lnSpc>
                <a:spcPct val="110000"/>
              </a:lnSpc>
            </a:pPr>
            <a:r>
              <a:rPr lang="en-US" dirty="0"/>
              <a:t>Transport of </a:t>
            </a:r>
            <a:r>
              <a:rPr lang="en-US" dirty="0">
                <a:solidFill>
                  <a:srgbClr val="4BA82E"/>
                </a:solidFill>
              </a:rPr>
              <a:t>homogeneous</a:t>
            </a:r>
            <a:r>
              <a:rPr lang="en-US" dirty="0"/>
              <a:t> </a:t>
            </a:r>
            <a:r>
              <a:rPr lang="en-US" dirty="0">
                <a:solidFill>
                  <a:srgbClr val="4BA82E"/>
                </a:solidFill>
              </a:rPr>
              <a:t>product</a:t>
            </a:r>
            <a:r>
              <a:rPr lang="en-US" dirty="0"/>
              <a:t>.</a:t>
            </a:r>
          </a:p>
          <a:p>
            <a:pPr lvl="1">
              <a:lnSpc>
                <a:spcPct val="110000"/>
              </a:lnSpc>
            </a:pPr>
            <a:r>
              <a:rPr lang="en-US" dirty="0"/>
              <a:t>Set of </a:t>
            </a:r>
            <a:r>
              <a:rPr lang="en-US" dirty="0">
                <a:solidFill>
                  <a:srgbClr val="4BA82E"/>
                </a:solidFill>
              </a:rPr>
              <a:t>sources</a:t>
            </a:r>
            <a:r>
              <a:rPr lang="en-US" dirty="0"/>
              <a:t> with limited </a:t>
            </a:r>
            <a:r>
              <a:rPr lang="en-US" dirty="0">
                <a:solidFill>
                  <a:srgbClr val="4BA82E"/>
                </a:solidFill>
              </a:rPr>
              <a:t>supply</a:t>
            </a:r>
            <a:r>
              <a:rPr lang="en-US" dirty="0"/>
              <a:t>.</a:t>
            </a:r>
          </a:p>
          <a:p>
            <a:pPr lvl="1">
              <a:lnSpc>
                <a:spcPct val="110000"/>
              </a:lnSpc>
            </a:pPr>
            <a:r>
              <a:rPr lang="en-US" dirty="0"/>
              <a:t>Set of </a:t>
            </a:r>
            <a:r>
              <a:rPr lang="en-US" dirty="0">
                <a:solidFill>
                  <a:srgbClr val="4BA82E"/>
                </a:solidFill>
              </a:rPr>
              <a:t>destinations</a:t>
            </a:r>
            <a:r>
              <a:rPr lang="en-US" dirty="0"/>
              <a:t> with </a:t>
            </a:r>
            <a:r>
              <a:rPr lang="en-US" dirty="0">
                <a:solidFill>
                  <a:srgbClr val="4BA82E"/>
                </a:solidFill>
              </a:rPr>
              <a:t>demand</a:t>
            </a:r>
            <a:r>
              <a:rPr lang="en-US" dirty="0"/>
              <a:t> (requirement).</a:t>
            </a:r>
          </a:p>
          <a:p>
            <a:pPr lvl="1">
              <a:lnSpc>
                <a:spcPct val="110000"/>
              </a:lnSpc>
            </a:pPr>
            <a:r>
              <a:rPr lang="en-US" dirty="0">
                <a:solidFill>
                  <a:schemeClr val="accent2"/>
                </a:solidFill>
              </a:rPr>
              <a:t>Unit</a:t>
            </a:r>
            <a:r>
              <a:rPr lang="en-US" dirty="0"/>
              <a:t> </a:t>
            </a:r>
            <a:r>
              <a:rPr lang="en-US" dirty="0">
                <a:solidFill>
                  <a:srgbClr val="4BA82E"/>
                </a:solidFill>
              </a:rPr>
              <a:t>shipping</a:t>
            </a:r>
            <a:r>
              <a:rPr lang="en-US" dirty="0"/>
              <a:t> </a:t>
            </a:r>
            <a:r>
              <a:rPr lang="en-US" dirty="0">
                <a:solidFill>
                  <a:srgbClr val="4BA82E"/>
                </a:solidFill>
              </a:rPr>
              <a:t>cost</a:t>
            </a:r>
            <a:r>
              <a:rPr lang="en-US" dirty="0"/>
              <a:t> for all pairs of sources and destinations.</a:t>
            </a:r>
          </a:p>
          <a:p>
            <a:pPr lvl="1">
              <a:lnSpc>
                <a:spcPct val="110000"/>
              </a:lnSpc>
            </a:pPr>
            <a:r>
              <a:rPr lang="en-US" dirty="0"/>
              <a:t>The goal is to </a:t>
            </a:r>
            <a:r>
              <a:rPr lang="en-US" dirty="0">
                <a:solidFill>
                  <a:srgbClr val="4BA82E"/>
                </a:solidFill>
              </a:rPr>
              <a:t>satisfy</a:t>
            </a:r>
            <a:r>
              <a:rPr lang="en-US" dirty="0"/>
              <a:t> all </a:t>
            </a:r>
            <a:r>
              <a:rPr lang="en-US" dirty="0">
                <a:solidFill>
                  <a:srgbClr val="4BA82E"/>
                </a:solidFill>
              </a:rPr>
              <a:t>requirements</a:t>
            </a:r>
            <a:r>
              <a:rPr lang="en-US" dirty="0"/>
              <a:t> </a:t>
            </a:r>
            <a:r>
              <a:rPr lang="en-US" dirty="0">
                <a:solidFill>
                  <a:srgbClr val="4BA82E"/>
                </a:solidFill>
              </a:rPr>
              <a:t>without</a:t>
            </a:r>
            <a:r>
              <a:rPr lang="en-US" dirty="0"/>
              <a:t> </a:t>
            </a:r>
            <a:r>
              <a:rPr lang="en-US" dirty="0">
                <a:solidFill>
                  <a:srgbClr val="4BA82E"/>
                </a:solidFill>
              </a:rPr>
              <a:t>exceeding</a:t>
            </a:r>
            <a:r>
              <a:rPr lang="en-US" dirty="0"/>
              <a:t> any </a:t>
            </a:r>
            <a:r>
              <a:rPr lang="en-US" dirty="0">
                <a:solidFill>
                  <a:srgbClr val="4BA82E"/>
                </a:solidFill>
              </a:rPr>
              <a:t>supply</a:t>
            </a:r>
            <a:r>
              <a:rPr lang="en-US" dirty="0"/>
              <a:t>.</a:t>
            </a:r>
          </a:p>
          <a:p>
            <a:pPr lvl="1">
              <a:lnSpc>
                <a:spcPct val="110000"/>
              </a:lnSpc>
            </a:pPr>
            <a:r>
              <a:rPr lang="en-US" dirty="0"/>
              <a:t>The objective is to find </a:t>
            </a:r>
            <a:r>
              <a:rPr lang="en-US" dirty="0">
                <a:solidFill>
                  <a:srgbClr val="4BA82E"/>
                </a:solidFill>
              </a:rPr>
              <a:t>shipments</a:t>
            </a:r>
            <a:r>
              <a:rPr lang="en-US" dirty="0"/>
              <a:t> to </a:t>
            </a:r>
            <a:r>
              <a:rPr lang="en-US" dirty="0">
                <a:solidFill>
                  <a:srgbClr val="4BA82E"/>
                </a:solidFill>
              </a:rPr>
              <a:t>minimize</a:t>
            </a:r>
            <a:r>
              <a:rPr lang="en-US" dirty="0"/>
              <a:t> </a:t>
            </a:r>
            <a:r>
              <a:rPr lang="en-US" dirty="0">
                <a:solidFill>
                  <a:srgbClr val="4BA82E"/>
                </a:solidFill>
              </a:rPr>
              <a:t>total</a:t>
            </a:r>
            <a:r>
              <a:rPr lang="en-US" dirty="0"/>
              <a:t> shipping </a:t>
            </a:r>
            <a:r>
              <a:rPr lang="en-US" dirty="0">
                <a:solidFill>
                  <a:srgbClr val="4BA82E"/>
                </a:solidFill>
              </a:rPr>
              <a:t>cost</a:t>
            </a:r>
            <a:r>
              <a:rPr lang="en-US" dirty="0"/>
              <a:t>.</a:t>
            </a:r>
            <a:r>
              <a:rPr lang="cs-CZ" dirty="0"/>
              <a:t> </a:t>
            </a:r>
          </a:p>
          <a:p>
            <a:pPr marL="285750" indent="-285750">
              <a:lnSpc>
                <a:spcPct val="110000"/>
              </a:lnSpc>
              <a:buFont typeface="Wingdings" panose="05000000000000000000" pitchFamily="2" charset="2"/>
              <a:buChar char="§"/>
            </a:pPr>
            <a:r>
              <a:rPr lang="en-US" b="1" dirty="0"/>
              <a:t>Type of the problem</a:t>
            </a:r>
          </a:p>
          <a:p>
            <a:pPr lvl="1">
              <a:lnSpc>
                <a:spcPct val="110000"/>
              </a:lnSpc>
            </a:pPr>
            <a:r>
              <a:rPr lang="en-US" dirty="0">
                <a:solidFill>
                  <a:srgbClr val="4BA82E"/>
                </a:solidFill>
              </a:rPr>
              <a:t>Balanced</a:t>
            </a:r>
            <a:r>
              <a:rPr lang="en-US" dirty="0"/>
              <a:t> – total supply is equal to total demand.</a:t>
            </a:r>
          </a:p>
          <a:p>
            <a:pPr lvl="1">
              <a:lnSpc>
                <a:spcPct val="110000"/>
              </a:lnSpc>
            </a:pPr>
            <a:r>
              <a:rPr lang="en-US" dirty="0">
                <a:solidFill>
                  <a:srgbClr val="4BA82E"/>
                </a:solidFill>
              </a:rPr>
              <a:t>Unbalanced</a:t>
            </a:r>
            <a:r>
              <a:rPr lang="en-US" dirty="0"/>
              <a:t> – total supply is different from total demand, it is possible to make the problem balanced:</a:t>
            </a:r>
          </a:p>
          <a:p>
            <a:pPr marL="1276350" lvl="2" indent="-285750"/>
            <a:r>
              <a:rPr lang="en-US" dirty="0"/>
              <a:t>adding </a:t>
            </a:r>
            <a:r>
              <a:rPr lang="en-US" dirty="0">
                <a:solidFill>
                  <a:srgbClr val="4BA82E"/>
                </a:solidFill>
              </a:rPr>
              <a:t>dummy</a:t>
            </a:r>
            <a:r>
              <a:rPr lang="en-US" dirty="0"/>
              <a:t> </a:t>
            </a:r>
            <a:r>
              <a:rPr lang="en-US" dirty="0">
                <a:solidFill>
                  <a:srgbClr val="4BA82E"/>
                </a:solidFill>
              </a:rPr>
              <a:t>destination</a:t>
            </a:r>
            <a:r>
              <a:rPr lang="en-US" dirty="0"/>
              <a:t>,</a:t>
            </a:r>
          </a:p>
          <a:p>
            <a:pPr marL="1276350" lvl="2" indent="-285750"/>
            <a:r>
              <a:rPr lang="en-US" dirty="0"/>
              <a:t>finding </a:t>
            </a:r>
            <a:r>
              <a:rPr lang="en-US" dirty="0">
                <a:solidFill>
                  <a:srgbClr val="4BA82E"/>
                </a:solidFill>
              </a:rPr>
              <a:t>additional</a:t>
            </a:r>
            <a:r>
              <a:rPr lang="en-US" dirty="0"/>
              <a:t> </a:t>
            </a:r>
            <a:r>
              <a:rPr lang="en-US" dirty="0">
                <a:solidFill>
                  <a:srgbClr val="4BA82E"/>
                </a:solidFill>
              </a:rPr>
              <a:t>source</a:t>
            </a:r>
            <a:r>
              <a:rPr lang="en-US" dirty="0"/>
              <a:t> or adding </a:t>
            </a:r>
            <a:r>
              <a:rPr lang="en-US" dirty="0">
                <a:solidFill>
                  <a:srgbClr val="4BA82E"/>
                </a:solidFill>
              </a:rPr>
              <a:t>dummy</a:t>
            </a:r>
            <a:r>
              <a:rPr lang="en-US" dirty="0"/>
              <a:t> </a:t>
            </a:r>
            <a:r>
              <a:rPr lang="en-US" dirty="0">
                <a:solidFill>
                  <a:srgbClr val="4BA82E"/>
                </a:solidFill>
              </a:rPr>
              <a:t>source</a:t>
            </a:r>
            <a:r>
              <a:rPr lang="en-US" dirty="0"/>
              <a:t> (with the possibility of unsatisfied requirement).</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dirty="0" err="1"/>
              <a:t>Transportation</a:t>
            </a:r>
            <a:r>
              <a:rPr lang="cs-CZ" dirty="0"/>
              <a:t> </a:t>
            </a:r>
            <a:r>
              <a:rPr lang="cs-CZ" dirty="0" err="1"/>
              <a:t>Problem</a:t>
            </a:r>
            <a:endParaRPr lang="en-US" dirty="0"/>
          </a:p>
        </p:txBody>
      </p:sp>
    </p:spTree>
    <p:extLst>
      <p:ext uri="{BB962C8B-B14F-4D97-AF65-F5344CB8AC3E}">
        <p14:creationId xmlns:p14="http://schemas.microsoft.com/office/powerpoint/2010/main" val="24505095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84</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1408942"/>
          </a:xfrm>
        </p:spPr>
        <p:txBody>
          <a:bodyPr>
            <a:noAutofit/>
          </a:bodyPr>
          <a:lstStyle/>
          <a:p>
            <a:pPr marL="285750" lvl="0" indent="-285750">
              <a:lnSpc>
                <a:spcPct val="110000"/>
              </a:lnSpc>
              <a:buFont typeface="Wingdings" panose="05000000000000000000" pitchFamily="2" charset="2"/>
              <a:buChar char="§"/>
            </a:pPr>
            <a:r>
              <a:rPr lang="cs-CZ" b="1" dirty="0" err="1"/>
              <a:t>Example</a:t>
            </a:r>
            <a:endParaRPr lang="en-US" b="1" dirty="0"/>
          </a:p>
          <a:p>
            <a:pPr lvl="1">
              <a:lnSpc>
                <a:spcPct val="110000"/>
              </a:lnSpc>
            </a:pPr>
            <a:r>
              <a:rPr lang="en-US" dirty="0"/>
              <a:t>A company </a:t>
            </a:r>
            <a:r>
              <a:rPr lang="en-US" dirty="0">
                <a:solidFill>
                  <a:schemeClr val="accent2"/>
                </a:solidFill>
              </a:rPr>
              <a:t>producing petroleum products </a:t>
            </a:r>
            <a:r>
              <a:rPr lang="en-US" dirty="0"/>
              <a:t>is establishing </a:t>
            </a:r>
            <a:r>
              <a:rPr lang="en-US" dirty="0">
                <a:solidFill>
                  <a:schemeClr val="accent2"/>
                </a:solidFill>
              </a:rPr>
              <a:t>four</a:t>
            </a:r>
            <a:r>
              <a:rPr lang="en-US" dirty="0"/>
              <a:t> </a:t>
            </a:r>
            <a:r>
              <a:rPr lang="en-US" dirty="0">
                <a:solidFill>
                  <a:schemeClr val="accent2"/>
                </a:solidFill>
              </a:rPr>
              <a:t>new</a:t>
            </a:r>
            <a:r>
              <a:rPr lang="en-US" dirty="0"/>
              <a:t> </a:t>
            </a:r>
            <a:r>
              <a:rPr lang="en-US" dirty="0">
                <a:solidFill>
                  <a:schemeClr val="accent2"/>
                </a:solidFill>
              </a:rPr>
              <a:t>gas</a:t>
            </a:r>
            <a:r>
              <a:rPr lang="en-US" dirty="0"/>
              <a:t> </a:t>
            </a:r>
            <a:r>
              <a:rPr lang="en-US" dirty="0">
                <a:solidFill>
                  <a:schemeClr val="accent2"/>
                </a:solidFill>
              </a:rPr>
              <a:t>stations</a:t>
            </a:r>
            <a:r>
              <a:rPr lang="en-US" dirty="0"/>
              <a:t> in </a:t>
            </a:r>
            <a:r>
              <a:rPr lang="en-US" dirty="0" err="1"/>
              <a:t>Tábor</a:t>
            </a:r>
            <a:r>
              <a:rPr lang="en-US" dirty="0"/>
              <a:t>, </a:t>
            </a:r>
            <a:r>
              <a:rPr lang="en-US" dirty="0" err="1"/>
              <a:t>Příbram</a:t>
            </a:r>
            <a:r>
              <a:rPr lang="en-US" dirty="0"/>
              <a:t>, </a:t>
            </a:r>
            <a:r>
              <a:rPr lang="en-US" dirty="0" err="1"/>
              <a:t>Jindřich</a:t>
            </a:r>
            <a:r>
              <a:rPr lang="cs-CZ" dirty="0"/>
              <a:t>ů</a:t>
            </a:r>
            <a:r>
              <a:rPr lang="en-US" dirty="0"/>
              <a:t>v Hradec and </a:t>
            </a:r>
            <a:r>
              <a:rPr lang="en-US" dirty="0" err="1"/>
              <a:t>Písek</a:t>
            </a:r>
            <a:endParaRPr lang="cs-CZ" dirty="0"/>
          </a:p>
          <a:p>
            <a:pPr lvl="1">
              <a:lnSpc>
                <a:spcPct val="110000"/>
              </a:lnSpc>
            </a:pPr>
            <a:r>
              <a:rPr lang="en-US" dirty="0"/>
              <a:t>The product is </a:t>
            </a:r>
            <a:r>
              <a:rPr lang="en-US" dirty="0">
                <a:solidFill>
                  <a:schemeClr val="accent2"/>
                </a:solidFill>
              </a:rPr>
              <a:t>gasoline</a:t>
            </a:r>
            <a:r>
              <a:rPr lang="en-US" dirty="0"/>
              <a:t>, which will be imported from </a:t>
            </a:r>
            <a:r>
              <a:rPr lang="en-US" dirty="0">
                <a:solidFill>
                  <a:schemeClr val="accent2"/>
                </a:solidFill>
              </a:rPr>
              <a:t>warehouses</a:t>
            </a:r>
            <a:r>
              <a:rPr lang="en-US" dirty="0"/>
              <a:t> in Pilsen, </a:t>
            </a:r>
            <a:r>
              <a:rPr lang="en-US" dirty="0" err="1"/>
              <a:t>České</a:t>
            </a:r>
            <a:r>
              <a:rPr lang="en-US" dirty="0"/>
              <a:t> </a:t>
            </a:r>
            <a:r>
              <a:rPr lang="en-US" dirty="0" err="1"/>
              <a:t>Budějovice</a:t>
            </a:r>
            <a:r>
              <a:rPr lang="en-US" dirty="0"/>
              <a:t> and </a:t>
            </a:r>
            <a:r>
              <a:rPr lang="en-US" dirty="0" err="1"/>
              <a:t>Jihlava</a:t>
            </a:r>
            <a:r>
              <a:rPr lang="en-US" dirty="0"/>
              <a:t>.</a:t>
            </a:r>
            <a:endParaRPr lang="cs-CZ"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dirty="0" err="1"/>
              <a:t>Transportation</a:t>
            </a:r>
            <a:r>
              <a:rPr lang="cs-CZ" dirty="0"/>
              <a:t> </a:t>
            </a:r>
            <a:r>
              <a:rPr lang="cs-CZ" dirty="0" err="1"/>
              <a:t>Problem</a:t>
            </a:r>
            <a:endParaRPr lang="en-US" dirty="0"/>
          </a:p>
        </p:txBody>
      </p:sp>
      <p:grpSp>
        <p:nvGrpSpPr>
          <p:cNvPr id="105" name="Skupina 104">
            <a:extLst>
              <a:ext uri="{FF2B5EF4-FFF2-40B4-BE49-F238E27FC236}">
                <a16:creationId xmlns:a16="http://schemas.microsoft.com/office/drawing/2014/main" id="{1E4FD012-72F5-0B0B-E9CE-F3DC687E2683}"/>
              </a:ext>
            </a:extLst>
          </p:cNvPr>
          <p:cNvGrpSpPr>
            <a:grpSpLocks/>
          </p:cNvGrpSpPr>
          <p:nvPr/>
        </p:nvGrpSpPr>
        <p:grpSpPr>
          <a:xfrm>
            <a:off x="2628875" y="3034327"/>
            <a:ext cx="5042610" cy="3161621"/>
            <a:chOff x="1058846" y="2683103"/>
            <a:chExt cx="5042610" cy="3161621"/>
          </a:xfrm>
        </p:grpSpPr>
        <p:grpSp>
          <p:nvGrpSpPr>
            <p:cNvPr id="11" name="Skupina 10">
              <a:extLst>
                <a:ext uri="{FF2B5EF4-FFF2-40B4-BE49-F238E27FC236}">
                  <a16:creationId xmlns:a16="http://schemas.microsoft.com/office/drawing/2014/main" id="{80D4D696-73FE-4B26-9842-41C49C286AB7}"/>
                </a:ext>
              </a:extLst>
            </p:cNvPr>
            <p:cNvGrpSpPr>
              <a:grpSpLocks noChangeAspect="1"/>
            </p:cNvGrpSpPr>
            <p:nvPr/>
          </p:nvGrpSpPr>
          <p:grpSpPr bwMode="auto">
            <a:xfrm>
              <a:off x="1058846" y="2683103"/>
              <a:ext cx="5042610" cy="3161621"/>
              <a:chOff x="3017" y="1867"/>
              <a:chExt cx="6470" cy="3725"/>
            </a:xfrm>
          </p:grpSpPr>
          <p:grpSp>
            <p:nvGrpSpPr>
              <p:cNvPr id="12" name="Group 452">
                <a:extLst>
                  <a:ext uri="{FF2B5EF4-FFF2-40B4-BE49-F238E27FC236}">
                    <a16:creationId xmlns:a16="http://schemas.microsoft.com/office/drawing/2014/main" id="{9FD804B5-E03D-4AB0-9CE2-C2678276F077}"/>
                  </a:ext>
                </a:extLst>
              </p:cNvPr>
              <p:cNvGrpSpPr>
                <a:grpSpLocks/>
              </p:cNvGrpSpPr>
              <p:nvPr/>
            </p:nvGrpSpPr>
            <p:grpSpPr bwMode="auto">
              <a:xfrm>
                <a:off x="3017" y="1867"/>
                <a:ext cx="6470" cy="3725"/>
                <a:chOff x="2258" y="2371"/>
                <a:chExt cx="6470" cy="3725"/>
              </a:xfrm>
            </p:grpSpPr>
            <p:sp>
              <p:nvSpPr>
                <p:cNvPr id="19" name="Freeform 453">
                  <a:extLst>
                    <a:ext uri="{FF2B5EF4-FFF2-40B4-BE49-F238E27FC236}">
                      <a16:creationId xmlns:a16="http://schemas.microsoft.com/office/drawing/2014/main" id="{60243C7D-3AD4-4C96-81DE-CC94ED1AF48F}"/>
                    </a:ext>
                  </a:extLst>
                </p:cNvPr>
                <p:cNvSpPr>
                  <a:spLocks noChangeAspect="1"/>
                </p:cNvSpPr>
                <p:nvPr/>
              </p:nvSpPr>
              <p:spPr bwMode="auto">
                <a:xfrm rot="21480000">
                  <a:off x="2258" y="2371"/>
                  <a:ext cx="6470" cy="3725"/>
                </a:xfrm>
                <a:custGeom>
                  <a:avLst/>
                  <a:gdLst>
                    <a:gd name="T0" fmla="*/ 243 w 9246"/>
                    <a:gd name="T1" fmla="*/ 1588 h 5323"/>
                    <a:gd name="T2" fmla="*/ 543 w 9246"/>
                    <a:gd name="T3" fmla="*/ 1408 h 5323"/>
                    <a:gd name="T4" fmla="*/ 1098 w 9246"/>
                    <a:gd name="T5" fmla="*/ 1213 h 5323"/>
                    <a:gd name="T6" fmla="*/ 1533 w 9246"/>
                    <a:gd name="T7" fmla="*/ 943 h 5323"/>
                    <a:gd name="T8" fmla="*/ 2013 w 9246"/>
                    <a:gd name="T9" fmla="*/ 823 h 5323"/>
                    <a:gd name="T10" fmla="*/ 2928 w 9246"/>
                    <a:gd name="T11" fmla="*/ 418 h 5323"/>
                    <a:gd name="T12" fmla="*/ 3078 w 9246"/>
                    <a:gd name="T13" fmla="*/ 193 h 5323"/>
                    <a:gd name="T14" fmla="*/ 3393 w 9246"/>
                    <a:gd name="T15" fmla="*/ 118 h 5323"/>
                    <a:gd name="T16" fmla="*/ 3813 w 9246"/>
                    <a:gd name="T17" fmla="*/ 418 h 5323"/>
                    <a:gd name="T18" fmla="*/ 4323 w 9246"/>
                    <a:gd name="T19" fmla="*/ 208 h 5323"/>
                    <a:gd name="T20" fmla="*/ 4593 w 9246"/>
                    <a:gd name="T21" fmla="*/ 568 h 5323"/>
                    <a:gd name="T22" fmla="*/ 5058 w 9246"/>
                    <a:gd name="T23" fmla="*/ 688 h 5323"/>
                    <a:gd name="T24" fmla="*/ 5403 w 9246"/>
                    <a:gd name="T25" fmla="*/ 973 h 5323"/>
                    <a:gd name="T26" fmla="*/ 5928 w 9246"/>
                    <a:gd name="T27" fmla="*/ 958 h 5323"/>
                    <a:gd name="T28" fmla="*/ 5703 w 9246"/>
                    <a:gd name="T29" fmla="*/ 1348 h 5323"/>
                    <a:gd name="T30" fmla="*/ 6003 w 9246"/>
                    <a:gd name="T31" fmla="*/ 1678 h 5323"/>
                    <a:gd name="T32" fmla="*/ 6273 w 9246"/>
                    <a:gd name="T33" fmla="*/ 2053 h 5323"/>
                    <a:gd name="T34" fmla="*/ 6603 w 9246"/>
                    <a:gd name="T35" fmla="*/ 1843 h 5323"/>
                    <a:gd name="T36" fmla="*/ 6573 w 9246"/>
                    <a:gd name="T37" fmla="*/ 1378 h 5323"/>
                    <a:gd name="T38" fmla="*/ 7113 w 9246"/>
                    <a:gd name="T39" fmla="*/ 1573 h 5323"/>
                    <a:gd name="T40" fmla="*/ 7728 w 9246"/>
                    <a:gd name="T41" fmla="*/ 1783 h 5323"/>
                    <a:gd name="T42" fmla="*/ 7698 w 9246"/>
                    <a:gd name="T43" fmla="*/ 2113 h 5323"/>
                    <a:gd name="T44" fmla="*/ 8088 w 9246"/>
                    <a:gd name="T45" fmla="*/ 2263 h 5323"/>
                    <a:gd name="T46" fmla="*/ 8298 w 9246"/>
                    <a:gd name="T47" fmla="*/ 2293 h 5323"/>
                    <a:gd name="T48" fmla="*/ 8748 w 9246"/>
                    <a:gd name="T49" fmla="*/ 2473 h 5323"/>
                    <a:gd name="T50" fmla="*/ 9033 w 9246"/>
                    <a:gd name="T51" fmla="*/ 2968 h 5323"/>
                    <a:gd name="T52" fmla="*/ 9048 w 9246"/>
                    <a:gd name="T53" fmla="*/ 3343 h 5323"/>
                    <a:gd name="T54" fmla="*/ 8733 w 9246"/>
                    <a:gd name="T55" fmla="*/ 3493 h 5323"/>
                    <a:gd name="T56" fmla="*/ 8538 w 9246"/>
                    <a:gd name="T57" fmla="*/ 3778 h 5323"/>
                    <a:gd name="T58" fmla="*/ 8283 w 9246"/>
                    <a:gd name="T59" fmla="*/ 3958 h 5323"/>
                    <a:gd name="T60" fmla="*/ 8058 w 9246"/>
                    <a:gd name="T61" fmla="*/ 4393 h 5323"/>
                    <a:gd name="T62" fmla="*/ 7593 w 9246"/>
                    <a:gd name="T63" fmla="*/ 4783 h 5323"/>
                    <a:gd name="T64" fmla="*/ 7083 w 9246"/>
                    <a:gd name="T65" fmla="*/ 4738 h 5323"/>
                    <a:gd name="T66" fmla="*/ 6633 w 9246"/>
                    <a:gd name="T67" fmla="*/ 5113 h 5323"/>
                    <a:gd name="T68" fmla="*/ 6258 w 9246"/>
                    <a:gd name="T69" fmla="*/ 4963 h 5323"/>
                    <a:gd name="T70" fmla="*/ 5883 w 9246"/>
                    <a:gd name="T71" fmla="*/ 4843 h 5323"/>
                    <a:gd name="T72" fmla="*/ 5238 w 9246"/>
                    <a:gd name="T73" fmla="*/ 4843 h 5323"/>
                    <a:gd name="T74" fmla="*/ 4758 w 9246"/>
                    <a:gd name="T75" fmla="*/ 4708 h 5323"/>
                    <a:gd name="T76" fmla="*/ 4503 w 9246"/>
                    <a:gd name="T77" fmla="*/ 4543 h 5323"/>
                    <a:gd name="T78" fmla="*/ 4053 w 9246"/>
                    <a:gd name="T79" fmla="*/ 4438 h 5323"/>
                    <a:gd name="T80" fmla="*/ 3843 w 9246"/>
                    <a:gd name="T81" fmla="*/ 4918 h 5323"/>
                    <a:gd name="T82" fmla="*/ 3498 w 9246"/>
                    <a:gd name="T83" fmla="*/ 5023 h 5323"/>
                    <a:gd name="T84" fmla="*/ 3348 w 9246"/>
                    <a:gd name="T85" fmla="*/ 5248 h 5323"/>
                    <a:gd name="T86" fmla="*/ 3063 w 9246"/>
                    <a:gd name="T87" fmla="*/ 5188 h 5323"/>
                    <a:gd name="T88" fmla="*/ 2733 w 9246"/>
                    <a:gd name="T89" fmla="*/ 5248 h 5323"/>
                    <a:gd name="T90" fmla="*/ 2523 w 9246"/>
                    <a:gd name="T91" fmla="*/ 5053 h 5323"/>
                    <a:gd name="T92" fmla="*/ 2193 w 9246"/>
                    <a:gd name="T93" fmla="*/ 4813 h 5323"/>
                    <a:gd name="T94" fmla="*/ 1698 w 9246"/>
                    <a:gd name="T95" fmla="*/ 4363 h 5323"/>
                    <a:gd name="T96" fmla="*/ 1428 w 9246"/>
                    <a:gd name="T97" fmla="*/ 4063 h 5323"/>
                    <a:gd name="T98" fmla="*/ 1083 w 9246"/>
                    <a:gd name="T99" fmla="*/ 3643 h 5323"/>
                    <a:gd name="T100" fmla="*/ 828 w 9246"/>
                    <a:gd name="T101" fmla="*/ 3508 h 5323"/>
                    <a:gd name="T102" fmla="*/ 558 w 9246"/>
                    <a:gd name="T103" fmla="*/ 3163 h 5323"/>
                    <a:gd name="T104" fmla="*/ 423 w 9246"/>
                    <a:gd name="T105" fmla="*/ 2563 h 5323"/>
                    <a:gd name="T106" fmla="*/ 273 w 9246"/>
                    <a:gd name="T107" fmla="*/ 2023 h 5323"/>
                    <a:gd name="T108" fmla="*/ 18 w 9246"/>
                    <a:gd name="T109" fmla="*/ 1588 h 5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246" h="5323">
                      <a:moveTo>
                        <a:pt x="18" y="1588"/>
                      </a:moveTo>
                      <a:cubicBezTo>
                        <a:pt x="13" y="1573"/>
                        <a:pt x="0" y="1559"/>
                        <a:pt x="3" y="1543"/>
                      </a:cubicBezTo>
                      <a:cubicBezTo>
                        <a:pt x="6" y="1525"/>
                        <a:pt x="25" y="1514"/>
                        <a:pt x="33" y="1498"/>
                      </a:cubicBezTo>
                      <a:cubicBezTo>
                        <a:pt x="65" y="1434"/>
                        <a:pt x="21" y="1462"/>
                        <a:pt x="93" y="1438"/>
                      </a:cubicBezTo>
                      <a:cubicBezTo>
                        <a:pt x="157" y="1481"/>
                        <a:pt x="179" y="1545"/>
                        <a:pt x="243" y="1588"/>
                      </a:cubicBezTo>
                      <a:cubicBezTo>
                        <a:pt x="265" y="1653"/>
                        <a:pt x="266" y="1671"/>
                        <a:pt x="333" y="1693"/>
                      </a:cubicBezTo>
                      <a:cubicBezTo>
                        <a:pt x="348" y="1688"/>
                        <a:pt x="367" y="1689"/>
                        <a:pt x="378" y="1678"/>
                      </a:cubicBezTo>
                      <a:cubicBezTo>
                        <a:pt x="415" y="1641"/>
                        <a:pt x="385" y="1556"/>
                        <a:pt x="438" y="1513"/>
                      </a:cubicBezTo>
                      <a:cubicBezTo>
                        <a:pt x="450" y="1503"/>
                        <a:pt x="468" y="1503"/>
                        <a:pt x="483" y="1498"/>
                      </a:cubicBezTo>
                      <a:cubicBezTo>
                        <a:pt x="503" y="1468"/>
                        <a:pt x="523" y="1438"/>
                        <a:pt x="543" y="1408"/>
                      </a:cubicBezTo>
                      <a:cubicBezTo>
                        <a:pt x="553" y="1393"/>
                        <a:pt x="558" y="1373"/>
                        <a:pt x="573" y="1363"/>
                      </a:cubicBezTo>
                      <a:cubicBezTo>
                        <a:pt x="629" y="1326"/>
                        <a:pt x="700" y="1323"/>
                        <a:pt x="753" y="1288"/>
                      </a:cubicBezTo>
                      <a:cubicBezTo>
                        <a:pt x="789" y="1264"/>
                        <a:pt x="800" y="1251"/>
                        <a:pt x="843" y="1243"/>
                      </a:cubicBezTo>
                      <a:cubicBezTo>
                        <a:pt x="883" y="1236"/>
                        <a:pt x="923" y="1233"/>
                        <a:pt x="963" y="1228"/>
                      </a:cubicBezTo>
                      <a:cubicBezTo>
                        <a:pt x="1068" y="1193"/>
                        <a:pt x="1023" y="1188"/>
                        <a:pt x="1098" y="1213"/>
                      </a:cubicBezTo>
                      <a:cubicBezTo>
                        <a:pt x="1124" y="1290"/>
                        <a:pt x="1156" y="1322"/>
                        <a:pt x="1233" y="1348"/>
                      </a:cubicBezTo>
                      <a:cubicBezTo>
                        <a:pt x="1337" y="1313"/>
                        <a:pt x="1306" y="1254"/>
                        <a:pt x="1338" y="1168"/>
                      </a:cubicBezTo>
                      <a:cubicBezTo>
                        <a:pt x="1359" y="1113"/>
                        <a:pt x="1414" y="1108"/>
                        <a:pt x="1458" y="1078"/>
                      </a:cubicBezTo>
                      <a:cubicBezTo>
                        <a:pt x="1478" y="1048"/>
                        <a:pt x="1507" y="1022"/>
                        <a:pt x="1518" y="988"/>
                      </a:cubicBezTo>
                      <a:cubicBezTo>
                        <a:pt x="1523" y="973"/>
                        <a:pt x="1523" y="955"/>
                        <a:pt x="1533" y="943"/>
                      </a:cubicBezTo>
                      <a:cubicBezTo>
                        <a:pt x="1544" y="929"/>
                        <a:pt x="1561" y="917"/>
                        <a:pt x="1578" y="913"/>
                      </a:cubicBezTo>
                      <a:cubicBezTo>
                        <a:pt x="1622" y="902"/>
                        <a:pt x="1668" y="903"/>
                        <a:pt x="1713" y="898"/>
                      </a:cubicBezTo>
                      <a:cubicBezTo>
                        <a:pt x="1743" y="888"/>
                        <a:pt x="1773" y="878"/>
                        <a:pt x="1803" y="868"/>
                      </a:cubicBezTo>
                      <a:cubicBezTo>
                        <a:pt x="1833" y="858"/>
                        <a:pt x="1893" y="898"/>
                        <a:pt x="1893" y="898"/>
                      </a:cubicBezTo>
                      <a:cubicBezTo>
                        <a:pt x="1975" y="871"/>
                        <a:pt x="1980" y="890"/>
                        <a:pt x="2013" y="823"/>
                      </a:cubicBezTo>
                      <a:cubicBezTo>
                        <a:pt x="2039" y="771"/>
                        <a:pt x="2024" y="702"/>
                        <a:pt x="2088" y="673"/>
                      </a:cubicBezTo>
                      <a:cubicBezTo>
                        <a:pt x="2162" y="640"/>
                        <a:pt x="2248" y="651"/>
                        <a:pt x="2328" y="643"/>
                      </a:cubicBezTo>
                      <a:cubicBezTo>
                        <a:pt x="2388" y="628"/>
                        <a:pt x="2427" y="617"/>
                        <a:pt x="2478" y="583"/>
                      </a:cubicBezTo>
                      <a:cubicBezTo>
                        <a:pt x="2559" y="461"/>
                        <a:pt x="2617" y="504"/>
                        <a:pt x="2793" y="493"/>
                      </a:cubicBezTo>
                      <a:cubicBezTo>
                        <a:pt x="2872" y="467"/>
                        <a:pt x="2825" y="487"/>
                        <a:pt x="2928" y="418"/>
                      </a:cubicBezTo>
                      <a:cubicBezTo>
                        <a:pt x="2954" y="400"/>
                        <a:pt x="2988" y="398"/>
                        <a:pt x="3018" y="388"/>
                      </a:cubicBezTo>
                      <a:cubicBezTo>
                        <a:pt x="3033" y="383"/>
                        <a:pt x="3048" y="378"/>
                        <a:pt x="3063" y="373"/>
                      </a:cubicBezTo>
                      <a:cubicBezTo>
                        <a:pt x="3078" y="368"/>
                        <a:pt x="3108" y="358"/>
                        <a:pt x="3108" y="358"/>
                      </a:cubicBezTo>
                      <a:cubicBezTo>
                        <a:pt x="3145" y="303"/>
                        <a:pt x="3166" y="293"/>
                        <a:pt x="3123" y="208"/>
                      </a:cubicBezTo>
                      <a:cubicBezTo>
                        <a:pt x="3116" y="194"/>
                        <a:pt x="3093" y="198"/>
                        <a:pt x="3078" y="193"/>
                      </a:cubicBezTo>
                      <a:cubicBezTo>
                        <a:pt x="3049" y="150"/>
                        <a:pt x="3006" y="81"/>
                        <a:pt x="3048" y="28"/>
                      </a:cubicBezTo>
                      <a:cubicBezTo>
                        <a:pt x="3058" y="16"/>
                        <a:pt x="3078" y="18"/>
                        <a:pt x="3093" y="13"/>
                      </a:cubicBezTo>
                      <a:cubicBezTo>
                        <a:pt x="3206" y="51"/>
                        <a:pt x="3067" y="0"/>
                        <a:pt x="3183" y="58"/>
                      </a:cubicBezTo>
                      <a:cubicBezTo>
                        <a:pt x="3219" y="76"/>
                        <a:pt x="3265" y="78"/>
                        <a:pt x="3303" y="88"/>
                      </a:cubicBezTo>
                      <a:cubicBezTo>
                        <a:pt x="3334" y="96"/>
                        <a:pt x="3393" y="118"/>
                        <a:pt x="3393" y="118"/>
                      </a:cubicBezTo>
                      <a:cubicBezTo>
                        <a:pt x="3444" y="194"/>
                        <a:pt x="3437" y="289"/>
                        <a:pt x="3483" y="358"/>
                      </a:cubicBezTo>
                      <a:cubicBezTo>
                        <a:pt x="3493" y="373"/>
                        <a:pt x="3505" y="387"/>
                        <a:pt x="3513" y="403"/>
                      </a:cubicBezTo>
                      <a:cubicBezTo>
                        <a:pt x="3520" y="417"/>
                        <a:pt x="3518" y="436"/>
                        <a:pt x="3528" y="448"/>
                      </a:cubicBezTo>
                      <a:cubicBezTo>
                        <a:pt x="3560" y="489"/>
                        <a:pt x="3619" y="486"/>
                        <a:pt x="3663" y="493"/>
                      </a:cubicBezTo>
                      <a:cubicBezTo>
                        <a:pt x="3758" y="469"/>
                        <a:pt x="3706" y="489"/>
                        <a:pt x="3813" y="418"/>
                      </a:cubicBezTo>
                      <a:cubicBezTo>
                        <a:pt x="3855" y="390"/>
                        <a:pt x="3913" y="408"/>
                        <a:pt x="3963" y="403"/>
                      </a:cubicBezTo>
                      <a:cubicBezTo>
                        <a:pt x="4047" y="375"/>
                        <a:pt x="4024" y="349"/>
                        <a:pt x="4008" y="268"/>
                      </a:cubicBezTo>
                      <a:cubicBezTo>
                        <a:pt x="4023" y="114"/>
                        <a:pt x="3988" y="83"/>
                        <a:pt x="4128" y="118"/>
                      </a:cubicBezTo>
                      <a:cubicBezTo>
                        <a:pt x="4193" y="183"/>
                        <a:pt x="4147" y="152"/>
                        <a:pt x="4233" y="178"/>
                      </a:cubicBezTo>
                      <a:cubicBezTo>
                        <a:pt x="4263" y="187"/>
                        <a:pt x="4323" y="208"/>
                        <a:pt x="4323" y="208"/>
                      </a:cubicBezTo>
                      <a:cubicBezTo>
                        <a:pt x="4343" y="238"/>
                        <a:pt x="4376" y="263"/>
                        <a:pt x="4383" y="298"/>
                      </a:cubicBezTo>
                      <a:cubicBezTo>
                        <a:pt x="4398" y="371"/>
                        <a:pt x="4420" y="438"/>
                        <a:pt x="4443" y="508"/>
                      </a:cubicBezTo>
                      <a:cubicBezTo>
                        <a:pt x="4448" y="523"/>
                        <a:pt x="4453" y="538"/>
                        <a:pt x="4458" y="553"/>
                      </a:cubicBezTo>
                      <a:cubicBezTo>
                        <a:pt x="4469" y="587"/>
                        <a:pt x="4548" y="613"/>
                        <a:pt x="4548" y="613"/>
                      </a:cubicBezTo>
                      <a:cubicBezTo>
                        <a:pt x="4597" y="580"/>
                        <a:pt x="4593" y="601"/>
                        <a:pt x="4593" y="568"/>
                      </a:cubicBezTo>
                      <a:cubicBezTo>
                        <a:pt x="4626" y="561"/>
                        <a:pt x="4659" y="537"/>
                        <a:pt x="4691" y="546"/>
                      </a:cubicBezTo>
                      <a:cubicBezTo>
                        <a:pt x="4708" y="551"/>
                        <a:pt x="4689" y="583"/>
                        <a:pt x="4698" y="598"/>
                      </a:cubicBezTo>
                      <a:cubicBezTo>
                        <a:pt x="4708" y="613"/>
                        <a:pt x="4726" y="624"/>
                        <a:pt x="4743" y="628"/>
                      </a:cubicBezTo>
                      <a:cubicBezTo>
                        <a:pt x="4787" y="639"/>
                        <a:pt x="4833" y="638"/>
                        <a:pt x="4878" y="643"/>
                      </a:cubicBezTo>
                      <a:cubicBezTo>
                        <a:pt x="4937" y="663"/>
                        <a:pt x="4996" y="676"/>
                        <a:pt x="5058" y="688"/>
                      </a:cubicBezTo>
                      <a:cubicBezTo>
                        <a:pt x="5099" y="750"/>
                        <a:pt x="5140" y="799"/>
                        <a:pt x="5163" y="868"/>
                      </a:cubicBezTo>
                      <a:cubicBezTo>
                        <a:pt x="5188" y="863"/>
                        <a:pt x="5214" y="862"/>
                        <a:pt x="5238" y="853"/>
                      </a:cubicBezTo>
                      <a:cubicBezTo>
                        <a:pt x="5320" y="822"/>
                        <a:pt x="5245" y="810"/>
                        <a:pt x="5328" y="838"/>
                      </a:cubicBezTo>
                      <a:cubicBezTo>
                        <a:pt x="5341" y="877"/>
                        <a:pt x="5335" y="924"/>
                        <a:pt x="5358" y="958"/>
                      </a:cubicBezTo>
                      <a:cubicBezTo>
                        <a:pt x="5367" y="971"/>
                        <a:pt x="5388" y="968"/>
                        <a:pt x="5403" y="973"/>
                      </a:cubicBezTo>
                      <a:cubicBezTo>
                        <a:pt x="5418" y="968"/>
                        <a:pt x="5437" y="969"/>
                        <a:pt x="5448" y="958"/>
                      </a:cubicBezTo>
                      <a:cubicBezTo>
                        <a:pt x="5459" y="947"/>
                        <a:pt x="5448" y="917"/>
                        <a:pt x="5463" y="913"/>
                      </a:cubicBezTo>
                      <a:cubicBezTo>
                        <a:pt x="5541" y="895"/>
                        <a:pt x="5623" y="903"/>
                        <a:pt x="5703" y="898"/>
                      </a:cubicBezTo>
                      <a:cubicBezTo>
                        <a:pt x="5824" y="918"/>
                        <a:pt x="5764" y="903"/>
                        <a:pt x="5883" y="943"/>
                      </a:cubicBezTo>
                      <a:cubicBezTo>
                        <a:pt x="5898" y="948"/>
                        <a:pt x="5928" y="958"/>
                        <a:pt x="5928" y="958"/>
                      </a:cubicBezTo>
                      <a:cubicBezTo>
                        <a:pt x="5955" y="1038"/>
                        <a:pt x="5991" y="1076"/>
                        <a:pt x="5898" y="1123"/>
                      </a:cubicBezTo>
                      <a:cubicBezTo>
                        <a:pt x="5884" y="1130"/>
                        <a:pt x="5868" y="1133"/>
                        <a:pt x="5853" y="1138"/>
                      </a:cubicBezTo>
                      <a:cubicBezTo>
                        <a:pt x="5843" y="1153"/>
                        <a:pt x="5836" y="1170"/>
                        <a:pt x="5823" y="1183"/>
                      </a:cubicBezTo>
                      <a:cubicBezTo>
                        <a:pt x="5810" y="1196"/>
                        <a:pt x="5790" y="1199"/>
                        <a:pt x="5778" y="1213"/>
                      </a:cubicBezTo>
                      <a:cubicBezTo>
                        <a:pt x="5722" y="1276"/>
                        <a:pt x="5724" y="1286"/>
                        <a:pt x="5703" y="1348"/>
                      </a:cubicBezTo>
                      <a:cubicBezTo>
                        <a:pt x="5736" y="1514"/>
                        <a:pt x="5686" y="1357"/>
                        <a:pt x="5763" y="1453"/>
                      </a:cubicBezTo>
                      <a:cubicBezTo>
                        <a:pt x="5811" y="1513"/>
                        <a:pt x="5738" y="1487"/>
                        <a:pt x="5808" y="1543"/>
                      </a:cubicBezTo>
                      <a:cubicBezTo>
                        <a:pt x="5820" y="1553"/>
                        <a:pt x="5839" y="1550"/>
                        <a:pt x="5853" y="1558"/>
                      </a:cubicBezTo>
                      <a:cubicBezTo>
                        <a:pt x="5885" y="1576"/>
                        <a:pt x="5943" y="1618"/>
                        <a:pt x="5943" y="1618"/>
                      </a:cubicBezTo>
                      <a:cubicBezTo>
                        <a:pt x="5983" y="1738"/>
                        <a:pt x="5923" y="1598"/>
                        <a:pt x="6003" y="1678"/>
                      </a:cubicBezTo>
                      <a:cubicBezTo>
                        <a:pt x="6028" y="1703"/>
                        <a:pt x="6043" y="1738"/>
                        <a:pt x="6063" y="1768"/>
                      </a:cubicBezTo>
                      <a:cubicBezTo>
                        <a:pt x="6072" y="1781"/>
                        <a:pt x="6070" y="1799"/>
                        <a:pt x="6078" y="1813"/>
                      </a:cubicBezTo>
                      <a:cubicBezTo>
                        <a:pt x="6078" y="1813"/>
                        <a:pt x="6153" y="1925"/>
                        <a:pt x="6168" y="1948"/>
                      </a:cubicBezTo>
                      <a:cubicBezTo>
                        <a:pt x="6177" y="1961"/>
                        <a:pt x="6174" y="1980"/>
                        <a:pt x="6183" y="1993"/>
                      </a:cubicBezTo>
                      <a:cubicBezTo>
                        <a:pt x="6215" y="2041"/>
                        <a:pt x="6226" y="2037"/>
                        <a:pt x="6273" y="2053"/>
                      </a:cubicBezTo>
                      <a:cubicBezTo>
                        <a:pt x="6298" y="2048"/>
                        <a:pt x="6328" y="2054"/>
                        <a:pt x="6348" y="2038"/>
                      </a:cubicBezTo>
                      <a:cubicBezTo>
                        <a:pt x="6376" y="2016"/>
                        <a:pt x="6376" y="1964"/>
                        <a:pt x="6408" y="1948"/>
                      </a:cubicBezTo>
                      <a:cubicBezTo>
                        <a:pt x="6428" y="1938"/>
                        <a:pt x="6447" y="1926"/>
                        <a:pt x="6468" y="1918"/>
                      </a:cubicBezTo>
                      <a:cubicBezTo>
                        <a:pt x="6497" y="1906"/>
                        <a:pt x="6558" y="1888"/>
                        <a:pt x="6558" y="1888"/>
                      </a:cubicBezTo>
                      <a:cubicBezTo>
                        <a:pt x="6573" y="1873"/>
                        <a:pt x="6586" y="1856"/>
                        <a:pt x="6603" y="1843"/>
                      </a:cubicBezTo>
                      <a:cubicBezTo>
                        <a:pt x="6631" y="1821"/>
                        <a:pt x="6693" y="1783"/>
                        <a:pt x="6693" y="1783"/>
                      </a:cubicBezTo>
                      <a:cubicBezTo>
                        <a:pt x="6725" y="1687"/>
                        <a:pt x="6668" y="1633"/>
                        <a:pt x="6618" y="1558"/>
                      </a:cubicBezTo>
                      <a:cubicBezTo>
                        <a:pt x="6609" y="1545"/>
                        <a:pt x="6614" y="1524"/>
                        <a:pt x="6603" y="1513"/>
                      </a:cubicBezTo>
                      <a:cubicBezTo>
                        <a:pt x="6592" y="1502"/>
                        <a:pt x="6573" y="1503"/>
                        <a:pt x="6558" y="1498"/>
                      </a:cubicBezTo>
                      <a:cubicBezTo>
                        <a:pt x="6522" y="1391"/>
                        <a:pt x="6502" y="1426"/>
                        <a:pt x="6573" y="1378"/>
                      </a:cubicBezTo>
                      <a:cubicBezTo>
                        <a:pt x="6621" y="1394"/>
                        <a:pt x="6658" y="1430"/>
                        <a:pt x="6708" y="1438"/>
                      </a:cubicBezTo>
                      <a:cubicBezTo>
                        <a:pt x="6753" y="1445"/>
                        <a:pt x="6798" y="1448"/>
                        <a:pt x="6843" y="1453"/>
                      </a:cubicBezTo>
                      <a:cubicBezTo>
                        <a:pt x="6959" y="1531"/>
                        <a:pt x="6899" y="1502"/>
                        <a:pt x="7023" y="1543"/>
                      </a:cubicBezTo>
                      <a:cubicBezTo>
                        <a:pt x="7038" y="1548"/>
                        <a:pt x="7053" y="1553"/>
                        <a:pt x="7068" y="1558"/>
                      </a:cubicBezTo>
                      <a:cubicBezTo>
                        <a:pt x="7083" y="1563"/>
                        <a:pt x="7113" y="1573"/>
                        <a:pt x="7113" y="1573"/>
                      </a:cubicBezTo>
                      <a:cubicBezTo>
                        <a:pt x="7147" y="1675"/>
                        <a:pt x="7231" y="1672"/>
                        <a:pt x="7308" y="1723"/>
                      </a:cubicBezTo>
                      <a:cubicBezTo>
                        <a:pt x="7419" y="1712"/>
                        <a:pt x="7502" y="1709"/>
                        <a:pt x="7593" y="1648"/>
                      </a:cubicBezTo>
                      <a:cubicBezTo>
                        <a:pt x="7603" y="1633"/>
                        <a:pt x="7605" y="1607"/>
                        <a:pt x="7623" y="1603"/>
                      </a:cubicBezTo>
                      <a:cubicBezTo>
                        <a:pt x="7641" y="1599"/>
                        <a:pt x="7655" y="1620"/>
                        <a:pt x="7668" y="1633"/>
                      </a:cubicBezTo>
                      <a:cubicBezTo>
                        <a:pt x="7707" y="1672"/>
                        <a:pt x="7715" y="1732"/>
                        <a:pt x="7728" y="1783"/>
                      </a:cubicBezTo>
                      <a:cubicBezTo>
                        <a:pt x="7704" y="1854"/>
                        <a:pt x="7675" y="1851"/>
                        <a:pt x="7608" y="1873"/>
                      </a:cubicBezTo>
                      <a:cubicBezTo>
                        <a:pt x="7584" y="1909"/>
                        <a:pt x="7532" y="1977"/>
                        <a:pt x="7578" y="2023"/>
                      </a:cubicBezTo>
                      <a:cubicBezTo>
                        <a:pt x="7593" y="2038"/>
                        <a:pt x="7618" y="2033"/>
                        <a:pt x="7638" y="2038"/>
                      </a:cubicBezTo>
                      <a:cubicBezTo>
                        <a:pt x="7653" y="2048"/>
                        <a:pt x="7672" y="2054"/>
                        <a:pt x="7683" y="2068"/>
                      </a:cubicBezTo>
                      <a:cubicBezTo>
                        <a:pt x="7693" y="2080"/>
                        <a:pt x="7691" y="2099"/>
                        <a:pt x="7698" y="2113"/>
                      </a:cubicBezTo>
                      <a:cubicBezTo>
                        <a:pt x="7723" y="2163"/>
                        <a:pt x="7728" y="2158"/>
                        <a:pt x="7773" y="2188"/>
                      </a:cubicBezTo>
                      <a:cubicBezTo>
                        <a:pt x="7783" y="2203"/>
                        <a:pt x="7790" y="2220"/>
                        <a:pt x="7803" y="2233"/>
                      </a:cubicBezTo>
                      <a:cubicBezTo>
                        <a:pt x="7816" y="2246"/>
                        <a:pt x="7837" y="2249"/>
                        <a:pt x="7848" y="2263"/>
                      </a:cubicBezTo>
                      <a:cubicBezTo>
                        <a:pt x="7906" y="2336"/>
                        <a:pt x="7810" y="2290"/>
                        <a:pt x="7908" y="2323"/>
                      </a:cubicBezTo>
                      <a:cubicBezTo>
                        <a:pt x="7986" y="2310"/>
                        <a:pt x="8025" y="2305"/>
                        <a:pt x="8088" y="2263"/>
                      </a:cubicBezTo>
                      <a:cubicBezTo>
                        <a:pt x="8093" y="2248"/>
                        <a:pt x="8099" y="2233"/>
                        <a:pt x="8103" y="2218"/>
                      </a:cubicBezTo>
                      <a:cubicBezTo>
                        <a:pt x="8109" y="2193"/>
                        <a:pt x="8100" y="2161"/>
                        <a:pt x="8118" y="2143"/>
                      </a:cubicBezTo>
                      <a:cubicBezTo>
                        <a:pt x="8129" y="2132"/>
                        <a:pt x="8148" y="2153"/>
                        <a:pt x="8163" y="2158"/>
                      </a:cubicBezTo>
                      <a:cubicBezTo>
                        <a:pt x="8190" y="2238"/>
                        <a:pt x="8183" y="2228"/>
                        <a:pt x="8253" y="2263"/>
                      </a:cubicBezTo>
                      <a:cubicBezTo>
                        <a:pt x="8269" y="2271"/>
                        <a:pt x="8282" y="2286"/>
                        <a:pt x="8298" y="2293"/>
                      </a:cubicBezTo>
                      <a:cubicBezTo>
                        <a:pt x="8327" y="2306"/>
                        <a:pt x="8362" y="2305"/>
                        <a:pt x="8388" y="2323"/>
                      </a:cubicBezTo>
                      <a:cubicBezTo>
                        <a:pt x="8520" y="2411"/>
                        <a:pt x="8442" y="2379"/>
                        <a:pt x="8628" y="2398"/>
                      </a:cubicBezTo>
                      <a:cubicBezTo>
                        <a:pt x="8648" y="2403"/>
                        <a:pt x="8672" y="2400"/>
                        <a:pt x="8688" y="2413"/>
                      </a:cubicBezTo>
                      <a:cubicBezTo>
                        <a:pt x="8700" y="2423"/>
                        <a:pt x="8692" y="2447"/>
                        <a:pt x="8703" y="2458"/>
                      </a:cubicBezTo>
                      <a:cubicBezTo>
                        <a:pt x="8714" y="2469"/>
                        <a:pt x="8733" y="2468"/>
                        <a:pt x="8748" y="2473"/>
                      </a:cubicBezTo>
                      <a:cubicBezTo>
                        <a:pt x="8764" y="2470"/>
                        <a:pt x="8845" y="2441"/>
                        <a:pt x="8868" y="2473"/>
                      </a:cubicBezTo>
                      <a:cubicBezTo>
                        <a:pt x="8886" y="2499"/>
                        <a:pt x="8888" y="2533"/>
                        <a:pt x="8898" y="2563"/>
                      </a:cubicBezTo>
                      <a:cubicBezTo>
                        <a:pt x="8899" y="2567"/>
                        <a:pt x="8940" y="2643"/>
                        <a:pt x="8943" y="2653"/>
                      </a:cubicBezTo>
                      <a:cubicBezTo>
                        <a:pt x="8961" y="2819"/>
                        <a:pt x="8944" y="2745"/>
                        <a:pt x="8988" y="2878"/>
                      </a:cubicBezTo>
                      <a:cubicBezTo>
                        <a:pt x="8995" y="2898"/>
                        <a:pt x="9010" y="2958"/>
                        <a:pt x="9033" y="2968"/>
                      </a:cubicBezTo>
                      <a:cubicBezTo>
                        <a:pt x="9065" y="2982"/>
                        <a:pt x="9103" y="2978"/>
                        <a:pt x="9138" y="2983"/>
                      </a:cubicBezTo>
                      <a:cubicBezTo>
                        <a:pt x="9186" y="3054"/>
                        <a:pt x="9162" y="3011"/>
                        <a:pt x="9198" y="3118"/>
                      </a:cubicBezTo>
                      <a:cubicBezTo>
                        <a:pt x="9203" y="3133"/>
                        <a:pt x="9213" y="3163"/>
                        <a:pt x="9213" y="3163"/>
                      </a:cubicBezTo>
                      <a:cubicBezTo>
                        <a:pt x="9218" y="3203"/>
                        <a:pt x="9246" y="3247"/>
                        <a:pt x="9228" y="3283"/>
                      </a:cubicBezTo>
                      <a:cubicBezTo>
                        <a:pt x="9227" y="3284"/>
                        <a:pt x="9091" y="3332"/>
                        <a:pt x="9048" y="3343"/>
                      </a:cubicBezTo>
                      <a:cubicBezTo>
                        <a:pt x="9008" y="3353"/>
                        <a:pt x="8968" y="3363"/>
                        <a:pt x="8928" y="3373"/>
                      </a:cubicBezTo>
                      <a:cubicBezTo>
                        <a:pt x="8897" y="3381"/>
                        <a:pt x="8838" y="3403"/>
                        <a:pt x="8838" y="3403"/>
                      </a:cubicBezTo>
                      <a:cubicBezTo>
                        <a:pt x="8833" y="3418"/>
                        <a:pt x="8834" y="3437"/>
                        <a:pt x="8823" y="3448"/>
                      </a:cubicBezTo>
                      <a:cubicBezTo>
                        <a:pt x="8812" y="3459"/>
                        <a:pt x="8792" y="3456"/>
                        <a:pt x="8778" y="3463"/>
                      </a:cubicBezTo>
                      <a:cubicBezTo>
                        <a:pt x="8762" y="3471"/>
                        <a:pt x="8748" y="3483"/>
                        <a:pt x="8733" y="3493"/>
                      </a:cubicBezTo>
                      <a:cubicBezTo>
                        <a:pt x="8695" y="3606"/>
                        <a:pt x="8746" y="3467"/>
                        <a:pt x="8688" y="3583"/>
                      </a:cubicBezTo>
                      <a:cubicBezTo>
                        <a:pt x="8681" y="3597"/>
                        <a:pt x="8684" y="3617"/>
                        <a:pt x="8673" y="3628"/>
                      </a:cubicBezTo>
                      <a:cubicBezTo>
                        <a:pt x="8662" y="3639"/>
                        <a:pt x="8643" y="3638"/>
                        <a:pt x="8628" y="3643"/>
                      </a:cubicBezTo>
                      <a:cubicBezTo>
                        <a:pt x="8595" y="3676"/>
                        <a:pt x="8574" y="3691"/>
                        <a:pt x="8553" y="3733"/>
                      </a:cubicBezTo>
                      <a:cubicBezTo>
                        <a:pt x="8546" y="3747"/>
                        <a:pt x="8549" y="3767"/>
                        <a:pt x="8538" y="3778"/>
                      </a:cubicBezTo>
                      <a:cubicBezTo>
                        <a:pt x="8518" y="3798"/>
                        <a:pt x="8383" y="3818"/>
                        <a:pt x="8358" y="3823"/>
                      </a:cubicBezTo>
                      <a:cubicBezTo>
                        <a:pt x="8343" y="3833"/>
                        <a:pt x="8320" y="3836"/>
                        <a:pt x="8313" y="3853"/>
                      </a:cubicBezTo>
                      <a:cubicBezTo>
                        <a:pt x="8298" y="3890"/>
                        <a:pt x="8305" y="3933"/>
                        <a:pt x="8298" y="3973"/>
                      </a:cubicBezTo>
                      <a:cubicBezTo>
                        <a:pt x="8295" y="3989"/>
                        <a:pt x="8294" y="4029"/>
                        <a:pt x="8283" y="4018"/>
                      </a:cubicBezTo>
                      <a:cubicBezTo>
                        <a:pt x="8269" y="4004"/>
                        <a:pt x="8283" y="3978"/>
                        <a:pt x="8283" y="3958"/>
                      </a:cubicBezTo>
                      <a:cubicBezTo>
                        <a:pt x="8269" y="4028"/>
                        <a:pt x="8246" y="4058"/>
                        <a:pt x="8268" y="4123"/>
                      </a:cubicBezTo>
                      <a:cubicBezTo>
                        <a:pt x="8263" y="4183"/>
                        <a:pt x="8271" y="4245"/>
                        <a:pt x="8253" y="4303"/>
                      </a:cubicBezTo>
                      <a:cubicBezTo>
                        <a:pt x="8248" y="4318"/>
                        <a:pt x="8222" y="4311"/>
                        <a:pt x="8208" y="4318"/>
                      </a:cubicBezTo>
                      <a:cubicBezTo>
                        <a:pt x="8104" y="4370"/>
                        <a:pt x="8228" y="4332"/>
                        <a:pt x="8103" y="4363"/>
                      </a:cubicBezTo>
                      <a:cubicBezTo>
                        <a:pt x="8088" y="4373"/>
                        <a:pt x="8074" y="4385"/>
                        <a:pt x="8058" y="4393"/>
                      </a:cubicBezTo>
                      <a:cubicBezTo>
                        <a:pt x="8044" y="4400"/>
                        <a:pt x="8025" y="4398"/>
                        <a:pt x="8013" y="4408"/>
                      </a:cubicBezTo>
                      <a:cubicBezTo>
                        <a:pt x="7957" y="4453"/>
                        <a:pt x="7979" y="4543"/>
                        <a:pt x="7923" y="4588"/>
                      </a:cubicBezTo>
                      <a:cubicBezTo>
                        <a:pt x="7908" y="4600"/>
                        <a:pt x="7807" y="4617"/>
                        <a:pt x="7803" y="4618"/>
                      </a:cubicBezTo>
                      <a:cubicBezTo>
                        <a:pt x="7753" y="4693"/>
                        <a:pt x="7788" y="4653"/>
                        <a:pt x="7683" y="4723"/>
                      </a:cubicBezTo>
                      <a:cubicBezTo>
                        <a:pt x="7653" y="4743"/>
                        <a:pt x="7627" y="4772"/>
                        <a:pt x="7593" y="4783"/>
                      </a:cubicBezTo>
                      <a:cubicBezTo>
                        <a:pt x="7563" y="4793"/>
                        <a:pt x="7533" y="4803"/>
                        <a:pt x="7503" y="4813"/>
                      </a:cubicBezTo>
                      <a:cubicBezTo>
                        <a:pt x="7488" y="4818"/>
                        <a:pt x="7458" y="4828"/>
                        <a:pt x="7458" y="4828"/>
                      </a:cubicBezTo>
                      <a:cubicBezTo>
                        <a:pt x="7306" y="4777"/>
                        <a:pt x="7400" y="4800"/>
                        <a:pt x="7173" y="4783"/>
                      </a:cubicBezTo>
                      <a:cubicBezTo>
                        <a:pt x="7158" y="4778"/>
                        <a:pt x="7142" y="4775"/>
                        <a:pt x="7128" y="4768"/>
                      </a:cubicBezTo>
                      <a:cubicBezTo>
                        <a:pt x="7112" y="4760"/>
                        <a:pt x="7100" y="4745"/>
                        <a:pt x="7083" y="4738"/>
                      </a:cubicBezTo>
                      <a:cubicBezTo>
                        <a:pt x="7050" y="4724"/>
                        <a:pt x="7013" y="4720"/>
                        <a:pt x="6978" y="4708"/>
                      </a:cubicBezTo>
                      <a:cubicBezTo>
                        <a:pt x="6943" y="4713"/>
                        <a:pt x="6901" y="4701"/>
                        <a:pt x="6873" y="4723"/>
                      </a:cubicBezTo>
                      <a:cubicBezTo>
                        <a:pt x="6848" y="4742"/>
                        <a:pt x="6861" y="4787"/>
                        <a:pt x="6843" y="4813"/>
                      </a:cubicBezTo>
                      <a:cubicBezTo>
                        <a:pt x="6808" y="4865"/>
                        <a:pt x="6775" y="4898"/>
                        <a:pt x="6723" y="4933"/>
                      </a:cubicBezTo>
                      <a:cubicBezTo>
                        <a:pt x="6645" y="5049"/>
                        <a:pt x="6674" y="4989"/>
                        <a:pt x="6633" y="5113"/>
                      </a:cubicBezTo>
                      <a:cubicBezTo>
                        <a:pt x="6622" y="5147"/>
                        <a:pt x="6543" y="5173"/>
                        <a:pt x="6543" y="5173"/>
                      </a:cubicBezTo>
                      <a:cubicBezTo>
                        <a:pt x="6529" y="5103"/>
                        <a:pt x="6546" y="5096"/>
                        <a:pt x="6483" y="5068"/>
                      </a:cubicBezTo>
                      <a:cubicBezTo>
                        <a:pt x="6454" y="5055"/>
                        <a:pt x="6393" y="5038"/>
                        <a:pt x="6393" y="5038"/>
                      </a:cubicBezTo>
                      <a:cubicBezTo>
                        <a:pt x="6378" y="5023"/>
                        <a:pt x="6367" y="5003"/>
                        <a:pt x="6348" y="4993"/>
                      </a:cubicBezTo>
                      <a:cubicBezTo>
                        <a:pt x="6320" y="4978"/>
                        <a:pt x="6258" y="4963"/>
                        <a:pt x="6258" y="4963"/>
                      </a:cubicBezTo>
                      <a:cubicBezTo>
                        <a:pt x="6234" y="4891"/>
                        <a:pt x="6262" y="4935"/>
                        <a:pt x="6198" y="4903"/>
                      </a:cubicBezTo>
                      <a:cubicBezTo>
                        <a:pt x="6182" y="4895"/>
                        <a:pt x="6169" y="4880"/>
                        <a:pt x="6153" y="4873"/>
                      </a:cubicBezTo>
                      <a:cubicBezTo>
                        <a:pt x="6124" y="4860"/>
                        <a:pt x="6093" y="4853"/>
                        <a:pt x="6063" y="4843"/>
                      </a:cubicBezTo>
                      <a:cubicBezTo>
                        <a:pt x="6048" y="4838"/>
                        <a:pt x="6018" y="4828"/>
                        <a:pt x="6018" y="4828"/>
                      </a:cubicBezTo>
                      <a:cubicBezTo>
                        <a:pt x="5973" y="4833"/>
                        <a:pt x="5923" y="4822"/>
                        <a:pt x="5883" y="4843"/>
                      </a:cubicBezTo>
                      <a:cubicBezTo>
                        <a:pt x="5851" y="4860"/>
                        <a:pt x="5857" y="4922"/>
                        <a:pt x="5823" y="4933"/>
                      </a:cubicBezTo>
                      <a:cubicBezTo>
                        <a:pt x="5808" y="4938"/>
                        <a:pt x="5793" y="4943"/>
                        <a:pt x="5778" y="4948"/>
                      </a:cubicBezTo>
                      <a:cubicBezTo>
                        <a:pt x="5653" y="4917"/>
                        <a:pt x="5686" y="4917"/>
                        <a:pt x="5523" y="4933"/>
                      </a:cubicBezTo>
                      <a:cubicBezTo>
                        <a:pt x="5453" y="4926"/>
                        <a:pt x="5372" y="4942"/>
                        <a:pt x="5313" y="4903"/>
                      </a:cubicBezTo>
                      <a:cubicBezTo>
                        <a:pt x="5177" y="4813"/>
                        <a:pt x="5385" y="4892"/>
                        <a:pt x="5238" y="4843"/>
                      </a:cubicBezTo>
                      <a:cubicBezTo>
                        <a:pt x="5205" y="4810"/>
                        <a:pt x="5190" y="4789"/>
                        <a:pt x="5148" y="4768"/>
                      </a:cubicBezTo>
                      <a:cubicBezTo>
                        <a:pt x="5134" y="4761"/>
                        <a:pt x="5117" y="4761"/>
                        <a:pt x="5103" y="4753"/>
                      </a:cubicBezTo>
                      <a:cubicBezTo>
                        <a:pt x="4948" y="4667"/>
                        <a:pt x="5070" y="4712"/>
                        <a:pt x="4968" y="4678"/>
                      </a:cubicBezTo>
                      <a:cubicBezTo>
                        <a:pt x="4926" y="4720"/>
                        <a:pt x="4918" y="4744"/>
                        <a:pt x="4848" y="4738"/>
                      </a:cubicBezTo>
                      <a:cubicBezTo>
                        <a:pt x="4817" y="4735"/>
                        <a:pt x="4788" y="4718"/>
                        <a:pt x="4758" y="4708"/>
                      </a:cubicBezTo>
                      <a:cubicBezTo>
                        <a:pt x="4743" y="4703"/>
                        <a:pt x="4713" y="4693"/>
                        <a:pt x="4713" y="4693"/>
                      </a:cubicBezTo>
                      <a:cubicBezTo>
                        <a:pt x="4703" y="4678"/>
                        <a:pt x="4697" y="4659"/>
                        <a:pt x="4683" y="4648"/>
                      </a:cubicBezTo>
                      <a:cubicBezTo>
                        <a:pt x="4671" y="4638"/>
                        <a:pt x="4652" y="4641"/>
                        <a:pt x="4638" y="4633"/>
                      </a:cubicBezTo>
                      <a:cubicBezTo>
                        <a:pt x="4606" y="4615"/>
                        <a:pt x="4578" y="4593"/>
                        <a:pt x="4548" y="4573"/>
                      </a:cubicBezTo>
                      <a:cubicBezTo>
                        <a:pt x="4533" y="4563"/>
                        <a:pt x="4518" y="4553"/>
                        <a:pt x="4503" y="4543"/>
                      </a:cubicBezTo>
                      <a:cubicBezTo>
                        <a:pt x="4488" y="4533"/>
                        <a:pt x="4458" y="4513"/>
                        <a:pt x="4458" y="4513"/>
                      </a:cubicBezTo>
                      <a:cubicBezTo>
                        <a:pt x="4392" y="4414"/>
                        <a:pt x="4435" y="4450"/>
                        <a:pt x="4218" y="4483"/>
                      </a:cubicBezTo>
                      <a:cubicBezTo>
                        <a:pt x="4187" y="4488"/>
                        <a:pt x="4128" y="4513"/>
                        <a:pt x="4128" y="4513"/>
                      </a:cubicBezTo>
                      <a:cubicBezTo>
                        <a:pt x="4113" y="4503"/>
                        <a:pt x="4096" y="4496"/>
                        <a:pt x="4083" y="4483"/>
                      </a:cubicBezTo>
                      <a:cubicBezTo>
                        <a:pt x="4070" y="4470"/>
                        <a:pt x="4067" y="4450"/>
                        <a:pt x="4053" y="4438"/>
                      </a:cubicBezTo>
                      <a:cubicBezTo>
                        <a:pt x="4026" y="4414"/>
                        <a:pt x="3963" y="4378"/>
                        <a:pt x="3963" y="4378"/>
                      </a:cubicBezTo>
                      <a:cubicBezTo>
                        <a:pt x="3933" y="4383"/>
                        <a:pt x="3882" y="4364"/>
                        <a:pt x="3873" y="4393"/>
                      </a:cubicBezTo>
                      <a:cubicBezTo>
                        <a:pt x="3836" y="4513"/>
                        <a:pt x="3883" y="4649"/>
                        <a:pt x="3843" y="4768"/>
                      </a:cubicBezTo>
                      <a:cubicBezTo>
                        <a:pt x="3838" y="4783"/>
                        <a:pt x="3833" y="4798"/>
                        <a:pt x="3828" y="4813"/>
                      </a:cubicBezTo>
                      <a:cubicBezTo>
                        <a:pt x="3833" y="4848"/>
                        <a:pt x="3872" y="4897"/>
                        <a:pt x="3843" y="4918"/>
                      </a:cubicBezTo>
                      <a:cubicBezTo>
                        <a:pt x="3809" y="4942"/>
                        <a:pt x="3762" y="4901"/>
                        <a:pt x="3723" y="4888"/>
                      </a:cubicBezTo>
                      <a:cubicBezTo>
                        <a:pt x="3693" y="4878"/>
                        <a:pt x="3633" y="4858"/>
                        <a:pt x="3633" y="4858"/>
                      </a:cubicBezTo>
                      <a:cubicBezTo>
                        <a:pt x="3618" y="4863"/>
                        <a:pt x="3600" y="4863"/>
                        <a:pt x="3588" y="4873"/>
                      </a:cubicBezTo>
                      <a:cubicBezTo>
                        <a:pt x="3532" y="4918"/>
                        <a:pt x="3579" y="4930"/>
                        <a:pt x="3543" y="4993"/>
                      </a:cubicBezTo>
                      <a:cubicBezTo>
                        <a:pt x="3534" y="5009"/>
                        <a:pt x="3513" y="5013"/>
                        <a:pt x="3498" y="5023"/>
                      </a:cubicBezTo>
                      <a:cubicBezTo>
                        <a:pt x="3488" y="5038"/>
                        <a:pt x="3475" y="5052"/>
                        <a:pt x="3468" y="5068"/>
                      </a:cubicBezTo>
                      <a:cubicBezTo>
                        <a:pt x="3455" y="5097"/>
                        <a:pt x="3438" y="5158"/>
                        <a:pt x="3438" y="5158"/>
                      </a:cubicBezTo>
                      <a:cubicBezTo>
                        <a:pt x="3433" y="5193"/>
                        <a:pt x="3437" y="5231"/>
                        <a:pt x="3423" y="5263"/>
                      </a:cubicBezTo>
                      <a:cubicBezTo>
                        <a:pt x="3416" y="5279"/>
                        <a:pt x="3396" y="5297"/>
                        <a:pt x="3378" y="5293"/>
                      </a:cubicBezTo>
                      <a:cubicBezTo>
                        <a:pt x="3360" y="5289"/>
                        <a:pt x="3361" y="5261"/>
                        <a:pt x="3348" y="5248"/>
                      </a:cubicBezTo>
                      <a:cubicBezTo>
                        <a:pt x="3335" y="5235"/>
                        <a:pt x="3320" y="5223"/>
                        <a:pt x="3303" y="5218"/>
                      </a:cubicBezTo>
                      <a:cubicBezTo>
                        <a:pt x="3269" y="5208"/>
                        <a:pt x="3233" y="5208"/>
                        <a:pt x="3198" y="5203"/>
                      </a:cubicBezTo>
                      <a:cubicBezTo>
                        <a:pt x="3183" y="5198"/>
                        <a:pt x="3167" y="5195"/>
                        <a:pt x="3153" y="5188"/>
                      </a:cubicBezTo>
                      <a:cubicBezTo>
                        <a:pt x="3137" y="5180"/>
                        <a:pt x="3126" y="5158"/>
                        <a:pt x="3108" y="5158"/>
                      </a:cubicBezTo>
                      <a:cubicBezTo>
                        <a:pt x="3090" y="5158"/>
                        <a:pt x="3078" y="5178"/>
                        <a:pt x="3063" y="5188"/>
                      </a:cubicBezTo>
                      <a:cubicBezTo>
                        <a:pt x="3033" y="5277"/>
                        <a:pt x="3011" y="5253"/>
                        <a:pt x="2928" y="5278"/>
                      </a:cubicBezTo>
                      <a:cubicBezTo>
                        <a:pt x="2902" y="5286"/>
                        <a:pt x="2879" y="5299"/>
                        <a:pt x="2853" y="5308"/>
                      </a:cubicBezTo>
                      <a:cubicBezTo>
                        <a:pt x="2833" y="5315"/>
                        <a:pt x="2813" y="5318"/>
                        <a:pt x="2793" y="5323"/>
                      </a:cubicBezTo>
                      <a:cubicBezTo>
                        <a:pt x="2778" y="5313"/>
                        <a:pt x="2759" y="5307"/>
                        <a:pt x="2748" y="5293"/>
                      </a:cubicBezTo>
                      <a:cubicBezTo>
                        <a:pt x="2738" y="5281"/>
                        <a:pt x="2746" y="5257"/>
                        <a:pt x="2733" y="5248"/>
                      </a:cubicBezTo>
                      <a:cubicBezTo>
                        <a:pt x="2707" y="5230"/>
                        <a:pt x="2673" y="5228"/>
                        <a:pt x="2643" y="5218"/>
                      </a:cubicBezTo>
                      <a:cubicBezTo>
                        <a:pt x="2628" y="5213"/>
                        <a:pt x="2613" y="5208"/>
                        <a:pt x="2598" y="5203"/>
                      </a:cubicBezTo>
                      <a:cubicBezTo>
                        <a:pt x="2583" y="5198"/>
                        <a:pt x="2553" y="5188"/>
                        <a:pt x="2553" y="5188"/>
                      </a:cubicBezTo>
                      <a:cubicBezTo>
                        <a:pt x="2543" y="5173"/>
                        <a:pt x="2526" y="5161"/>
                        <a:pt x="2523" y="5143"/>
                      </a:cubicBezTo>
                      <a:cubicBezTo>
                        <a:pt x="2515" y="5095"/>
                        <a:pt x="2571" y="5101"/>
                        <a:pt x="2523" y="5053"/>
                      </a:cubicBezTo>
                      <a:cubicBezTo>
                        <a:pt x="2498" y="5028"/>
                        <a:pt x="2433" y="4993"/>
                        <a:pt x="2433" y="4993"/>
                      </a:cubicBezTo>
                      <a:cubicBezTo>
                        <a:pt x="2423" y="4978"/>
                        <a:pt x="2418" y="4958"/>
                        <a:pt x="2403" y="4948"/>
                      </a:cubicBezTo>
                      <a:cubicBezTo>
                        <a:pt x="2376" y="4931"/>
                        <a:pt x="2339" y="4936"/>
                        <a:pt x="2313" y="4918"/>
                      </a:cubicBezTo>
                      <a:cubicBezTo>
                        <a:pt x="2298" y="4908"/>
                        <a:pt x="2283" y="4898"/>
                        <a:pt x="2268" y="4888"/>
                      </a:cubicBezTo>
                      <a:cubicBezTo>
                        <a:pt x="2188" y="4768"/>
                        <a:pt x="2293" y="4913"/>
                        <a:pt x="2193" y="4813"/>
                      </a:cubicBezTo>
                      <a:cubicBezTo>
                        <a:pt x="2093" y="4713"/>
                        <a:pt x="2238" y="4818"/>
                        <a:pt x="2118" y="4738"/>
                      </a:cubicBezTo>
                      <a:cubicBezTo>
                        <a:pt x="2072" y="4669"/>
                        <a:pt x="2011" y="4631"/>
                        <a:pt x="1953" y="4573"/>
                      </a:cubicBezTo>
                      <a:cubicBezTo>
                        <a:pt x="1943" y="4543"/>
                        <a:pt x="1933" y="4513"/>
                        <a:pt x="1923" y="4483"/>
                      </a:cubicBezTo>
                      <a:cubicBezTo>
                        <a:pt x="1914" y="4457"/>
                        <a:pt x="1852" y="4447"/>
                        <a:pt x="1833" y="4438"/>
                      </a:cubicBezTo>
                      <a:cubicBezTo>
                        <a:pt x="1788" y="4415"/>
                        <a:pt x="1740" y="4391"/>
                        <a:pt x="1698" y="4363"/>
                      </a:cubicBezTo>
                      <a:cubicBezTo>
                        <a:pt x="1688" y="4333"/>
                        <a:pt x="1678" y="4303"/>
                        <a:pt x="1668" y="4273"/>
                      </a:cubicBezTo>
                      <a:cubicBezTo>
                        <a:pt x="1663" y="4258"/>
                        <a:pt x="1658" y="4243"/>
                        <a:pt x="1653" y="4228"/>
                      </a:cubicBezTo>
                      <a:cubicBezTo>
                        <a:pt x="1646" y="4208"/>
                        <a:pt x="1621" y="4200"/>
                        <a:pt x="1608" y="4183"/>
                      </a:cubicBezTo>
                      <a:cubicBezTo>
                        <a:pt x="1586" y="4155"/>
                        <a:pt x="1583" y="4100"/>
                        <a:pt x="1548" y="4093"/>
                      </a:cubicBezTo>
                      <a:cubicBezTo>
                        <a:pt x="1457" y="4075"/>
                        <a:pt x="1497" y="4086"/>
                        <a:pt x="1428" y="4063"/>
                      </a:cubicBezTo>
                      <a:cubicBezTo>
                        <a:pt x="1418" y="4048"/>
                        <a:pt x="1411" y="4031"/>
                        <a:pt x="1398" y="4018"/>
                      </a:cubicBezTo>
                      <a:cubicBezTo>
                        <a:pt x="1385" y="4005"/>
                        <a:pt x="1365" y="4002"/>
                        <a:pt x="1353" y="3988"/>
                      </a:cubicBezTo>
                      <a:cubicBezTo>
                        <a:pt x="1287" y="3912"/>
                        <a:pt x="1244" y="3782"/>
                        <a:pt x="1143" y="3748"/>
                      </a:cubicBezTo>
                      <a:cubicBezTo>
                        <a:pt x="1128" y="3733"/>
                        <a:pt x="1109" y="3721"/>
                        <a:pt x="1098" y="3703"/>
                      </a:cubicBezTo>
                      <a:cubicBezTo>
                        <a:pt x="1088" y="3685"/>
                        <a:pt x="1096" y="3659"/>
                        <a:pt x="1083" y="3643"/>
                      </a:cubicBezTo>
                      <a:cubicBezTo>
                        <a:pt x="1073" y="3631"/>
                        <a:pt x="1052" y="3635"/>
                        <a:pt x="1038" y="3628"/>
                      </a:cubicBezTo>
                      <a:cubicBezTo>
                        <a:pt x="1022" y="3620"/>
                        <a:pt x="1009" y="3605"/>
                        <a:pt x="993" y="3598"/>
                      </a:cubicBezTo>
                      <a:cubicBezTo>
                        <a:pt x="964" y="3585"/>
                        <a:pt x="903" y="3568"/>
                        <a:pt x="903" y="3568"/>
                      </a:cubicBezTo>
                      <a:cubicBezTo>
                        <a:pt x="893" y="3553"/>
                        <a:pt x="887" y="3534"/>
                        <a:pt x="873" y="3523"/>
                      </a:cubicBezTo>
                      <a:cubicBezTo>
                        <a:pt x="861" y="3513"/>
                        <a:pt x="842" y="3515"/>
                        <a:pt x="828" y="3508"/>
                      </a:cubicBezTo>
                      <a:cubicBezTo>
                        <a:pt x="786" y="3487"/>
                        <a:pt x="771" y="3466"/>
                        <a:pt x="738" y="3433"/>
                      </a:cubicBezTo>
                      <a:cubicBezTo>
                        <a:pt x="733" y="3378"/>
                        <a:pt x="749" y="3317"/>
                        <a:pt x="723" y="3268"/>
                      </a:cubicBezTo>
                      <a:cubicBezTo>
                        <a:pt x="708" y="3240"/>
                        <a:pt x="659" y="3256"/>
                        <a:pt x="633" y="3238"/>
                      </a:cubicBezTo>
                      <a:cubicBezTo>
                        <a:pt x="618" y="3228"/>
                        <a:pt x="603" y="3218"/>
                        <a:pt x="588" y="3208"/>
                      </a:cubicBezTo>
                      <a:cubicBezTo>
                        <a:pt x="578" y="3193"/>
                        <a:pt x="561" y="3181"/>
                        <a:pt x="558" y="3163"/>
                      </a:cubicBezTo>
                      <a:cubicBezTo>
                        <a:pt x="547" y="3100"/>
                        <a:pt x="609" y="3136"/>
                        <a:pt x="558" y="3073"/>
                      </a:cubicBezTo>
                      <a:cubicBezTo>
                        <a:pt x="547" y="3059"/>
                        <a:pt x="528" y="3053"/>
                        <a:pt x="513" y="3043"/>
                      </a:cubicBezTo>
                      <a:cubicBezTo>
                        <a:pt x="411" y="2889"/>
                        <a:pt x="479" y="3021"/>
                        <a:pt x="438" y="2818"/>
                      </a:cubicBezTo>
                      <a:cubicBezTo>
                        <a:pt x="432" y="2787"/>
                        <a:pt x="408" y="2728"/>
                        <a:pt x="408" y="2728"/>
                      </a:cubicBezTo>
                      <a:cubicBezTo>
                        <a:pt x="413" y="2673"/>
                        <a:pt x="407" y="2616"/>
                        <a:pt x="423" y="2563"/>
                      </a:cubicBezTo>
                      <a:cubicBezTo>
                        <a:pt x="442" y="2499"/>
                        <a:pt x="506" y="2449"/>
                        <a:pt x="528" y="2383"/>
                      </a:cubicBezTo>
                      <a:cubicBezTo>
                        <a:pt x="513" y="2323"/>
                        <a:pt x="502" y="2284"/>
                        <a:pt x="468" y="2233"/>
                      </a:cubicBezTo>
                      <a:cubicBezTo>
                        <a:pt x="463" y="2208"/>
                        <a:pt x="464" y="2181"/>
                        <a:pt x="453" y="2158"/>
                      </a:cubicBezTo>
                      <a:cubicBezTo>
                        <a:pt x="435" y="2123"/>
                        <a:pt x="336" y="2065"/>
                        <a:pt x="318" y="2053"/>
                      </a:cubicBezTo>
                      <a:cubicBezTo>
                        <a:pt x="303" y="2043"/>
                        <a:pt x="288" y="2033"/>
                        <a:pt x="273" y="2023"/>
                      </a:cubicBezTo>
                      <a:cubicBezTo>
                        <a:pt x="247" y="2005"/>
                        <a:pt x="183" y="1993"/>
                        <a:pt x="183" y="1993"/>
                      </a:cubicBezTo>
                      <a:cubicBezTo>
                        <a:pt x="178" y="1963"/>
                        <a:pt x="175" y="1933"/>
                        <a:pt x="168" y="1903"/>
                      </a:cubicBezTo>
                      <a:cubicBezTo>
                        <a:pt x="160" y="1872"/>
                        <a:pt x="138" y="1813"/>
                        <a:pt x="138" y="1813"/>
                      </a:cubicBezTo>
                      <a:cubicBezTo>
                        <a:pt x="161" y="1720"/>
                        <a:pt x="143" y="1686"/>
                        <a:pt x="63" y="1633"/>
                      </a:cubicBezTo>
                      <a:cubicBezTo>
                        <a:pt x="30" y="1584"/>
                        <a:pt x="51" y="1588"/>
                        <a:pt x="18" y="1588"/>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cs-CZ"/>
                </a:p>
              </p:txBody>
            </p:sp>
            <p:sp>
              <p:nvSpPr>
                <p:cNvPr id="20" name="Oval 454">
                  <a:extLst>
                    <a:ext uri="{FF2B5EF4-FFF2-40B4-BE49-F238E27FC236}">
                      <a16:creationId xmlns:a16="http://schemas.microsoft.com/office/drawing/2014/main" id="{92E2DDAB-53B2-4D36-8107-5F56736C9CC9}"/>
                    </a:ext>
                  </a:extLst>
                </p:cNvPr>
                <p:cNvSpPr>
                  <a:spLocks noChangeAspect="1"/>
                </p:cNvSpPr>
                <p:nvPr/>
              </p:nvSpPr>
              <p:spPr bwMode="auto">
                <a:xfrm rot="21480000">
                  <a:off x="3970" y="4757"/>
                  <a:ext cx="120" cy="119"/>
                </a:xfrm>
                <a:prstGeom prst="ellipse">
                  <a:avLst/>
                </a:prstGeom>
                <a:solidFill>
                  <a:schemeClr val="bg1"/>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21" name="Oval 455">
                  <a:extLst>
                    <a:ext uri="{FF2B5EF4-FFF2-40B4-BE49-F238E27FC236}">
                      <a16:creationId xmlns:a16="http://schemas.microsoft.com/office/drawing/2014/main" id="{CE0BF97A-A628-48CF-8B42-B742E7F5CD45}"/>
                    </a:ext>
                  </a:extLst>
                </p:cNvPr>
                <p:cNvSpPr>
                  <a:spLocks noChangeAspect="1"/>
                </p:cNvSpPr>
                <p:nvPr/>
              </p:nvSpPr>
              <p:spPr bwMode="auto">
                <a:xfrm rot="21480000">
                  <a:off x="4895" y="4659"/>
                  <a:ext cx="119" cy="119"/>
                </a:xfrm>
                <a:prstGeom prst="ellipse">
                  <a:avLst/>
                </a:prstGeom>
                <a:solidFill>
                  <a:schemeClr val="bg1"/>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22" name="Oval 456">
                  <a:extLst>
                    <a:ext uri="{FF2B5EF4-FFF2-40B4-BE49-F238E27FC236}">
                      <a16:creationId xmlns:a16="http://schemas.microsoft.com/office/drawing/2014/main" id="{62DF9AEE-28D2-4613-9630-3714C102C645}"/>
                    </a:ext>
                  </a:extLst>
                </p:cNvPr>
                <p:cNvSpPr>
                  <a:spLocks noChangeAspect="1"/>
                </p:cNvSpPr>
                <p:nvPr/>
              </p:nvSpPr>
              <p:spPr bwMode="auto">
                <a:xfrm rot="21480000">
                  <a:off x="5517" y="4790"/>
                  <a:ext cx="120" cy="119"/>
                </a:xfrm>
                <a:prstGeom prst="ellipse">
                  <a:avLst/>
                </a:prstGeom>
                <a:solidFill>
                  <a:schemeClr val="accent2"/>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23" name="Oval 457">
                  <a:extLst>
                    <a:ext uri="{FF2B5EF4-FFF2-40B4-BE49-F238E27FC236}">
                      <a16:creationId xmlns:a16="http://schemas.microsoft.com/office/drawing/2014/main" id="{3256B7D9-FA5D-44E2-A7A8-7A23C0A24427}"/>
                    </a:ext>
                  </a:extLst>
                </p:cNvPr>
                <p:cNvSpPr>
                  <a:spLocks noChangeAspect="1"/>
                </p:cNvSpPr>
                <p:nvPr/>
              </p:nvSpPr>
              <p:spPr bwMode="auto">
                <a:xfrm rot="21480000">
                  <a:off x="4315" y="5351"/>
                  <a:ext cx="120" cy="119"/>
                </a:xfrm>
                <a:prstGeom prst="ellipse">
                  <a:avLst/>
                </a:prstGeom>
                <a:solidFill>
                  <a:schemeClr val="accent2"/>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24" name="Oval 458">
                  <a:extLst>
                    <a:ext uri="{FF2B5EF4-FFF2-40B4-BE49-F238E27FC236}">
                      <a16:creationId xmlns:a16="http://schemas.microsoft.com/office/drawing/2014/main" id="{FE99FE32-1A56-427F-8D51-9DF5F5B1884B}"/>
                    </a:ext>
                  </a:extLst>
                </p:cNvPr>
                <p:cNvSpPr>
                  <a:spLocks noChangeAspect="1"/>
                </p:cNvSpPr>
                <p:nvPr/>
              </p:nvSpPr>
              <p:spPr bwMode="auto">
                <a:xfrm rot="21480000">
                  <a:off x="3492" y="4216"/>
                  <a:ext cx="119" cy="119"/>
                </a:xfrm>
                <a:prstGeom prst="ellipse">
                  <a:avLst/>
                </a:prstGeom>
                <a:solidFill>
                  <a:schemeClr val="accent2"/>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25" name="Text Box 459">
                  <a:extLst>
                    <a:ext uri="{FF2B5EF4-FFF2-40B4-BE49-F238E27FC236}">
                      <a16:creationId xmlns:a16="http://schemas.microsoft.com/office/drawing/2014/main" id="{677A90E1-9543-40BF-A193-9883AD691DED}"/>
                    </a:ext>
                  </a:extLst>
                </p:cNvPr>
                <p:cNvSpPr txBox="1">
                  <a:spLocks/>
                </p:cNvSpPr>
                <p:nvPr/>
              </p:nvSpPr>
              <p:spPr bwMode="auto">
                <a:xfrm>
                  <a:off x="3845" y="3941"/>
                  <a:ext cx="1446"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cs-CZ" sz="1500">
                      <a:effectLst/>
                      <a:latin typeface="Times New Roman" panose="02020603050405020304" pitchFamily="18" charset="0"/>
                      <a:ea typeface="Times New Roman" panose="02020603050405020304" pitchFamily="18" charset="0"/>
                    </a:rPr>
                    <a:t>Příbram</a:t>
                  </a:r>
                </a:p>
              </p:txBody>
            </p:sp>
            <p:sp>
              <p:nvSpPr>
                <p:cNvPr id="26" name="Text Box 460">
                  <a:extLst>
                    <a:ext uri="{FF2B5EF4-FFF2-40B4-BE49-F238E27FC236}">
                      <a16:creationId xmlns:a16="http://schemas.microsoft.com/office/drawing/2014/main" id="{F0B95847-0B75-42BD-9B84-E070E362954B}"/>
                    </a:ext>
                  </a:extLst>
                </p:cNvPr>
                <p:cNvSpPr txBox="1">
                  <a:spLocks/>
                </p:cNvSpPr>
                <p:nvPr/>
              </p:nvSpPr>
              <p:spPr bwMode="auto">
                <a:xfrm>
                  <a:off x="4756" y="4265"/>
                  <a:ext cx="1660"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cs-CZ" sz="1500">
                      <a:effectLst/>
                      <a:latin typeface="Times New Roman" panose="02020603050405020304" pitchFamily="18" charset="0"/>
                      <a:ea typeface="Times New Roman" panose="02020603050405020304" pitchFamily="18" charset="0"/>
                    </a:rPr>
                    <a:t>Tábor</a:t>
                  </a:r>
                </a:p>
              </p:txBody>
            </p:sp>
            <p:sp>
              <p:nvSpPr>
                <p:cNvPr id="27" name="Text Box 461">
                  <a:extLst>
                    <a:ext uri="{FF2B5EF4-FFF2-40B4-BE49-F238E27FC236}">
                      <a16:creationId xmlns:a16="http://schemas.microsoft.com/office/drawing/2014/main" id="{446FB0A9-8101-4B3F-BAA0-2FF522CDB750}"/>
                    </a:ext>
                  </a:extLst>
                </p:cNvPr>
                <p:cNvSpPr txBox="1">
                  <a:spLocks/>
                </p:cNvSpPr>
                <p:nvPr/>
              </p:nvSpPr>
              <p:spPr bwMode="auto">
                <a:xfrm>
                  <a:off x="5620" y="4640"/>
                  <a:ext cx="119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500" err="1">
                      <a:effectLst/>
                      <a:latin typeface="Times New Roman" panose="02020603050405020304" pitchFamily="18" charset="0"/>
                      <a:ea typeface="Times New Roman" panose="02020603050405020304" pitchFamily="18" charset="0"/>
                    </a:rPr>
                    <a:t>Jihlava</a:t>
                  </a:r>
                  <a:endParaRPr lang="cs-CZ" sz="1500">
                    <a:effectLst/>
                    <a:latin typeface="Times New Roman" panose="02020603050405020304" pitchFamily="18" charset="0"/>
                    <a:ea typeface="Times New Roman" panose="02020603050405020304" pitchFamily="18" charset="0"/>
                  </a:endParaRPr>
                </a:p>
              </p:txBody>
            </p:sp>
            <p:sp>
              <p:nvSpPr>
                <p:cNvPr id="28" name="Text Box 462">
                  <a:extLst>
                    <a:ext uri="{FF2B5EF4-FFF2-40B4-BE49-F238E27FC236}">
                      <a16:creationId xmlns:a16="http://schemas.microsoft.com/office/drawing/2014/main" id="{A89AFA38-E1C7-4B57-BEDD-7952BBE8E567}"/>
                    </a:ext>
                  </a:extLst>
                </p:cNvPr>
                <p:cNvSpPr txBox="1">
                  <a:spLocks/>
                </p:cNvSpPr>
                <p:nvPr/>
              </p:nvSpPr>
              <p:spPr bwMode="auto">
                <a:xfrm>
                  <a:off x="3625" y="5435"/>
                  <a:ext cx="20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cs-CZ" sz="1500">
                      <a:latin typeface="Times New Roman" panose="02020603050405020304" pitchFamily="18" charset="0"/>
                      <a:ea typeface="Times New Roman" panose="02020603050405020304" pitchFamily="18" charset="0"/>
                    </a:rPr>
                    <a:t>České Budějovice</a:t>
                  </a:r>
                  <a:endParaRPr lang="cs-CZ" sz="1500">
                    <a:effectLst/>
                    <a:latin typeface="Times New Roman" panose="02020603050405020304" pitchFamily="18" charset="0"/>
                    <a:ea typeface="Times New Roman" panose="02020603050405020304" pitchFamily="18" charset="0"/>
                  </a:endParaRPr>
                </a:p>
              </p:txBody>
            </p:sp>
            <p:sp>
              <p:nvSpPr>
                <p:cNvPr id="29" name="Text Box 463">
                  <a:extLst>
                    <a:ext uri="{FF2B5EF4-FFF2-40B4-BE49-F238E27FC236}">
                      <a16:creationId xmlns:a16="http://schemas.microsoft.com/office/drawing/2014/main" id="{C314DEDE-BE1F-44A6-B3FB-C02BBF29E025}"/>
                    </a:ext>
                  </a:extLst>
                </p:cNvPr>
                <p:cNvSpPr txBox="1">
                  <a:spLocks/>
                </p:cNvSpPr>
                <p:nvPr/>
              </p:nvSpPr>
              <p:spPr bwMode="auto">
                <a:xfrm>
                  <a:off x="2764" y="3977"/>
                  <a:ext cx="130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cs-CZ" sz="1500">
                      <a:effectLst/>
                      <a:latin typeface="Times New Roman" panose="02020603050405020304" pitchFamily="18" charset="0"/>
                      <a:ea typeface="Times New Roman" panose="02020603050405020304" pitchFamily="18" charset="0"/>
                    </a:rPr>
                    <a:t>Plzeň</a:t>
                  </a:r>
                </a:p>
              </p:txBody>
            </p:sp>
            <p:sp>
              <p:nvSpPr>
                <p:cNvPr id="3" name="Text Box 463">
                  <a:extLst>
                    <a:ext uri="{FF2B5EF4-FFF2-40B4-BE49-F238E27FC236}">
                      <a16:creationId xmlns:a16="http://schemas.microsoft.com/office/drawing/2014/main" id="{E25742D5-4893-1FDD-96DB-485CE967113E}"/>
                    </a:ext>
                  </a:extLst>
                </p:cNvPr>
                <p:cNvSpPr txBox="1">
                  <a:spLocks/>
                </p:cNvSpPr>
                <p:nvPr/>
              </p:nvSpPr>
              <p:spPr bwMode="auto">
                <a:xfrm>
                  <a:off x="3206" y="4656"/>
                  <a:ext cx="77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cs-CZ" sz="1500">
                      <a:effectLst/>
                      <a:latin typeface="Times New Roman" panose="02020603050405020304" pitchFamily="18" charset="0"/>
                      <a:ea typeface="Times New Roman" panose="02020603050405020304" pitchFamily="18" charset="0"/>
                    </a:rPr>
                    <a:t>Písek</a:t>
                  </a:r>
                </a:p>
              </p:txBody>
            </p:sp>
            <p:sp>
              <p:nvSpPr>
                <p:cNvPr id="38" name="Oval 455">
                  <a:extLst>
                    <a:ext uri="{FF2B5EF4-FFF2-40B4-BE49-F238E27FC236}">
                      <a16:creationId xmlns:a16="http://schemas.microsoft.com/office/drawing/2014/main" id="{574B66AA-76AB-0BB6-54E1-E36ED17A9708}"/>
                    </a:ext>
                  </a:extLst>
                </p:cNvPr>
                <p:cNvSpPr>
                  <a:spLocks noChangeAspect="1"/>
                </p:cNvSpPr>
                <p:nvPr/>
              </p:nvSpPr>
              <p:spPr bwMode="auto">
                <a:xfrm rot="21480000">
                  <a:off x="4243" y="4332"/>
                  <a:ext cx="119" cy="119"/>
                </a:xfrm>
                <a:prstGeom prst="ellipse">
                  <a:avLst/>
                </a:prstGeom>
                <a:solidFill>
                  <a:schemeClr val="bg1"/>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42" name="Oval 455">
                  <a:extLst>
                    <a:ext uri="{FF2B5EF4-FFF2-40B4-BE49-F238E27FC236}">
                      <a16:creationId xmlns:a16="http://schemas.microsoft.com/office/drawing/2014/main" id="{E8FA8DAD-DA32-AD26-44B9-93A0BC566790}"/>
                    </a:ext>
                  </a:extLst>
                </p:cNvPr>
                <p:cNvSpPr>
                  <a:spLocks noChangeAspect="1"/>
                </p:cNvSpPr>
                <p:nvPr/>
              </p:nvSpPr>
              <p:spPr bwMode="auto">
                <a:xfrm rot="21480000">
                  <a:off x="4772" y="5064"/>
                  <a:ext cx="119" cy="119"/>
                </a:xfrm>
                <a:prstGeom prst="ellipse">
                  <a:avLst/>
                </a:prstGeom>
                <a:solidFill>
                  <a:schemeClr val="bg1"/>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70" name="Text Box 462">
                  <a:extLst>
                    <a:ext uri="{FF2B5EF4-FFF2-40B4-BE49-F238E27FC236}">
                      <a16:creationId xmlns:a16="http://schemas.microsoft.com/office/drawing/2014/main" id="{BDF11652-5A93-6340-D7EE-A3F0A28383F6}"/>
                    </a:ext>
                  </a:extLst>
                </p:cNvPr>
                <p:cNvSpPr txBox="1">
                  <a:spLocks/>
                </p:cNvSpPr>
                <p:nvPr/>
              </p:nvSpPr>
              <p:spPr bwMode="auto">
                <a:xfrm>
                  <a:off x="4909" y="5033"/>
                  <a:ext cx="20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cs-CZ" sz="1500">
                      <a:latin typeface="Times New Roman" panose="02020603050405020304" pitchFamily="18" charset="0"/>
                      <a:ea typeface="Times New Roman" panose="02020603050405020304" pitchFamily="18" charset="0"/>
                    </a:rPr>
                    <a:t>Jindřichův Hradec</a:t>
                  </a:r>
                  <a:endParaRPr lang="cs-CZ" sz="1500">
                    <a:effectLst/>
                    <a:latin typeface="Times New Roman" panose="02020603050405020304" pitchFamily="18" charset="0"/>
                    <a:ea typeface="Times New Roman" panose="02020603050405020304" pitchFamily="18" charset="0"/>
                  </a:endParaRPr>
                </a:p>
              </p:txBody>
            </p:sp>
          </p:grpSp>
          <p:cxnSp>
            <p:nvCxnSpPr>
              <p:cNvPr id="13" name="Line 465">
                <a:extLst>
                  <a:ext uri="{FF2B5EF4-FFF2-40B4-BE49-F238E27FC236}">
                    <a16:creationId xmlns:a16="http://schemas.microsoft.com/office/drawing/2014/main" id="{84E2ECB9-DF75-4B70-979B-4138FDEC2594}"/>
                  </a:ext>
                </a:extLst>
              </p:cNvPr>
              <p:cNvCxnSpPr>
                <a:cxnSpLocks/>
                <a:stCxn id="22" idx="1"/>
              </p:cNvCxnSpPr>
              <p:nvPr/>
            </p:nvCxnSpPr>
            <p:spPr bwMode="auto">
              <a:xfrm flipH="1" flipV="1">
                <a:off x="5134" y="3905"/>
                <a:ext cx="1158" cy="399"/>
              </a:xfrm>
              <a:prstGeom prst="line">
                <a:avLst/>
              </a:prstGeom>
              <a:noFill/>
              <a:ln w="317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14" name="Line 466">
                <a:extLst>
                  <a:ext uri="{FF2B5EF4-FFF2-40B4-BE49-F238E27FC236}">
                    <a16:creationId xmlns:a16="http://schemas.microsoft.com/office/drawing/2014/main" id="{D4E6A422-CAA1-427A-B081-CE82BA830291}"/>
                  </a:ext>
                </a:extLst>
              </p:cNvPr>
              <p:cNvCxnSpPr>
                <a:cxnSpLocks/>
                <a:stCxn id="22" idx="3"/>
              </p:cNvCxnSpPr>
              <p:nvPr/>
            </p:nvCxnSpPr>
            <p:spPr bwMode="auto">
              <a:xfrm flipH="1" flipV="1">
                <a:off x="4851" y="4308"/>
                <a:ext cx="1444" cy="81"/>
              </a:xfrm>
              <a:prstGeom prst="line">
                <a:avLst/>
              </a:prstGeom>
              <a:noFill/>
              <a:ln w="317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16" name="Line 468">
                <a:extLst>
                  <a:ext uri="{FF2B5EF4-FFF2-40B4-BE49-F238E27FC236}">
                    <a16:creationId xmlns:a16="http://schemas.microsoft.com/office/drawing/2014/main" id="{B2FBC3B5-2AE9-4F75-A242-6F8B698D23B6}"/>
                  </a:ext>
                </a:extLst>
              </p:cNvPr>
              <p:cNvCxnSpPr>
                <a:cxnSpLocks/>
                <a:stCxn id="24" idx="4"/>
              </p:cNvCxnSpPr>
              <p:nvPr/>
            </p:nvCxnSpPr>
            <p:spPr bwMode="auto">
              <a:xfrm>
                <a:off x="4313" y="3831"/>
                <a:ext cx="423" cy="420"/>
              </a:xfrm>
              <a:prstGeom prst="line">
                <a:avLst/>
              </a:prstGeom>
              <a:noFill/>
              <a:ln w="317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17" name="Line 469">
                <a:extLst>
                  <a:ext uri="{FF2B5EF4-FFF2-40B4-BE49-F238E27FC236}">
                    <a16:creationId xmlns:a16="http://schemas.microsoft.com/office/drawing/2014/main" id="{80D82096-E7AC-48AD-B9F4-93C917D88D14}"/>
                  </a:ext>
                </a:extLst>
              </p:cNvPr>
              <p:cNvCxnSpPr>
                <a:cxnSpLocks/>
                <a:stCxn id="23" idx="1"/>
              </p:cNvCxnSpPr>
              <p:nvPr/>
            </p:nvCxnSpPr>
            <p:spPr bwMode="auto">
              <a:xfrm flipH="1" flipV="1">
                <a:off x="4810" y="4374"/>
                <a:ext cx="280" cy="492"/>
              </a:xfrm>
              <a:prstGeom prst="line">
                <a:avLst/>
              </a:prstGeom>
              <a:noFill/>
              <a:ln w="317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18" name="Line 470">
                <a:extLst>
                  <a:ext uri="{FF2B5EF4-FFF2-40B4-BE49-F238E27FC236}">
                    <a16:creationId xmlns:a16="http://schemas.microsoft.com/office/drawing/2014/main" id="{1F61A01E-A759-4990-8287-878983BEFA65}"/>
                  </a:ext>
                </a:extLst>
              </p:cNvPr>
              <p:cNvCxnSpPr>
                <a:cxnSpLocks/>
                <a:stCxn id="22" idx="2"/>
              </p:cNvCxnSpPr>
              <p:nvPr/>
            </p:nvCxnSpPr>
            <p:spPr bwMode="auto">
              <a:xfrm flipH="1" flipV="1">
                <a:off x="5786" y="4243"/>
                <a:ext cx="490" cy="105"/>
              </a:xfrm>
              <a:prstGeom prst="line">
                <a:avLst/>
              </a:prstGeom>
              <a:noFill/>
              <a:ln w="317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45" name="Line 470">
                <a:extLst>
                  <a:ext uri="{FF2B5EF4-FFF2-40B4-BE49-F238E27FC236}">
                    <a16:creationId xmlns:a16="http://schemas.microsoft.com/office/drawing/2014/main" id="{21943BCB-5D09-4A43-16E2-82DA99F6FD00}"/>
                  </a:ext>
                </a:extLst>
              </p:cNvPr>
              <p:cNvCxnSpPr>
                <a:cxnSpLocks/>
                <a:stCxn id="22" idx="4"/>
                <a:endCxn id="42" idx="6"/>
              </p:cNvCxnSpPr>
              <p:nvPr/>
            </p:nvCxnSpPr>
            <p:spPr bwMode="auto">
              <a:xfrm flipH="1">
                <a:off x="5650" y="4405"/>
                <a:ext cx="688" cy="213"/>
              </a:xfrm>
              <a:prstGeom prst="line">
                <a:avLst/>
              </a:prstGeom>
              <a:noFill/>
              <a:ln w="3175">
                <a:solidFill>
                  <a:srgbClr val="000000"/>
                </a:solidFill>
                <a:round/>
                <a:headEnd/>
                <a:tailEnd type="triangle" w="sm" len="sm"/>
              </a:ln>
              <a:extLst>
                <a:ext uri="{909E8E84-426E-40DD-AFC4-6F175D3DCCD1}">
                  <a14:hiddenFill xmlns:a14="http://schemas.microsoft.com/office/drawing/2010/main">
                    <a:noFill/>
                  </a14:hiddenFill>
                </a:ext>
              </a:extLst>
            </p:spPr>
          </p:cxnSp>
        </p:grpSp>
        <p:cxnSp>
          <p:nvCxnSpPr>
            <p:cNvPr id="46" name="Line 470">
              <a:extLst>
                <a:ext uri="{FF2B5EF4-FFF2-40B4-BE49-F238E27FC236}">
                  <a16:creationId xmlns:a16="http://schemas.microsoft.com/office/drawing/2014/main" id="{D8759054-3712-6930-D04B-3BA248A3FEF6}"/>
                </a:ext>
              </a:extLst>
            </p:cNvPr>
            <p:cNvCxnSpPr>
              <a:cxnSpLocks/>
              <a:stCxn id="23" idx="6"/>
            </p:cNvCxnSpPr>
            <p:nvPr/>
          </p:nvCxnSpPr>
          <p:spPr bwMode="auto">
            <a:xfrm flipV="1">
              <a:off x="2755535" y="5053778"/>
              <a:ext cx="267065" cy="207491"/>
            </a:xfrm>
            <a:prstGeom prst="line">
              <a:avLst/>
            </a:prstGeom>
            <a:noFill/>
            <a:ln w="317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47" name="Line 470">
              <a:extLst>
                <a:ext uri="{FF2B5EF4-FFF2-40B4-BE49-F238E27FC236}">
                  <a16:creationId xmlns:a16="http://schemas.microsoft.com/office/drawing/2014/main" id="{F3860A0A-E8BD-3EA9-583E-7DF2122B074E}"/>
                </a:ext>
              </a:extLst>
            </p:cNvPr>
            <p:cNvCxnSpPr>
              <a:cxnSpLocks/>
              <a:stCxn id="23" idx="7"/>
            </p:cNvCxnSpPr>
            <p:nvPr/>
          </p:nvCxnSpPr>
          <p:spPr bwMode="auto">
            <a:xfrm flipV="1">
              <a:off x="2740600" y="4725103"/>
              <a:ext cx="371745" cy="500956"/>
            </a:xfrm>
            <a:prstGeom prst="line">
              <a:avLst/>
            </a:prstGeom>
            <a:noFill/>
            <a:ln w="317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48" name="Line 470">
              <a:extLst>
                <a:ext uri="{FF2B5EF4-FFF2-40B4-BE49-F238E27FC236}">
                  <a16:creationId xmlns:a16="http://schemas.microsoft.com/office/drawing/2014/main" id="{528C3B5E-1304-15E9-257E-4B1A8F596409}"/>
                </a:ext>
              </a:extLst>
            </p:cNvPr>
            <p:cNvCxnSpPr>
              <a:cxnSpLocks/>
              <a:stCxn id="23" idx="0"/>
            </p:cNvCxnSpPr>
            <p:nvPr/>
          </p:nvCxnSpPr>
          <p:spPr bwMode="auto">
            <a:xfrm flipH="1" flipV="1">
              <a:off x="2660303" y="4458058"/>
              <a:ext cx="46735" cy="754373"/>
            </a:xfrm>
            <a:prstGeom prst="line">
              <a:avLst/>
            </a:prstGeom>
            <a:noFill/>
            <a:ln w="317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57" name="Line 470">
              <a:extLst>
                <a:ext uri="{FF2B5EF4-FFF2-40B4-BE49-F238E27FC236}">
                  <a16:creationId xmlns:a16="http://schemas.microsoft.com/office/drawing/2014/main" id="{419A0AF9-B122-69C5-A70C-856ED633C97D}"/>
                </a:ext>
              </a:extLst>
            </p:cNvPr>
            <p:cNvCxnSpPr>
              <a:cxnSpLocks/>
              <a:stCxn id="24" idx="6"/>
            </p:cNvCxnSpPr>
            <p:nvPr/>
          </p:nvCxnSpPr>
          <p:spPr bwMode="auto">
            <a:xfrm>
              <a:off x="2113324" y="4297943"/>
              <a:ext cx="981965" cy="371992"/>
            </a:xfrm>
            <a:prstGeom prst="line">
              <a:avLst/>
            </a:prstGeom>
            <a:noFill/>
            <a:ln w="317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58" name="Line 470">
              <a:extLst>
                <a:ext uri="{FF2B5EF4-FFF2-40B4-BE49-F238E27FC236}">
                  <a16:creationId xmlns:a16="http://schemas.microsoft.com/office/drawing/2014/main" id="{40E984DA-011E-B4E9-5F2B-AA2F626447AB}"/>
                </a:ext>
              </a:extLst>
            </p:cNvPr>
            <p:cNvCxnSpPr>
              <a:cxnSpLocks/>
              <a:stCxn id="24" idx="5"/>
              <a:endCxn id="42" idx="1"/>
            </p:cNvCxnSpPr>
            <p:nvPr/>
          </p:nvCxnSpPr>
          <p:spPr bwMode="auto">
            <a:xfrm>
              <a:off x="2100996" y="4334105"/>
              <a:ext cx="929576" cy="650658"/>
            </a:xfrm>
            <a:prstGeom prst="line">
              <a:avLst/>
            </a:prstGeom>
            <a:noFill/>
            <a:ln w="317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67" name="Line 470">
              <a:extLst>
                <a:ext uri="{FF2B5EF4-FFF2-40B4-BE49-F238E27FC236}">
                  <a16:creationId xmlns:a16="http://schemas.microsoft.com/office/drawing/2014/main" id="{4CF31B24-C126-0B88-3BF5-6CB22882B323}"/>
                </a:ext>
              </a:extLst>
            </p:cNvPr>
            <p:cNvCxnSpPr>
              <a:cxnSpLocks/>
            </p:cNvCxnSpPr>
            <p:nvPr/>
          </p:nvCxnSpPr>
          <p:spPr bwMode="auto">
            <a:xfrm>
              <a:off x="2113324" y="4275371"/>
              <a:ext cx="484025" cy="111423"/>
            </a:xfrm>
            <a:prstGeom prst="line">
              <a:avLst/>
            </a:prstGeom>
            <a:noFill/>
            <a:ln w="3175">
              <a:solidFill>
                <a:srgbClr val="000000"/>
              </a:solidFill>
              <a:round/>
              <a:headEnd/>
              <a:tailEnd type="triangle" w="sm" len="sm"/>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0472928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85</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067371" cy="4143816"/>
          </a:xfrm>
        </p:spPr>
        <p:txBody>
          <a:bodyPr>
            <a:noAutofit/>
          </a:bodyPr>
          <a:lstStyle/>
          <a:p>
            <a:pPr marL="285750" lvl="0" indent="-285750">
              <a:lnSpc>
                <a:spcPct val="110000"/>
              </a:lnSpc>
              <a:buFont typeface="Wingdings" panose="05000000000000000000" pitchFamily="2" charset="2"/>
              <a:buChar char="§"/>
            </a:pPr>
            <a:r>
              <a:rPr lang="cs-CZ" b="1" dirty="0" err="1"/>
              <a:t>Example</a:t>
            </a:r>
            <a:endParaRPr lang="en-US" b="1" dirty="0"/>
          </a:p>
          <a:p>
            <a:pPr lvl="1">
              <a:lnSpc>
                <a:spcPct val="110000"/>
              </a:lnSpc>
            </a:pPr>
            <a:r>
              <a:rPr lang="en-US" dirty="0"/>
              <a:t>The table shows the </a:t>
            </a:r>
            <a:r>
              <a:rPr lang="en-US" dirty="0">
                <a:solidFill>
                  <a:schemeClr val="accent2"/>
                </a:solidFill>
              </a:rPr>
              <a:t>weekly </a:t>
            </a:r>
            <a:r>
              <a:rPr lang="cs-CZ" dirty="0" err="1">
                <a:solidFill>
                  <a:schemeClr val="accent2"/>
                </a:solidFill>
              </a:rPr>
              <a:t>supply</a:t>
            </a:r>
            <a:r>
              <a:rPr lang="en-US" dirty="0">
                <a:solidFill>
                  <a:schemeClr val="accent2"/>
                </a:solidFill>
              </a:rPr>
              <a:t> </a:t>
            </a:r>
            <a:r>
              <a:rPr lang="en-US" dirty="0"/>
              <a:t>of warehouses and the planned </a:t>
            </a:r>
            <a:r>
              <a:rPr lang="en-US" dirty="0">
                <a:solidFill>
                  <a:schemeClr val="accent2"/>
                </a:solidFill>
              </a:rPr>
              <a:t>weekly requirements </a:t>
            </a:r>
            <a:r>
              <a:rPr lang="en-US" dirty="0"/>
              <a:t>of filling stations (</a:t>
            </a:r>
            <a:r>
              <a:rPr lang="en-US" b="1" dirty="0">
                <a:solidFill>
                  <a:schemeClr val="accent2"/>
                </a:solidFill>
              </a:rPr>
              <a:t>in</a:t>
            </a:r>
            <a:r>
              <a:rPr lang="en-US" dirty="0"/>
              <a:t> </a:t>
            </a:r>
            <a:r>
              <a:rPr lang="en-US" b="1" dirty="0">
                <a:solidFill>
                  <a:schemeClr val="accent2"/>
                </a:solidFill>
              </a:rPr>
              <a:t>hectoliters</a:t>
            </a:r>
            <a:r>
              <a:rPr lang="en-US" dirty="0"/>
              <a:t>). Gasoline will be transported </a:t>
            </a:r>
            <a:r>
              <a:rPr lang="en-US" dirty="0">
                <a:solidFill>
                  <a:schemeClr val="accent2"/>
                </a:solidFill>
              </a:rPr>
              <a:t>by road </a:t>
            </a:r>
            <a:r>
              <a:rPr lang="en-US" dirty="0"/>
              <a:t>(</a:t>
            </a:r>
            <a:r>
              <a:rPr lang="en-US" dirty="0">
                <a:solidFill>
                  <a:schemeClr val="accent2"/>
                </a:solidFill>
              </a:rPr>
              <a:t>once a week</a:t>
            </a:r>
            <a:r>
              <a:rPr lang="en-US" dirty="0"/>
              <a:t>). The table contains </a:t>
            </a:r>
            <a:r>
              <a:rPr lang="en-US" dirty="0">
                <a:solidFill>
                  <a:schemeClr val="accent2"/>
                </a:solidFill>
              </a:rPr>
              <a:t>unit </a:t>
            </a:r>
            <a:r>
              <a:rPr lang="cs-CZ" dirty="0">
                <a:solidFill>
                  <a:schemeClr val="accent2"/>
                </a:solidFill>
              </a:rPr>
              <a:t>sipping </a:t>
            </a:r>
            <a:r>
              <a:rPr lang="en-US" dirty="0">
                <a:solidFill>
                  <a:schemeClr val="accent2"/>
                </a:solidFill>
              </a:rPr>
              <a:t>costs for transporting </a:t>
            </a:r>
            <a:r>
              <a:rPr lang="en-US" b="1" dirty="0">
                <a:solidFill>
                  <a:schemeClr val="accent2"/>
                </a:solidFill>
              </a:rPr>
              <a:t>one hectoliter</a:t>
            </a:r>
            <a:r>
              <a:rPr lang="en-US" dirty="0"/>
              <a:t> of gasoline from </a:t>
            </a:r>
            <a:r>
              <a:rPr lang="cs-CZ" dirty="0" err="1"/>
              <a:t>sources</a:t>
            </a:r>
            <a:r>
              <a:rPr lang="en-US" dirty="0"/>
              <a:t> to </a:t>
            </a:r>
            <a:r>
              <a:rPr lang="cs-CZ" dirty="0" err="1"/>
              <a:t>destinations</a:t>
            </a:r>
            <a:r>
              <a:rPr lang="en-US" dirty="0"/>
              <a:t> (in CZK).</a:t>
            </a:r>
            <a:endParaRPr lang="cs-CZ" dirty="0"/>
          </a:p>
          <a:p>
            <a:pPr lvl="1">
              <a:lnSpc>
                <a:spcPct val="110000"/>
              </a:lnSpc>
            </a:pPr>
            <a:r>
              <a:rPr lang="en-US" dirty="0"/>
              <a:t>The </a:t>
            </a:r>
            <a:r>
              <a:rPr lang="cs-CZ" dirty="0" err="1">
                <a:solidFill>
                  <a:schemeClr val="accent2"/>
                </a:solidFill>
              </a:rPr>
              <a:t>objective</a:t>
            </a:r>
            <a:r>
              <a:rPr lang="en-US" dirty="0"/>
              <a:t> is to plan the transportation of gasoline so that the </a:t>
            </a:r>
            <a:r>
              <a:rPr lang="en-US" dirty="0">
                <a:solidFill>
                  <a:schemeClr val="accent2"/>
                </a:solidFill>
              </a:rPr>
              <a:t>total </a:t>
            </a:r>
            <a:r>
              <a:rPr lang="cs-CZ" dirty="0" err="1">
                <a:solidFill>
                  <a:schemeClr val="accent2"/>
                </a:solidFill>
              </a:rPr>
              <a:t>shipping</a:t>
            </a:r>
            <a:r>
              <a:rPr lang="cs-CZ" dirty="0">
                <a:solidFill>
                  <a:schemeClr val="accent2"/>
                </a:solidFill>
              </a:rPr>
              <a:t> </a:t>
            </a:r>
            <a:r>
              <a:rPr lang="en-US" dirty="0">
                <a:solidFill>
                  <a:schemeClr val="accent2"/>
                </a:solidFill>
              </a:rPr>
              <a:t>costs</a:t>
            </a:r>
            <a:r>
              <a:rPr lang="en-US" dirty="0"/>
              <a:t> are </a:t>
            </a:r>
            <a:r>
              <a:rPr lang="en-US" dirty="0">
                <a:solidFill>
                  <a:schemeClr val="accent2"/>
                </a:solidFill>
              </a:rPr>
              <a:t>minimal</a:t>
            </a:r>
            <a:r>
              <a:rPr lang="en-US" dirty="0"/>
              <a:t>. This shipping schedule, of course, must satisfy requirement of each destination, and must not exceed supply of any warehouse.</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dirty="0" err="1"/>
              <a:t>Transportation</a:t>
            </a:r>
            <a:r>
              <a:rPr lang="cs-CZ" dirty="0"/>
              <a:t> </a:t>
            </a:r>
            <a:r>
              <a:rPr lang="cs-CZ" dirty="0" err="1"/>
              <a:t>Problem</a:t>
            </a:r>
            <a:endParaRPr lang="en-US" dirty="0"/>
          </a:p>
        </p:txBody>
      </p:sp>
      <p:graphicFrame>
        <p:nvGraphicFramePr>
          <p:cNvPr id="6" name="Tabulka 5">
            <a:extLst>
              <a:ext uri="{FF2B5EF4-FFF2-40B4-BE49-F238E27FC236}">
                <a16:creationId xmlns:a16="http://schemas.microsoft.com/office/drawing/2014/main" id="{BAC3DD58-6188-FD0A-182C-B3B9E09CF6C0}"/>
              </a:ext>
            </a:extLst>
          </p:cNvPr>
          <p:cNvGraphicFramePr>
            <a:graphicFrameLocks noGrp="1"/>
          </p:cNvGraphicFramePr>
          <p:nvPr>
            <p:extLst>
              <p:ext uri="{D42A27DB-BD31-4B8C-83A1-F6EECF244321}">
                <p14:modId xmlns:p14="http://schemas.microsoft.com/office/powerpoint/2010/main" val="1167254004"/>
              </p:ext>
            </p:extLst>
          </p:nvPr>
        </p:nvGraphicFramePr>
        <p:xfrm>
          <a:off x="1156326" y="3526386"/>
          <a:ext cx="7048670" cy="1976415"/>
        </p:xfrm>
        <a:graphic>
          <a:graphicData uri="http://schemas.openxmlformats.org/drawingml/2006/table">
            <a:tbl>
              <a:tblPr firstRow="1" firstCol="1" bandRow="1">
                <a:tableStyleId>{5C22544A-7EE6-4342-B048-85BDC9FD1C3A}</a:tableStyleId>
              </a:tblPr>
              <a:tblGrid>
                <a:gridCol w="2013455">
                  <a:extLst>
                    <a:ext uri="{9D8B030D-6E8A-4147-A177-3AD203B41FA5}">
                      <a16:colId xmlns:a16="http://schemas.microsoft.com/office/drawing/2014/main" val="3330628115"/>
                    </a:ext>
                  </a:extLst>
                </a:gridCol>
                <a:gridCol w="1007043">
                  <a:extLst>
                    <a:ext uri="{9D8B030D-6E8A-4147-A177-3AD203B41FA5}">
                      <a16:colId xmlns:a16="http://schemas.microsoft.com/office/drawing/2014/main" val="825445080"/>
                    </a:ext>
                  </a:extLst>
                </a:gridCol>
                <a:gridCol w="1007043">
                  <a:extLst>
                    <a:ext uri="{9D8B030D-6E8A-4147-A177-3AD203B41FA5}">
                      <a16:colId xmlns:a16="http://schemas.microsoft.com/office/drawing/2014/main" val="4193229883"/>
                    </a:ext>
                  </a:extLst>
                </a:gridCol>
                <a:gridCol w="1007043">
                  <a:extLst>
                    <a:ext uri="{9D8B030D-6E8A-4147-A177-3AD203B41FA5}">
                      <a16:colId xmlns:a16="http://schemas.microsoft.com/office/drawing/2014/main" val="1416875034"/>
                    </a:ext>
                  </a:extLst>
                </a:gridCol>
                <a:gridCol w="1007043">
                  <a:extLst>
                    <a:ext uri="{9D8B030D-6E8A-4147-A177-3AD203B41FA5}">
                      <a16:colId xmlns:a16="http://schemas.microsoft.com/office/drawing/2014/main" val="2257983111"/>
                    </a:ext>
                  </a:extLst>
                </a:gridCol>
                <a:gridCol w="1007043">
                  <a:extLst>
                    <a:ext uri="{9D8B030D-6E8A-4147-A177-3AD203B41FA5}">
                      <a16:colId xmlns:a16="http://schemas.microsoft.com/office/drawing/2014/main" val="2354449706"/>
                    </a:ext>
                  </a:extLst>
                </a:gridCol>
              </a:tblGrid>
              <a:tr h="678031">
                <a:tc>
                  <a:txBody>
                    <a:bodyPr/>
                    <a:lstStyle/>
                    <a:p>
                      <a:pPr marL="0" algn="ctr" defTabSz="914400" rtl="0" eaLnBrk="1" fontAlgn="b" latinLnBrk="0" hangingPunct="1">
                        <a:lnSpc>
                          <a:spcPct val="107000"/>
                        </a:lnSpc>
                        <a:spcAft>
                          <a:spcPts val="800"/>
                        </a:spcAft>
                      </a:pP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Source \ </a:t>
                      </a: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Destination</a:t>
                      </a:r>
                      <a:endPar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Tábor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Příbram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Jindřichův Hradec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Písek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b" latinLnBrk="0" hangingPunct="1">
                        <a:lnSpc>
                          <a:spcPct val="107000"/>
                        </a:lnSpc>
                        <a:spcBef>
                          <a:spcPts val="0"/>
                        </a:spcBef>
                        <a:spcAft>
                          <a:spcPts val="800"/>
                        </a:spcAft>
                        <a:buClrTx/>
                        <a:buSzTx/>
                        <a:buFontTx/>
                        <a:buNone/>
                        <a:tabLst/>
                        <a:defRPr/>
                      </a:pPr>
                      <a:r>
                        <a:rPr lang="en-US" sz="1200" b="1" i="0" u="none" strike="noStrike" kern="1200" noProof="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Supply</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hectoliter</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442734866"/>
                  </a:ext>
                </a:extLst>
              </a:tr>
              <a:tr h="324596">
                <a:tc>
                  <a:txBody>
                    <a:bodyPr/>
                    <a:lstStyle/>
                    <a:p>
                      <a:pPr marL="0" algn="r" defTabSz="914400" rtl="0" eaLnBrk="1" fontAlgn="b" latinLnBrk="0" hangingPunct="1">
                        <a:lnSpc>
                          <a:spcPct val="107000"/>
                        </a:lnSpc>
                        <a:spcAft>
                          <a:spcPts val="800"/>
                        </a:spcAft>
                      </a:pP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Plzeň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78606253"/>
                  </a:ext>
                </a:extLst>
              </a:tr>
              <a:tr h="324596">
                <a:tc>
                  <a:txBody>
                    <a:bodyPr/>
                    <a:lstStyle/>
                    <a:p>
                      <a:pPr marL="0" algn="r" defTabSz="914400" rtl="0" eaLnBrk="1" fontAlgn="b" latinLnBrk="0" hangingPunct="1">
                        <a:lnSpc>
                          <a:spcPct val="107000"/>
                        </a:lnSpc>
                        <a:spcAft>
                          <a:spcPts val="800"/>
                        </a:spcAft>
                      </a:pP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České Budějovice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160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21637252"/>
                  </a:ext>
                </a:extLst>
              </a:tr>
              <a:tr h="324596">
                <a:tc>
                  <a:txBody>
                    <a:bodyPr/>
                    <a:lstStyle/>
                    <a:p>
                      <a:pPr marL="0" algn="r" defTabSz="914400" rtl="0" eaLnBrk="1" fontAlgn="b" latinLnBrk="0" hangingPunct="1">
                        <a:lnSpc>
                          <a:spcPct val="107000"/>
                        </a:lnSpc>
                        <a:spcAft>
                          <a:spcPts val="800"/>
                        </a:spcAft>
                      </a:pP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Jihlava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50439321"/>
                  </a:ext>
                </a:extLst>
              </a:tr>
              <a:tr h="324596">
                <a:tc>
                  <a:txBody>
                    <a:bodyPr/>
                    <a:lstStyle/>
                    <a:p>
                      <a:pPr marL="0" algn="r" defTabSz="914400" rtl="0" eaLnBrk="1" fontAlgn="b" latinLnBrk="0" hangingPunct="1">
                        <a:lnSpc>
                          <a:spcPct val="107000"/>
                        </a:lnSpc>
                        <a:spcAft>
                          <a:spcPts val="800"/>
                        </a:spcAft>
                      </a:pP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Demand</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hectoliters</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90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dirty="0">
                          <a:solidFill>
                            <a:sysClr val="windowText" lastClr="000000"/>
                          </a:solidFill>
                          <a:effectLst/>
                          <a:latin typeface="Arial" panose="020B0604020202020204" pitchFamily="34" charset="0"/>
                          <a:ea typeface="+mn-ea"/>
                          <a:cs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79492662"/>
                  </a:ext>
                </a:extLst>
              </a:tr>
            </a:tbl>
          </a:graphicData>
        </a:graphic>
      </p:graphicFrame>
    </p:spTree>
    <p:extLst>
      <p:ext uri="{BB962C8B-B14F-4D97-AF65-F5344CB8AC3E}">
        <p14:creationId xmlns:p14="http://schemas.microsoft.com/office/powerpoint/2010/main" val="31861817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86</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cs-CZ" b="1" dirty="0" err="1"/>
              <a:t>Example</a:t>
            </a:r>
            <a:endParaRPr lang="en-US" b="1" dirty="0"/>
          </a:p>
          <a:p>
            <a:pPr lvl="1">
              <a:lnSpc>
                <a:spcPct val="110000"/>
              </a:lnSpc>
            </a:pPr>
            <a:r>
              <a:rPr lang="cs-CZ" dirty="0" err="1"/>
              <a:t>Balancing</a:t>
            </a:r>
            <a:r>
              <a:rPr lang="cs-CZ" dirty="0"/>
              <a:t> </a:t>
            </a:r>
            <a:r>
              <a:rPr lang="cs-CZ" dirty="0" err="1"/>
              <a:t>Transportation</a:t>
            </a:r>
            <a:r>
              <a:rPr lang="cs-CZ" dirty="0"/>
              <a:t> </a:t>
            </a:r>
            <a:r>
              <a:rPr lang="cs-CZ" dirty="0" err="1"/>
              <a:t>Problem</a:t>
            </a:r>
            <a:r>
              <a:rPr lang="cs-CZ" dirty="0"/>
              <a:t> by </a:t>
            </a:r>
            <a:r>
              <a:rPr lang="en-US" dirty="0"/>
              <a:t>adding </a:t>
            </a:r>
            <a:r>
              <a:rPr lang="en-US" dirty="0">
                <a:solidFill>
                  <a:schemeClr val="accent2"/>
                </a:solidFill>
              </a:rPr>
              <a:t>dummy </a:t>
            </a:r>
            <a:r>
              <a:rPr lang="cs-CZ" dirty="0">
                <a:solidFill>
                  <a:schemeClr val="accent2"/>
                </a:solidFill>
              </a:rPr>
              <a:t>customer</a:t>
            </a:r>
            <a:r>
              <a:rPr lang="cs-CZ" dirty="0"/>
              <a:t>.</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dirty="0" err="1"/>
              <a:t>Transportation</a:t>
            </a:r>
            <a:r>
              <a:rPr lang="cs-CZ" dirty="0"/>
              <a:t> </a:t>
            </a:r>
            <a:r>
              <a:rPr lang="cs-CZ" dirty="0" err="1"/>
              <a:t>Problem</a:t>
            </a:r>
            <a:endParaRPr lang="en-US" dirty="0"/>
          </a:p>
        </p:txBody>
      </p:sp>
      <p:graphicFrame>
        <p:nvGraphicFramePr>
          <p:cNvPr id="6" name="Tabulka 5">
            <a:extLst>
              <a:ext uri="{FF2B5EF4-FFF2-40B4-BE49-F238E27FC236}">
                <a16:creationId xmlns:a16="http://schemas.microsoft.com/office/drawing/2014/main" id="{BAC3DD58-6188-FD0A-182C-B3B9E09CF6C0}"/>
              </a:ext>
            </a:extLst>
          </p:cNvPr>
          <p:cNvGraphicFramePr>
            <a:graphicFrameLocks noGrp="1"/>
          </p:cNvGraphicFramePr>
          <p:nvPr>
            <p:extLst>
              <p:ext uri="{D42A27DB-BD31-4B8C-83A1-F6EECF244321}">
                <p14:modId xmlns:p14="http://schemas.microsoft.com/office/powerpoint/2010/main" val="4074021941"/>
              </p:ext>
            </p:extLst>
          </p:nvPr>
        </p:nvGraphicFramePr>
        <p:xfrm>
          <a:off x="1156326" y="2368146"/>
          <a:ext cx="8668993" cy="1976415"/>
        </p:xfrm>
        <a:graphic>
          <a:graphicData uri="http://schemas.openxmlformats.org/drawingml/2006/table">
            <a:tbl>
              <a:tblPr firstRow="1" firstCol="1" bandRow="1">
                <a:tableStyleId>{5C22544A-7EE6-4342-B048-85BDC9FD1C3A}</a:tableStyleId>
              </a:tblPr>
              <a:tblGrid>
                <a:gridCol w="2166738">
                  <a:extLst>
                    <a:ext uri="{9D8B030D-6E8A-4147-A177-3AD203B41FA5}">
                      <a16:colId xmlns:a16="http://schemas.microsoft.com/office/drawing/2014/main" val="3330628115"/>
                    </a:ext>
                  </a:extLst>
                </a:gridCol>
                <a:gridCol w="1083709">
                  <a:extLst>
                    <a:ext uri="{9D8B030D-6E8A-4147-A177-3AD203B41FA5}">
                      <a16:colId xmlns:a16="http://schemas.microsoft.com/office/drawing/2014/main" val="825445080"/>
                    </a:ext>
                  </a:extLst>
                </a:gridCol>
                <a:gridCol w="1083709">
                  <a:extLst>
                    <a:ext uri="{9D8B030D-6E8A-4147-A177-3AD203B41FA5}">
                      <a16:colId xmlns:a16="http://schemas.microsoft.com/office/drawing/2014/main" val="4193229883"/>
                    </a:ext>
                  </a:extLst>
                </a:gridCol>
                <a:gridCol w="1083709">
                  <a:extLst>
                    <a:ext uri="{9D8B030D-6E8A-4147-A177-3AD203B41FA5}">
                      <a16:colId xmlns:a16="http://schemas.microsoft.com/office/drawing/2014/main" val="1416875034"/>
                    </a:ext>
                  </a:extLst>
                </a:gridCol>
                <a:gridCol w="1083709">
                  <a:extLst>
                    <a:ext uri="{9D8B030D-6E8A-4147-A177-3AD203B41FA5}">
                      <a16:colId xmlns:a16="http://schemas.microsoft.com/office/drawing/2014/main" val="2257983111"/>
                    </a:ext>
                  </a:extLst>
                </a:gridCol>
                <a:gridCol w="1037865">
                  <a:extLst>
                    <a:ext uri="{9D8B030D-6E8A-4147-A177-3AD203B41FA5}">
                      <a16:colId xmlns:a16="http://schemas.microsoft.com/office/drawing/2014/main" val="1677256895"/>
                    </a:ext>
                  </a:extLst>
                </a:gridCol>
                <a:gridCol w="1129554">
                  <a:extLst>
                    <a:ext uri="{9D8B030D-6E8A-4147-A177-3AD203B41FA5}">
                      <a16:colId xmlns:a16="http://schemas.microsoft.com/office/drawing/2014/main" val="2354449706"/>
                    </a:ext>
                  </a:extLst>
                </a:gridCol>
              </a:tblGrid>
              <a:tr h="678031">
                <a:tc>
                  <a:txBody>
                    <a:bodyPr/>
                    <a:lstStyle/>
                    <a:p>
                      <a:pPr marL="0" algn="ctr" defTabSz="914400" rtl="0" eaLnBrk="1" fontAlgn="b" latinLnBrk="0" hangingPunct="1">
                        <a:lnSpc>
                          <a:spcPct val="107000"/>
                        </a:lnSpc>
                        <a:spcAft>
                          <a:spcPts val="800"/>
                        </a:spcAft>
                      </a:pP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Source \ </a:t>
                      </a: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Destination</a:t>
                      </a:r>
                      <a:endPar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Tábor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Příbram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Jindřichův Hradec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Písek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Dummy</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destination</a:t>
                      </a:r>
                      <a:endPar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b" latinLnBrk="0" hangingPunct="1">
                        <a:lnSpc>
                          <a:spcPct val="107000"/>
                        </a:lnSpc>
                        <a:spcBef>
                          <a:spcPts val="0"/>
                        </a:spcBef>
                        <a:spcAft>
                          <a:spcPts val="800"/>
                        </a:spcAft>
                        <a:buClrTx/>
                        <a:buSzTx/>
                        <a:buFontTx/>
                        <a:buNone/>
                        <a:tabLst/>
                        <a:defRPr/>
                      </a:pPr>
                      <a:r>
                        <a:rPr lang="en-US" sz="1200" b="1" i="0" u="none" strike="noStrike" kern="1200" noProof="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Supply</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hectoliter</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442734866"/>
                  </a:ext>
                </a:extLst>
              </a:tr>
              <a:tr h="324596">
                <a:tc>
                  <a:txBody>
                    <a:bodyPr/>
                    <a:lstStyle/>
                    <a:p>
                      <a:pPr marL="0" algn="r" defTabSz="914400" rtl="0" eaLnBrk="1" fontAlgn="b" latinLnBrk="0" hangingPunct="1">
                        <a:lnSpc>
                          <a:spcPct val="107000"/>
                        </a:lnSpc>
                        <a:spcAft>
                          <a:spcPts val="800"/>
                        </a:spcAft>
                      </a:pP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Plzeň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78606253"/>
                  </a:ext>
                </a:extLst>
              </a:tr>
              <a:tr h="324596">
                <a:tc>
                  <a:txBody>
                    <a:bodyPr/>
                    <a:lstStyle/>
                    <a:p>
                      <a:pPr marL="0" algn="r" defTabSz="914400" rtl="0" eaLnBrk="1" fontAlgn="b" latinLnBrk="0" hangingPunct="1">
                        <a:lnSpc>
                          <a:spcPct val="107000"/>
                        </a:lnSpc>
                        <a:spcAft>
                          <a:spcPts val="800"/>
                        </a:spcAft>
                      </a:pP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České Budějovice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160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21637252"/>
                  </a:ext>
                </a:extLst>
              </a:tr>
              <a:tr h="324596">
                <a:tc>
                  <a:txBody>
                    <a:bodyPr/>
                    <a:lstStyle/>
                    <a:p>
                      <a:pPr marL="0" algn="r" defTabSz="914400" rtl="0" eaLnBrk="1" fontAlgn="b" latinLnBrk="0" hangingPunct="1">
                        <a:lnSpc>
                          <a:spcPct val="107000"/>
                        </a:lnSpc>
                        <a:spcAft>
                          <a:spcPts val="800"/>
                        </a:spcAft>
                      </a:pP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Jihlava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50439321"/>
                  </a:ext>
                </a:extLst>
              </a:tr>
              <a:tr h="324596">
                <a:tc>
                  <a:txBody>
                    <a:bodyPr/>
                    <a:lstStyle/>
                    <a:p>
                      <a:pPr marL="0" algn="r" defTabSz="914400" rtl="0" eaLnBrk="1" fontAlgn="b" latinLnBrk="0" hangingPunct="1">
                        <a:lnSpc>
                          <a:spcPct val="107000"/>
                        </a:lnSpc>
                        <a:spcAft>
                          <a:spcPts val="800"/>
                        </a:spcAft>
                      </a:pP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Demand</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hectoliters</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0" i="0" u="none" strike="noStrike" kern="1200" dirty="0">
                          <a:solidFill>
                            <a:sysClr val="windowText" lastClr="000000"/>
                          </a:solidFill>
                          <a:effectLst/>
                          <a:latin typeface="Arial" panose="020B0604020202020204" pitchFamily="34" charset="0"/>
                          <a:ea typeface="+mn-ea"/>
                          <a:cs typeface="Arial" panose="020B0604020202020204" pitchFamily="34" charset="0"/>
                        </a:rPr>
                        <a:t>90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30 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dirty="0">
                          <a:solidFill>
                            <a:sysClr val="windowText" lastClr="000000"/>
                          </a:solidFill>
                          <a:effectLst/>
                          <a:latin typeface="Arial" panose="020B0604020202020204" pitchFamily="34" charset="0"/>
                          <a:ea typeface="+mn-ea"/>
                          <a:cs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79492662"/>
                  </a:ext>
                </a:extLst>
              </a:tr>
            </a:tbl>
          </a:graphicData>
        </a:graphic>
      </p:graphicFrame>
    </p:spTree>
    <p:extLst>
      <p:ext uri="{BB962C8B-B14F-4D97-AF65-F5344CB8AC3E}">
        <p14:creationId xmlns:p14="http://schemas.microsoft.com/office/powerpoint/2010/main" val="28740851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074BEED-6545-40DD-B073-AE47463DCC9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5074BEED-6545-40DD-B073-AE47463DCC9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87</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en-US" b="1" dirty="0"/>
              <a:t>North-West Corner Method</a:t>
            </a:r>
            <a:endParaRPr lang="en-US" dirty="0"/>
          </a:p>
          <a:p>
            <a:pPr marL="723900" lvl="1" indent="-342900">
              <a:lnSpc>
                <a:spcPct val="110000"/>
              </a:lnSpc>
              <a:buFont typeface="+mj-lt"/>
              <a:buAutoNum type="arabicPeriod"/>
            </a:pPr>
            <a:r>
              <a:rPr lang="en-US" dirty="0"/>
              <a:t>Select the upper left-hand corner cell of the transportation table and allocate as many units as possible equal to the minimum between available supply and demand, i.e., min(s1, d1).</a:t>
            </a:r>
          </a:p>
          <a:p>
            <a:pPr marL="723900" lvl="1" indent="-342900">
              <a:lnSpc>
                <a:spcPct val="110000"/>
              </a:lnSpc>
              <a:buFont typeface="+mj-lt"/>
              <a:buAutoNum type="arabicPeriod"/>
            </a:pPr>
            <a:r>
              <a:rPr lang="en-US" dirty="0"/>
              <a:t>Adjust the supply and demand numbers in the respective rows and columns.</a:t>
            </a:r>
          </a:p>
          <a:p>
            <a:pPr marL="723900" lvl="1" indent="-342900">
              <a:lnSpc>
                <a:spcPct val="110000"/>
              </a:lnSpc>
              <a:buFont typeface="+mj-lt"/>
              <a:buAutoNum type="arabicPeriod"/>
            </a:pPr>
            <a:r>
              <a:rPr lang="en-US" dirty="0"/>
              <a:t>If the demand for the first cell is satisfied, then move horizontally to the next cell in the second column.</a:t>
            </a:r>
          </a:p>
          <a:p>
            <a:pPr marL="723900" lvl="1" indent="-342900">
              <a:lnSpc>
                <a:spcPct val="110000"/>
              </a:lnSpc>
              <a:buFont typeface="+mj-lt"/>
              <a:buAutoNum type="arabicPeriod"/>
            </a:pPr>
            <a:r>
              <a:rPr lang="en-US" dirty="0"/>
              <a:t>If the supply for the first row is exhausted, then move down to the first cell in the second row.</a:t>
            </a:r>
          </a:p>
          <a:p>
            <a:pPr marL="723900" lvl="1" indent="-342900">
              <a:lnSpc>
                <a:spcPct val="110000"/>
              </a:lnSpc>
              <a:buFont typeface="+mj-lt"/>
              <a:buAutoNum type="arabicPeriod"/>
            </a:pPr>
            <a:r>
              <a:rPr lang="en-US" dirty="0"/>
              <a:t>If for any cell, supply equals demand, then the next allocation can be made in cell either in the next row or column.</a:t>
            </a:r>
          </a:p>
          <a:p>
            <a:pPr marL="723900" lvl="1" indent="-342900">
              <a:lnSpc>
                <a:spcPct val="110000"/>
              </a:lnSpc>
              <a:buFont typeface="+mj-lt"/>
              <a:buAutoNum type="arabicPeriod"/>
            </a:pPr>
            <a:r>
              <a:rPr lang="en-US" dirty="0"/>
              <a:t>Continue the process until all supply and demand values are exhausted.</a:t>
            </a:r>
          </a:p>
          <a:p>
            <a:pPr marL="723900" lvl="1" indent="-342900">
              <a:lnSpc>
                <a:spcPct val="110000"/>
              </a:lnSpc>
              <a:buFont typeface="+mj-lt"/>
              <a:buAutoNum type="arabicPeriod"/>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dirty="0" err="1"/>
              <a:t>Transportation</a:t>
            </a:r>
            <a:r>
              <a:rPr lang="cs-CZ" dirty="0"/>
              <a:t> </a:t>
            </a:r>
            <a:r>
              <a:rPr lang="cs-CZ" dirty="0" err="1"/>
              <a:t>Problem</a:t>
            </a:r>
            <a:r>
              <a:rPr lang="cs-CZ" dirty="0"/>
              <a:t> – </a:t>
            </a:r>
            <a:r>
              <a:rPr lang="cs-CZ" dirty="0" err="1"/>
              <a:t>feasible</a:t>
            </a:r>
            <a:r>
              <a:rPr lang="cs-CZ" dirty="0"/>
              <a:t> </a:t>
            </a:r>
            <a:r>
              <a:rPr lang="cs-CZ" dirty="0" err="1"/>
              <a:t>solution</a:t>
            </a:r>
            <a:r>
              <a:rPr lang="cs-CZ" b="1" dirty="0"/>
              <a:t> </a:t>
            </a:r>
            <a:endParaRPr lang="en-US" dirty="0"/>
          </a:p>
        </p:txBody>
      </p:sp>
      <p:sp>
        <p:nvSpPr>
          <p:cNvPr id="11" name="Text Box 1032">
            <a:extLst>
              <a:ext uri="{FF2B5EF4-FFF2-40B4-BE49-F238E27FC236}">
                <a16:creationId xmlns:a16="http://schemas.microsoft.com/office/drawing/2014/main" id="{353283AF-7239-4127-AEE7-63744B5540BA}"/>
              </a:ext>
            </a:extLst>
          </p:cNvPr>
          <p:cNvSpPr txBox="1">
            <a:spLocks noChangeArrowheads="1"/>
          </p:cNvSpPr>
          <p:nvPr/>
        </p:nvSpPr>
        <p:spPr bwMode="auto">
          <a:xfrm>
            <a:off x="8447810" y="4326160"/>
            <a:ext cx="3048227" cy="342145"/>
          </a:xfrm>
          <a:prstGeom prst="rect">
            <a:avLst/>
          </a:prstGeom>
          <a:noFill/>
          <a:ln w="9525">
            <a:noFill/>
            <a:miter lim="800000"/>
            <a:headEnd/>
            <a:tailEnd/>
          </a:ln>
          <a:effectLst/>
        </p:spPr>
        <p:txBody>
          <a:bodyPr wrap="square">
            <a:spAutoFit/>
          </a:bodyPr>
          <a:lstStyle/>
          <a:p>
            <a:pPr marL="609600" lvl="1" indent="-228600">
              <a:lnSpc>
                <a:spcPct val="110000"/>
              </a:lnSpc>
              <a:spcBef>
                <a:spcPts val="500"/>
              </a:spcBef>
              <a:buClr>
                <a:schemeClr val="bg1">
                  <a:lumMod val="75000"/>
                </a:schemeClr>
              </a:buClr>
              <a:buFont typeface="Wingdings" panose="05000000000000000000" pitchFamily="2" charset="2"/>
              <a:buChar char="§"/>
              <a:defRPr/>
            </a:pPr>
            <a:r>
              <a:rPr lang="cs-CZ" sz="1600" dirty="0" err="1">
                <a:latin typeface="Arial" panose="020B0604020202020204" pitchFamily="34" charset="0"/>
                <a:cs typeface="Arial" panose="020B0604020202020204" pitchFamily="34" charset="0"/>
              </a:rPr>
              <a:t>Objective</a:t>
            </a:r>
            <a:r>
              <a:rPr lang="cs-CZ" sz="1600" dirty="0">
                <a:latin typeface="Arial" panose="020B0604020202020204" pitchFamily="34" charset="0"/>
                <a:cs typeface="Arial" panose="020B0604020202020204" pitchFamily="34" charset="0"/>
              </a:rPr>
              <a:t> </a:t>
            </a:r>
            <a:r>
              <a:rPr lang="cs-CZ" sz="1600" dirty="0" err="1">
                <a:latin typeface="Arial" panose="020B0604020202020204" pitchFamily="34" charset="0"/>
                <a:cs typeface="Arial" panose="020B0604020202020204" pitchFamily="34" charset="0"/>
              </a:rPr>
              <a:t>value</a:t>
            </a:r>
            <a:endParaRPr lang="en-US" sz="1600" dirty="0">
              <a:latin typeface="Arial" panose="020B0604020202020204" pitchFamily="34" charset="0"/>
              <a:cs typeface="Arial" panose="020B0604020202020204" pitchFamily="34" charset="0"/>
            </a:endParaRPr>
          </a:p>
        </p:txBody>
      </p:sp>
      <p:graphicFrame>
        <p:nvGraphicFramePr>
          <p:cNvPr id="10" name="Objekt 9">
            <a:extLst>
              <a:ext uri="{FF2B5EF4-FFF2-40B4-BE49-F238E27FC236}">
                <a16:creationId xmlns:a16="http://schemas.microsoft.com/office/drawing/2014/main" id="{72C95FA3-85DF-0F3E-8A17-3C27DCF075E1}"/>
              </a:ext>
            </a:extLst>
          </p:cNvPr>
          <p:cNvGraphicFramePr>
            <a:graphicFrameLocks noChangeAspect="1"/>
          </p:cNvGraphicFramePr>
          <p:nvPr/>
        </p:nvGraphicFramePr>
        <p:xfrm>
          <a:off x="9308446" y="4668305"/>
          <a:ext cx="916251" cy="285056"/>
        </p:xfrm>
        <a:graphic>
          <a:graphicData uri="http://schemas.openxmlformats.org/presentationml/2006/ole">
            <mc:AlternateContent xmlns:mc="http://schemas.openxmlformats.org/markup-compatibility/2006">
              <mc:Choice xmlns:v="urn:schemas-microsoft-com:vml" Requires="v">
                <p:oleObj name="Equation" r:id="rId5" imgW="571320" imgH="177480" progId="Equation.DSMT4">
                  <p:embed/>
                </p:oleObj>
              </mc:Choice>
              <mc:Fallback>
                <p:oleObj name="Equation" r:id="rId5" imgW="571320" imgH="177480" progId="Equation.DSMT4">
                  <p:embed/>
                  <p:pic>
                    <p:nvPicPr>
                      <p:cNvPr id="10" name="Objekt 9">
                        <a:extLst>
                          <a:ext uri="{FF2B5EF4-FFF2-40B4-BE49-F238E27FC236}">
                            <a16:creationId xmlns:a16="http://schemas.microsoft.com/office/drawing/2014/main" id="{72C95FA3-85DF-0F3E-8A17-3C27DCF075E1}"/>
                          </a:ext>
                        </a:extLst>
                      </p:cNvPr>
                      <p:cNvPicPr/>
                      <p:nvPr/>
                    </p:nvPicPr>
                    <p:blipFill>
                      <a:blip r:embed="rId6"/>
                      <a:stretch>
                        <a:fillRect/>
                      </a:stretch>
                    </p:blipFill>
                    <p:spPr>
                      <a:xfrm>
                        <a:off x="9308446" y="4668305"/>
                        <a:ext cx="916251" cy="285056"/>
                      </a:xfrm>
                      <a:prstGeom prst="rect">
                        <a:avLst/>
                      </a:prstGeom>
                    </p:spPr>
                  </p:pic>
                </p:oleObj>
              </mc:Fallback>
            </mc:AlternateContent>
          </a:graphicData>
        </a:graphic>
      </p:graphicFrame>
      <p:graphicFrame>
        <p:nvGraphicFramePr>
          <p:cNvPr id="7" name="Tabulka 6">
            <a:extLst>
              <a:ext uri="{FF2B5EF4-FFF2-40B4-BE49-F238E27FC236}">
                <a16:creationId xmlns:a16="http://schemas.microsoft.com/office/drawing/2014/main" id="{33047682-C00C-6129-04B2-FDB3E68A97EC}"/>
              </a:ext>
            </a:extLst>
          </p:cNvPr>
          <p:cNvGraphicFramePr>
            <a:graphicFrameLocks noGrp="1"/>
          </p:cNvGraphicFramePr>
          <p:nvPr>
            <p:extLst>
              <p:ext uri="{D42A27DB-BD31-4B8C-83A1-F6EECF244321}">
                <p14:modId xmlns:p14="http://schemas.microsoft.com/office/powerpoint/2010/main" val="2953375202"/>
              </p:ext>
            </p:extLst>
          </p:nvPr>
        </p:nvGraphicFramePr>
        <p:xfrm>
          <a:off x="1156326" y="4272301"/>
          <a:ext cx="7613203" cy="1884102"/>
        </p:xfrm>
        <a:graphic>
          <a:graphicData uri="http://schemas.openxmlformats.org/drawingml/2006/table">
            <a:tbl>
              <a:tblPr firstRow="1" firstCol="1" bandRow="1">
                <a:tableStyleId>{5C22544A-7EE6-4342-B048-85BDC9FD1C3A}</a:tableStyleId>
              </a:tblPr>
              <a:tblGrid>
                <a:gridCol w="1902853">
                  <a:extLst>
                    <a:ext uri="{9D8B030D-6E8A-4147-A177-3AD203B41FA5}">
                      <a16:colId xmlns:a16="http://schemas.microsoft.com/office/drawing/2014/main" val="3330628115"/>
                    </a:ext>
                  </a:extLst>
                </a:gridCol>
                <a:gridCol w="951725">
                  <a:extLst>
                    <a:ext uri="{9D8B030D-6E8A-4147-A177-3AD203B41FA5}">
                      <a16:colId xmlns:a16="http://schemas.microsoft.com/office/drawing/2014/main" val="825445080"/>
                    </a:ext>
                  </a:extLst>
                </a:gridCol>
                <a:gridCol w="951725">
                  <a:extLst>
                    <a:ext uri="{9D8B030D-6E8A-4147-A177-3AD203B41FA5}">
                      <a16:colId xmlns:a16="http://schemas.microsoft.com/office/drawing/2014/main" val="4193229883"/>
                    </a:ext>
                  </a:extLst>
                </a:gridCol>
                <a:gridCol w="951725">
                  <a:extLst>
                    <a:ext uri="{9D8B030D-6E8A-4147-A177-3AD203B41FA5}">
                      <a16:colId xmlns:a16="http://schemas.microsoft.com/office/drawing/2014/main" val="1416875034"/>
                    </a:ext>
                  </a:extLst>
                </a:gridCol>
                <a:gridCol w="951725">
                  <a:extLst>
                    <a:ext uri="{9D8B030D-6E8A-4147-A177-3AD203B41FA5}">
                      <a16:colId xmlns:a16="http://schemas.microsoft.com/office/drawing/2014/main" val="2257983111"/>
                    </a:ext>
                  </a:extLst>
                </a:gridCol>
                <a:gridCol w="951725">
                  <a:extLst>
                    <a:ext uri="{9D8B030D-6E8A-4147-A177-3AD203B41FA5}">
                      <a16:colId xmlns:a16="http://schemas.microsoft.com/office/drawing/2014/main" val="1677256895"/>
                    </a:ext>
                  </a:extLst>
                </a:gridCol>
                <a:gridCol w="951725">
                  <a:extLst>
                    <a:ext uri="{9D8B030D-6E8A-4147-A177-3AD203B41FA5}">
                      <a16:colId xmlns:a16="http://schemas.microsoft.com/office/drawing/2014/main" val="2354449706"/>
                    </a:ext>
                  </a:extLst>
                </a:gridCol>
              </a:tblGrid>
              <a:tr h="585718">
                <a:tc>
                  <a:txBody>
                    <a:bodyPr/>
                    <a:lstStyle/>
                    <a:p>
                      <a:pPr marL="0" algn="ctr" defTabSz="914400" rtl="0" eaLnBrk="1" fontAlgn="b" latinLnBrk="0" hangingPunct="1">
                        <a:lnSpc>
                          <a:spcPct val="107000"/>
                        </a:lnSpc>
                        <a:spcAft>
                          <a:spcPts val="800"/>
                        </a:spcAft>
                      </a:pP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Source \ </a:t>
                      </a: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Destination</a:t>
                      </a:r>
                      <a:endPar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Tábor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Příbram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Jindřichův Hradec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Písek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Dummy</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destination</a:t>
                      </a:r>
                      <a:endPar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b" latinLnBrk="0" hangingPunct="1">
                        <a:lnSpc>
                          <a:spcPct val="107000"/>
                        </a:lnSpc>
                        <a:spcBef>
                          <a:spcPts val="0"/>
                        </a:spcBef>
                        <a:spcAft>
                          <a:spcPts val="800"/>
                        </a:spcAft>
                        <a:buClrTx/>
                        <a:buSzTx/>
                        <a:buFontTx/>
                        <a:buNone/>
                        <a:tabLst/>
                        <a:defRPr/>
                      </a:pPr>
                      <a:r>
                        <a:rPr lang="en-US" sz="1200" b="1" i="0" u="none" strike="noStrike" kern="1200" noProof="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Supply</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hectoliter</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442734866"/>
                  </a:ext>
                </a:extLst>
              </a:tr>
              <a:tr h="324596">
                <a:tc>
                  <a:txBody>
                    <a:bodyPr/>
                    <a:lstStyle/>
                    <a:p>
                      <a:pPr marL="0" algn="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Plzeň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rtl="0" fontAlgn="b"/>
                      <a:r>
                        <a:rPr lang="cs-CZ" sz="1200" b="0" i="0" u="none" strike="noStrike">
                          <a:solidFill>
                            <a:srgbClr val="000000"/>
                          </a:solidFill>
                          <a:effectLst/>
                          <a:latin typeface="Arial" panose="020B0604020202020204" pitchFamily="34" charset="0"/>
                        </a:rPr>
                        <a:t>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cs-CZ" sz="1200" b="0" i="0" u="none" strike="noStrike">
                          <a:solidFill>
                            <a:srgbClr val="000000"/>
                          </a:solidFill>
                          <a:effectLst/>
                          <a:latin typeface="Arial" panose="020B0604020202020204" pitchFamily="34" charset="0"/>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78606253"/>
                  </a:ext>
                </a:extLst>
              </a:tr>
              <a:tr h="324596">
                <a:tc>
                  <a:txBody>
                    <a:bodyPr/>
                    <a:lstStyle/>
                    <a:p>
                      <a:pPr marL="0" algn="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České Budějovice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110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rtl="0" fontAlgn="b"/>
                      <a:r>
                        <a:rPr lang="cs-CZ" sz="1200" b="0" i="0" u="none" strike="noStrike">
                          <a:solidFill>
                            <a:srgbClr val="000000"/>
                          </a:solidFill>
                          <a:effectLst/>
                          <a:latin typeface="Arial" panose="020B0604020202020204" pitchFamily="34" charset="0"/>
                        </a:rPr>
                        <a:t>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160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21637252"/>
                  </a:ext>
                </a:extLst>
              </a:tr>
              <a:tr h="324596">
                <a:tc>
                  <a:txBody>
                    <a:bodyPr/>
                    <a:lstStyle/>
                    <a:p>
                      <a:pPr marL="0" algn="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Jihlava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rtl="0" fontAlgn="b"/>
                      <a:r>
                        <a:rPr lang="cs-CZ" sz="1200" b="0" i="0" u="none" strike="noStrike">
                          <a:solidFill>
                            <a:srgbClr val="000000"/>
                          </a:solidFill>
                          <a:effectLst/>
                          <a:latin typeface="Arial" panose="020B0604020202020204" pitchFamily="34" charset="0"/>
                        </a:rPr>
                        <a:t>120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cs-CZ" sz="1200" b="0" i="0" u="none" strike="noStrike">
                          <a:solidFill>
                            <a:srgbClr val="000000"/>
                          </a:solidFill>
                          <a:effectLst/>
                          <a:latin typeface="Arial" panose="020B0604020202020204" pitchFamily="34" charset="0"/>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50439321"/>
                  </a:ext>
                </a:extLst>
              </a:tr>
              <a:tr h="324596">
                <a:tc>
                  <a:txBody>
                    <a:bodyPr/>
                    <a:lstStyle/>
                    <a:p>
                      <a:pPr marL="0" algn="r" defTabSz="914400" rtl="0" eaLnBrk="1" fontAlgn="b" latinLnBrk="0" hangingPunct="1">
                        <a:lnSpc>
                          <a:spcPct val="107000"/>
                        </a:lnSpc>
                        <a:spcAft>
                          <a:spcPts val="800"/>
                        </a:spcAft>
                      </a:pP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Demand</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hectoliters</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90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30 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dirty="0">
                          <a:solidFill>
                            <a:sysClr val="windowText" lastClr="000000"/>
                          </a:solidFill>
                          <a:effectLst/>
                          <a:latin typeface="Arial" panose="020B0604020202020204" pitchFamily="34" charset="0"/>
                          <a:ea typeface="+mn-ea"/>
                          <a:cs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79492662"/>
                  </a:ext>
                </a:extLst>
              </a:tr>
            </a:tbl>
          </a:graphicData>
        </a:graphic>
      </p:graphicFrame>
    </p:spTree>
    <p:extLst>
      <p:ext uri="{BB962C8B-B14F-4D97-AF65-F5344CB8AC3E}">
        <p14:creationId xmlns:p14="http://schemas.microsoft.com/office/powerpoint/2010/main" val="38831587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88</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8" y="1647546"/>
            <a:ext cx="11317005" cy="3773488"/>
          </a:xfrm>
        </p:spPr>
        <p:txBody>
          <a:bodyPr>
            <a:noAutofit/>
          </a:bodyPr>
          <a:lstStyle/>
          <a:p>
            <a:pPr marL="285750" lvl="0" indent="-285750">
              <a:lnSpc>
                <a:spcPct val="110000"/>
              </a:lnSpc>
              <a:buFont typeface="Wingdings" panose="05000000000000000000" pitchFamily="2" charset="2"/>
              <a:buChar char="§"/>
            </a:pPr>
            <a:r>
              <a:rPr lang="cs-CZ" b="1" dirty="0"/>
              <a:t>Matrix </a:t>
            </a:r>
            <a:r>
              <a:rPr lang="en-US" b="1" dirty="0"/>
              <a:t>Mini</a:t>
            </a:r>
            <a:r>
              <a:rPr lang="cs-CZ" b="1" dirty="0" err="1"/>
              <a:t>mum</a:t>
            </a:r>
            <a:r>
              <a:rPr lang="en-US" b="1" dirty="0"/>
              <a:t> Method</a:t>
            </a:r>
            <a:endParaRPr lang="en-US" dirty="0"/>
          </a:p>
          <a:p>
            <a:pPr marL="723900" lvl="1" indent="-342900">
              <a:lnSpc>
                <a:spcPct val="110000"/>
              </a:lnSpc>
              <a:buFont typeface="+mj-lt"/>
              <a:buAutoNum type="arabicPeriod"/>
            </a:pPr>
            <a:r>
              <a:rPr lang="en-US" dirty="0"/>
              <a:t>Find a minimal cost for all possible shipments.</a:t>
            </a:r>
          </a:p>
          <a:p>
            <a:pPr marL="723900" lvl="1" indent="-342900">
              <a:lnSpc>
                <a:spcPct val="110000"/>
              </a:lnSpc>
              <a:buFont typeface="+mj-lt"/>
              <a:buAutoNum type="arabicPeriod"/>
            </a:pPr>
            <a:r>
              <a:rPr lang="en-US" dirty="0"/>
              <a:t>Assign the shipment to the pair od source and destination with the minimal cost found in step 1. The value of the shipment is equal to the minimum of remaining supply and remaining demand for this pair.</a:t>
            </a:r>
          </a:p>
          <a:p>
            <a:pPr marL="723900" lvl="1" indent="-342900">
              <a:lnSpc>
                <a:spcPct val="110000"/>
              </a:lnSpc>
              <a:buFont typeface="+mj-lt"/>
              <a:buAutoNum type="arabicPeriod"/>
            </a:pPr>
            <a:r>
              <a:rPr lang="en-US" dirty="0"/>
              <a:t>Decrease remaining supply and remaining demand, for the pair of the source and destination, by the shipment calculated in step 2. </a:t>
            </a:r>
          </a:p>
          <a:p>
            <a:pPr marL="723900" lvl="1" indent="-342900">
              <a:lnSpc>
                <a:spcPct val="110000"/>
              </a:lnSpc>
              <a:buFont typeface="+mj-lt"/>
              <a:buAutoNum type="arabicPeriod"/>
            </a:pPr>
            <a:r>
              <a:rPr lang="en-US" dirty="0"/>
              <a:t>If  there is some remaining demand go to step 1, otherwise, the feasible solution is found.</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dirty="0" err="1"/>
              <a:t>Transportation</a:t>
            </a:r>
            <a:r>
              <a:rPr lang="cs-CZ" dirty="0"/>
              <a:t> </a:t>
            </a:r>
            <a:r>
              <a:rPr lang="cs-CZ" dirty="0" err="1"/>
              <a:t>Problem</a:t>
            </a:r>
            <a:r>
              <a:rPr lang="cs-CZ" dirty="0"/>
              <a:t> – </a:t>
            </a:r>
            <a:r>
              <a:rPr lang="cs-CZ" dirty="0" err="1"/>
              <a:t>feasible</a:t>
            </a:r>
            <a:r>
              <a:rPr lang="cs-CZ" dirty="0"/>
              <a:t> </a:t>
            </a:r>
            <a:r>
              <a:rPr lang="cs-CZ" dirty="0" err="1"/>
              <a:t>solution</a:t>
            </a:r>
            <a:r>
              <a:rPr lang="cs-CZ" b="1" dirty="0"/>
              <a:t> </a:t>
            </a:r>
            <a:endParaRPr lang="en-US" dirty="0"/>
          </a:p>
        </p:txBody>
      </p:sp>
      <p:graphicFrame>
        <p:nvGraphicFramePr>
          <p:cNvPr id="7" name="Tabulka 6">
            <a:extLst>
              <a:ext uri="{FF2B5EF4-FFF2-40B4-BE49-F238E27FC236}">
                <a16:creationId xmlns:a16="http://schemas.microsoft.com/office/drawing/2014/main" id="{E806CCE4-EE0E-BCEE-296E-AAD3C07628EF}"/>
              </a:ext>
            </a:extLst>
          </p:cNvPr>
          <p:cNvGraphicFramePr>
            <a:graphicFrameLocks noGrp="1"/>
          </p:cNvGraphicFramePr>
          <p:nvPr>
            <p:extLst>
              <p:ext uri="{D42A27DB-BD31-4B8C-83A1-F6EECF244321}">
                <p14:modId xmlns:p14="http://schemas.microsoft.com/office/powerpoint/2010/main" val="2153129208"/>
              </p:ext>
            </p:extLst>
          </p:nvPr>
        </p:nvGraphicFramePr>
        <p:xfrm>
          <a:off x="1156326" y="3964611"/>
          <a:ext cx="7613203" cy="1884102"/>
        </p:xfrm>
        <a:graphic>
          <a:graphicData uri="http://schemas.openxmlformats.org/drawingml/2006/table">
            <a:tbl>
              <a:tblPr firstRow="1" firstCol="1" bandRow="1">
                <a:tableStyleId>{5C22544A-7EE6-4342-B048-85BDC9FD1C3A}</a:tableStyleId>
              </a:tblPr>
              <a:tblGrid>
                <a:gridCol w="1902853">
                  <a:extLst>
                    <a:ext uri="{9D8B030D-6E8A-4147-A177-3AD203B41FA5}">
                      <a16:colId xmlns:a16="http://schemas.microsoft.com/office/drawing/2014/main" val="3330628115"/>
                    </a:ext>
                  </a:extLst>
                </a:gridCol>
                <a:gridCol w="951725">
                  <a:extLst>
                    <a:ext uri="{9D8B030D-6E8A-4147-A177-3AD203B41FA5}">
                      <a16:colId xmlns:a16="http://schemas.microsoft.com/office/drawing/2014/main" val="825445080"/>
                    </a:ext>
                  </a:extLst>
                </a:gridCol>
                <a:gridCol w="951725">
                  <a:extLst>
                    <a:ext uri="{9D8B030D-6E8A-4147-A177-3AD203B41FA5}">
                      <a16:colId xmlns:a16="http://schemas.microsoft.com/office/drawing/2014/main" val="4193229883"/>
                    </a:ext>
                  </a:extLst>
                </a:gridCol>
                <a:gridCol w="951725">
                  <a:extLst>
                    <a:ext uri="{9D8B030D-6E8A-4147-A177-3AD203B41FA5}">
                      <a16:colId xmlns:a16="http://schemas.microsoft.com/office/drawing/2014/main" val="1416875034"/>
                    </a:ext>
                  </a:extLst>
                </a:gridCol>
                <a:gridCol w="951725">
                  <a:extLst>
                    <a:ext uri="{9D8B030D-6E8A-4147-A177-3AD203B41FA5}">
                      <a16:colId xmlns:a16="http://schemas.microsoft.com/office/drawing/2014/main" val="2257983111"/>
                    </a:ext>
                  </a:extLst>
                </a:gridCol>
                <a:gridCol w="951725">
                  <a:extLst>
                    <a:ext uri="{9D8B030D-6E8A-4147-A177-3AD203B41FA5}">
                      <a16:colId xmlns:a16="http://schemas.microsoft.com/office/drawing/2014/main" val="1677256895"/>
                    </a:ext>
                  </a:extLst>
                </a:gridCol>
                <a:gridCol w="951725">
                  <a:extLst>
                    <a:ext uri="{9D8B030D-6E8A-4147-A177-3AD203B41FA5}">
                      <a16:colId xmlns:a16="http://schemas.microsoft.com/office/drawing/2014/main" val="2354449706"/>
                    </a:ext>
                  </a:extLst>
                </a:gridCol>
              </a:tblGrid>
              <a:tr h="585718">
                <a:tc>
                  <a:txBody>
                    <a:bodyPr/>
                    <a:lstStyle/>
                    <a:p>
                      <a:pPr marL="0" algn="ctr" defTabSz="914400" rtl="0" eaLnBrk="1" fontAlgn="b" latinLnBrk="0" hangingPunct="1">
                        <a:lnSpc>
                          <a:spcPct val="107000"/>
                        </a:lnSpc>
                        <a:spcAft>
                          <a:spcPts val="800"/>
                        </a:spcAft>
                      </a:pP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Source \ </a:t>
                      </a: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Destination</a:t>
                      </a:r>
                      <a:endPar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Tábor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Příbram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Jindřichův Hradec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Písek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Dummy</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destination</a:t>
                      </a:r>
                      <a:endPar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b" latinLnBrk="0" hangingPunct="1">
                        <a:lnSpc>
                          <a:spcPct val="107000"/>
                        </a:lnSpc>
                        <a:spcBef>
                          <a:spcPts val="0"/>
                        </a:spcBef>
                        <a:spcAft>
                          <a:spcPts val="800"/>
                        </a:spcAft>
                        <a:buClrTx/>
                        <a:buSzTx/>
                        <a:buFontTx/>
                        <a:buNone/>
                        <a:tabLst/>
                        <a:defRPr/>
                      </a:pPr>
                      <a:r>
                        <a:rPr lang="en-US" sz="1200" b="1" i="0" u="none" strike="noStrike" kern="1200" noProof="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Supply</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hectoliter</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442734866"/>
                  </a:ext>
                </a:extLst>
              </a:tr>
              <a:tr h="324596">
                <a:tc>
                  <a:txBody>
                    <a:bodyPr/>
                    <a:lstStyle/>
                    <a:p>
                      <a:pPr marL="0" algn="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Plzeň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rtl="0" fontAlgn="b"/>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0" i="0" u="none" strike="noStrike" dirty="0">
                          <a:solidFill>
                            <a:srgbClr val="000000"/>
                          </a:solidFill>
                          <a:effectLst/>
                          <a:latin typeface="Arial" panose="020B0604020202020204" pitchFamily="34" charset="0"/>
                        </a:rPr>
                        <a:t>110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cs-CZ" sz="1200" b="0" i="0" u="none" strike="noStrike" dirty="0">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78606253"/>
                  </a:ext>
                </a:extLst>
              </a:tr>
              <a:tr h="324596">
                <a:tc>
                  <a:txBody>
                    <a:bodyPr/>
                    <a:lstStyle/>
                    <a:p>
                      <a:pPr marL="0" algn="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České Budějovice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cs-CZ" sz="1200" b="0" i="0" u="none" strike="noStrike" dirty="0">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cs-CZ" sz="1200" b="0" i="0" u="none" strike="noStrike">
                          <a:solidFill>
                            <a:srgbClr val="000000"/>
                          </a:solidFill>
                          <a:effectLst/>
                          <a:latin typeface="Arial" panose="020B0604020202020204" pitchFamily="34" charset="0"/>
                        </a:rPr>
                        <a:t>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cs-CZ" sz="1200" b="0" i="0" u="none" strike="noStrike">
                          <a:solidFill>
                            <a:srgbClr val="000000"/>
                          </a:solidFill>
                          <a:effectLst/>
                          <a:latin typeface="Arial" panose="020B0604020202020204" pitchFamily="34" charset="0"/>
                        </a:rPr>
                        <a:t>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160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21637252"/>
                  </a:ext>
                </a:extLst>
              </a:tr>
              <a:tr h="324596">
                <a:tc>
                  <a:txBody>
                    <a:bodyPr/>
                    <a:lstStyle/>
                    <a:p>
                      <a:pPr marL="0" algn="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Jihlava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cs-CZ" sz="1200" b="0" i="0" u="none" strike="noStrike">
                          <a:solidFill>
                            <a:srgbClr val="000000"/>
                          </a:solidFill>
                          <a:effectLst/>
                          <a:latin typeface="Arial" panose="020B0604020202020204" pitchFamily="34" charset="0"/>
                        </a:rPr>
                        <a:t>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cs-CZ" sz="1200" b="0" i="0" u="none" strike="noStrike">
                          <a:solidFill>
                            <a:srgbClr val="000000"/>
                          </a:solidFill>
                          <a:effectLst/>
                          <a:latin typeface="Arial" panose="020B0604020202020204" pitchFamily="34" charset="0"/>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rtl="0" fontAlgn="b"/>
                      <a:r>
                        <a:rPr lang="cs-CZ" sz="1200" b="0" i="0" u="none" strike="noStrike">
                          <a:solidFill>
                            <a:srgbClr val="000000"/>
                          </a:solidFill>
                          <a:effectLst/>
                          <a:latin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cs-CZ" sz="1200" b="0" i="0" u="none" strike="noStrike">
                          <a:solidFill>
                            <a:srgbClr val="000000"/>
                          </a:solidFill>
                          <a:effectLst/>
                          <a:latin typeface="Arial" panose="020B0604020202020204" pitchFamily="34" charset="0"/>
                        </a:rPr>
                        <a:t>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cs-CZ" sz="1200" b="0" i="0" u="none" strike="noStrike">
                          <a:solidFill>
                            <a:srgbClr val="000000"/>
                          </a:solidFill>
                          <a:effectLst/>
                          <a:latin typeface="Arial" panose="020B0604020202020204" pitchFamily="34" charset="0"/>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50439321"/>
                  </a:ext>
                </a:extLst>
              </a:tr>
              <a:tr h="324596">
                <a:tc>
                  <a:txBody>
                    <a:bodyPr/>
                    <a:lstStyle/>
                    <a:p>
                      <a:pPr marL="0" algn="r" defTabSz="914400" rtl="0" eaLnBrk="1" fontAlgn="b" latinLnBrk="0" hangingPunct="1">
                        <a:lnSpc>
                          <a:spcPct val="107000"/>
                        </a:lnSpc>
                        <a:spcAft>
                          <a:spcPts val="800"/>
                        </a:spcAft>
                      </a:pP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Demand</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hectoliters</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90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30 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dirty="0">
                          <a:solidFill>
                            <a:sysClr val="windowText" lastClr="000000"/>
                          </a:solidFill>
                          <a:effectLst/>
                          <a:latin typeface="Arial" panose="020B0604020202020204" pitchFamily="34" charset="0"/>
                          <a:ea typeface="+mn-ea"/>
                          <a:cs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79492662"/>
                  </a:ext>
                </a:extLst>
              </a:tr>
            </a:tbl>
          </a:graphicData>
        </a:graphic>
      </p:graphicFrame>
      <p:sp>
        <p:nvSpPr>
          <p:cNvPr id="10" name="Text Box 1032">
            <a:extLst>
              <a:ext uri="{FF2B5EF4-FFF2-40B4-BE49-F238E27FC236}">
                <a16:creationId xmlns:a16="http://schemas.microsoft.com/office/drawing/2014/main" id="{04CFF53D-1824-D086-7A40-464347F66674}"/>
              </a:ext>
            </a:extLst>
          </p:cNvPr>
          <p:cNvSpPr txBox="1">
            <a:spLocks noChangeArrowheads="1"/>
          </p:cNvSpPr>
          <p:nvPr/>
        </p:nvSpPr>
        <p:spPr bwMode="auto">
          <a:xfrm>
            <a:off x="8447810" y="4053139"/>
            <a:ext cx="3048227" cy="342145"/>
          </a:xfrm>
          <a:prstGeom prst="rect">
            <a:avLst/>
          </a:prstGeom>
          <a:noFill/>
          <a:ln w="9525">
            <a:noFill/>
            <a:miter lim="800000"/>
            <a:headEnd/>
            <a:tailEnd/>
          </a:ln>
          <a:effectLst/>
        </p:spPr>
        <p:txBody>
          <a:bodyPr wrap="square">
            <a:spAutoFit/>
          </a:bodyPr>
          <a:lstStyle/>
          <a:p>
            <a:pPr marL="609600" lvl="1" indent="-228600">
              <a:lnSpc>
                <a:spcPct val="110000"/>
              </a:lnSpc>
              <a:spcBef>
                <a:spcPts val="500"/>
              </a:spcBef>
              <a:buClr>
                <a:schemeClr val="bg1">
                  <a:lumMod val="75000"/>
                </a:schemeClr>
              </a:buClr>
              <a:buFont typeface="Wingdings" panose="05000000000000000000" pitchFamily="2" charset="2"/>
              <a:buChar char="§"/>
              <a:defRPr/>
            </a:pPr>
            <a:r>
              <a:rPr lang="cs-CZ" sz="1600" dirty="0" err="1">
                <a:latin typeface="Arial" panose="020B0604020202020204" pitchFamily="34" charset="0"/>
                <a:cs typeface="Arial" panose="020B0604020202020204" pitchFamily="34" charset="0"/>
              </a:rPr>
              <a:t>Objective</a:t>
            </a:r>
            <a:r>
              <a:rPr lang="cs-CZ" sz="1600" dirty="0">
                <a:latin typeface="Arial" panose="020B0604020202020204" pitchFamily="34" charset="0"/>
                <a:cs typeface="Arial" panose="020B0604020202020204" pitchFamily="34" charset="0"/>
              </a:rPr>
              <a:t> </a:t>
            </a:r>
            <a:r>
              <a:rPr lang="cs-CZ" sz="1600" dirty="0" err="1">
                <a:latin typeface="Arial" panose="020B0604020202020204" pitchFamily="34" charset="0"/>
                <a:cs typeface="Arial" panose="020B0604020202020204" pitchFamily="34" charset="0"/>
              </a:rPr>
              <a:t>value</a:t>
            </a:r>
            <a:endParaRPr lang="en-US" sz="1600" dirty="0">
              <a:latin typeface="Arial" panose="020B0604020202020204" pitchFamily="34" charset="0"/>
              <a:cs typeface="Arial" panose="020B0604020202020204" pitchFamily="34" charset="0"/>
            </a:endParaRPr>
          </a:p>
        </p:txBody>
      </p:sp>
      <p:graphicFrame>
        <p:nvGraphicFramePr>
          <p:cNvPr id="11" name="Objekt 10">
            <a:extLst>
              <a:ext uri="{FF2B5EF4-FFF2-40B4-BE49-F238E27FC236}">
                <a16:creationId xmlns:a16="http://schemas.microsoft.com/office/drawing/2014/main" id="{12541DBC-29A9-5C37-060E-6DAA45707BAB}"/>
              </a:ext>
            </a:extLst>
          </p:cNvPr>
          <p:cNvGraphicFramePr>
            <a:graphicFrameLocks noChangeAspect="1"/>
          </p:cNvGraphicFramePr>
          <p:nvPr/>
        </p:nvGraphicFramePr>
        <p:xfrm>
          <a:off x="9308446" y="4395284"/>
          <a:ext cx="916251" cy="285056"/>
        </p:xfrm>
        <a:graphic>
          <a:graphicData uri="http://schemas.openxmlformats.org/presentationml/2006/ole">
            <mc:AlternateContent xmlns:mc="http://schemas.openxmlformats.org/markup-compatibility/2006">
              <mc:Choice xmlns:v="urn:schemas-microsoft-com:vml" Requires="v">
                <p:oleObj name="Equation" r:id="rId2" imgW="571320" imgH="177480" progId="Equation.DSMT4">
                  <p:embed/>
                </p:oleObj>
              </mc:Choice>
              <mc:Fallback>
                <p:oleObj name="Equation" r:id="rId2" imgW="571320" imgH="177480" progId="Equation.DSMT4">
                  <p:embed/>
                  <p:pic>
                    <p:nvPicPr>
                      <p:cNvPr id="11" name="Objekt 10">
                        <a:extLst>
                          <a:ext uri="{FF2B5EF4-FFF2-40B4-BE49-F238E27FC236}">
                            <a16:creationId xmlns:a16="http://schemas.microsoft.com/office/drawing/2014/main" id="{12541DBC-29A9-5C37-060E-6DAA45707BAB}"/>
                          </a:ext>
                        </a:extLst>
                      </p:cNvPr>
                      <p:cNvPicPr/>
                      <p:nvPr/>
                    </p:nvPicPr>
                    <p:blipFill>
                      <a:blip r:embed="rId3"/>
                      <a:stretch>
                        <a:fillRect/>
                      </a:stretch>
                    </p:blipFill>
                    <p:spPr>
                      <a:xfrm>
                        <a:off x="9308446" y="4395284"/>
                        <a:ext cx="916251" cy="285056"/>
                      </a:xfrm>
                      <a:prstGeom prst="rect">
                        <a:avLst/>
                      </a:prstGeom>
                    </p:spPr>
                  </p:pic>
                </p:oleObj>
              </mc:Fallback>
            </mc:AlternateContent>
          </a:graphicData>
        </a:graphic>
      </p:graphicFrame>
    </p:spTree>
    <p:extLst>
      <p:ext uri="{BB962C8B-B14F-4D97-AF65-F5344CB8AC3E}">
        <p14:creationId xmlns:p14="http://schemas.microsoft.com/office/powerpoint/2010/main" val="38733868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A492A008-6AC0-456C-A23E-B98C456B560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A492A008-6AC0-456C-A23E-B98C456B560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89</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18" name="Zástupný text 4">
            <a:extLst>
              <a:ext uri="{FF2B5EF4-FFF2-40B4-BE49-F238E27FC236}">
                <a16:creationId xmlns:a16="http://schemas.microsoft.com/office/drawing/2014/main" id="{AB1EFCF1-64B5-4DB9-8064-63D400E246EF}"/>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cs-CZ" b="1" dirty="0"/>
              <a:t>General </a:t>
            </a:r>
            <a:r>
              <a:rPr lang="cs-CZ" b="1" dirty="0" err="1"/>
              <a:t>mathematical</a:t>
            </a:r>
            <a:r>
              <a:rPr lang="cs-CZ" b="1" dirty="0"/>
              <a:t> model</a:t>
            </a:r>
            <a:endParaRPr lang="en-US" b="1"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dirty="0" err="1"/>
              <a:t>Transportation</a:t>
            </a:r>
            <a:r>
              <a:rPr lang="cs-CZ" dirty="0"/>
              <a:t> </a:t>
            </a:r>
            <a:r>
              <a:rPr lang="cs-CZ" dirty="0" err="1"/>
              <a:t>Problem</a:t>
            </a:r>
            <a:endParaRPr lang="en-US" dirty="0"/>
          </a:p>
        </p:txBody>
      </p:sp>
      <p:graphicFrame>
        <p:nvGraphicFramePr>
          <p:cNvPr id="5" name="Objekt 4">
            <a:extLst>
              <a:ext uri="{FF2B5EF4-FFF2-40B4-BE49-F238E27FC236}">
                <a16:creationId xmlns:a16="http://schemas.microsoft.com/office/drawing/2014/main" id="{7583492E-D406-424B-D1F4-EE1B2E801640}"/>
              </a:ext>
            </a:extLst>
          </p:cNvPr>
          <p:cNvGraphicFramePr>
            <a:graphicFrameLocks noChangeAspect="1"/>
          </p:cNvGraphicFramePr>
          <p:nvPr>
            <p:extLst>
              <p:ext uri="{D42A27DB-BD31-4B8C-83A1-F6EECF244321}">
                <p14:modId xmlns:p14="http://schemas.microsoft.com/office/powerpoint/2010/main" val="2316226918"/>
              </p:ext>
            </p:extLst>
          </p:nvPr>
        </p:nvGraphicFramePr>
        <p:xfrm>
          <a:off x="777038" y="1963271"/>
          <a:ext cx="4005943" cy="2743200"/>
        </p:xfrm>
        <a:graphic>
          <a:graphicData uri="http://schemas.openxmlformats.org/presentationml/2006/ole">
            <mc:AlternateContent xmlns:mc="http://schemas.openxmlformats.org/markup-compatibility/2006">
              <mc:Choice xmlns:v="urn:schemas-microsoft-com:vml" Requires="v">
                <p:oleObj name="Equation" r:id="rId5" imgW="2336760" imgH="1600200" progId="Equation.DSMT4">
                  <p:embed/>
                </p:oleObj>
              </mc:Choice>
              <mc:Fallback>
                <p:oleObj name="Equation" r:id="rId5" imgW="2336760" imgH="1600200" progId="Equation.DSMT4">
                  <p:embed/>
                  <p:pic>
                    <p:nvPicPr>
                      <p:cNvPr id="5" name="Objekt 4">
                        <a:extLst>
                          <a:ext uri="{FF2B5EF4-FFF2-40B4-BE49-F238E27FC236}">
                            <a16:creationId xmlns:a16="http://schemas.microsoft.com/office/drawing/2014/main" id="{7583492E-D406-424B-D1F4-EE1B2E801640}"/>
                          </a:ext>
                        </a:extLst>
                      </p:cNvPr>
                      <p:cNvPicPr/>
                      <p:nvPr/>
                    </p:nvPicPr>
                    <p:blipFill>
                      <a:blip r:embed="rId6"/>
                      <a:stretch>
                        <a:fillRect/>
                      </a:stretch>
                    </p:blipFill>
                    <p:spPr>
                      <a:xfrm>
                        <a:off x="777038" y="1963271"/>
                        <a:ext cx="4005943" cy="2743200"/>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4F5D3380-41CD-D0CA-E553-27A1A7272385}"/>
              </a:ext>
            </a:extLst>
          </p:cNvPr>
          <p:cNvPicPr>
            <a:picLocks noChangeAspect="1"/>
          </p:cNvPicPr>
          <p:nvPr/>
        </p:nvPicPr>
        <p:blipFill>
          <a:blip r:embed="rId7"/>
          <a:stretch>
            <a:fillRect/>
          </a:stretch>
        </p:blipFill>
        <p:spPr>
          <a:xfrm>
            <a:off x="6191948" y="1466576"/>
            <a:ext cx="3610479" cy="3924848"/>
          </a:xfrm>
          <a:prstGeom prst="rect">
            <a:avLst/>
          </a:prstGeom>
          <a:ln w="12700">
            <a:solidFill>
              <a:schemeClr val="accent1"/>
            </a:solidFill>
          </a:ln>
        </p:spPr>
      </p:pic>
    </p:spTree>
    <p:extLst>
      <p:ext uri="{BB962C8B-B14F-4D97-AF65-F5344CB8AC3E}">
        <p14:creationId xmlns:p14="http://schemas.microsoft.com/office/powerpoint/2010/main" val="2827446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9</a:t>
            </a:fld>
            <a:endParaRPr lang="cs-CZ" noProof="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Introduction</a:t>
            </a:r>
            <a:r>
              <a:rPr lang="cs-CZ" dirty="0"/>
              <a:t> to </a:t>
            </a:r>
            <a:r>
              <a:rPr lang="cs-CZ" dirty="0" err="1"/>
              <a:t>Operational</a:t>
            </a:r>
            <a:r>
              <a:rPr lang="cs-CZ" dirty="0"/>
              <a:t> </a:t>
            </a:r>
            <a:r>
              <a:rPr lang="cs-CZ" dirty="0" err="1"/>
              <a:t>Research</a:t>
            </a: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cs-CZ" dirty="0"/>
          </a:p>
        </p:txBody>
      </p:sp>
      <p:sp>
        <p:nvSpPr>
          <p:cNvPr id="3" name="Zástupný text 2">
            <a:extLst>
              <a:ext uri="{FF2B5EF4-FFF2-40B4-BE49-F238E27FC236}">
                <a16:creationId xmlns:a16="http://schemas.microsoft.com/office/drawing/2014/main" id="{2DF176BD-0C58-4AE2-87A6-EA5285E48170}"/>
              </a:ext>
            </a:extLst>
          </p:cNvPr>
          <p:cNvSpPr>
            <a:spLocks noGrp="1"/>
          </p:cNvSpPr>
          <p:nvPr>
            <p:ph type="body" sz="quarter" idx="23"/>
          </p:nvPr>
        </p:nvSpPr>
        <p:spPr>
          <a:xfrm>
            <a:off x="460326" y="1066638"/>
            <a:ext cx="9242159" cy="369332"/>
          </a:xfrm>
        </p:spPr>
        <p:txBody>
          <a:bodyPr/>
          <a:lstStyle/>
          <a:p>
            <a:r>
              <a:rPr lang="cs-CZ" dirty="0"/>
              <a:t>Modeling</a:t>
            </a:r>
          </a:p>
        </p:txBody>
      </p:sp>
      <p:grpSp>
        <p:nvGrpSpPr>
          <p:cNvPr id="10" name="Group 20">
            <a:extLst>
              <a:ext uri="{FF2B5EF4-FFF2-40B4-BE49-F238E27FC236}">
                <a16:creationId xmlns:a16="http://schemas.microsoft.com/office/drawing/2014/main" id="{87C02D22-342B-46FE-8F18-1D8AD1BE1A5A}"/>
              </a:ext>
            </a:extLst>
          </p:cNvPr>
          <p:cNvGrpSpPr>
            <a:grpSpLocks/>
          </p:cNvGrpSpPr>
          <p:nvPr/>
        </p:nvGrpSpPr>
        <p:grpSpPr bwMode="auto">
          <a:xfrm>
            <a:off x="1319212" y="1896198"/>
            <a:ext cx="2139952" cy="1646238"/>
            <a:chOff x="624" y="1680"/>
            <a:chExt cx="1348" cy="1037"/>
          </a:xfrm>
        </p:grpSpPr>
        <p:sp>
          <p:nvSpPr>
            <p:cNvPr id="11" name="Text Box 11">
              <a:extLst>
                <a:ext uri="{FF2B5EF4-FFF2-40B4-BE49-F238E27FC236}">
                  <a16:creationId xmlns:a16="http://schemas.microsoft.com/office/drawing/2014/main" id="{A37C8C45-0B09-4006-B0F9-6563AA713AD1}"/>
                </a:ext>
              </a:extLst>
            </p:cNvPr>
            <p:cNvSpPr txBox="1">
              <a:spLocks noChangeArrowheads="1"/>
            </p:cNvSpPr>
            <p:nvPr/>
          </p:nvSpPr>
          <p:spPr bwMode="auto">
            <a:xfrm>
              <a:off x="820" y="2095"/>
              <a:ext cx="1152" cy="250"/>
            </a:xfrm>
            <a:prstGeom prst="rect">
              <a:avLst/>
            </a:prstGeom>
            <a:noFill/>
            <a:ln w="9525">
              <a:noFill/>
              <a:miter lim="800000"/>
              <a:headEnd/>
              <a:tailEnd/>
            </a:ln>
            <a:effectLst/>
          </p:spPr>
          <p:txBody>
            <a:bodyPr>
              <a:spAutoFit/>
            </a:bodyPr>
            <a:lstStyle/>
            <a:p>
              <a:pPr>
                <a:defRPr/>
              </a:pPr>
              <a:r>
                <a:rPr lang="cs-CZ"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Reality</a:t>
              </a:r>
              <a:endPar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Freeform 14">
              <a:extLst>
                <a:ext uri="{FF2B5EF4-FFF2-40B4-BE49-F238E27FC236}">
                  <a16:creationId xmlns:a16="http://schemas.microsoft.com/office/drawing/2014/main" id="{7E9038FA-9F45-4187-8B30-477ED7679900}"/>
                </a:ext>
              </a:extLst>
            </p:cNvPr>
            <p:cNvSpPr>
              <a:spLocks/>
            </p:cNvSpPr>
            <p:nvPr/>
          </p:nvSpPr>
          <p:spPr bwMode="auto">
            <a:xfrm>
              <a:off x="624" y="1680"/>
              <a:ext cx="980" cy="1037"/>
            </a:xfrm>
            <a:custGeom>
              <a:avLst/>
              <a:gdLst/>
              <a:ahLst/>
              <a:cxnLst>
                <a:cxn ang="0">
                  <a:pos x="432" y="192"/>
                </a:cxn>
                <a:cxn ang="0">
                  <a:pos x="567" y="125"/>
                </a:cxn>
                <a:cxn ang="0">
                  <a:pos x="605" y="135"/>
                </a:cxn>
                <a:cxn ang="0">
                  <a:pos x="624" y="164"/>
                </a:cxn>
                <a:cxn ang="0">
                  <a:pos x="692" y="221"/>
                </a:cxn>
                <a:cxn ang="0">
                  <a:pos x="816" y="173"/>
                </a:cxn>
                <a:cxn ang="0">
                  <a:pos x="903" y="183"/>
                </a:cxn>
                <a:cxn ang="0">
                  <a:pos x="845" y="279"/>
                </a:cxn>
                <a:cxn ang="0">
                  <a:pos x="701" y="308"/>
                </a:cxn>
                <a:cxn ang="0">
                  <a:pos x="701" y="365"/>
                </a:cxn>
                <a:cxn ang="0">
                  <a:pos x="759" y="384"/>
                </a:cxn>
                <a:cxn ang="0">
                  <a:pos x="826" y="375"/>
                </a:cxn>
                <a:cxn ang="0">
                  <a:pos x="884" y="356"/>
                </a:cxn>
                <a:cxn ang="0">
                  <a:pos x="960" y="365"/>
                </a:cxn>
                <a:cxn ang="0">
                  <a:pos x="960" y="423"/>
                </a:cxn>
                <a:cxn ang="0">
                  <a:pos x="855" y="519"/>
                </a:cxn>
                <a:cxn ang="0">
                  <a:pos x="941" y="605"/>
                </a:cxn>
                <a:cxn ang="0">
                  <a:pos x="970" y="624"/>
                </a:cxn>
                <a:cxn ang="0">
                  <a:pos x="932" y="730"/>
                </a:cxn>
                <a:cxn ang="0">
                  <a:pos x="874" y="749"/>
                </a:cxn>
                <a:cxn ang="0">
                  <a:pos x="874" y="836"/>
                </a:cxn>
                <a:cxn ang="0">
                  <a:pos x="884" y="864"/>
                </a:cxn>
                <a:cxn ang="0">
                  <a:pos x="692" y="912"/>
                </a:cxn>
                <a:cxn ang="0">
                  <a:pos x="624" y="855"/>
                </a:cxn>
                <a:cxn ang="0">
                  <a:pos x="538" y="999"/>
                </a:cxn>
                <a:cxn ang="0">
                  <a:pos x="509" y="1008"/>
                </a:cxn>
                <a:cxn ang="0">
                  <a:pos x="480" y="1018"/>
                </a:cxn>
                <a:cxn ang="0">
                  <a:pos x="404" y="999"/>
                </a:cxn>
                <a:cxn ang="0">
                  <a:pos x="336" y="960"/>
                </a:cxn>
                <a:cxn ang="0">
                  <a:pos x="288" y="970"/>
                </a:cxn>
                <a:cxn ang="0">
                  <a:pos x="192" y="1037"/>
                </a:cxn>
                <a:cxn ang="0">
                  <a:pos x="96" y="980"/>
                </a:cxn>
                <a:cxn ang="0">
                  <a:pos x="164" y="903"/>
                </a:cxn>
                <a:cxn ang="0">
                  <a:pos x="192" y="816"/>
                </a:cxn>
                <a:cxn ang="0">
                  <a:pos x="144" y="778"/>
                </a:cxn>
                <a:cxn ang="0">
                  <a:pos x="29" y="730"/>
                </a:cxn>
                <a:cxn ang="0">
                  <a:pos x="0" y="672"/>
                </a:cxn>
                <a:cxn ang="0">
                  <a:pos x="164" y="519"/>
                </a:cxn>
                <a:cxn ang="0">
                  <a:pos x="173" y="490"/>
                </a:cxn>
                <a:cxn ang="0">
                  <a:pos x="154" y="432"/>
                </a:cxn>
                <a:cxn ang="0">
                  <a:pos x="212" y="375"/>
                </a:cxn>
                <a:cxn ang="0">
                  <a:pos x="240" y="317"/>
                </a:cxn>
                <a:cxn ang="0">
                  <a:pos x="96" y="87"/>
                </a:cxn>
                <a:cxn ang="0">
                  <a:pos x="164" y="29"/>
                </a:cxn>
                <a:cxn ang="0">
                  <a:pos x="212" y="77"/>
                </a:cxn>
                <a:cxn ang="0">
                  <a:pos x="269" y="58"/>
                </a:cxn>
                <a:cxn ang="0">
                  <a:pos x="336" y="0"/>
                </a:cxn>
                <a:cxn ang="0">
                  <a:pos x="365" y="106"/>
                </a:cxn>
                <a:cxn ang="0">
                  <a:pos x="346" y="164"/>
                </a:cxn>
                <a:cxn ang="0">
                  <a:pos x="336" y="192"/>
                </a:cxn>
                <a:cxn ang="0">
                  <a:pos x="346" y="221"/>
                </a:cxn>
                <a:cxn ang="0">
                  <a:pos x="432" y="192"/>
                </a:cxn>
              </a:cxnLst>
              <a:rect l="0" t="0" r="r" b="b"/>
              <a:pathLst>
                <a:path w="980" h="1037">
                  <a:moveTo>
                    <a:pt x="432" y="192"/>
                  </a:moveTo>
                  <a:cubicBezTo>
                    <a:pt x="484" y="141"/>
                    <a:pt x="502" y="147"/>
                    <a:pt x="567" y="125"/>
                  </a:cubicBezTo>
                  <a:cubicBezTo>
                    <a:pt x="580" y="128"/>
                    <a:pt x="594" y="128"/>
                    <a:pt x="605" y="135"/>
                  </a:cubicBezTo>
                  <a:cubicBezTo>
                    <a:pt x="615" y="142"/>
                    <a:pt x="617" y="155"/>
                    <a:pt x="624" y="164"/>
                  </a:cubicBezTo>
                  <a:cubicBezTo>
                    <a:pt x="646" y="191"/>
                    <a:pt x="659" y="211"/>
                    <a:pt x="692" y="221"/>
                  </a:cubicBezTo>
                  <a:cubicBezTo>
                    <a:pt x="738" y="210"/>
                    <a:pt x="777" y="199"/>
                    <a:pt x="816" y="173"/>
                  </a:cubicBezTo>
                  <a:cubicBezTo>
                    <a:pt x="845" y="176"/>
                    <a:pt x="876" y="173"/>
                    <a:pt x="903" y="183"/>
                  </a:cubicBezTo>
                  <a:cubicBezTo>
                    <a:pt x="974" y="209"/>
                    <a:pt x="846" y="279"/>
                    <a:pt x="845" y="279"/>
                  </a:cubicBezTo>
                  <a:cubicBezTo>
                    <a:pt x="792" y="295"/>
                    <a:pt x="762" y="301"/>
                    <a:pt x="701" y="308"/>
                  </a:cubicBezTo>
                  <a:cubicBezTo>
                    <a:pt x="696" y="322"/>
                    <a:pt x="681" y="351"/>
                    <a:pt x="701" y="365"/>
                  </a:cubicBezTo>
                  <a:cubicBezTo>
                    <a:pt x="718" y="377"/>
                    <a:pt x="759" y="384"/>
                    <a:pt x="759" y="384"/>
                  </a:cubicBezTo>
                  <a:cubicBezTo>
                    <a:pt x="781" y="381"/>
                    <a:pt x="804" y="380"/>
                    <a:pt x="826" y="375"/>
                  </a:cubicBezTo>
                  <a:cubicBezTo>
                    <a:pt x="846" y="371"/>
                    <a:pt x="884" y="356"/>
                    <a:pt x="884" y="356"/>
                  </a:cubicBezTo>
                  <a:cubicBezTo>
                    <a:pt x="909" y="359"/>
                    <a:pt x="937" y="355"/>
                    <a:pt x="960" y="365"/>
                  </a:cubicBezTo>
                  <a:cubicBezTo>
                    <a:pt x="980" y="374"/>
                    <a:pt x="967" y="414"/>
                    <a:pt x="960" y="423"/>
                  </a:cubicBezTo>
                  <a:cubicBezTo>
                    <a:pt x="935" y="456"/>
                    <a:pt x="891" y="501"/>
                    <a:pt x="855" y="519"/>
                  </a:cubicBezTo>
                  <a:cubicBezTo>
                    <a:pt x="829" y="595"/>
                    <a:pt x="886" y="588"/>
                    <a:pt x="941" y="605"/>
                  </a:cubicBezTo>
                  <a:cubicBezTo>
                    <a:pt x="951" y="611"/>
                    <a:pt x="967" y="613"/>
                    <a:pt x="970" y="624"/>
                  </a:cubicBezTo>
                  <a:cubicBezTo>
                    <a:pt x="975" y="642"/>
                    <a:pt x="951" y="718"/>
                    <a:pt x="932" y="730"/>
                  </a:cubicBezTo>
                  <a:cubicBezTo>
                    <a:pt x="915" y="741"/>
                    <a:pt x="874" y="749"/>
                    <a:pt x="874" y="749"/>
                  </a:cubicBezTo>
                  <a:cubicBezTo>
                    <a:pt x="844" y="795"/>
                    <a:pt x="851" y="768"/>
                    <a:pt x="874" y="836"/>
                  </a:cubicBezTo>
                  <a:cubicBezTo>
                    <a:pt x="877" y="845"/>
                    <a:pt x="884" y="864"/>
                    <a:pt x="884" y="864"/>
                  </a:cubicBezTo>
                  <a:cubicBezTo>
                    <a:pt x="859" y="961"/>
                    <a:pt x="798" y="919"/>
                    <a:pt x="692" y="912"/>
                  </a:cubicBezTo>
                  <a:cubicBezTo>
                    <a:pt x="651" y="899"/>
                    <a:pt x="654" y="883"/>
                    <a:pt x="624" y="855"/>
                  </a:cubicBezTo>
                  <a:cubicBezTo>
                    <a:pt x="561" y="875"/>
                    <a:pt x="557" y="942"/>
                    <a:pt x="538" y="999"/>
                  </a:cubicBezTo>
                  <a:cubicBezTo>
                    <a:pt x="535" y="1009"/>
                    <a:pt x="519" y="1005"/>
                    <a:pt x="509" y="1008"/>
                  </a:cubicBezTo>
                  <a:cubicBezTo>
                    <a:pt x="499" y="1011"/>
                    <a:pt x="490" y="1015"/>
                    <a:pt x="480" y="1018"/>
                  </a:cubicBezTo>
                  <a:cubicBezTo>
                    <a:pt x="454" y="1013"/>
                    <a:pt x="424" y="1015"/>
                    <a:pt x="404" y="999"/>
                  </a:cubicBezTo>
                  <a:cubicBezTo>
                    <a:pt x="342" y="950"/>
                    <a:pt x="441" y="982"/>
                    <a:pt x="336" y="960"/>
                  </a:cubicBezTo>
                  <a:cubicBezTo>
                    <a:pt x="320" y="963"/>
                    <a:pt x="303" y="964"/>
                    <a:pt x="288" y="970"/>
                  </a:cubicBezTo>
                  <a:cubicBezTo>
                    <a:pt x="247" y="986"/>
                    <a:pt x="238" y="1023"/>
                    <a:pt x="192" y="1037"/>
                  </a:cubicBezTo>
                  <a:cubicBezTo>
                    <a:pt x="139" y="1029"/>
                    <a:pt x="114" y="1031"/>
                    <a:pt x="96" y="980"/>
                  </a:cubicBezTo>
                  <a:cubicBezTo>
                    <a:pt x="108" y="934"/>
                    <a:pt x="118" y="917"/>
                    <a:pt x="164" y="903"/>
                  </a:cubicBezTo>
                  <a:cubicBezTo>
                    <a:pt x="186" y="835"/>
                    <a:pt x="177" y="864"/>
                    <a:pt x="192" y="816"/>
                  </a:cubicBezTo>
                  <a:cubicBezTo>
                    <a:pt x="175" y="805"/>
                    <a:pt x="161" y="789"/>
                    <a:pt x="144" y="778"/>
                  </a:cubicBezTo>
                  <a:cubicBezTo>
                    <a:pt x="109" y="757"/>
                    <a:pt x="68" y="743"/>
                    <a:pt x="29" y="730"/>
                  </a:cubicBezTo>
                  <a:cubicBezTo>
                    <a:pt x="20" y="716"/>
                    <a:pt x="0" y="691"/>
                    <a:pt x="0" y="672"/>
                  </a:cubicBezTo>
                  <a:cubicBezTo>
                    <a:pt x="0" y="585"/>
                    <a:pt x="114" y="567"/>
                    <a:pt x="164" y="519"/>
                  </a:cubicBezTo>
                  <a:cubicBezTo>
                    <a:pt x="167" y="509"/>
                    <a:pt x="174" y="500"/>
                    <a:pt x="173" y="490"/>
                  </a:cubicBezTo>
                  <a:cubicBezTo>
                    <a:pt x="171" y="470"/>
                    <a:pt x="154" y="432"/>
                    <a:pt x="154" y="432"/>
                  </a:cubicBezTo>
                  <a:cubicBezTo>
                    <a:pt x="167" y="395"/>
                    <a:pt x="175" y="387"/>
                    <a:pt x="212" y="375"/>
                  </a:cubicBezTo>
                  <a:cubicBezTo>
                    <a:pt x="222" y="359"/>
                    <a:pt x="240" y="338"/>
                    <a:pt x="240" y="317"/>
                  </a:cubicBezTo>
                  <a:cubicBezTo>
                    <a:pt x="240" y="192"/>
                    <a:pt x="132" y="192"/>
                    <a:pt x="96" y="87"/>
                  </a:cubicBezTo>
                  <a:cubicBezTo>
                    <a:pt x="119" y="65"/>
                    <a:pt x="137" y="46"/>
                    <a:pt x="164" y="29"/>
                  </a:cubicBezTo>
                  <a:cubicBezTo>
                    <a:pt x="173" y="42"/>
                    <a:pt x="190" y="77"/>
                    <a:pt x="212" y="77"/>
                  </a:cubicBezTo>
                  <a:cubicBezTo>
                    <a:pt x="232" y="77"/>
                    <a:pt x="269" y="58"/>
                    <a:pt x="269" y="58"/>
                  </a:cubicBezTo>
                  <a:cubicBezTo>
                    <a:pt x="282" y="20"/>
                    <a:pt x="299" y="13"/>
                    <a:pt x="336" y="0"/>
                  </a:cubicBezTo>
                  <a:cubicBezTo>
                    <a:pt x="404" y="24"/>
                    <a:pt x="383" y="51"/>
                    <a:pt x="365" y="106"/>
                  </a:cubicBezTo>
                  <a:cubicBezTo>
                    <a:pt x="359" y="125"/>
                    <a:pt x="353" y="145"/>
                    <a:pt x="346" y="164"/>
                  </a:cubicBezTo>
                  <a:cubicBezTo>
                    <a:pt x="343" y="173"/>
                    <a:pt x="336" y="192"/>
                    <a:pt x="336" y="192"/>
                  </a:cubicBezTo>
                  <a:cubicBezTo>
                    <a:pt x="339" y="202"/>
                    <a:pt x="339" y="214"/>
                    <a:pt x="346" y="221"/>
                  </a:cubicBezTo>
                  <a:cubicBezTo>
                    <a:pt x="384" y="259"/>
                    <a:pt x="402" y="192"/>
                    <a:pt x="432" y="192"/>
                  </a:cubicBezTo>
                  <a:close/>
                </a:path>
              </a:pathLst>
            </a:custGeom>
            <a:noFill/>
            <a:ln w="25400" cap="flat" cmpd="sng">
              <a:solidFill>
                <a:srgbClr val="009900"/>
              </a:solidFill>
              <a:prstDash val="solid"/>
              <a:round/>
              <a:headEnd/>
              <a:tailEnd/>
            </a:ln>
            <a:effectLst/>
          </p:spPr>
          <p:txBody>
            <a:bodyPr>
              <a:spAutoFit/>
            </a:bodyPr>
            <a:lstStyle/>
            <a:p>
              <a:pPr>
                <a:defRPr/>
              </a:pPr>
              <a:endParaRPr lang="cs-CZ">
                <a:effectLst>
                  <a:outerShdw blurRad="38100" dist="38100" dir="2700000" algn="tl">
                    <a:srgbClr val="000000">
                      <a:alpha val="43137"/>
                    </a:srgbClr>
                  </a:outerShdw>
                </a:effectLst>
                <a:latin typeface="Times New Roman" charset="0"/>
              </a:endParaRPr>
            </a:p>
          </p:txBody>
        </p:sp>
      </p:grpSp>
      <p:grpSp>
        <p:nvGrpSpPr>
          <p:cNvPr id="13" name="Group 21">
            <a:extLst>
              <a:ext uri="{FF2B5EF4-FFF2-40B4-BE49-F238E27FC236}">
                <a16:creationId xmlns:a16="http://schemas.microsoft.com/office/drawing/2014/main" id="{6BEAFB4E-5387-4D14-BE4F-4768898BB51C}"/>
              </a:ext>
            </a:extLst>
          </p:cNvPr>
          <p:cNvGrpSpPr>
            <a:grpSpLocks/>
          </p:cNvGrpSpPr>
          <p:nvPr/>
        </p:nvGrpSpPr>
        <p:grpSpPr bwMode="auto">
          <a:xfrm>
            <a:off x="3833812" y="1972401"/>
            <a:ext cx="4511675" cy="1670052"/>
            <a:chOff x="2208" y="1680"/>
            <a:chExt cx="2842" cy="1052"/>
          </a:xfrm>
        </p:grpSpPr>
        <p:sp>
          <p:nvSpPr>
            <p:cNvPr id="14" name="Line 16">
              <a:extLst>
                <a:ext uri="{FF2B5EF4-FFF2-40B4-BE49-F238E27FC236}">
                  <a16:creationId xmlns:a16="http://schemas.microsoft.com/office/drawing/2014/main" id="{675B0D86-702B-41AE-8EC5-246B56D0C409}"/>
                </a:ext>
              </a:extLst>
            </p:cNvPr>
            <p:cNvSpPr>
              <a:spLocks noChangeShapeType="1"/>
            </p:cNvSpPr>
            <p:nvPr/>
          </p:nvSpPr>
          <p:spPr bwMode="auto">
            <a:xfrm>
              <a:off x="2208" y="2160"/>
              <a:ext cx="1056" cy="0"/>
            </a:xfrm>
            <a:prstGeom prst="line">
              <a:avLst/>
            </a:prstGeom>
            <a:noFill/>
            <a:ln w="38100">
              <a:solidFill>
                <a:srgbClr val="4BA82E"/>
              </a:solidFill>
              <a:round/>
              <a:headEnd/>
              <a:tailEnd type="triangle" w="med" len="med"/>
            </a:ln>
            <a:effectLst/>
          </p:spPr>
          <p:txBody>
            <a:bodyPr>
              <a:spAutoFit/>
            </a:bodyPr>
            <a:lstStyle/>
            <a:p>
              <a:pPr>
                <a:defRPr/>
              </a:pPr>
              <a:endParaRPr lang="cs-CZ">
                <a:effectLst>
                  <a:outerShdw blurRad="38100" dist="38100" dir="2700000" algn="tl">
                    <a:srgbClr val="000000">
                      <a:alpha val="43137"/>
                    </a:srgbClr>
                  </a:outerShdw>
                </a:effectLst>
                <a:latin typeface="Times New Roman" charset="0"/>
              </a:endParaRPr>
            </a:p>
          </p:txBody>
        </p:sp>
        <p:grpSp>
          <p:nvGrpSpPr>
            <p:cNvPr id="15" name="Group 19">
              <a:extLst>
                <a:ext uri="{FF2B5EF4-FFF2-40B4-BE49-F238E27FC236}">
                  <a16:creationId xmlns:a16="http://schemas.microsoft.com/office/drawing/2014/main" id="{3C2FBCBB-8EB1-43C0-9F4C-7FCEF2DA6ACC}"/>
                </a:ext>
              </a:extLst>
            </p:cNvPr>
            <p:cNvGrpSpPr>
              <a:grpSpLocks/>
            </p:cNvGrpSpPr>
            <p:nvPr/>
          </p:nvGrpSpPr>
          <p:grpSpPr bwMode="auto">
            <a:xfrm>
              <a:off x="3696" y="1680"/>
              <a:ext cx="1354" cy="1052"/>
              <a:chOff x="3504" y="1680"/>
              <a:chExt cx="1354" cy="1052"/>
            </a:xfrm>
          </p:grpSpPr>
          <p:sp>
            <p:nvSpPr>
              <p:cNvPr id="16" name="Oval 17">
                <a:extLst>
                  <a:ext uri="{FF2B5EF4-FFF2-40B4-BE49-F238E27FC236}">
                    <a16:creationId xmlns:a16="http://schemas.microsoft.com/office/drawing/2014/main" id="{76E2FCEE-3D0D-467C-9031-53291F073533}"/>
                  </a:ext>
                </a:extLst>
              </p:cNvPr>
              <p:cNvSpPr>
                <a:spLocks noChangeAspect="1" noChangeArrowheads="1"/>
              </p:cNvSpPr>
              <p:nvPr/>
            </p:nvSpPr>
            <p:spPr bwMode="auto">
              <a:xfrm>
                <a:off x="3504" y="1680"/>
                <a:ext cx="1104" cy="1052"/>
              </a:xfrm>
              <a:prstGeom prst="ellipse">
                <a:avLst/>
              </a:prstGeom>
              <a:noFill/>
              <a:ln w="25400">
                <a:solidFill>
                  <a:srgbClr val="4BA82E"/>
                </a:solidFill>
                <a:round/>
                <a:headEnd/>
                <a:tailEnd/>
              </a:ln>
              <a:effectLst/>
            </p:spPr>
            <p:txBody>
              <a:bodyPr anchor="ctr">
                <a:spAutoFit/>
              </a:bodyPr>
              <a:lstStyle/>
              <a:p>
                <a:pPr>
                  <a:defRPr/>
                </a:pPr>
                <a:endParaRPr lang="cs-CZ">
                  <a:effectLst>
                    <a:outerShdw blurRad="38100" dist="38100" dir="2700000" algn="tl">
                      <a:srgbClr val="000000">
                        <a:alpha val="43137"/>
                      </a:srgbClr>
                    </a:outerShdw>
                  </a:effectLst>
                  <a:latin typeface="Times New Roman" charset="0"/>
                </a:endParaRPr>
              </a:p>
            </p:txBody>
          </p:sp>
          <p:sp>
            <p:nvSpPr>
              <p:cNvPr id="17" name="Text Box 18">
                <a:extLst>
                  <a:ext uri="{FF2B5EF4-FFF2-40B4-BE49-F238E27FC236}">
                    <a16:creationId xmlns:a16="http://schemas.microsoft.com/office/drawing/2014/main" id="{B2BCCEFF-4015-414E-AF8C-F00DD4E08DA5}"/>
                  </a:ext>
                </a:extLst>
              </p:cNvPr>
              <p:cNvSpPr txBox="1">
                <a:spLocks noChangeArrowheads="1"/>
              </p:cNvSpPr>
              <p:nvPr/>
            </p:nvSpPr>
            <p:spPr bwMode="auto">
              <a:xfrm>
                <a:off x="3802" y="2081"/>
                <a:ext cx="1056" cy="250"/>
              </a:xfrm>
              <a:prstGeom prst="rect">
                <a:avLst/>
              </a:prstGeom>
              <a:noFill/>
              <a:ln w="9525">
                <a:noFill/>
                <a:miter lim="800000"/>
                <a:headEnd/>
                <a:tailEnd/>
              </a:ln>
              <a:effectLst/>
            </p:spPr>
            <p:txBody>
              <a:bodyPr>
                <a:spAutoFit/>
              </a:bodyPr>
              <a:lstStyle/>
              <a:p>
                <a:pPr>
                  <a:defRPr/>
                </a:pPr>
                <a:r>
                  <a:rPr lang="cs-CZ" sz="2000">
                    <a:effectLst>
                      <a:outerShdw blurRad="38100" dist="38100" dir="2700000" algn="tl">
                        <a:srgbClr val="000000">
                          <a:alpha val="43137"/>
                        </a:srgbClr>
                      </a:outerShdw>
                    </a:effectLst>
                    <a:latin typeface="Arial" panose="020B0604020202020204" pitchFamily="34" charset="0"/>
                    <a:cs typeface="Arial" panose="020B0604020202020204" pitchFamily="34" charset="0"/>
                  </a:rPr>
                  <a:t>Model</a:t>
                </a:r>
                <a:endParaRPr lang="en-US" sz="20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sp>
        <p:nvSpPr>
          <p:cNvPr id="18" name="Text Box 8">
            <a:extLst>
              <a:ext uri="{FF2B5EF4-FFF2-40B4-BE49-F238E27FC236}">
                <a16:creationId xmlns:a16="http://schemas.microsoft.com/office/drawing/2014/main" id="{40D14A0D-E226-4E99-A611-4B6FE7B31632}"/>
              </a:ext>
            </a:extLst>
          </p:cNvPr>
          <p:cNvSpPr txBox="1">
            <a:spLocks noChangeArrowheads="1"/>
          </p:cNvSpPr>
          <p:nvPr/>
        </p:nvSpPr>
        <p:spPr bwMode="auto">
          <a:xfrm>
            <a:off x="1395412" y="3906115"/>
            <a:ext cx="6553200" cy="723677"/>
          </a:xfrm>
          <a:prstGeom prst="rect">
            <a:avLst/>
          </a:prstGeom>
          <a:noFill/>
          <a:ln w="12700">
            <a:solidFill>
              <a:srgbClr val="4BA82E"/>
            </a:solidFill>
            <a:miter lim="800000"/>
            <a:headEnd/>
            <a:tailEnd/>
          </a:ln>
        </p:spPr>
        <p:txBody>
          <a:bodyPr/>
          <a:lstStyle/>
          <a:p>
            <a:pPr marL="285750" indent="-285750">
              <a:lnSpc>
                <a:spcPct val="110000"/>
              </a:lnSpc>
              <a:spcBef>
                <a:spcPts val="1000"/>
              </a:spcBef>
              <a:buClr>
                <a:srgbClr val="D9D9D9"/>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Finding a proper balance between the level of </a:t>
            </a:r>
            <a:r>
              <a:rPr lang="en-US" sz="1600" dirty="0">
                <a:solidFill>
                  <a:srgbClr val="4BA82E"/>
                </a:solidFill>
                <a:latin typeface="Arial" panose="020B0604020202020204" pitchFamily="34" charset="0"/>
                <a:cs typeface="Arial" panose="020B0604020202020204" pitchFamily="34" charset="0"/>
              </a:rPr>
              <a:t>simplification of the model</a:t>
            </a:r>
            <a:r>
              <a:rPr lang="en-US" sz="1600" dirty="0">
                <a:latin typeface="Arial" panose="020B0604020202020204" pitchFamily="34" charset="0"/>
                <a:cs typeface="Arial" panose="020B0604020202020204" pitchFamily="34" charset="0"/>
              </a:rPr>
              <a:t> and the good </a:t>
            </a:r>
            <a:r>
              <a:rPr lang="en-US" sz="1600" dirty="0">
                <a:solidFill>
                  <a:srgbClr val="4BA82E"/>
                </a:solidFill>
                <a:latin typeface="Arial" panose="020B0604020202020204" pitchFamily="34" charset="0"/>
                <a:cs typeface="Arial" panose="020B0604020202020204" pitchFamily="34" charset="0"/>
              </a:rPr>
              <a:t>representation of reality</a:t>
            </a:r>
            <a:r>
              <a:rPr lang="en-US"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304356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90</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17" name="Zástupný text 4">
            <a:extLst>
              <a:ext uri="{FF2B5EF4-FFF2-40B4-BE49-F238E27FC236}">
                <a16:creationId xmlns:a16="http://schemas.microsoft.com/office/drawing/2014/main" id="{14166BB4-0380-4AE9-B099-351CDDFE00DC}"/>
              </a:ext>
            </a:extLst>
          </p:cNvPr>
          <p:cNvSpPr>
            <a:spLocks noGrp="1"/>
          </p:cNvSpPr>
          <p:nvPr>
            <p:ph type="body" sz="half" idx="22"/>
          </p:nvPr>
        </p:nvSpPr>
        <p:spPr>
          <a:xfrm>
            <a:off x="438468" y="1647546"/>
            <a:ext cx="11317005" cy="4143816"/>
          </a:xfrm>
        </p:spPr>
        <p:txBody>
          <a:bodyPr>
            <a:noAutofit/>
          </a:bodyPr>
          <a:lstStyle/>
          <a:p>
            <a:pPr marL="285750" lvl="0" indent="-285750">
              <a:lnSpc>
                <a:spcPct val="110000"/>
              </a:lnSpc>
              <a:buFont typeface="Wingdings" panose="05000000000000000000" pitchFamily="2" charset="2"/>
              <a:buChar char="§"/>
            </a:pPr>
            <a:r>
              <a:rPr lang="cs-CZ" b="1" dirty="0" err="1"/>
              <a:t>Optimal</a:t>
            </a:r>
            <a:r>
              <a:rPr lang="cs-CZ" b="1" dirty="0"/>
              <a:t> </a:t>
            </a:r>
            <a:r>
              <a:rPr lang="cs-CZ" b="1" dirty="0" err="1"/>
              <a:t>solution</a:t>
            </a:r>
            <a:endParaRPr lang="en-US" b="1" dirty="0"/>
          </a:p>
          <a:p>
            <a:pPr lvl="1">
              <a:lnSpc>
                <a:spcPct val="110000"/>
              </a:lnSpc>
            </a:pPr>
            <a:r>
              <a:rPr lang="cs-CZ" dirty="0" err="1"/>
              <a:t>Decision</a:t>
            </a:r>
            <a:r>
              <a:rPr lang="cs-CZ" dirty="0"/>
              <a:t> </a:t>
            </a:r>
            <a:r>
              <a:rPr lang="cs-CZ" dirty="0" err="1"/>
              <a:t>variables</a:t>
            </a:r>
            <a:endParaRPr lang="en-US" dirty="0"/>
          </a:p>
          <a:p>
            <a:pPr lvl="1">
              <a:lnSpc>
                <a:spcPct val="110000"/>
              </a:lnSpc>
            </a:pPr>
            <a:endParaRPr lang="en-US" dirty="0"/>
          </a:p>
          <a:p>
            <a:pPr lvl="1">
              <a:lnSpc>
                <a:spcPct val="110000"/>
              </a:lnSpc>
            </a:pPr>
            <a:endParaRPr lang="en-US" dirty="0"/>
          </a:p>
          <a:p>
            <a:pPr lvl="1">
              <a:lnSpc>
                <a:spcPct val="110000"/>
              </a:lnSpc>
            </a:pPr>
            <a:endParaRPr lang="cs-CZ" dirty="0"/>
          </a:p>
          <a:p>
            <a:pPr marL="381000" lvl="1" indent="0">
              <a:lnSpc>
                <a:spcPct val="110000"/>
              </a:lnSpc>
              <a:buNone/>
            </a:pPr>
            <a:endParaRPr lang="en-US" dirty="0"/>
          </a:p>
          <a:p>
            <a:pPr lvl="1">
              <a:lnSpc>
                <a:spcPct val="110000"/>
              </a:lnSpc>
            </a:pPr>
            <a:endParaRPr lang="cs-CZ" dirty="0"/>
          </a:p>
          <a:p>
            <a:pPr lvl="1">
              <a:lnSpc>
                <a:spcPct val="110000"/>
              </a:lnSpc>
            </a:pPr>
            <a:endParaRPr lang="cs-CZ" dirty="0"/>
          </a:p>
          <a:p>
            <a:pPr lvl="1">
              <a:lnSpc>
                <a:spcPct val="110000"/>
              </a:lnSpc>
            </a:pPr>
            <a:r>
              <a:rPr lang="cs-CZ" dirty="0" err="1"/>
              <a:t>Objective</a:t>
            </a:r>
            <a:r>
              <a:rPr lang="cs-CZ" dirty="0"/>
              <a:t> </a:t>
            </a:r>
            <a:r>
              <a:rPr lang="cs-CZ" dirty="0" err="1"/>
              <a:t>value</a:t>
            </a:r>
            <a:endParaRPr lang="en-US" dirty="0"/>
          </a:p>
          <a:p>
            <a:pPr lvl="1">
              <a:lnSpc>
                <a:spcPct val="110000"/>
              </a:lnSpc>
            </a:pPr>
            <a:endParaRPr lang="en-US" dirty="0"/>
          </a:p>
          <a:p>
            <a:pPr lvl="1">
              <a:lnSpc>
                <a:spcPct val="110000"/>
              </a:lnSpc>
            </a:pPr>
            <a:r>
              <a:rPr lang="cs-CZ" dirty="0" err="1"/>
              <a:t>Slack</a:t>
            </a:r>
            <a:r>
              <a:rPr lang="cs-CZ" dirty="0"/>
              <a:t>/</a:t>
            </a:r>
            <a:r>
              <a:rPr lang="cs-CZ" dirty="0" err="1"/>
              <a:t>surplus</a:t>
            </a:r>
            <a:r>
              <a:rPr lang="cs-CZ" dirty="0"/>
              <a:t> </a:t>
            </a:r>
            <a:r>
              <a:rPr lang="cs-CZ" dirty="0" err="1"/>
              <a:t>variables</a:t>
            </a: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dirty="0" err="1"/>
              <a:t>Transportation</a:t>
            </a:r>
            <a:r>
              <a:rPr lang="cs-CZ" dirty="0"/>
              <a:t> </a:t>
            </a:r>
            <a:r>
              <a:rPr lang="cs-CZ" dirty="0" err="1"/>
              <a:t>Problem</a:t>
            </a:r>
            <a:r>
              <a:rPr lang="cs-CZ" dirty="0"/>
              <a:t> – </a:t>
            </a:r>
            <a:r>
              <a:rPr lang="cs-CZ" dirty="0" err="1"/>
              <a:t>optimal</a:t>
            </a:r>
            <a:r>
              <a:rPr lang="cs-CZ" dirty="0"/>
              <a:t> </a:t>
            </a:r>
            <a:r>
              <a:rPr lang="cs-CZ" dirty="0" err="1"/>
              <a:t>solution</a:t>
            </a:r>
            <a:r>
              <a:rPr lang="cs-CZ" dirty="0"/>
              <a:t> </a:t>
            </a:r>
            <a:endParaRPr lang="en-US" dirty="0"/>
          </a:p>
        </p:txBody>
      </p:sp>
      <p:graphicFrame>
        <p:nvGraphicFramePr>
          <p:cNvPr id="3" name="Tabulka 2">
            <a:extLst>
              <a:ext uri="{FF2B5EF4-FFF2-40B4-BE49-F238E27FC236}">
                <a16:creationId xmlns:a16="http://schemas.microsoft.com/office/drawing/2014/main" id="{201D0AF8-D97D-2939-3F9C-9581507036A0}"/>
              </a:ext>
            </a:extLst>
          </p:cNvPr>
          <p:cNvGraphicFramePr>
            <a:graphicFrameLocks noGrp="1"/>
          </p:cNvGraphicFramePr>
          <p:nvPr>
            <p:extLst>
              <p:ext uri="{D42A27DB-BD31-4B8C-83A1-F6EECF244321}">
                <p14:modId xmlns:p14="http://schemas.microsoft.com/office/powerpoint/2010/main" val="403730975"/>
              </p:ext>
            </p:extLst>
          </p:nvPr>
        </p:nvGraphicFramePr>
        <p:xfrm>
          <a:off x="1164994" y="2344955"/>
          <a:ext cx="7048670" cy="1802171"/>
        </p:xfrm>
        <a:graphic>
          <a:graphicData uri="http://schemas.openxmlformats.org/drawingml/2006/table">
            <a:tbl>
              <a:tblPr firstRow="1" firstCol="1" bandRow="1">
                <a:tableStyleId>{5C22544A-7EE6-4342-B048-85BDC9FD1C3A}</a:tableStyleId>
              </a:tblPr>
              <a:tblGrid>
                <a:gridCol w="2013455">
                  <a:extLst>
                    <a:ext uri="{9D8B030D-6E8A-4147-A177-3AD203B41FA5}">
                      <a16:colId xmlns:a16="http://schemas.microsoft.com/office/drawing/2014/main" val="3330628115"/>
                    </a:ext>
                  </a:extLst>
                </a:gridCol>
                <a:gridCol w="1007043">
                  <a:extLst>
                    <a:ext uri="{9D8B030D-6E8A-4147-A177-3AD203B41FA5}">
                      <a16:colId xmlns:a16="http://schemas.microsoft.com/office/drawing/2014/main" val="825445080"/>
                    </a:ext>
                  </a:extLst>
                </a:gridCol>
                <a:gridCol w="1007043">
                  <a:extLst>
                    <a:ext uri="{9D8B030D-6E8A-4147-A177-3AD203B41FA5}">
                      <a16:colId xmlns:a16="http://schemas.microsoft.com/office/drawing/2014/main" val="4193229883"/>
                    </a:ext>
                  </a:extLst>
                </a:gridCol>
                <a:gridCol w="1007043">
                  <a:extLst>
                    <a:ext uri="{9D8B030D-6E8A-4147-A177-3AD203B41FA5}">
                      <a16:colId xmlns:a16="http://schemas.microsoft.com/office/drawing/2014/main" val="1416875034"/>
                    </a:ext>
                  </a:extLst>
                </a:gridCol>
                <a:gridCol w="1007043">
                  <a:extLst>
                    <a:ext uri="{9D8B030D-6E8A-4147-A177-3AD203B41FA5}">
                      <a16:colId xmlns:a16="http://schemas.microsoft.com/office/drawing/2014/main" val="2257983111"/>
                    </a:ext>
                  </a:extLst>
                </a:gridCol>
                <a:gridCol w="1007043">
                  <a:extLst>
                    <a:ext uri="{9D8B030D-6E8A-4147-A177-3AD203B41FA5}">
                      <a16:colId xmlns:a16="http://schemas.microsoft.com/office/drawing/2014/main" val="2354449706"/>
                    </a:ext>
                  </a:extLst>
                </a:gridCol>
              </a:tblGrid>
              <a:tr h="503787">
                <a:tc>
                  <a:txBody>
                    <a:bodyPr/>
                    <a:lstStyle/>
                    <a:p>
                      <a:pPr marL="0" algn="ctr" defTabSz="914400" rtl="0" eaLnBrk="1" fontAlgn="b" latinLnBrk="0" hangingPunct="1">
                        <a:lnSpc>
                          <a:spcPct val="107000"/>
                        </a:lnSpc>
                        <a:spcAft>
                          <a:spcPts val="800"/>
                        </a:spcAft>
                      </a:pP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Source \ </a:t>
                      </a: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Destination</a:t>
                      </a:r>
                      <a:endPar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Tábor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Příbram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Jindřichův Hradec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Písek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b" latinLnBrk="0" hangingPunct="1">
                        <a:lnSpc>
                          <a:spcPct val="107000"/>
                        </a:lnSpc>
                        <a:spcBef>
                          <a:spcPts val="0"/>
                        </a:spcBef>
                        <a:spcAft>
                          <a:spcPts val="800"/>
                        </a:spcAft>
                        <a:buClrTx/>
                        <a:buSzTx/>
                        <a:buFontTx/>
                        <a:buNone/>
                        <a:tabLst/>
                        <a:defRPr/>
                      </a:pPr>
                      <a:r>
                        <a:rPr lang="en-US" sz="1200" b="1" i="0" u="none" strike="noStrike" kern="1200" noProof="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Supply</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hectoliter</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442734866"/>
                  </a:ext>
                </a:extLst>
              </a:tr>
              <a:tr h="324596">
                <a:tc>
                  <a:txBody>
                    <a:bodyPr/>
                    <a:lstStyle/>
                    <a:p>
                      <a:pPr marL="0" algn="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Plzeň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78606253"/>
                  </a:ext>
                </a:extLst>
              </a:tr>
              <a:tr h="324596">
                <a:tc>
                  <a:txBody>
                    <a:bodyPr/>
                    <a:lstStyle/>
                    <a:p>
                      <a:pPr marL="0" algn="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České Budějovice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160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21637252"/>
                  </a:ext>
                </a:extLst>
              </a:tr>
              <a:tr h="324596">
                <a:tc>
                  <a:txBody>
                    <a:bodyPr/>
                    <a:lstStyle/>
                    <a:p>
                      <a:pPr marL="0" algn="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Jihlava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50439321"/>
                  </a:ext>
                </a:extLst>
              </a:tr>
              <a:tr h="324596">
                <a:tc>
                  <a:txBody>
                    <a:bodyPr/>
                    <a:lstStyle/>
                    <a:p>
                      <a:pPr marL="0" algn="r" defTabSz="914400" rtl="0" eaLnBrk="1" fontAlgn="b" latinLnBrk="0" hangingPunct="1">
                        <a:lnSpc>
                          <a:spcPct val="107000"/>
                        </a:lnSpc>
                        <a:spcAft>
                          <a:spcPts val="800"/>
                        </a:spcAft>
                      </a:pP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Demand</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hectoliters</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90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dirty="0">
                          <a:solidFill>
                            <a:sysClr val="windowText" lastClr="000000"/>
                          </a:solidFill>
                          <a:effectLst/>
                          <a:latin typeface="Arial" panose="020B0604020202020204" pitchFamily="34" charset="0"/>
                          <a:ea typeface="+mn-ea"/>
                          <a:cs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79492662"/>
                  </a:ext>
                </a:extLst>
              </a:tr>
            </a:tbl>
          </a:graphicData>
        </a:graphic>
      </p:graphicFrame>
      <p:graphicFrame>
        <p:nvGraphicFramePr>
          <p:cNvPr id="5" name="Objekt 4">
            <a:extLst>
              <a:ext uri="{FF2B5EF4-FFF2-40B4-BE49-F238E27FC236}">
                <a16:creationId xmlns:a16="http://schemas.microsoft.com/office/drawing/2014/main" id="{C9B2EA69-46BE-FB3C-48F0-0B886457BAEF}"/>
              </a:ext>
            </a:extLst>
          </p:cNvPr>
          <p:cNvGraphicFramePr>
            <a:graphicFrameLocks noChangeAspect="1"/>
          </p:cNvGraphicFramePr>
          <p:nvPr>
            <p:extLst>
              <p:ext uri="{D42A27DB-BD31-4B8C-83A1-F6EECF244321}">
                <p14:modId xmlns:p14="http://schemas.microsoft.com/office/powerpoint/2010/main" val="2290535642"/>
              </p:ext>
            </p:extLst>
          </p:nvPr>
        </p:nvGraphicFramePr>
        <p:xfrm>
          <a:off x="1268412" y="4584699"/>
          <a:ext cx="4213653" cy="334723"/>
        </p:xfrm>
        <a:graphic>
          <a:graphicData uri="http://schemas.openxmlformats.org/presentationml/2006/ole">
            <mc:AlternateContent xmlns:mc="http://schemas.openxmlformats.org/markup-compatibility/2006">
              <mc:Choice xmlns:v="urn:schemas-microsoft-com:vml" Requires="v">
                <p:oleObj name="Equation" r:id="rId2" imgW="2819160" imgH="228600" progId="Equation.DSMT4">
                  <p:embed/>
                </p:oleObj>
              </mc:Choice>
              <mc:Fallback>
                <p:oleObj name="Equation" r:id="rId2" imgW="2819160" imgH="228600" progId="Equation.DSMT4">
                  <p:embed/>
                  <p:pic>
                    <p:nvPicPr>
                      <p:cNvPr id="5" name="Objekt 4">
                        <a:extLst>
                          <a:ext uri="{FF2B5EF4-FFF2-40B4-BE49-F238E27FC236}">
                            <a16:creationId xmlns:a16="http://schemas.microsoft.com/office/drawing/2014/main" id="{C9B2EA69-46BE-FB3C-48F0-0B886457BAEF}"/>
                          </a:ext>
                        </a:extLst>
                      </p:cNvPr>
                      <p:cNvPicPr/>
                      <p:nvPr/>
                    </p:nvPicPr>
                    <p:blipFill>
                      <a:blip r:embed="rId3"/>
                      <a:stretch>
                        <a:fillRect/>
                      </a:stretch>
                    </p:blipFill>
                    <p:spPr>
                      <a:xfrm>
                        <a:off x="1268412" y="4584699"/>
                        <a:ext cx="4213653" cy="334723"/>
                      </a:xfrm>
                      <a:prstGeom prst="rect">
                        <a:avLst/>
                      </a:prstGeom>
                    </p:spPr>
                  </p:pic>
                </p:oleObj>
              </mc:Fallback>
            </mc:AlternateContent>
          </a:graphicData>
        </a:graphic>
      </p:graphicFrame>
      <p:graphicFrame>
        <p:nvGraphicFramePr>
          <p:cNvPr id="6" name="Objekt 5">
            <a:extLst>
              <a:ext uri="{FF2B5EF4-FFF2-40B4-BE49-F238E27FC236}">
                <a16:creationId xmlns:a16="http://schemas.microsoft.com/office/drawing/2014/main" id="{E24A4EEA-72E4-10E6-20AC-242C209A1BD9}"/>
              </a:ext>
            </a:extLst>
          </p:cNvPr>
          <p:cNvGraphicFramePr>
            <a:graphicFrameLocks noChangeAspect="1"/>
          </p:cNvGraphicFramePr>
          <p:nvPr>
            <p:extLst>
              <p:ext uri="{D42A27DB-BD31-4B8C-83A1-F6EECF244321}">
                <p14:modId xmlns:p14="http://schemas.microsoft.com/office/powerpoint/2010/main" val="3741867629"/>
              </p:ext>
            </p:extLst>
          </p:nvPr>
        </p:nvGraphicFramePr>
        <p:xfrm>
          <a:off x="1268413" y="5299075"/>
          <a:ext cx="5749925" cy="358775"/>
        </p:xfrm>
        <a:graphic>
          <a:graphicData uri="http://schemas.openxmlformats.org/presentationml/2006/ole">
            <mc:AlternateContent xmlns:mc="http://schemas.openxmlformats.org/markup-compatibility/2006">
              <mc:Choice xmlns:v="urn:schemas-microsoft-com:vml" Requires="v">
                <p:oleObj name="Equation" r:id="rId4" imgW="4089240" imgH="241200" progId="Equation.DSMT4">
                  <p:embed/>
                </p:oleObj>
              </mc:Choice>
              <mc:Fallback>
                <p:oleObj name="Equation" r:id="rId4" imgW="4089240" imgH="241200" progId="Equation.DSMT4">
                  <p:embed/>
                  <p:pic>
                    <p:nvPicPr>
                      <p:cNvPr id="6" name="Objekt 5">
                        <a:extLst>
                          <a:ext uri="{FF2B5EF4-FFF2-40B4-BE49-F238E27FC236}">
                            <a16:creationId xmlns:a16="http://schemas.microsoft.com/office/drawing/2014/main" id="{E24A4EEA-72E4-10E6-20AC-242C209A1BD9}"/>
                          </a:ext>
                        </a:extLst>
                      </p:cNvPr>
                      <p:cNvPicPr/>
                      <p:nvPr/>
                    </p:nvPicPr>
                    <p:blipFill>
                      <a:blip r:embed="rId5"/>
                      <a:stretch>
                        <a:fillRect/>
                      </a:stretch>
                    </p:blipFill>
                    <p:spPr>
                      <a:xfrm>
                        <a:off x="1268413" y="5299075"/>
                        <a:ext cx="5749925" cy="358775"/>
                      </a:xfrm>
                      <a:prstGeom prst="rect">
                        <a:avLst/>
                      </a:prstGeom>
                    </p:spPr>
                  </p:pic>
                </p:oleObj>
              </mc:Fallback>
            </mc:AlternateContent>
          </a:graphicData>
        </a:graphic>
      </p:graphicFrame>
    </p:spTree>
    <p:extLst>
      <p:ext uri="{BB962C8B-B14F-4D97-AF65-F5344CB8AC3E}">
        <p14:creationId xmlns:p14="http://schemas.microsoft.com/office/powerpoint/2010/main" val="6982915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D850296-AE55-4A54-AE38-EA28565F79C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kt 6" hidden="1">
                        <a:extLst>
                          <a:ext uri="{FF2B5EF4-FFF2-40B4-BE49-F238E27FC236}">
                            <a16:creationId xmlns:a16="http://schemas.microsoft.com/office/drawing/2014/main" id="{ED850296-AE55-4A54-AE38-EA28565F79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Zástupný symbol pro číslo snímku 1">
            <a:extLst>
              <a:ext uri="{FF2B5EF4-FFF2-40B4-BE49-F238E27FC236}">
                <a16:creationId xmlns:a16="http://schemas.microsoft.com/office/drawing/2014/main" id="{B14DEB9D-C525-446E-917B-0E9C5E383445}"/>
              </a:ext>
            </a:extLst>
          </p:cNvPr>
          <p:cNvSpPr>
            <a:spLocks noGrp="1"/>
          </p:cNvSpPr>
          <p:nvPr>
            <p:ph type="sldNum" sz="quarter" idx="2"/>
          </p:nvPr>
        </p:nvSpPr>
        <p:spPr/>
        <p:txBody>
          <a:bodyPr/>
          <a:lstStyle/>
          <a:p>
            <a:fld id="{86CB4B4D-7CA3-9044-876B-883B54F8677D}" type="slidenum">
              <a:rPr lang="cs-CZ" smtClean="0"/>
              <a:t>91</a:t>
            </a:fld>
            <a:endParaRPr lang="cs-CZ"/>
          </a:p>
        </p:txBody>
      </p:sp>
      <p:sp>
        <p:nvSpPr>
          <p:cNvPr id="3" name="Zástupný text 2">
            <a:extLst>
              <a:ext uri="{FF2B5EF4-FFF2-40B4-BE49-F238E27FC236}">
                <a16:creationId xmlns:a16="http://schemas.microsoft.com/office/drawing/2014/main" id="{AC5B7E03-1A0E-4D96-AF2F-27FD6F30ABCC}"/>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4" name="Zástupný text 3">
            <a:extLst>
              <a:ext uri="{FF2B5EF4-FFF2-40B4-BE49-F238E27FC236}">
                <a16:creationId xmlns:a16="http://schemas.microsoft.com/office/drawing/2014/main" id="{BF130FC0-EC2F-4CBC-8C43-39E9DF450EFB}"/>
              </a:ext>
            </a:extLst>
          </p:cNvPr>
          <p:cNvSpPr>
            <a:spLocks noGrp="1"/>
          </p:cNvSpPr>
          <p:nvPr>
            <p:ph type="body" sz="half" idx="22"/>
          </p:nvPr>
        </p:nvSpPr>
        <p:spPr>
          <a:xfrm>
            <a:off x="438468" y="1651646"/>
            <a:ext cx="10811686" cy="3773488"/>
          </a:xfrm>
        </p:spPr>
        <p:txBody>
          <a:bodyPr/>
          <a:lstStyle/>
          <a:p>
            <a:pPr marL="285750" indent="-285750">
              <a:buFont typeface="Wingdings" panose="05000000000000000000" pitchFamily="2" charset="2"/>
              <a:buChar char="§"/>
            </a:pPr>
            <a:r>
              <a:rPr lang="en-US" dirty="0"/>
              <a:t>Based on the transportation problem.</a:t>
            </a:r>
            <a:endParaRPr lang="cs-CZ" dirty="0"/>
          </a:p>
          <a:p>
            <a:pPr marL="285750" indent="-285750">
              <a:buFont typeface="Wingdings" panose="05000000000000000000" pitchFamily="2" charset="2"/>
              <a:buChar char="§"/>
            </a:pPr>
            <a:r>
              <a:rPr lang="en-US" dirty="0"/>
              <a:t>Goods is transported in </a:t>
            </a:r>
            <a:r>
              <a:rPr lang="en-US" dirty="0">
                <a:solidFill>
                  <a:srgbClr val="4BA82E"/>
                </a:solidFill>
              </a:rPr>
              <a:t>containers of the same capacity</a:t>
            </a:r>
            <a:r>
              <a:rPr lang="en-US" dirty="0"/>
              <a:t>. </a:t>
            </a:r>
          </a:p>
          <a:p>
            <a:pPr marL="285750" indent="-285750">
              <a:buFont typeface="Wingdings" panose="05000000000000000000" pitchFamily="2" charset="2"/>
              <a:buChar char="§"/>
            </a:pPr>
            <a:r>
              <a:rPr lang="en-US" dirty="0"/>
              <a:t>The </a:t>
            </a:r>
            <a:r>
              <a:rPr lang="en-US" dirty="0">
                <a:solidFill>
                  <a:srgbClr val="4BA82E"/>
                </a:solidFill>
              </a:rPr>
              <a:t>shipping costs are not associated with</a:t>
            </a:r>
            <a:r>
              <a:rPr lang="en-US" dirty="0"/>
              <a:t> the </a:t>
            </a:r>
            <a:r>
              <a:rPr lang="en-US" dirty="0">
                <a:solidFill>
                  <a:srgbClr val="4BA82E"/>
                </a:solidFill>
              </a:rPr>
              <a:t>transported unit</a:t>
            </a:r>
            <a:r>
              <a:rPr lang="en-US" dirty="0"/>
              <a:t>, but with the </a:t>
            </a:r>
            <a:r>
              <a:rPr lang="en-US" dirty="0">
                <a:solidFill>
                  <a:srgbClr val="4BA82E"/>
                </a:solidFill>
              </a:rPr>
              <a:t>use of one container</a:t>
            </a:r>
            <a:r>
              <a:rPr lang="en-US" dirty="0"/>
              <a:t> </a:t>
            </a:r>
            <a:r>
              <a:rPr lang="en-US" dirty="0">
                <a:solidFill>
                  <a:srgbClr val="4BA82E"/>
                </a:solidFill>
              </a:rPr>
              <a:t>between</a:t>
            </a:r>
            <a:r>
              <a:rPr lang="en-US" dirty="0"/>
              <a:t> the </a:t>
            </a:r>
            <a:r>
              <a:rPr lang="en-US" dirty="0">
                <a:solidFill>
                  <a:srgbClr val="4BA82E"/>
                </a:solidFill>
              </a:rPr>
              <a:t>source</a:t>
            </a:r>
            <a:r>
              <a:rPr lang="en-US" dirty="0"/>
              <a:t> and the </a:t>
            </a:r>
            <a:r>
              <a:rPr lang="en-US" dirty="0">
                <a:solidFill>
                  <a:srgbClr val="4BA82E"/>
                </a:solidFill>
              </a:rPr>
              <a:t>destination</a:t>
            </a:r>
            <a:r>
              <a:rPr lang="en-US" dirty="0"/>
              <a:t>.</a:t>
            </a:r>
            <a:endParaRPr lang="en-US" dirty="0">
              <a:highlight>
                <a:srgbClr val="FFFF00"/>
              </a:highlight>
            </a:endParaRPr>
          </a:p>
          <a:p>
            <a:pPr marL="285750" indent="-285750">
              <a:buFont typeface="Wingdings" panose="05000000000000000000" pitchFamily="2" charset="2"/>
              <a:buChar char="§"/>
            </a:pPr>
            <a:r>
              <a:rPr lang="en-US" dirty="0"/>
              <a:t>The </a:t>
            </a:r>
            <a:r>
              <a:rPr lang="en-US" dirty="0">
                <a:solidFill>
                  <a:srgbClr val="4BA82E"/>
                </a:solidFill>
              </a:rPr>
              <a:t>objective</a:t>
            </a:r>
            <a:r>
              <a:rPr lang="en-US" dirty="0"/>
              <a:t> is to determine the </a:t>
            </a:r>
            <a:r>
              <a:rPr lang="en-US" dirty="0">
                <a:solidFill>
                  <a:srgbClr val="4BA82E"/>
                </a:solidFill>
              </a:rPr>
              <a:t>shipments between sources and destinations </a:t>
            </a:r>
            <a:r>
              <a:rPr lang="en-US" dirty="0"/>
              <a:t>and</a:t>
            </a:r>
            <a:r>
              <a:rPr lang="en-US" dirty="0">
                <a:solidFill>
                  <a:srgbClr val="4BA82E"/>
                </a:solidFill>
              </a:rPr>
              <a:t> </a:t>
            </a:r>
            <a:r>
              <a:rPr lang="en-US" dirty="0"/>
              <a:t>the</a:t>
            </a:r>
            <a:r>
              <a:rPr lang="en-US" dirty="0">
                <a:solidFill>
                  <a:srgbClr val="4BA82E"/>
                </a:solidFill>
              </a:rPr>
              <a:t> number of containers used for </a:t>
            </a:r>
            <a:r>
              <a:rPr lang="en-US" dirty="0"/>
              <a:t>the</a:t>
            </a:r>
            <a:r>
              <a:rPr lang="en-US" dirty="0">
                <a:solidFill>
                  <a:srgbClr val="4BA82E"/>
                </a:solidFill>
              </a:rPr>
              <a:t> transport</a:t>
            </a:r>
            <a:r>
              <a:rPr lang="cs-CZ" dirty="0">
                <a:solidFill>
                  <a:srgbClr val="4BA82E"/>
                </a:solidFill>
              </a:rPr>
              <a:t> </a:t>
            </a:r>
            <a:r>
              <a:rPr lang="en-US" dirty="0"/>
              <a:t>at the minimal total transportation costs.</a:t>
            </a:r>
            <a:endParaRPr lang="en-US" dirty="0">
              <a:solidFill>
                <a:srgbClr val="4BA82E"/>
              </a:solidFill>
            </a:endParaRPr>
          </a:p>
        </p:txBody>
      </p:sp>
      <p:sp>
        <p:nvSpPr>
          <p:cNvPr id="5" name="Zástupný symbol pro zápatí 4">
            <a:extLst>
              <a:ext uri="{FF2B5EF4-FFF2-40B4-BE49-F238E27FC236}">
                <a16:creationId xmlns:a16="http://schemas.microsoft.com/office/drawing/2014/main" id="{1712C086-CC57-45FE-8CA9-261B1DFDEEC4}"/>
              </a:ext>
            </a:extLst>
          </p:cNvPr>
          <p:cNvSpPr>
            <a:spLocks noGrp="1"/>
          </p:cNvSpPr>
          <p:nvPr>
            <p:ph type="ftr" sz="quarter" idx="11"/>
          </p:nvPr>
        </p:nvSpPr>
        <p:spPr/>
        <p:txBody>
          <a:bodyPr/>
          <a:lstStyle/>
          <a:p>
            <a:r>
              <a:rPr lang="en-US" dirty="0"/>
              <a:t>Operational Research II, ŠAU, Jan Fábry, </a:t>
            </a:r>
            <a:fld id="{0AC4D4BC-463F-45AA-ACC0-4DB82BACE61D}" type="datetime1">
              <a:rPr lang="cs-CZ" smtClean="0"/>
              <a:pPr/>
              <a:t>03.03.2025</a:t>
            </a:fld>
            <a:endParaRPr lang="cs-CZ" dirty="0"/>
          </a:p>
        </p:txBody>
      </p:sp>
      <p:sp>
        <p:nvSpPr>
          <p:cNvPr id="6" name="Zástupný text 5">
            <a:extLst>
              <a:ext uri="{FF2B5EF4-FFF2-40B4-BE49-F238E27FC236}">
                <a16:creationId xmlns:a16="http://schemas.microsoft.com/office/drawing/2014/main" id="{3100D482-19B7-4D66-8FFE-D7AA11A8C21E}"/>
              </a:ext>
            </a:extLst>
          </p:cNvPr>
          <p:cNvSpPr>
            <a:spLocks noGrp="1"/>
          </p:cNvSpPr>
          <p:nvPr>
            <p:ph type="body" sz="quarter" idx="23"/>
          </p:nvPr>
        </p:nvSpPr>
        <p:spPr/>
        <p:txBody>
          <a:bodyPr/>
          <a:lstStyle/>
          <a:p>
            <a:r>
              <a:rPr lang="cs-CZ" dirty="0" err="1"/>
              <a:t>Container</a:t>
            </a:r>
            <a:r>
              <a:rPr lang="cs-CZ" dirty="0"/>
              <a:t> </a:t>
            </a:r>
            <a:r>
              <a:rPr lang="cs-CZ" dirty="0" err="1"/>
              <a:t>Transportation</a:t>
            </a:r>
            <a:r>
              <a:rPr lang="cs-CZ" dirty="0"/>
              <a:t> </a:t>
            </a:r>
            <a:r>
              <a:rPr lang="cs-CZ" dirty="0" err="1"/>
              <a:t>Problem</a:t>
            </a:r>
            <a:endParaRPr lang="cs-CZ" dirty="0"/>
          </a:p>
        </p:txBody>
      </p:sp>
    </p:spTree>
    <p:extLst>
      <p:ext uri="{BB962C8B-B14F-4D97-AF65-F5344CB8AC3E}">
        <p14:creationId xmlns:p14="http://schemas.microsoft.com/office/powerpoint/2010/main" val="17824203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C638F16E-F0BB-4B11-A939-5C5B6F9F55AE}"/>
              </a:ext>
            </a:extLst>
          </p:cNvPr>
          <p:cNvSpPr>
            <a:spLocks noGrp="1"/>
          </p:cNvSpPr>
          <p:nvPr>
            <p:ph type="sldNum" sz="quarter" idx="2"/>
          </p:nvPr>
        </p:nvSpPr>
        <p:spPr/>
        <p:txBody>
          <a:bodyPr/>
          <a:lstStyle/>
          <a:p>
            <a:fld id="{86CB4B4D-7CA3-9044-876B-883B54F8677D}" type="slidenum">
              <a:rPr lang="cs-CZ" smtClean="0"/>
              <a:t>92</a:t>
            </a:fld>
            <a:endParaRPr lang="cs-CZ"/>
          </a:p>
        </p:txBody>
      </p:sp>
      <p:sp>
        <p:nvSpPr>
          <p:cNvPr id="3" name="Zástupný text 2">
            <a:extLst>
              <a:ext uri="{FF2B5EF4-FFF2-40B4-BE49-F238E27FC236}">
                <a16:creationId xmlns:a16="http://schemas.microsoft.com/office/drawing/2014/main" id="{4D032519-05FB-4F8E-8D03-CD771DED9F88}"/>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4" name="Zástupný text 3">
            <a:extLst>
              <a:ext uri="{FF2B5EF4-FFF2-40B4-BE49-F238E27FC236}">
                <a16:creationId xmlns:a16="http://schemas.microsoft.com/office/drawing/2014/main" id="{E7CD7D37-DB00-403D-903C-D6C4BAB8F436}"/>
              </a:ext>
            </a:extLst>
          </p:cNvPr>
          <p:cNvSpPr>
            <a:spLocks noGrp="1"/>
          </p:cNvSpPr>
          <p:nvPr>
            <p:ph type="body" sz="half" idx="22"/>
          </p:nvPr>
        </p:nvSpPr>
        <p:spPr>
          <a:xfrm>
            <a:off x="438469" y="1647546"/>
            <a:ext cx="10811686" cy="4251230"/>
          </a:xfrm>
        </p:spPr>
        <p:txBody>
          <a:bodyPr>
            <a:normAutofit/>
          </a:bodyPr>
          <a:lstStyle/>
          <a:p>
            <a:pPr marL="285750" lvl="0" indent="-285750">
              <a:lnSpc>
                <a:spcPct val="110000"/>
              </a:lnSpc>
              <a:buFont typeface="Wingdings" panose="05000000000000000000" pitchFamily="2" charset="2"/>
              <a:buChar char="§"/>
            </a:pPr>
            <a:r>
              <a:rPr lang="cs-CZ" b="1" dirty="0" err="1"/>
              <a:t>Example</a:t>
            </a:r>
            <a:endParaRPr lang="en-US" b="1" dirty="0"/>
          </a:p>
          <a:p>
            <a:pPr lvl="1">
              <a:lnSpc>
                <a:spcPct val="110000"/>
              </a:lnSpc>
            </a:pPr>
            <a:r>
              <a:rPr lang="en-US" dirty="0"/>
              <a:t>Let's assume that </a:t>
            </a:r>
            <a:r>
              <a:rPr lang="en-US" dirty="0">
                <a:solidFill>
                  <a:schemeClr val="accent2"/>
                </a:solidFill>
              </a:rPr>
              <a:t>in</a:t>
            </a:r>
            <a:r>
              <a:rPr lang="en-US" dirty="0"/>
              <a:t> the </a:t>
            </a:r>
            <a:r>
              <a:rPr lang="en-US" dirty="0">
                <a:solidFill>
                  <a:schemeClr val="accent2"/>
                </a:solidFill>
              </a:rPr>
              <a:t>previous example</a:t>
            </a:r>
            <a:r>
              <a:rPr lang="en-US" dirty="0"/>
              <a:t>, the transport company will charge prices for the transport (rental) of one tank between individual </a:t>
            </a:r>
            <a:r>
              <a:rPr lang="cs-CZ" dirty="0" err="1"/>
              <a:t>sources</a:t>
            </a:r>
            <a:r>
              <a:rPr lang="en-US" dirty="0"/>
              <a:t> and </a:t>
            </a:r>
            <a:r>
              <a:rPr lang="cs-CZ" dirty="0" err="1"/>
              <a:t>destinations</a:t>
            </a:r>
            <a:r>
              <a:rPr lang="en-US" dirty="0"/>
              <a:t>.</a:t>
            </a:r>
            <a:endParaRPr lang="cs-CZ" dirty="0"/>
          </a:p>
          <a:p>
            <a:pPr lvl="1">
              <a:lnSpc>
                <a:spcPct val="110000"/>
              </a:lnSpc>
            </a:pPr>
            <a:r>
              <a:rPr lang="en-US" dirty="0"/>
              <a:t>Tanks with a </a:t>
            </a:r>
            <a:r>
              <a:rPr lang="en-US" dirty="0">
                <a:solidFill>
                  <a:schemeClr val="accent2"/>
                </a:solidFill>
              </a:rPr>
              <a:t>capacity</a:t>
            </a:r>
            <a:r>
              <a:rPr lang="en-US" dirty="0"/>
              <a:t> of </a:t>
            </a:r>
            <a:r>
              <a:rPr lang="en-US" dirty="0">
                <a:solidFill>
                  <a:schemeClr val="accent2"/>
                </a:solidFill>
              </a:rPr>
              <a:t>20 hl</a:t>
            </a:r>
            <a:r>
              <a:rPr lang="en-US" dirty="0"/>
              <a:t> can be used for </a:t>
            </a:r>
            <a:r>
              <a:rPr lang="en-US" dirty="0">
                <a:solidFill>
                  <a:schemeClr val="accent2"/>
                </a:solidFill>
              </a:rPr>
              <a:t>transport</a:t>
            </a:r>
            <a:r>
              <a:rPr lang="en-US" dirty="0"/>
              <a:t>.</a:t>
            </a:r>
            <a:endParaRPr lang="cs-CZ" dirty="0"/>
          </a:p>
          <a:p>
            <a:pPr lvl="1">
              <a:lnSpc>
                <a:spcPct val="110000"/>
              </a:lnSpc>
            </a:pPr>
            <a:r>
              <a:rPr lang="en-US" dirty="0"/>
              <a:t>The </a:t>
            </a:r>
            <a:r>
              <a:rPr lang="en-US" dirty="0">
                <a:solidFill>
                  <a:srgbClr val="4BA82E"/>
                </a:solidFill>
              </a:rPr>
              <a:t>objective</a:t>
            </a:r>
            <a:r>
              <a:rPr lang="en-US" dirty="0"/>
              <a:t> is to determine </a:t>
            </a:r>
            <a:r>
              <a:rPr lang="en-US" dirty="0">
                <a:solidFill>
                  <a:srgbClr val="4BA82E"/>
                </a:solidFill>
              </a:rPr>
              <a:t>how many </a:t>
            </a:r>
            <a:r>
              <a:rPr lang="cs-CZ" dirty="0" err="1">
                <a:solidFill>
                  <a:srgbClr val="4BA82E"/>
                </a:solidFill>
              </a:rPr>
              <a:t>hecto</a:t>
            </a:r>
            <a:r>
              <a:rPr lang="en-US" dirty="0">
                <a:solidFill>
                  <a:srgbClr val="4BA82E"/>
                </a:solidFill>
              </a:rPr>
              <a:t>liters of gasoline</a:t>
            </a:r>
            <a:r>
              <a:rPr lang="cs-CZ" dirty="0">
                <a:solidFill>
                  <a:srgbClr val="4BA82E"/>
                </a:solidFill>
              </a:rPr>
              <a:t> </a:t>
            </a:r>
            <a:r>
              <a:rPr lang="en-US" dirty="0">
                <a:solidFill>
                  <a:srgbClr val="4BA82E"/>
                </a:solidFill>
              </a:rPr>
              <a:t>will be shipped between the individual locations</a:t>
            </a:r>
            <a:r>
              <a:rPr lang="en-US" dirty="0"/>
              <a:t>, but in addition, to determine </a:t>
            </a:r>
            <a:r>
              <a:rPr lang="en-US" dirty="0">
                <a:solidFill>
                  <a:srgbClr val="4BA82E"/>
                </a:solidFill>
              </a:rPr>
              <a:t>how many tanks will be used for this transport </a:t>
            </a:r>
            <a:r>
              <a:rPr lang="en-US" dirty="0"/>
              <a:t>so that the total </a:t>
            </a:r>
            <a:r>
              <a:rPr lang="cs-CZ" dirty="0" err="1"/>
              <a:t>shipping</a:t>
            </a:r>
            <a:r>
              <a:rPr lang="en-US" dirty="0"/>
              <a:t> </a:t>
            </a:r>
            <a:r>
              <a:rPr lang="en-US" dirty="0">
                <a:solidFill>
                  <a:srgbClr val="4BA82E"/>
                </a:solidFill>
              </a:rPr>
              <a:t>costs are minimal</a:t>
            </a:r>
            <a:r>
              <a:rPr lang="en-US" dirty="0"/>
              <a:t>. </a:t>
            </a:r>
          </a:p>
        </p:txBody>
      </p:sp>
      <p:sp>
        <p:nvSpPr>
          <p:cNvPr id="5" name="Zástupný text 4">
            <a:extLst>
              <a:ext uri="{FF2B5EF4-FFF2-40B4-BE49-F238E27FC236}">
                <a16:creationId xmlns:a16="http://schemas.microsoft.com/office/drawing/2014/main" id="{CD773E9A-CCA2-4E70-A727-B0AF3FD64290}"/>
              </a:ext>
            </a:extLst>
          </p:cNvPr>
          <p:cNvSpPr>
            <a:spLocks noGrp="1"/>
          </p:cNvSpPr>
          <p:nvPr>
            <p:ph type="body" sz="quarter" idx="23"/>
          </p:nvPr>
        </p:nvSpPr>
        <p:spPr>
          <a:xfrm>
            <a:off x="460326" y="1066638"/>
            <a:ext cx="9242159" cy="369332"/>
          </a:xfrm>
        </p:spPr>
        <p:txBody>
          <a:bodyPr/>
          <a:lstStyle/>
          <a:p>
            <a:r>
              <a:rPr lang="cs-CZ" dirty="0" err="1"/>
              <a:t>Container</a:t>
            </a:r>
            <a:r>
              <a:rPr lang="cs-CZ" dirty="0"/>
              <a:t> </a:t>
            </a:r>
            <a:r>
              <a:rPr lang="cs-CZ" dirty="0" err="1"/>
              <a:t>Transportation</a:t>
            </a:r>
            <a:r>
              <a:rPr lang="cs-CZ" dirty="0"/>
              <a:t> </a:t>
            </a:r>
            <a:r>
              <a:rPr lang="cs-CZ" dirty="0" err="1"/>
              <a:t>Problem</a:t>
            </a:r>
            <a:endParaRPr lang="cs-CZ" dirty="0"/>
          </a:p>
        </p:txBody>
      </p:sp>
      <p:sp>
        <p:nvSpPr>
          <p:cNvPr id="7" name="Zástupný symbol pro zápatí 6">
            <a:extLst>
              <a:ext uri="{FF2B5EF4-FFF2-40B4-BE49-F238E27FC236}">
                <a16:creationId xmlns:a16="http://schemas.microsoft.com/office/drawing/2014/main" id="{C58178D9-B98C-464C-B48A-DCACF7258D91}"/>
              </a:ext>
            </a:extLst>
          </p:cNvPr>
          <p:cNvSpPr>
            <a:spLocks noGrp="1"/>
          </p:cNvSpPr>
          <p:nvPr>
            <p:ph type="ftr" sz="quarter" idx="11"/>
          </p:nvPr>
        </p:nvSpPr>
        <p:spPr/>
        <p:txBody>
          <a:bodyPr/>
          <a:lstStyle/>
          <a:p>
            <a:r>
              <a:rPr lang="en-US" dirty="0"/>
              <a:t>Operational Research II, ŠAU, Jan Fábry, </a:t>
            </a:r>
            <a:fld id="{0AC4D4BC-463F-45AA-ACC0-4DB82BACE61D}" type="datetime1">
              <a:rPr lang="cs-CZ" smtClean="0"/>
              <a:pPr/>
              <a:t>03.03.2025</a:t>
            </a:fld>
            <a:endParaRPr lang="cs-CZ" dirty="0"/>
          </a:p>
        </p:txBody>
      </p:sp>
      <p:graphicFrame>
        <p:nvGraphicFramePr>
          <p:cNvPr id="6" name="Tabulka 5">
            <a:extLst>
              <a:ext uri="{FF2B5EF4-FFF2-40B4-BE49-F238E27FC236}">
                <a16:creationId xmlns:a16="http://schemas.microsoft.com/office/drawing/2014/main" id="{DAC9E633-89ED-064B-C3D3-128480603EC4}"/>
              </a:ext>
            </a:extLst>
          </p:cNvPr>
          <p:cNvGraphicFramePr>
            <a:graphicFrameLocks noGrp="1"/>
          </p:cNvGraphicFramePr>
          <p:nvPr>
            <p:extLst>
              <p:ext uri="{D42A27DB-BD31-4B8C-83A1-F6EECF244321}">
                <p14:modId xmlns:p14="http://schemas.microsoft.com/office/powerpoint/2010/main" val="688572739"/>
              </p:ext>
            </p:extLst>
          </p:nvPr>
        </p:nvGraphicFramePr>
        <p:xfrm>
          <a:off x="1156327" y="3889517"/>
          <a:ext cx="7048670" cy="1802171"/>
        </p:xfrm>
        <a:graphic>
          <a:graphicData uri="http://schemas.openxmlformats.org/drawingml/2006/table">
            <a:tbl>
              <a:tblPr firstRow="1" firstCol="1" bandRow="1">
                <a:tableStyleId>{5C22544A-7EE6-4342-B048-85BDC9FD1C3A}</a:tableStyleId>
              </a:tblPr>
              <a:tblGrid>
                <a:gridCol w="2013455">
                  <a:extLst>
                    <a:ext uri="{9D8B030D-6E8A-4147-A177-3AD203B41FA5}">
                      <a16:colId xmlns:a16="http://schemas.microsoft.com/office/drawing/2014/main" val="3330628115"/>
                    </a:ext>
                  </a:extLst>
                </a:gridCol>
                <a:gridCol w="1007043">
                  <a:extLst>
                    <a:ext uri="{9D8B030D-6E8A-4147-A177-3AD203B41FA5}">
                      <a16:colId xmlns:a16="http://schemas.microsoft.com/office/drawing/2014/main" val="825445080"/>
                    </a:ext>
                  </a:extLst>
                </a:gridCol>
                <a:gridCol w="1007043">
                  <a:extLst>
                    <a:ext uri="{9D8B030D-6E8A-4147-A177-3AD203B41FA5}">
                      <a16:colId xmlns:a16="http://schemas.microsoft.com/office/drawing/2014/main" val="4193229883"/>
                    </a:ext>
                  </a:extLst>
                </a:gridCol>
                <a:gridCol w="1007043">
                  <a:extLst>
                    <a:ext uri="{9D8B030D-6E8A-4147-A177-3AD203B41FA5}">
                      <a16:colId xmlns:a16="http://schemas.microsoft.com/office/drawing/2014/main" val="1416875034"/>
                    </a:ext>
                  </a:extLst>
                </a:gridCol>
                <a:gridCol w="1007043">
                  <a:extLst>
                    <a:ext uri="{9D8B030D-6E8A-4147-A177-3AD203B41FA5}">
                      <a16:colId xmlns:a16="http://schemas.microsoft.com/office/drawing/2014/main" val="2257983111"/>
                    </a:ext>
                  </a:extLst>
                </a:gridCol>
                <a:gridCol w="1007043">
                  <a:extLst>
                    <a:ext uri="{9D8B030D-6E8A-4147-A177-3AD203B41FA5}">
                      <a16:colId xmlns:a16="http://schemas.microsoft.com/office/drawing/2014/main" val="2354449706"/>
                    </a:ext>
                  </a:extLst>
                </a:gridCol>
              </a:tblGrid>
              <a:tr h="503787">
                <a:tc>
                  <a:txBody>
                    <a:bodyPr/>
                    <a:lstStyle/>
                    <a:p>
                      <a:pPr marL="0" algn="ctr" defTabSz="914400" rtl="0" eaLnBrk="1" fontAlgn="b" latinLnBrk="0" hangingPunct="1">
                        <a:lnSpc>
                          <a:spcPct val="107000"/>
                        </a:lnSpc>
                        <a:spcAft>
                          <a:spcPts val="800"/>
                        </a:spcAft>
                      </a:pP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Source \ </a:t>
                      </a: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Destination</a:t>
                      </a:r>
                      <a:endPar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Tábor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Příbram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Jindřichův Hradec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Písek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Supply (</a:t>
                      </a: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hectoliter</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442734866"/>
                  </a:ext>
                </a:extLst>
              </a:tr>
              <a:tr h="324596">
                <a:tc>
                  <a:txBody>
                    <a:bodyPr/>
                    <a:lstStyle/>
                    <a:p>
                      <a:pPr marL="0" algn="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Plzeň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210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420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78606253"/>
                  </a:ext>
                </a:extLst>
              </a:tr>
              <a:tr h="324596">
                <a:tc>
                  <a:txBody>
                    <a:bodyPr/>
                    <a:lstStyle/>
                    <a:p>
                      <a:pPr marL="0" algn="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České Budějovice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260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260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160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21637252"/>
                  </a:ext>
                </a:extLst>
              </a:tr>
              <a:tr h="324596">
                <a:tc>
                  <a:txBody>
                    <a:bodyPr/>
                    <a:lstStyle/>
                    <a:p>
                      <a:pPr marL="0" algn="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Jihlava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210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180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340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50439321"/>
                  </a:ext>
                </a:extLst>
              </a:tr>
              <a:tr h="324596">
                <a:tc>
                  <a:txBody>
                    <a:bodyPr/>
                    <a:lstStyle/>
                    <a:p>
                      <a:pPr marL="0" algn="r" defTabSz="914400" rtl="0" eaLnBrk="1" fontAlgn="b" latinLnBrk="0" hangingPunct="1">
                        <a:lnSpc>
                          <a:spcPct val="107000"/>
                        </a:lnSpc>
                        <a:spcAft>
                          <a:spcPts val="800"/>
                        </a:spcAft>
                      </a:pP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Demand</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hectoliters</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90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dirty="0">
                          <a:solidFill>
                            <a:sysClr val="windowText" lastClr="000000"/>
                          </a:solidFill>
                          <a:effectLst/>
                          <a:latin typeface="Arial" panose="020B0604020202020204" pitchFamily="34" charset="0"/>
                          <a:ea typeface="+mn-ea"/>
                          <a:cs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79492662"/>
                  </a:ext>
                </a:extLst>
              </a:tr>
            </a:tbl>
          </a:graphicData>
        </a:graphic>
      </p:graphicFrame>
    </p:spTree>
    <p:extLst>
      <p:ext uri="{BB962C8B-B14F-4D97-AF65-F5344CB8AC3E}">
        <p14:creationId xmlns:p14="http://schemas.microsoft.com/office/powerpoint/2010/main" val="13773370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836EE770-9B87-4888-8D12-7AE4A387CD6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6" name="Objekt 5" hidden="1">
                        <a:extLst>
                          <a:ext uri="{FF2B5EF4-FFF2-40B4-BE49-F238E27FC236}">
                            <a16:creationId xmlns:a16="http://schemas.microsoft.com/office/drawing/2014/main" id="{836EE770-9B87-4888-8D12-7AE4A387CD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93</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18" name="Zástupný text 4">
            <a:extLst>
              <a:ext uri="{FF2B5EF4-FFF2-40B4-BE49-F238E27FC236}">
                <a16:creationId xmlns:a16="http://schemas.microsoft.com/office/drawing/2014/main" id="{AB1EFCF1-64B5-4DB9-8064-63D400E246EF}"/>
              </a:ext>
            </a:extLst>
          </p:cNvPr>
          <p:cNvSpPr>
            <a:spLocks noGrp="1"/>
          </p:cNvSpPr>
          <p:nvPr>
            <p:ph type="body" sz="half" idx="22"/>
          </p:nvPr>
        </p:nvSpPr>
        <p:spPr>
          <a:xfrm>
            <a:off x="438468" y="1647545"/>
            <a:ext cx="11317005" cy="4430461"/>
          </a:xfrm>
        </p:spPr>
        <p:txBody>
          <a:bodyPr>
            <a:noAutofit/>
          </a:bodyPr>
          <a:lstStyle/>
          <a:p>
            <a:pPr marL="285750" lvl="0" indent="-285750">
              <a:lnSpc>
                <a:spcPct val="110000"/>
              </a:lnSpc>
              <a:buFont typeface="Wingdings" panose="05000000000000000000" pitchFamily="2" charset="2"/>
              <a:buChar char="§"/>
              <a:tabLst>
                <a:tab pos="1970088" algn="l"/>
              </a:tabLst>
            </a:pPr>
            <a:r>
              <a:rPr lang="en-US" dirty="0">
                <a:solidFill>
                  <a:srgbClr val="4BA82E"/>
                </a:solidFill>
              </a:rPr>
              <a:t>Mathematical model is based on the mathematical model of transportation problem</a:t>
            </a:r>
            <a:r>
              <a:rPr lang="en-US" dirty="0"/>
              <a:t>. </a:t>
            </a:r>
            <a:endParaRPr lang="cs-CZ" dirty="0"/>
          </a:p>
          <a:p>
            <a:pPr marL="285750" lvl="0" indent="-285750">
              <a:lnSpc>
                <a:spcPct val="110000"/>
              </a:lnSpc>
              <a:buFont typeface="Wingdings" panose="05000000000000000000" pitchFamily="2" charset="2"/>
              <a:buChar char="§"/>
              <a:tabLst>
                <a:tab pos="1970088" algn="l"/>
              </a:tabLst>
            </a:pPr>
            <a:r>
              <a:rPr lang="cs-CZ" b="1" dirty="0" err="1"/>
              <a:t>Decision</a:t>
            </a:r>
            <a:r>
              <a:rPr lang="cs-CZ" b="1" dirty="0"/>
              <a:t> </a:t>
            </a:r>
            <a:r>
              <a:rPr lang="cs-CZ" b="1" dirty="0" err="1"/>
              <a:t>variables</a:t>
            </a:r>
            <a:endParaRPr lang="cs-CZ" b="1" dirty="0"/>
          </a:p>
          <a:p>
            <a:pPr lvl="1" indent="0">
              <a:lnSpc>
                <a:spcPct val="110000"/>
              </a:lnSpc>
              <a:buNone/>
              <a:tabLst>
                <a:tab pos="1970088" algn="l"/>
              </a:tabLst>
            </a:pPr>
            <a:endParaRPr lang="cs-CZ" sz="1800" dirty="0"/>
          </a:p>
          <a:p>
            <a:pPr marL="285750" indent="-285750">
              <a:lnSpc>
                <a:spcPct val="110000"/>
              </a:lnSpc>
              <a:buFont typeface="Wingdings" panose="05000000000000000000" pitchFamily="2" charset="2"/>
              <a:buChar char="§"/>
              <a:tabLst>
                <a:tab pos="1970088" algn="l"/>
              </a:tabLst>
            </a:pPr>
            <a:endParaRPr lang="cs-CZ" sz="1800" b="1" dirty="0"/>
          </a:p>
          <a:p>
            <a:pPr marL="285750" indent="-285750">
              <a:lnSpc>
                <a:spcPct val="110000"/>
              </a:lnSpc>
              <a:buFont typeface="Wingdings" panose="05000000000000000000" pitchFamily="2" charset="2"/>
              <a:buChar char="§"/>
              <a:tabLst>
                <a:tab pos="1970088" algn="l"/>
              </a:tabLst>
            </a:pPr>
            <a:r>
              <a:rPr lang="cs-CZ" b="1" dirty="0" err="1"/>
              <a:t>Objective</a:t>
            </a:r>
            <a:endParaRPr lang="cs-CZ" b="1" dirty="0"/>
          </a:p>
          <a:p>
            <a:pPr marL="285750" indent="-285750">
              <a:lnSpc>
                <a:spcPct val="110000"/>
              </a:lnSpc>
              <a:buFont typeface="Wingdings" panose="05000000000000000000" pitchFamily="2" charset="2"/>
              <a:buChar char="§"/>
              <a:tabLst>
                <a:tab pos="1970088" algn="l"/>
              </a:tabLst>
            </a:pPr>
            <a:endParaRPr lang="cs-CZ" b="1" dirty="0"/>
          </a:p>
          <a:p>
            <a:pPr marL="285750" indent="-285750">
              <a:lnSpc>
                <a:spcPct val="110000"/>
              </a:lnSpc>
              <a:buFont typeface="Wingdings" panose="05000000000000000000" pitchFamily="2" charset="2"/>
              <a:buChar char="§"/>
              <a:tabLst>
                <a:tab pos="1970088" algn="l"/>
              </a:tabLst>
            </a:pPr>
            <a:endParaRPr lang="cs-CZ" sz="1050" b="1" dirty="0"/>
          </a:p>
          <a:p>
            <a:pPr marL="285750" indent="-285750">
              <a:lnSpc>
                <a:spcPct val="110000"/>
              </a:lnSpc>
              <a:buFont typeface="Wingdings" panose="05000000000000000000" pitchFamily="2" charset="2"/>
              <a:buChar char="§"/>
              <a:tabLst>
                <a:tab pos="1970088" algn="l"/>
              </a:tabLst>
            </a:pPr>
            <a:r>
              <a:rPr lang="cs-CZ" b="1" dirty="0" err="1"/>
              <a:t>Constraints</a:t>
            </a:r>
            <a:endParaRPr lang="cs-CZ" b="1" dirty="0"/>
          </a:p>
          <a:p>
            <a:pPr marL="608400" indent="-230400">
              <a:lnSpc>
                <a:spcPct val="110000"/>
              </a:lnSpc>
              <a:buFont typeface="Wingdings" panose="05000000000000000000" pitchFamily="2" charset="2"/>
              <a:buChar char="§"/>
              <a:tabLst>
                <a:tab pos="1970088" algn="l"/>
              </a:tabLst>
            </a:pPr>
            <a:r>
              <a:rPr lang="en-US" dirty="0"/>
              <a:t>It is necessary to add following constraints to the constraints of</a:t>
            </a:r>
            <a:r>
              <a:rPr lang="cs-CZ" dirty="0"/>
              <a:t> </a:t>
            </a:r>
            <a:r>
              <a:rPr lang="en-US" dirty="0"/>
              <a:t>transportation problem:</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dirty="0" err="1"/>
              <a:t>Container</a:t>
            </a:r>
            <a:r>
              <a:rPr lang="cs-CZ" dirty="0"/>
              <a:t> </a:t>
            </a:r>
            <a:r>
              <a:rPr lang="cs-CZ" dirty="0" err="1"/>
              <a:t>Transportation</a:t>
            </a:r>
            <a:r>
              <a:rPr lang="cs-CZ" dirty="0"/>
              <a:t> </a:t>
            </a:r>
            <a:r>
              <a:rPr lang="cs-CZ" dirty="0" err="1"/>
              <a:t>Problem</a:t>
            </a:r>
            <a:r>
              <a:rPr lang="cs-CZ" dirty="0"/>
              <a:t> – </a:t>
            </a:r>
            <a:r>
              <a:rPr lang="cs-CZ" dirty="0" err="1"/>
              <a:t>mathematical</a:t>
            </a:r>
            <a:r>
              <a:rPr lang="cs-CZ" dirty="0"/>
              <a:t> model </a:t>
            </a:r>
            <a:r>
              <a:rPr lang="cs-CZ" dirty="0" err="1"/>
              <a:t>formulation</a:t>
            </a:r>
            <a:endParaRPr lang="cs-CZ" dirty="0"/>
          </a:p>
        </p:txBody>
      </p:sp>
      <p:sp>
        <p:nvSpPr>
          <p:cNvPr id="3" name="Rectangle 2">
            <a:extLst>
              <a:ext uri="{FF2B5EF4-FFF2-40B4-BE49-F238E27FC236}">
                <a16:creationId xmlns:a16="http://schemas.microsoft.com/office/drawing/2014/main" id="{FFCB71B1-CFD9-4EDE-A6CD-AB6CDEB0824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7" name="Rectangle 17">
            <a:extLst>
              <a:ext uri="{FF2B5EF4-FFF2-40B4-BE49-F238E27FC236}">
                <a16:creationId xmlns:a16="http://schemas.microsoft.com/office/drawing/2014/main" id="{793BB018-6F7C-4BBF-AE5F-26C011673DC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12" name="Objekt 11">
            <a:extLst>
              <a:ext uri="{FF2B5EF4-FFF2-40B4-BE49-F238E27FC236}">
                <a16:creationId xmlns:a16="http://schemas.microsoft.com/office/drawing/2014/main" id="{3CFFD5FD-0C58-4711-8C84-ECECA9BC3002}"/>
              </a:ext>
            </a:extLst>
          </p:cNvPr>
          <p:cNvGraphicFramePr>
            <a:graphicFrameLocks noChangeAspect="1"/>
          </p:cNvGraphicFramePr>
          <p:nvPr/>
        </p:nvGraphicFramePr>
        <p:xfrm>
          <a:off x="8612188" y="5949950"/>
          <a:ext cx="182562" cy="284163"/>
        </p:xfrm>
        <a:graphic>
          <a:graphicData uri="http://schemas.openxmlformats.org/presentationml/2006/ole">
            <mc:AlternateContent xmlns:mc="http://schemas.openxmlformats.org/markup-compatibility/2006">
              <mc:Choice xmlns:v="urn:schemas-microsoft-com:vml" Requires="v">
                <p:oleObj name="Equation" r:id="rId5" imgW="114120" imgH="177480" progId="Equation.DSMT4">
                  <p:embed/>
                </p:oleObj>
              </mc:Choice>
              <mc:Fallback>
                <p:oleObj name="Equation" r:id="rId5" imgW="114120" imgH="177480" progId="Equation.DSMT4">
                  <p:embed/>
                  <p:pic>
                    <p:nvPicPr>
                      <p:cNvPr id="12" name="Objekt 11">
                        <a:extLst>
                          <a:ext uri="{FF2B5EF4-FFF2-40B4-BE49-F238E27FC236}">
                            <a16:creationId xmlns:a16="http://schemas.microsoft.com/office/drawing/2014/main" id="{3CFFD5FD-0C58-4711-8C84-ECECA9BC3002}"/>
                          </a:ext>
                        </a:extLst>
                      </p:cNvPr>
                      <p:cNvPicPr>
                        <a:picLocks noChangeAspect="1" noChangeArrowheads="1"/>
                      </p:cNvPicPr>
                      <p:nvPr/>
                    </p:nvPicPr>
                    <p:blipFill>
                      <a:blip r:embed="rId6"/>
                      <a:srcRect/>
                      <a:stretch>
                        <a:fillRect/>
                      </a:stretch>
                    </p:blipFill>
                    <p:spPr bwMode="auto">
                      <a:xfrm>
                        <a:off x="8612188" y="5949950"/>
                        <a:ext cx="182562" cy="284163"/>
                      </a:xfrm>
                      <a:prstGeom prst="rect">
                        <a:avLst/>
                      </a:prstGeom>
                      <a:noFill/>
                    </p:spPr>
                  </p:pic>
                </p:oleObj>
              </mc:Fallback>
            </mc:AlternateContent>
          </a:graphicData>
        </a:graphic>
      </p:graphicFrame>
      <p:graphicFrame>
        <p:nvGraphicFramePr>
          <p:cNvPr id="11" name="Objekt 10">
            <a:extLst>
              <a:ext uri="{FF2B5EF4-FFF2-40B4-BE49-F238E27FC236}">
                <a16:creationId xmlns:a16="http://schemas.microsoft.com/office/drawing/2014/main" id="{9368831F-B2DD-4ED3-712F-22696C7421E9}"/>
              </a:ext>
            </a:extLst>
          </p:cNvPr>
          <p:cNvGraphicFramePr>
            <a:graphicFrameLocks noChangeAspect="1"/>
          </p:cNvGraphicFramePr>
          <p:nvPr/>
        </p:nvGraphicFramePr>
        <p:xfrm>
          <a:off x="10217150" y="5381625"/>
          <a:ext cx="114300" cy="177800"/>
        </p:xfrm>
        <a:graphic>
          <a:graphicData uri="http://schemas.openxmlformats.org/presentationml/2006/ole">
            <mc:AlternateContent xmlns:mc="http://schemas.openxmlformats.org/markup-compatibility/2006">
              <mc:Choice xmlns:v="urn:schemas-microsoft-com:vml" Requires="v">
                <p:oleObj name="Equation" r:id="rId7" imgW="114120" imgH="177480" progId="Equation.DSMT4">
                  <p:embed/>
                </p:oleObj>
              </mc:Choice>
              <mc:Fallback>
                <p:oleObj name="Equation" r:id="rId7" imgW="114120" imgH="177480" progId="Equation.DSMT4">
                  <p:embed/>
                  <p:pic>
                    <p:nvPicPr>
                      <p:cNvPr id="11" name="Objekt 10">
                        <a:extLst>
                          <a:ext uri="{FF2B5EF4-FFF2-40B4-BE49-F238E27FC236}">
                            <a16:creationId xmlns:a16="http://schemas.microsoft.com/office/drawing/2014/main" id="{9368831F-B2DD-4ED3-712F-22696C7421E9}"/>
                          </a:ext>
                        </a:extLst>
                      </p:cNvPr>
                      <p:cNvPicPr/>
                      <p:nvPr/>
                    </p:nvPicPr>
                    <p:blipFill>
                      <a:blip r:embed="rId8"/>
                      <a:stretch>
                        <a:fillRect/>
                      </a:stretch>
                    </p:blipFill>
                    <p:spPr>
                      <a:xfrm>
                        <a:off x="10217150" y="5381625"/>
                        <a:ext cx="114300" cy="177800"/>
                      </a:xfrm>
                      <a:prstGeom prst="rect">
                        <a:avLst/>
                      </a:prstGeom>
                    </p:spPr>
                  </p:pic>
                </p:oleObj>
              </mc:Fallback>
            </mc:AlternateContent>
          </a:graphicData>
        </a:graphic>
      </p:graphicFrame>
      <p:graphicFrame>
        <p:nvGraphicFramePr>
          <p:cNvPr id="13" name="Objekt 12">
            <a:extLst>
              <a:ext uri="{FF2B5EF4-FFF2-40B4-BE49-F238E27FC236}">
                <a16:creationId xmlns:a16="http://schemas.microsoft.com/office/drawing/2014/main" id="{55E79800-0534-F82F-9F59-0B1615F6A4D0}"/>
              </a:ext>
            </a:extLst>
          </p:cNvPr>
          <p:cNvGraphicFramePr>
            <a:graphicFrameLocks noChangeAspect="1"/>
          </p:cNvGraphicFramePr>
          <p:nvPr/>
        </p:nvGraphicFramePr>
        <p:xfrm>
          <a:off x="1075228" y="3490070"/>
          <a:ext cx="2205345" cy="748986"/>
        </p:xfrm>
        <a:graphic>
          <a:graphicData uri="http://schemas.openxmlformats.org/presentationml/2006/ole">
            <mc:AlternateContent xmlns:mc="http://schemas.openxmlformats.org/markup-compatibility/2006">
              <mc:Choice xmlns:v="urn:schemas-microsoft-com:vml" Requires="v">
                <p:oleObj name="Equation" r:id="rId9" imgW="1346040" imgH="457200" progId="Equation.DSMT4">
                  <p:embed/>
                </p:oleObj>
              </mc:Choice>
              <mc:Fallback>
                <p:oleObj name="Equation" r:id="rId9" imgW="1346040" imgH="457200" progId="Equation.DSMT4">
                  <p:embed/>
                  <p:pic>
                    <p:nvPicPr>
                      <p:cNvPr id="13" name="Objekt 12">
                        <a:extLst>
                          <a:ext uri="{FF2B5EF4-FFF2-40B4-BE49-F238E27FC236}">
                            <a16:creationId xmlns:a16="http://schemas.microsoft.com/office/drawing/2014/main" id="{55E79800-0534-F82F-9F59-0B1615F6A4D0}"/>
                          </a:ext>
                        </a:extLst>
                      </p:cNvPr>
                      <p:cNvPicPr/>
                      <p:nvPr/>
                    </p:nvPicPr>
                    <p:blipFill>
                      <a:blip r:embed="rId10"/>
                      <a:stretch>
                        <a:fillRect/>
                      </a:stretch>
                    </p:blipFill>
                    <p:spPr>
                      <a:xfrm>
                        <a:off x="1075228" y="3490070"/>
                        <a:ext cx="2205345" cy="748986"/>
                      </a:xfrm>
                      <a:prstGeom prst="rect">
                        <a:avLst/>
                      </a:prstGeom>
                    </p:spPr>
                  </p:pic>
                </p:oleObj>
              </mc:Fallback>
            </mc:AlternateContent>
          </a:graphicData>
        </a:graphic>
      </p:graphicFrame>
      <p:graphicFrame>
        <p:nvGraphicFramePr>
          <p:cNvPr id="5" name="Objekt 4">
            <a:extLst>
              <a:ext uri="{FF2B5EF4-FFF2-40B4-BE49-F238E27FC236}">
                <a16:creationId xmlns:a16="http://schemas.microsoft.com/office/drawing/2014/main" id="{2D0D89C5-94D8-D6D6-E11D-75F9033A85F7}"/>
              </a:ext>
            </a:extLst>
          </p:cNvPr>
          <p:cNvGraphicFramePr>
            <a:graphicFrameLocks noChangeAspect="1"/>
          </p:cNvGraphicFramePr>
          <p:nvPr>
            <p:extLst>
              <p:ext uri="{D42A27DB-BD31-4B8C-83A1-F6EECF244321}">
                <p14:modId xmlns:p14="http://schemas.microsoft.com/office/powerpoint/2010/main" val="3691147981"/>
              </p:ext>
            </p:extLst>
          </p:nvPr>
        </p:nvGraphicFramePr>
        <p:xfrm>
          <a:off x="1069976" y="2308225"/>
          <a:ext cx="7764462" cy="801688"/>
        </p:xfrm>
        <a:graphic>
          <a:graphicData uri="http://schemas.openxmlformats.org/presentationml/2006/ole">
            <mc:AlternateContent xmlns:mc="http://schemas.openxmlformats.org/markup-compatibility/2006">
              <mc:Choice xmlns:v="urn:schemas-microsoft-com:vml" Requires="v">
                <p:oleObj name="Equation" r:id="rId11" imgW="4914720" imgH="507960" progId="Equation.DSMT4">
                  <p:embed/>
                </p:oleObj>
              </mc:Choice>
              <mc:Fallback>
                <p:oleObj name="Equation" r:id="rId11" imgW="4914720" imgH="507960" progId="Equation.DSMT4">
                  <p:embed/>
                  <p:pic>
                    <p:nvPicPr>
                      <p:cNvPr id="5" name="Objekt 4">
                        <a:extLst>
                          <a:ext uri="{FF2B5EF4-FFF2-40B4-BE49-F238E27FC236}">
                            <a16:creationId xmlns:a16="http://schemas.microsoft.com/office/drawing/2014/main" id="{2D0D89C5-94D8-D6D6-E11D-75F9033A85F7}"/>
                          </a:ext>
                        </a:extLst>
                      </p:cNvPr>
                      <p:cNvPicPr/>
                      <p:nvPr/>
                    </p:nvPicPr>
                    <p:blipFill>
                      <a:blip r:embed="rId12"/>
                      <a:stretch>
                        <a:fillRect/>
                      </a:stretch>
                    </p:blipFill>
                    <p:spPr>
                      <a:xfrm>
                        <a:off x="1069976" y="2308225"/>
                        <a:ext cx="7764462" cy="801688"/>
                      </a:xfrm>
                      <a:prstGeom prst="rect">
                        <a:avLst/>
                      </a:prstGeom>
                    </p:spPr>
                  </p:pic>
                </p:oleObj>
              </mc:Fallback>
            </mc:AlternateContent>
          </a:graphicData>
        </a:graphic>
      </p:graphicFrame>
      <p:graphicFrame>
        <p:nvGraphicFramePr>
          <p:cNvPr id="14" name="Objekt 13">
            <a:extLst>
              <a:ext uri="{FF2B5EF4-FFF2-40B4-BE49-F238E27FC236}">
                <a16:creationId xmlns:a16="http://schemas.microsoft.com/office/drawing/2014/main" id="{59DF9467-59F1-0AA9-D62E-E79A25F4D889}"/>
              </a:ext>
            </a:extLst>
          </p:cNvPr>
          <p:cNvGraphicFramePr>
            <a:graphicFrameLocks noChangeAspect="1"/>
          </p:cNvGraphicFramePr>
          <p:nvPr>
            <p:extLst>
              <p:ext uri="{D42A27DB-BD31-4B8C-83A1-F6EECF244321}">
                <p14:modId xmlns:p14="http://schemas.microsoft.com/office/powerpoint/2010/main" val="763823814"/>
              </p:ext>
            </p:extLst>
          </p:nvPr>
        </p:nvGraphicFramePr>
        <p:xfrm>
          <a:off x="1069975" y="5076931"/>
          <a:ext cx="3954507" cy="770622"/>
        </p:xfrm>
        <a:graphic>
          <a:graphicData uri="http://schemas.openxmlformats.org/presentationml/2006/ole">
            <mc:AlternateContent xmlns:mc="http://schemas.openxmlformats.org/markup-compatibility/2006">
              <mc:Choice xmlns:v="urn:schemas-microsoft-com:vml" Requires="v">
                <p:oleObj name="Equation" r:id="rId13" imgW="2476440" imgH="482400" progId="Equation.DSMT4">
                  <p:embed/>
                </p:oleObj>
              </mc:Choice>
              <mc:Fallback>
                <p:oleObj name="Equation" r:id="rId13" imgW="2476440" imgH="482400" progId="Equation.DSMT4">
                  <p:embed/>
                  <p:pic>
                    <p:nvPicPr>
                      <p:cNvPr id="14" name="Objekt 13">
                        <a:extLst>
                          <a:ext uri="{FF2B5EF4-FFF2-40B4-BE49-F238E27FC236}">
                            <a16:creationId xmlns:a16="http://schemas.microsoft.com/office/drawing/2014/main" id="{59DF9467-59F1-0AA9-D62E-E79A25F4D889}"/>
                          </a:ext>
                        </a:extLst>
                      </p:cNvPr>
                      <p:cNvPicPr/>
                      <p:nvPr/>
                    </p:nvPicPr>
                    <p:blipFill>
                      <a:blip r:embed="rId14"/>
                      <a:stretch>
                        <a:fillRect/>
                      </a:stretch>
                    </p:blipFill>
                    <p:spPr>
                      <a:xfrm>
                        <a:off x="1069975" y="5076931"/>
                        <a:ext cx="3954507" cy="770622"/>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BB655282-FC22-452C-1BD8-36DEB86957B1}"/>
              </a:ext>
            </a:extLst>
          </p:cNvPr>
          <p:cNvPicPr>
            <a:picLocks noChangeAspect="1"/>
          </p:cNvPicPr>
          <p:nvPr/>
        </p:nvPicPr>
        <p:blipFill>
          <a:blip r:embed="rId15"/>
          <a:stretch>
            <a:fillRect/>
          </a:stretch>
        </p:blipFill>
        <p:spPr>
          <a:xfrm>
            <a:off x="9054007" y="1572420"/>
            <a:ext cx="2858623" cy="3653098"/>
          </a:xfrm>
          <a:prstGeom prst="rect">
            <a:avLst/>
          </a:prstGeom>
          <a:ln w="12700">
            <a:solidFill>
              <a:schemeClr val="accent1"/>
            </a:solidFill>
          </a:ln>
        </p:spPr>
      </p:pic>
    </p:spTree>
    <p:extLst>
      <p:ext uri="{BB962C8B-B14F-4D97-AF65-F5344CB8AC3E}">
        <p14:creationId xmlns:p14="http://schemas.microsoft.com/office/powerpoint/2010/main" val="11708414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C638F16E-F0BB-4B11-A939-5C5B6F9F55AE}"/>
              </a:ext>
            </a:extLst>
          </p:cNvPr>
          <p:cNvSpPr>
            <a:spLocks noGrp="1"/>
          </p:cNvSpPr>
          <p:nvPr>
            <p:ph type="sldNum" sz="quarter" idx="2"/>
          </p:nvPr>
        </p:nvSpPr>
        <p:spPr/>
        <p:txBody>
          <a:bodyPr/>
          <a:lstStyle/>
          <a:p>
            <a:fld id="{86CB4B4D-7CA3-9044-876B-883B54F8677D}" type="slidenum">
              <a:rPr lang="cs-CZ" smtClean="0"/>
              <a:t>94</a:t>
            </a:fld>
            <a:endParaRPr lang="cs-CZ"/>
          </a:p>
        </p:txBody>
      </p:sp>
      <p:sp>
        <p:nvSpPr>
          <p:cNvPr id="3" name="Zástupný text 2">
            <a:extLst>
              <a:ext uri="{FF2B5EF4-FFF2-40B4-BE49-F238E27FC236}">
                <a16:creationId xmlns:a16="http://schemas.microsoft.com/office/drawing/2014/main" id="{4D032519-05FB-4F8E-8D03-CD771DED9F88}"/>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4" name="Zástupný text 3">
            <a:extLst>
              <a:ext uri="{FF2B5EF4-FFF2-40B4-BE49-F238E27FC236}">
                <a16:creationId xmlns:a16="http://schemas.microsoft.com/office/drawing/2014/main" id="{E7CD7D37-DB00-403D-903C-D6C4BAB8F436}"/>
              </a:ext>
            </a:extLst>
          </p:cNvPr>
          <p:cNvSpPr>
            <a:spLocks noGrp="1"/>
          </p:cNvSpPr>
          <p:nvPr>
            <p:ph type="body" sz="half" idx="22"/>
          </p:nvPr>
        </p:nvSpPr>
        <p:spPr/>
        <p:txBody>
          <a:bodyPr>
            <a:normAutofit/>
          </a:bodyPr>
          <a:lstStyle/>
          <a:p>
            <a:pPr marL="285750" lvl="0" indent="-285750">
              <a:lnSpc>
                <a:spcPct val="110000"/>
              </a:lnSpc>
              <a:buFont typeface="Wingdings" panose="05000000000000000000" pitchFamily="2" charset="2"/>
              <a:buChar char="§"/>
            </a:pPr>
            <a:r>
              <a:rPr lang="cs-CZ" b="1" dirty="0" err="1"/>
              <a:t>Optimal</a:t>
            </a:r>
            <a:r>
              <a:rPr lang="cs-CZ" b="1" dirty="0"/>
              <a:t> </a:t>
            </a:r>
            <a:r>
              <a:rPr lang="cs-CZ" b="1" dirty="0" err="1"/>
              <a:t>solution</a:t>
            </a:r>
            <a:endParaRPr lang="cs-CZ" b="1" dirty="0"/>
          </a:p>
          <a:p>
            <a:pPr lvl="1">
              <a:lnSpc>
                <a:spcPct val="110000"/>
              </a:lnSpc>
            </a:pPr>
            <a:r>
              <a:rPr lang="cs-CZ" dirty="0" err="1"/>
              <a:t>Decision</a:t>
            </a:r>
            <a:r>
              <a:rPr lang="cs-CZ" dirty="0"/>
              <a:t> </a:t>
            </a:r>
            <a:r>
              <a:rPr lang="cs-CZ" dirty="0" err="1"/>
              <a:t>variables</a:t>
            </a:r>
            <a:r>
              <a:rPr lang="cs-CZ" dirty="0"/>
              <a:t> (</a:t>
            </a:r>
            <a:r>
              <a:rPr lang="cs-CZ" dirty="0" err="1"/>
              <a:t>transferred</a:t>
            </a:r>
            <a:r>
              <a:rPr lang="cs-CZ" dirty="0"/>
              <a:t> </a:t>
            </a:r>
            <a:r>
              <a:rPr lang="cs-CZ" dirty="0" err="1"/>
              <a:t>volume</a:t>
            </a:r>
            <a:r>
              <a:rPr lang="cs-CZ" dirty="0"/>
              <a:t>)</a:t>
            </a:r>
            <a:endParaRPr lang="en-US" dirty="0"/>
          </a:p>
          <a:p>
            <a:pPr lvl="1">
              <a:lnSpc>
                <a:spcPct val="110000"/>
              </a:lnSpc>
            </a:pPr>
            <a:endParaRPr lang="en-US" dirty="0"/>
          </a:p>
          <a:p>
            <a:pPr lvl="1">
              <a:lnSpc>
                <a:spcPct val="110000"/>
              </a:lnSpc>
            </a:pPr>
            <a:endParaRPr lang="cs-CZ" dirty="0"/>
          </a:p>
          <a:p>
            <a:pPr lvl="1">
              <a:lnSpc>
                <a:spcPct val="110000"/>
              </a:lnSpc>
            </a:pPr>
            <a:endParaRPr lang="en-US" sz="1100" dirty="0"/>
          </a:p>
          <a:p>
            <a:pPr lvl="1">
              <a:lnSpc>
                <a:spcPct val="110000"/>
              </a:lnSpc>
            </a:pPr>
            <a:endParaRPr lang="cs-CZ" dirty="0"/>
          </a:p>
          <a:p>
            <a:pPr marL="381000" lvl="1" indent="0">
              <a:lnSpc>
                <a:spcPct val="110000"/>
              </a:lnSpc>
              <a:buNone/>
            </a:pPr>
            <a:endParaRPr lang="en-US" dirty="0"/>
          </a:p>
          <a:p>
            <a:pPr lvl="1">
              <a:lnSpc>
                <a:spcPct val="110000"/>
              </a:lnSpc>
            </a:pPr>
            <a:endParaRPr lang="cs-CZ" dirty="0"/>
          </a:p>
          <a:p>
            <a:pPr lvl="1">
              <a:lnSpc>
                <a:spcPct val="110000"/>
              </a:lnSpc>
            </a:pPr>
            <a:r>
              <a:rPr lang="cs-CZ" dirty="0" err="1"/>
              <a:t>Objective</a:t>
            </a:r>
            <a:r>
              <a:rPr lang="cs-CZ" dirty="0"/>
              <a:t> </a:t>
            </a:r>
            <a:r>
              <a:rPr lang="cs-CZ" dirty="0" err="1"/>
              <a:t>value</a:t>
            </a:r>
            <a:endParaRPr lang="en-US" dirty="0"/>
          </a:p>
          <a:p>
            <a:pPr lvl="1">
              <a:lnSpc>
                <a:spcPct val="110000"/>
              </a:lnSpc>
            </a:pPr>
            <a:endParaRPr lang="en-US" dirty="0"/>
          </a:p>
          <a:p>
            <a:pPr lvl="1">
              <a:lnSpc>
                <a:spcPct val="110000"/>
              </a:lnSpc>
            </a:pPr>
            <a:r>
              <a:rPr lang="cs-CZ" dirty="0" err="1"/>
              <a:t>Slack</a:t>
            </a:r>
            <a:r>
              <a:rPr lang="cs-CZ" dirty="0"/>
              <a:t>/</a:t>
            </a:r>
            <a:r>
              <a:rPr lang="cs-CZ" dirty="0" err="1"/>
              <a:t>surplus</a:t>
            </a:r>
            <a:r>
              <a:rPr lang="cs-CZ" dirty="0"/>
              <a:t> </a:t>
            </a:r>
            <a:r>
              <a:rPr lang="cs-CZ" dirty="0" err="1"/>
              <a:t>variables</a:t>
            </a:r>
            <a:endParaRPr lang="en-US" dirty="0"/>
          </a:p>
          <a:p>
            <a:pPr marL="285750" lvl="0" indent="-285750">
              <a:lnSpc>
                <a:spcPct val="110000"/>
              </a:lnSpc>
              <a:buFont typeface="Wingdings" panose="05000000000000000000" pitchFamily="2" charset="2"/>
              <a:buChar char="§"/>
            </a:pPr>
            <a:endParaRPr lang="en-US" b="1" dirty="0"/>
          </a:p>
        </p:txBody>
      </p:sp>
      <p:sp>
        <p:nvSpPr>
          <p:cNvPr id="5" name="Zástupný text 4">
            <a:extLst>
              <a:ext uri="{FF2B5EF4-FFF2-40B4-BE49-F238E27FC236}">
                <a16:creationId xmlns:a16="http://schemas.microsoft.com/office/drawing/2014/main" id="{CD773E9A-CCA2-4E70-A727-B0AF3FD64290}"/>
              </a:ext>
            </a:extLst>
          </p:cNvPr>
          <p:cNvSpPr>
            <a:spLocks noGrp="1"/>
          </p:cNvSpPr>
          <p:nvPr>
            <p:ph type="body" sz="quarter" idx="23"/>
          </p:nvPr>
        </p:nvSpPr>
        <p:spPr>
          <a:xfrm>
            <a:off x="460326" y="1066638"/>
            <a:ext cx="9242159" cy="369332"/>
          </a:xfrm>
        </p:spPr>
        <p:txBody>
          <a:bodyPr/>
          <a:lstStyle/>
          <a:p>
            <a:r>
              <a:rPr lang="cs-CZ" dirty="0" err="1"/>
              <a:t>Container</a:t>
            </a:r>
            <a:r>
              <a:rPr lang="cs-CZ" dirty="0"/>
              <a:t> </a:t>
            </a:r>
            <a:r>
              <a:rPr lang="cs-CZ" dirty="0" err="1"/>
              <a:t>Transportation</a:t>
            </a:r>
            <a:r>
              <a:rPr lang="cs-CZ" dirty="0"/>
              <a:t> </a:t>
            </a:r>
            <a:r>
              <a:rPr lang="cs-CZ" dirty="0" err="1"/>
              <a:t>Problem</a:t>
            </a:r>
            <a:r>
              <a:rPr lang="cs-CZ" dirty="0"/>
              <a:t> – </a:t>
            </a:r>
            <a:r>
              <a:rPr lang="cs-CZ" dirty="0" err="1"/>
              <a:t>optimal</a:t>
            </a:r>
            <a:r>
              <a:rPr lang="cs-CZ" dirty="0"/>
              <a:t> </a:t>
            </a:r>
            <a:r>
              <a:rPr lang="cs-CZ" dirty="0" err="1"/>
              <a:t>solution</a:t>
            </a:r>
            <a:r>
              <a:rPr lang="cs-CZ" dirty="0"/>
              <a:t> </a:t>
            </a:r>
          </a:p>
        </p:txBody>
      </p:sp>
      <p:sp>
        <p:nvSpPr>
          <p:cNvPr id="7" name="Zástupný symbol pro zápatí 6">
            <a:extLst>
              <a:ext uri="{FF2B5EF4-FFF2-40B4-BE49-F238E27FC236}">
                <a16:creationId xmlns:a16="http://schemas.microsoft.com/office/drawing/2014/main" id="{C58178D9-B98C-464C-B48A-DCACF7258D91}"/>
              </a:ext>
            </a:extLst>
          </p:cNvPr>
          <p:cNvSpPr>
            <a:spLocks noGrp="1"/>
          </p:cNvSpPr>
          <p:nvPr>
            <p:ph type="ftr" sz="quarter" idx="11"/>
          </p:nvPr>
        </p:nvSpPr>
        <p:spPr/>
        <p:txBody>
          <a:bodyPr/>
          <a:lstStyle/>
          <a:p>
            <a:r>
              <a:rPr lang="en-US" dirty="0"/>
              <a:t>Operational Research II, ŠAU, Jan Fábry, </a:t>
            </a:r>
            <a:fld id="{0AC4D4BC-463F-45AA-ACC0-4DB82BACE61D}" type="datetime1">
              <a:rPr lang="cs-CZ" smtClean="0"/>
              <a:pPr/>
              <a:t>03.03.2025</a:t>
            </a:fld>
            <a:endParaRPr lang="cs-CZ" dirty="0"/>
          </a:p>
        </p:txBody>
      </p:sp>
      <p:graphicFrame>
        <p:nvGraphicFramePr>
          <p:cNvPr id="8" name="Tabulka 7">
            <a:extLst>
              <a:ext uri="{FF2B5EF4-FFF2-40B4-BE49-F238E27FC236}">
                <a16:creationId xmlns:a16="http://schemas.microsoft.com/office/drawing/2014/main" id="{65BECD70-7A24-2454-1DBB-54BC58DD13DF}"/>
              </a:ext>
            </a:extLst>
          </p:cNvPr>
          <p:cNvGraphicFramePr>
            <a:graphicFrameLocks noGrp="1"/>
          </p:cNvGraphicFramePr>
          <p:nvPr>
            <p:extLst>
              <p:ext uri="{D42A27DB-BD31-4B8C-83A1-F6EECF244321}">
                <p14:modId xmlns:p14="http://schemas.microsoft.com/office/powerpoint/2010/main" val="146254739"/>
              </p:ext>
            </p:extLst>
          </p:nvPr>
        </p:nvGraphicFramePr>
        <p:xfrm>
          <a:off x="1156326" y="2334663"/>
          <a:ext cx="7048670" cy="1802171"/>
        </p:xfrm>
        <a:graphic>
          <a:graphicData uri="http://schemas.openxmlformats.org/drawingml/2006/table">
            <a:tbl>
              <a:tblPr firstRow="1" firstCol="1" bandRow="1">
                <a:tableStyleId>{5C22544A-7EE6-4342-B048-85BDC9FD1C3A}</a:tableStyleId>
              </a:tblPr>
              <a:tblGrid>
                <a:gridCol w="2013455">
                  <a:extLst>
                    <a:ext uri="{9D8B030D-6E8A-4147-A177-3AD203B41FA5}">
                      <a16:colId xmlns:a16="http://schemas.microsoft.com/office/drawing/2014/main" val="3330628115"/>
                    </a:ext>
                  </a:extLst>
                </a:gridCol>
                <a:gridCol w="1007043">
                  <a:extLst>
                    <a:ext uri="{9D8B030D-6E8A-4147-A177-3AD203B41FA5}">
                      <a16:colId xmlns:a16="http://schemas.microsoft.com/office/drawing/2014/main" val="825445080"/>
                    </a:ext>
                  </a:extLst>
                </a:gridCol>
                <a:gridCol w="1007043">
                  <a:extLst>
                    <a:ext uri="{9D8B030D-6E8A-4147-A177-3AD203B41FA5}">
                      <a16:colId xmlns:a16="http://schemas.microsoft.com/office/drawing/2014/main" val="4193229883"/>
                    </a:ext>
                  </a:extLst>
                </a:gridCol>
                <a:gridCol w="1007043">
                  <a:extLst>
                    <a:ext uri="{9D8B030D-6E8A-4147-A177-3AD203B41FA5}">
                      <a16:colId xmlns:a16="http://schemas.microsoft.com/office/drawing/2014/main" val="1416875034"/>
                    </a:ext>
                  </a:extLst>
                </a:gridCol>
                <a:gridCol w="1007043">
                  <a:extLst>
                    <a:ext uri="{9D8B030D-6E8A-4147-A177-3AD203B41FA5}">
                      <a16:colId xmlns:a16="http://schemas.microsoft.com/office/drawing/2014/main" val="2257983111"/>
                    </a:ext>
                  </a:extLst>
                </a:gridCol>
                <a:gridCol w="1007043">
                  <a:extLst>
                    <a:ext uri="{9D8B030D-6E8A-4147-A177-3AD203B41FA5}">
                      <a16:colId xmlns:a16="http://schemas.microsoft.com/office/drawing/2014/main" val="2354449706"/>
                    </a:ext>
                  </a:extLst>
                </a:gridCol>
              </a:tblGrid>
              <a:tr h="503787">
                <a:tc>
                  <a:txBody>
                    <a:bodyPr/>
                    <a:lstStyle/>
                    <a:p>
                      <a:pPr marL="0" algn="ctr" defTabSz="914400" rtl="0" eaLnBrk="1" fontAlgn="b" latinLnBrk="0" hangingPunct="1">
                        <a:lnSpc>
                          <a:spcPct val="107000"/>
                        </a:lnSpc>
                        <a:spcAft>
                          <a:spcPts val="800"/>
                        </a:spcAft>
                      </a:pP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Source \ </a:t>
                      </a: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Destination</a:t>
                      </a:r>
                      <a:endPar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Tábor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Příbram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Jindřichův Hradec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Písek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Supply (</a:t>
                      </a: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hectoliter</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442734866"/>
                  </a:ext>
                </a:extLst>
              </a:tr>
              <a:tr h="324596">
                <a:tc>
                  <a:txBody>
                    <a:bodyPr/>
                    <a:lstStyle/>
                    <a:p>
                      <a:pPr marL="0" algn="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Plzeň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78606253"/>
                  </a:ext>
                </a:extLst>
              </a:tr>
              <a:tr h="324596">
                <a:tc>
                  <a:txBody>
                    <a:bodyPr/>
                    <a:lstStyle/>
                    <a:p>
                      <a:pPr marL="0" algn="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České Budějovice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160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21637252"/>
                  </a:ext>
                </a:extLst>
              </a:tr>
              <a:tr h="324596">
                <a:tc>
                  <a:txBody>
                    <a:bodyPr/>
                    <a:lstStyle/>
                    <a:p>
                      <a:pPr marL="0" algn="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Jihlava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50439321"/>
                  </a:ext>
                </a:extLst>
              </a:tr>
              <a:tr h="324596">
                <a:tc>
                  <a:txBody>
                    <a:bodyPr/>
                    <a:lstStyle/>
                    <a:p>
                      <a:pPr marL="0" algn="r" defTabSz="914400" rtl="0" eaLnBrk="1" fontAlgn="b" latinLnBrk="0" hangingPunct="1">
                        <a:lnSpc>
                          <a:spcPct val="107000"/>
                        </a:lnSpc>
                        <a:spcAft>
                          <a:spcPts val="800"/>
                        </a:spcAft>
                      </a:pP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Demand</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hectoliters</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0" i="0" u="none" strike="noStrike" kern="1200" dirty="0">
                          <a:solidFill>
                            <a:sysClr val="windowText" lastClr="000000"/>
                          </a:solidFill>
                          <a:effectLst/>
                          <a:latin typeface="Arial" panose="020B0604020202020204" pitchFamily="34" charset="0"/>
                          <a:ea typeface="+mn-ea"/>
                          <a:cs typeface="Arial" panose="020B0604020202020204" pitchFamily="34" charset="0"/>
                        </a:rPr>
                        <a:t>90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dirty="0">
                          <a:solidFill>
                            <a:sysClr val="windowText" lastClr="000000"/>
                          </a:solidFill>
                          <a:effectLst/>
                          <a:latin typeface="Arial" panose="020B0604020202020204" pitchFamily="34" charset="0"/>
                          <a:ea typeface="+mn-ea"/>
                          <a:cs typeface="Arial" panose="020B0604020202020204" pitchFamily="34" charset="0"/>
                        </a:rPr>
                        <a:t>130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dirty="0">
                          <a:solidFill>
                            <a:sysClr val="windowText" lastClr="000000"/>
                          </a:solidFill>
                          <a:effectLst/>
                          <a:latin typeface="Arial" panose="020B0604020202020204" pitchFamily="34" charset="0"/>
                          <a:ea typeface="+mn-ea"/>
                          <a:cs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79492662"/>
                  </a:ext>
                </a:extLst>
              </a:tr>
            </a:tbl>
          </a:graphicData>
        </a:graphic>
      </p:graphicFrame>
      <p:graphicFrame>
        <p:nvGraphicFramePr>
          <p:cNvPr id="6" name="Objekt 5">
            <a:extLst>
              <a:ext uri="{FF2B5EF4-FFF2-40B4-BE49-F238E27FC236}">
                <a16:creationId xmlns:a16="http://schemas.microsoft.com/office/drawing/2014/main" id="{EA477FCD-DD24-8751-5357-F32298023210}"/>
              </a:ext>
            </a:extLst>
          </p:cNvPr>
          <p:cNvGraphicFramePr>
            <a:graphicFrameLocks noChangeAspect="1"/>
          </p:cNvGraphicFramePr>
          <p:nvPr>
            <p:extLst>
              <p:ext uri="{D42A27DB-BD31-4B8C-83A1-F6EECF244321}">
                <p14:modId xmlns:p14="http://schemas.microsoft.com/office/powerpoint/2010/main" val="3774249709"/>
              </p:ext>
            </p:extLst>
          </p:nvPr>
        </p:nvGraphicFramePr>
        <p:xfrm>
          <a:off x="1270000" y="4506913"/>
          <a:ext cx="4249737" cy="344487"/>
        </p:xfrm>
        <a:graphic>
          <a:graphicData uri="http://schemas.openxmlformats.org/presentationml/2006/ole">
            <mc:AlternateContent xmlns:mc="http://schemas.openxmlformats.org/markup-compatibility/2006">
              <mc:Choice xmlns:v="urn:schemas-microsoft-com:vml" Requires="v">
                <p:oleObj name="Equation" r:id="rId2" imgW="2819160" imgH="228600" progId="Equation.DSMT4">
                  <p:embed/>
                </p:oleObj>
              </mc:Choice>
              <mc:Fallback>
                <p:oleObj name="Equation" r:id="rId2" imgW="2819160" imgH="228600" progId="Equation.DSMT4">
                  <p:embed/>
                  <p:pic>
                    <p:nvPicPr>
                      <p:cNvPr id="6" name="Objekt 5">
                        <a:extLst>
                          <a:ext uri="{FF2B5EF4-FFF2-40B4-BE49-F238E27FC236}">
                            <a16:creationId xmlns:a16="http://schemas.microsoft.com/office/drawing/2014/main" id="{EA477FCD-DD24-8751-5357-F32298023210}"/>
                          </a:ext>
                        </a:extLst>
                      </p:cNvPr>
                      <p:cNvPicPr/>
                      <p:nvPr/>
                    </p:nvPicPr>
                    <p:blipFill>
                      <a:blip r:embed="rId3"/>
                      <a:stretch>
                        <a:fillRect/>
                      </a:stretch>
                    </p:blipFill>
                    <p:spPr>
                      <a:xfrm>
                        <a:off x="1270000" y="4506913"/>
                        <a:ext cx="4249737" cy="344487"/>
                      </a:xfrm>
                      <a:prstGeom prst="rect">
                        <a:avLst/>
                      </a:prstGeom>
                    </p:spPr>
                  </p:pic>
                </p:oleObj>
              </mc:Fallback>
            </mc:AlternateContent>
          </a:graphicData>
        </a:graphic>
      </p:graphicFrame>
      <p:graphicFrame>
        <p:nvGraphicFramePr>
          <p:cNvPr id="9" name="Objekt 8">
            <a:extLst>
              <a:ext uri="{FF2B5EF4-FFF2-40B4-BE49-F238E27FC236}">
                <a16:creationId xmlns:a16="http://schemas.microsoft.com/office/drawing/2014/main" id="{FDC537F1-3F6B-9FA2-4ADA-004408A5C282}"/>
              </a:ext>
            </a:extLst>
          </p:cNvPr>
          <p:cNvGraphicFramePr>
            <a:graphicFrameLocks noChangeAspect="1"/>
          </p:cNvGraphicFramePr>
          <p:nvPr>
            <p:extLst>
              <p:ext uri="{D42A27DB-BD31-4B8C-83A1-F6EECF244321}">
                <p14:modId xmlns:p14="http://schemas.microsoft.com/office/powerpoint/2010/main" val="25077077"/>
              </p:ext>
            </p:extLst>
          </p:nvPr>
        </p:nvGraphicFramePr>
        <p:xfrm>
          <a:off x="1270000" y="5210175"/>
          <a:ext cx="5175250" cy="344488"/>
        </p:xfrm>
        <a:graphic>
          <a:graphicData uri="http://schemas.openxmlformats.org/presentationml/2006/ole">
            <mc:AlternateContent xmlns:mc="http://schemas.openxmlformats.org/markup-compatibility/2006">
              <mc:Choice xmlns:v="urn:schemas-microsoft-com:vml" Requires="v">
                <p:oleObj name="Equation" r:id="rId4" imgW="3416040" imgH="228600" progId="Equation.DSMT4">
                  <p:embed/>
                </p:oleObj>
              </mc:Choice>
              <mc:Fallback>
                <p:oleObj name="Equation" r:id="rId4" imgW="3416040" imgH="228600" progId="Equation.DSMT4">
                  <p:embed/>
                  <p:pic>
                    <p:nvPicPr>
                      <p:cNvPr id="9" name="Objekt 8">
                        <a:extLst>
                          <a:ext uri="{FF2B5EF4-FFF2-40B4-BE49-F238E27FC236}">
                            <a16:creationId xmlns:a16="http://schemas.microsoft.com/office/drawing/2014/main" id="{FDC537F1-3F6B-9FA2-4ADA-004408A5C282}"/>
                          </a:ext>
                        </a:extLst>
                      </p:cNvPr>
                      <p:cNvPicPr/>
                      <p:nvPr/>
                    </p:nvPicPr>
                    <p:blipFill>
                      <a:blip r:embed="rId5"/>
                      <a:stretch>
                        <a:fillRect/>
                      </a:stretch>
                    </p:blipFill>
                    <p:spPr>
                      <a:xfrm>
                        <a:off x="1270000" y="5210175"/>
                        <a:ext cx="5175250" cy="344488"/>
                      </a:xfrm>
                      <a:prstGeom prst="rect">
                        <a:avLst/>
                      </a:prstGeom>
                    </p:spPr>
                  </p:pic>
                </p:oleObj>
              </mc:Fallback>
            </mc:AlternateContent>
          </a:graphicData>
        </a:graphic>
      </p:graphicFrame>
    </p:spTree>
    <p:extLst>
      <p:ext uri="{BB962C8B-B14F-4D97-AF65-F5344CB8AC3E}">
        <p14:creationId xmlns:p14="http://schemas.microsoft.com/office/powerpoint/2010/main" val="32332186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C638F16E-F0BB-4B11-A939-5C5B6F9F55AE}"/>
              </a:ext>
            </a:extLst>
          </p:cNvPr>
          <p:cNvSpPr>
            <a:spLocks noGrp="1"/>
          </p:cNvSpPr>
          <p:nvPr>
            <p:ph type="sldNum" sz="quarter" idx="2"/>
          </p:nvPr>
        </p:nvSpPr>
        <p:spPr/>
        <p:txBody>
          <a:bodyPr/>
          <a:lstStyle/>
          <a:p>
            <a:fld id="{86CB4B4D-7CA3-9044-876B-883B54F8677D}" type="slidenum">
              <a:rPr lang="cs-CZ" smtClean="0"/>
              <a:t>95</a:t>
            </a:fld>
            <a:endParaRPr lang="cs-CZ"/>
          </a:p>
        </p:txBody>
      </p:sp>
      <p:sp>
        <p:nvSpPr>
          <p:cNvPr id="3" name="Zástupný text 2">
            <a:extLst>
              <a:ext uri="{FF2B5EF4-FFF2-40B4-BE49-F238E27FC236}">
                <a16:creationId xmlns:a16="http://schemas.microsoft.com/office/drawing/2014/main" id="{4D032519-05FB-4F8E-8D03-CD771DED9F88}"/>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4" name="Zástupný text 3">
            <a:extLst>
              <a:ext uri="{FF2B5EF4-FFF2-40B4-BE49-F238E27FC236}">
                <a16:creationId xmlns:a16="http://schemas.microsoft.com/office/drawing/2014/main" id="{E7CD7D37-DB00-403D-903C-D6C4BAB8F436}"/>
              </a:ext>
            </a:extLst>
          </p:cNvPr>
          <p:cNvSpPr>
            <a:spLocks noGrp="1"/>
          </p:cNvSpPr>
          <p:nvPr>
            <p:ph type="body" sz="half" idx="22"/>
          </p:nvPr>
        </p:nvSpPr>
        <p:spPr/>
        <p:txBody>
          <a:bodyPr>
            <a:normAutofit/>
          </a:bodyPr>
          <a:lstStyle/>
          <a:p>
            <a:pPr marL="285750" lvl="0" indent="-285750">
              <a:lnSpc>
                <a:spcPct val="110000"/>
              </a:lnSpc>
              <a:buFont typeface="Wingdings" panose="05000000000000000000" pitchFamily="2" charset="2"/>
              <a:buChar char="§"/>
            </a:pPr>
            <a:r>
              <a:rPr lang="cs-CZ" b="1" dirty="0" err="1"/>
              <a:t>Optimal</a:t>
            </a:r>
            <a:r>
              <a:rPr lang="cs-CZ" b="1" dirty="0"/>
              <a:t> </a:t>
            </a:r>
            <a:r>
              <a:rPr lang="cs-CZ" b="1" dirty="0" err="1"/>
              <a:t>solution</a:t>
            </a:r>
            <a:endParaRPr lang="cs-CZ" b="1" dirty="0"/>
          </a:p>
          <a:p>
            <a:pPr lvl="1">
              <a:lnSpc>
                <a:spcPct val="110000"/>
              </a:lnSpc>
            </a:pPr>
            <a:r>
              <a:rPr lang="cs-CZ" dirty="0" err="1"/>
              <a:t>Decision</a:t>
            </a:r>
            <a:r>
              <a:rPr lang="cs-CZ" dirty="0"/>
              <a:t> </a:t>
            </a:r>
            <a:r>
              <a:rPr lang="cs-CZ" dirty="0" err="1"/>
              <a:t>variables</a:t>
            </a:r>
            <a:r>
              <a:rPr lang="cs-CZ" dirty="0"/>
              <a:t> (</a:t>
            </a:r>
            <a:r>
              <a:rPr lang="cs-CZ" dirty="0" err="1"/>
              <a:t>number</a:t>
            </a:r>
            <a:r>
              <a:rPr lang="cs-CZ" dirty="0"/>
              <a:t> </a:t>
            </a:r>
            <a:r>
              <a:rPr lang="cs-CZ" dirty="0" err="1"/>
              <a:t>of</a:t>
            </a:r>
            <a:r>
              <a:rPr lang="cs-CZ" dirty="0"/>
              <a:t> </a:t>
            </a:r>
            <a:r>
              <a:rPr lang="cs-CZ" dirty="0" err="1"/>
              <a:t>tankers</a:t>
            </a:r>
            <a:r>
              <a:rPr lang="cs-CZ" dirty="0"/>
              <a:t>)</a:t>
            </a:r>
            <a:endParaRPr lang="en-US" dirty="0"/>
          </a:p>
          <a:p>
            <a:pPr lvl="1">
              <a:lnSpc>
                <a:spcPct val="110000"/>
              </a:lnSpc>
            </a:pPr>
            <a:endParaRPr lang="en-US" dirty="0"/>
          </a:p>
          <a:p>
            <a:pPr lvl="1">
              <a:lnSpc>
                <a:spcPct val="110000"/>
              </a:lnSpc>
            </a:pPr>
            <a:endParaRPr lang="cs-CZ" dirty="0"/>
          </a:p>
          <a:p>
            <a:pPr lvl="1">
              <a:lnSpc>
                <a:spcPct val="110000"/>
              </a:lnSpc>
            </a:pPr>
            <a:endParaRPr lang="en-US" sz="1100" dirty="0"/>
          </a:p>
          <a:p>
            <a:pPr lvl="1">
              <a:lnSpc>
                <a:spcPct val="110000"/>
              </a:lnSpc>
            </a:pPr>
            <a:endParaRPr lang="cs-CZ" dirty="0"/>
          </a:p>
          <a:p>
            <a:pPr marL="381000" lvl="1" indent="0">
              <a:lnSpc>
                <a:spcPct val="110000"/>
              </a:lnSpc>
              <a:buNone/>
            </a:pPr>
            <a:endParaRPr lang="en-US" dirty="0"/>
          </a:p>
          <a:p>
            <a:pPr lvl="1">
              <a:lnSpc>
                <a:spcPct val="110000"/>
              </a:lnSpc>
            </a:pPr>
            <a:endParaRPr lang="cs-CZ" dirty="0"/>
          </a:p>
          <a:p>
            <a:pPr marL="285750" lvl="0" indent="-285750">
              <a:lnSpc>
                <a:spcPct val="110000"/>
              </a:lnSpc>
              <a:buFont typeface="Wingdings" panose="05000000000000000000" pitchFamily="2" charset="2"/>
              <a:buChar char="§"/>
            </a:pPr>
            <a:endParaRPr lang="en-US" b="1" dirty="0"/>
          </a:p>
        </p:txBody>
      </p:sp>
      <p:sp>
        <p:nvSpPr>
          <p:cNvPr id="5" name="Zástupný text 4">
            <a:extLst>
              <a:ext uri="{FF2B5EF4-FFF2-40B4-BE49-F238E27FC236}">
                <a16:creationId xmlns:a16="http://schemas.microsoft.com/office/drawing/2014/main" id="{CD773E9A-CCA2-4E70-A727-B0AF3FD64290}"/>
              </a:ext>
            </a:extLst>
          </p:cNvPr>
          <p:cNvSpPr>
            <a:spLocks noGrp="1"/>
          </p:cNvSpPr>
          <p:nvPr>
            <p:ph type="body" sz="quarter" idx="23"/>
          </p:nvPr>
        </p:nvSpPr>
        <p:spPr>
          <a:xfrm>
            <a:off x="460326" y="1066638"/>
            <a:ext cx="9242159" cy="369332"/>
          </a:xfrm>
        </p:spPr>
        <p:txBody>
          <a:bodyPr/>
          <a:lstStyle/>
          <a:p>
            <a:r>
              <a:rPr lang="cs-CZ" dirty="0" err="1"/>
              <a:t>Container</a:t>
            </a:r>
            <a:r>
              <a:rPr lang="cs-CZ" dirty="0"/>
              <a:t> </a:t>
            </a:r>
            <a:r>
              <a:rPr lang="cs-CZ" dirty="0" err="1"/>
              <a:t>Transportation</a:t>
            </a:r>
            <a:r>
              <a:rPr lang="cs-CZ" dirty="0"/>
              <a:t> </a:t>
            </a:r>
            <a:r>
              <a:rPr lang="cs-CZ" dirty="0" err="1"/>
              <a:t>Problem</a:t>
            </a:r>
            <a:r>
              <a:rPr lang="cs-CZ" dirty="0"/>
              <a:t> – </a:t>
            </a:r>
            <a:r>
              <a:rPr lang="cs-CZ" dirty="0" err="1"/>
              <a:t>optimal</a:t>
            </a:r>
            <a:r>
              <a:rPr lang="cs-CZ" dirty="0"/>
              <a:t> </a:t>
            </a:r>
            <a:r>
              <a:rPr lang="cs-CZ" dirty="0" err="1"/>
              <a:t>solution</a:t>
            </a:r>
            <a:r>
              <a:rPr lang="cs-CZ" dirty="0"/>
              <a:t>  </a:t>
            </a:r>
          </a:p>
        </p:txBody>
      </p:sp>
      <p:sp>
        <p:nvSpPr>
          <p:cNvPr id="7" name="Zástupný symbol pro zápatí 6">
            <a:extLst>
              <a:ext uri="{FF2B5EF4-FFF2-40B4-BE49-F238E27FC236}">
                <a16:creationId xmlns:a16="http://schemas.microsoft.com/office/drawing/2014/main" id="{C58178D9-B98C-464C-B48A-DCACF7258D91}"/>
              </a:ext>
            </a:extLst>
          </p:cNvPr>
          <p:cNvSpPr>
            <a:spLocks noGrp="1"/>
          </p:cNvSpPr>
          <p:nvPr>
            <p:ph type="ftr" sz="quarter" idx="11"/>
          </p:nvPr>
        </p:nvSpPr>
        <p:spPr/>
        <p:txBody>
          <a:bodyPr/>
          <a:lstStyle/>
          <a:p>
            <a:r>
              <a:rPr lang="en-US" dirty="0"/>
              <a:t>Operational Research II, ŠAU, Jan Fábry, </a:t>
            </a:r>
            <a:fld id="{0AC4D4BC-463F-45AA-ACC0-4DB82BACE61D}" type="datetime1">
              <a:rPr lang="cs-CZ" smtClean="0"/>
              <a:pPr/>
              <a:t>03.03.2025</a:t>
            </a:fld>
            <a:endParaRPr lang="cs-CZ" dirty="0"/>
          </a:p>
        </p:txBody>
      </p:sp>
      <p:graphicFrame>
        <p:nvGraphicFramePr>
          <p:cNvPr id="8" name="Tabulka 7">
            <a:extLst>
              <a:ext uri="{FF2B5EF4-FFF2-40B4-BE49-F238E27FC236}">
                <a16:creationId xmlns:a16="http://schemas.microsoft.com/office/drawing/2014/main" id="{65BECD70-7A24-2454-1DBB-54BC58DD13DF}"/>
              </a:ext>
            </a:extLst>
          </p:cNvPr>
          <p:cNvGraphicFramePr>
            <a:graphicFrameLocks noGrp="1"/>
          </p:cNvGraphicFramePr>
          <p:nvPr>
            <p:extLst>
              <p:ext uri="{D42A27DB-BD31-4B8C-83A1-F6EECF244321}">
                <p14:modId xmlns:p14="http://schemas.microsoft.com/office/powerpoint/2010/main" val="2898416593"/>
              </p:ext>
            </p:extLst>
          </p:nvPr>
        </p:nvGraphicFramePr>
        <p:xfrm>
          <a:off x="1156326" y="2334663"/>
          <a:ext cx="7048670" cy="1802171"/>
        </p:xfrm>
        <a:graphic>
          <a:graphicData uri="http://schemas.openxmlformats.org/drawingml/2006/table">
            <a:tbl>
              <a:tblPr firstRow="1" firstCol="1" bandRow="1">
                <a:tableStyleId>{5C22544A-7EE6-4342-B048-85BDC9FD1C3A}</a:tableStyleId>
              </a:tblPr>
              <a:tblGrid>
                <a:gridCol w="2013455">
                  <a:extLst>
                    <a:ext uri="{9D8B030D-6E8A-4147-A177-3AD203B41FA5}">
                      <a16:colId xmlns:a16="http://schemas.microsoft.com/office/drawing/2014/main" val="3330628115"/>
                    </a:ext>
                  </a:extLst>
                </a:gridCol>
                <a:gridCol w="1007043">
                  <a:extLst>
                    <a:ext uri="{9D8B030D-6E8A-4147-A177-3AD203B41FA5}">
                      <a16:colId xmlns:a16="http://schemas.microsoft.com/office/drawing/2014/main" val="825445080"/>
                    </a:ext>
                  </a:extLst>
                </a:gridCol>
                <a:gridCol w="1007043">
                  <a:extLst>
                    <a:ext uri="{9D8B030D-6E8A-4147-A177-3AD203B41FA5}">
                      <a16:colId xmlns:a16="http://schemas.microsoft.com/office/drawing/2014/main" val="4193229883"/>
                    </a:ext>
                  </a:extLst>
                </a:gridCol>
                <a:gridCol w="1007043">
                  <a:extLst>
                    <a:ext uri="{9D8B030D-6E8A-4147-A177-3AD203B41FA5}">
                      <a16:colId xmlns:a16="http://schemas.microsoft.com/office/drawing/2014/main" val="1416875034"/>
                    </a:ext>
                  </a:extLst>
                </a:gridCol>
                <a:gridCol w="1007043">
                  <a:extLst>
                    <a:ext uri="{9D8B030D-6E8A-4147-A177-3AD203B41FA5}">
                      <a16:colId xmlns:a16="http://schemas.microsoft.com/office/drawing/2014/main" val="2257983111"/>
                    </a:ext>
                  </a:extLst>
                </a:gridCol>
                <a:gridCol w="1007043">
                  <a:extLst>
                    <a:ext uri="{9D8B030D-6E8A-4147-A177-3AD203B41FA5}">
                      <a16:colId xmlns:a16="http://schemas.microsoft.com/office/drawing/2014/main" val="2354449706"/>
                    </a:ext>
                  </a:extLst>
                </a:gridCol>
              </a:tblGrid>
              <a:tr h="503787">
                <a:tc>
                  <a:txBody>
                    <a:bodyPr/>
                    <a:lstStyle/>
                    <a:p>
                      <a:pPr marL="0" algn="ctr" defTabSz="914400" rtl="0" eaLnBrk="1" fontAlgn="b" latinLnBrk="0" hangingPunct="1">
                        <a:lnSpc>
                          <a:spcPct val="107000"/>
                        </a:lnSpc>
                        <a:spcAft>
                          <a:spcPts val="800"/>
                        </a:spcAft>
                      </a:pP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Source \ </a:t>
                      </a: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Destination</a:t>
                      </a:r>
                      <a:endPar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Tábor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Příbram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Jindřichův Hradec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Písek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Supply (</a:t>
                      </a: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hectoliter</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442734866"/>
                  </a:ext>
                </a:extLst>
              </a:tr>
              <a:tr h="324596">
                <a:tc>
                  <a:txBody>
                    <a:bodyPr/>
                    <a:lstStyle/>
                    <a:p>
                      <a:pPr marL="0" algn="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Plzeň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0" i="0" u="none" strike="noStrike" dirty="0">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78606253"/>
                  </a:ext>
                </a:extLst>
              </a:tr>
              <a:tr h="324596">
                <a:tc>
                  <a:txBody>
                    <a:bodyPr/>
                    <a:lstStyle/>
                    <a:p>
                      <a:pPr marL="0" algn="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České Budějovice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160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21637252"/>
                  </a:ext>
                </a:extLst>
              </a:tr>
              <a:tr h="324596">
                <a:tc>
                  <a:txBody>
                    <a:bodyPr/>
                    <a:lstStyle/>
                    <a:p>
                      <a:pPr marL="0" algn="r" defTabSz="914400" rtl="0" eaLnBrk="1" fontAlgn="b" latinLnBrk="0" hangingPunct="1">
                        <a:lnSpc>
                          <a:spcPct val="107000"/>
                        </a:lnSpc>
                        <a:spcAft>
                          <a:spcPts val="800"/>
                        </a:spcAft>
                      </a:pPr>
                      <a:r>
                        <a:rPr lang="cs-CZ" sz="1200" b="1" i="0" u="none" strike="noStrike"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Jihlava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200" b="0" i="0" u="none" strike="noStrike">
                          <a:solidFill>
                            <a:srgbClr val="000000"/>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50439321"/>
                  </a:ext>
                </a:extLst>
              </a:tr>
              <a:tr h="324596">
                <a:tc>
                  <a:txBody>
                    <a:bodyPr/>
                    <a:lstStyle/>
                    <a:p>
                      <a:pPr marL="0" algn="r" defTabSz="914400" rtl="0" eaLnBrk="1" fontAlgn="b" latinLnBrk="0" hangingPunct="1">
                        <a:lnSpc>
                          <a:spcPct val="107000"/>
                        </a:lnSpc>
                        <a:spcAft>
                          <a:spcPts val="800"/>
                        </a:spcAft>
                      </a:pP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Demand</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cs-CZ" sz="1200" b="1" i="0" u="none" strike="noStrike" kern="1200" dirty="0" err="1">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hectoliters</a:t>
                      </a:r>
                      <a:r>
                        <a:rPr lang="cs-CZ" sz="1200" b="1" i="0" u="none" strike="noStrike" kern="1200"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90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a:solidFill>
                            <a:sysClr val="windowText" lastClr="000000"/>
                          </a:solidFill>
                          <a:effectLst/>
                          <a:latin typeface="Arial" panose="020B0604020202020204" pitchFamily="34" charset="0"/>
                          <a:ea typeface="+mn-ea"/>
                          <a:cs typeface="Arial" panose="020B0604020202020204" pitchFamily="34" charset="0"/>
                        </a:rPr>
                        <a:t>120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b" latinLnBrk="0" hangingPunct="1">
                        <a:lnSpc>
                          <a:spcPct val="107000"/>
                        </a:lnSpc>
                        <a:spcAft>
                          <a:spcPts val="800"/>
                        </a:spcAft>
                      </a:pPr>
                      <a:r>
                        <a:rPr lang="cs-CZ" sz="1200" b="0" i="0" u="none" strike="noStrike" kern="1200" dirty="0">
                          <a:solidFill>
                            <a:sysClr val="windowText" lastClr="000000"/>
                          </a:solidFill>
                          <a:effectLst/>
                          <a:latin typeface="Arial" panose="020B0604020202020204" pitchFamily="34" charset="0"/>
                          <a:ea typeface="+mn-ea"/>
                          <a:cs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79492662"/>
                  </a:ext>
                </a:extLst>
              </a:tr>
            </a:tbl>
          </a:graphicData>
        </a:graphic>
      </p:graphicFrame>
    </p:spTree>
    <p:extLst>
      <p:ext uri="{BB962C8B-B14F-4D97-AF65-F5344CB8AC3E}">
        <p14:creationId xmlns:p14="http://schemas.microsoft.com/office/powerpoint/2010/main" val="33037797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ED0BCC2-8143-48FF-96C2-39FF8C1B37F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kt 2" hidden="1">
                        <a:extLst>
                          <a:ext uri="{FF2B5EF4-FFF2-40B4-BE49-F238E27FC236}">
                            <a16:creationId xmlns:a16="http://schemas.microsoft.com/office/drawing/2014/main" id="{5ED0BCC2-8143-48FF-96C2-39FF8C1B37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96</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cs-CZ" b="1" dirty="0" err="1"/>
              <a:t>Definition</a:t>
            </a:r>
            <a:r>
              <a:rPr lang="cs-CZ" b="1" dirty="0"/>
              <a:t> of </a:t>
            </a:r>
            <a:r>
              <a:rPr lang="cs-CZ" b="1" dirty="0" err="1"/>
              <a:t>the</a:t>
            </a:r>
            <a:r>
              <a:rPr lang="cs-CZ" b="1" dirty="0"/>
              <a:t> BPP I</a:t>
            </a:r>
            <a:endParaRPr lang="en-US" b="1" dirty="0"/>
          </a:p>
          <a:p>
            <a:pPr lvl="1">
              <a:lnSpc>
                <a:spcPct val="110000"/>
              </a:lnSpc>
            </a:pPr>
            <a:r>
              <a:rPr lang="en-US" dirty="0"/>
              <a:t>A </a:t>
            </a:r>
            <a:r>
              <a:rPr lang="en-US" dirty="0">
                <a:solidFill>
                  <a:schemeClr val="accent2"/>
                </a:solidFill>
              </a:rPr>
              <a:t>set</a:t>
            </a:r>
            <a:r>
              <a:rPr lang="en-US" dirty="0"/>
              <a:t> of </a:t>
            </a:r>
            <a:r>
              <a:rPr lang="en-US" sz="1800" i="1" dirty="0">
                <a:solidFill>
                  <a:prstClr val="black"/>
                </a:solidFill>
                <a:latin typeface="Times New Roman" panose="02020603050405020304" pitchFamily="18" charset="0"/>
                <a:cs typeface="Times New Roman" panose="02020603050405020304" pitchFamily="18" charset="0"/>
              </a:rPr>
              <a:t>n</a:t>
            </a:r>
            <a:r>
              <a:rPr lang="en-US" dirty="0"/>
              <a:t> </a:t>
            </a:r>
            <a:r>
              <a:rPr lang="en-US" dirty="0">
                <a:solidFill>
                  <a:schemeClr val="accent2"/>
                </a:solidFill>
              </a:rPr>
              <a:t>items</a:t>
            </a:r>
            <a:r>
              <a:rPr lang="en-US" dirty="0"/>
              <a:t> that can be packed into </a:t>
            </a:r>
            <a:r>
              <a:rPr lang="en-US" sz="1800" i="1" dirty="0">
                <a:solidFill>
                  <a:prstClr val="black"/>
                </a:solidFill>
                <a:latin typeface="Times New Roman" panose="02020603050405020304" pitchFamily="18" charset="0"/>
                <a:cs typeface="Times New Roman" panose="02020603050405020304" pitchFamily="18" charset="0"/>
              </a:rPr>
              <a:t>m</a:t>
            </a:r>
            <a:r>
              <a:rPr lang="en-US" dirty="0"/>
              <a:t> </a:t>
            </a:r>
            <a:r>
              <a:rPr lang="en-US" dirty="0">
                <a:solidFill>
                  <a:schemeClr val="accent2"/>
                </a:solidFill>
              </a:rPr>
              <a:t>containers</a:t>
            </a:r>
            <a:r>
              <a:rPr lang="en-US" dirty="0"/>
              <a:t>. </a:t>
            </a:r>
            <a:endParaRPr lang="cs-CZ" dirty="0"/>
          </a:p>
          <a:p>
            <a:pPr lvl="1">
              <a:lnSpc>
                <a:spcPct val="110000"/>
              </a:lnSpc>
            </a:pPr>
            <a:r>
              <a:rPr lang="en-US" dirty="0"/>
              <a:t>The </a:t>
            </a:r>
            <a:r>
              <a:rPr lang="en-US" dirty="0">
                <a:solidFill>
                  <a:schemeClr val="accent2"/>
                </a:solidFill>
              </a:rPr>
              <a:t>weight</a:t>
            </a:r>
            <a:r>
              <a:rPr lang="en-US" dirty="0"/>
              <a:t> </a:t>
            </a:r>
            <a:r>
              <a:rPr lang="en-US" sz="1800" i="1" dirty="0" err="1">
                <a:solidFill>
                  <a:prstClr val="black"/>
                </a:solidFill>
                <a:latin typeface="Times New Roman" panose="02020603050405020304" pitchFamily="18" charset="0"/>
                <a:cs typeface="Times New Roman" panose="02020603050405020304" pitchFamily="18" charset="0"/>
              </a:rPr>
              <a:t>w</a:t>
            </a:r>
            <a:r>
              <a:rPr lang="en-US" sz="1800" i="1" baseline="-25000" dirty="0" err="1">
                <a:solidFill>
                  <a:prstClr val="black"/>
                </a:solidFill>
                <a:latin typeface="Times New Roman" panose="02020603050405020304" pitchFamily="18" charset="0"/>
                <a:cs typeface="Times New Roman" panose="02020603050405020304" pitchFamily="18" charset="0"/>
              </a:rPr>
              <a:t>j</a:t>
            </a:r>
            <a:r>
              <a:rPr lang="en-US" dirty="0"/>
              <a:t> and value </a:t>
            </a:r>
            <a:r>
              <a:rPr lang="en-US" sz="1800" i="1" dirty="0" err="1">
                <a:solidFill>
                  <a:prstClr val="black"/>
                </a:solidFill>
                <a:latin typeface="Times New Roman" panose="02020603050405020304" pitchFamily="18" charset="0"/>
                <a:cs typeface="Times New Roman" panose="02020603050405020304" pitchFamily="18" charset="0"/>
              </a:rPr>
              <a:t>c</a:t>
            </a:r>
            <a:r>
              <a:rPr lang="en-US" sz="1800" i="1" baseline="-25000" dirty="0" err="1">
                <a:solidFill>
                  <a:prstClr val="black"/>
                </a:solidFill>
                <a:latin typeface="Times New Roman" panose="02020603050405020304" pitchFamily="18" charset="0"/>
                <a:cs typeface="Times New Roman" panose="02020603050405020304" pitchFamily="18" charset="0"/>
              </a:rPr>
              <a:t>j</a:t>
            </a:r>
            <a:r>
              <a:rPr lang="en-US" dirty="0"/>
              <a:t> of item </a:t>
            </a:r>
            <a:r>
              <a:rPr lang="en-US" sz="1800" i="1" dirty="0">
                <a:solidFill>
                  <a:prstClr val="black"/>
                </a:solidFill>
                <a:latin typeface="Times New Roman" panose="02020603050405020304" pitchFamily="18" charset="0"/>
                <a:cs typeface="Times New Roman" panose="02020603050405020304" pitchFamily="18" charset="0"/>
              </a:rPr>
              <a:t>j</a:t>
            </a:r>
            <a:r>
              <a:rPr lang="en-US" dirty="0"/>
              <a:t> are given. </a:t>
            </a:r>
            <a:endParaRPr lang="cs-CZ" dirty="0"/>
          </a:p>
          <a:p>
            <a:pPr lvl="1">
              <a:lnSpc>
                <a:spcPct val="110000"/>
              </a:lnSpc>
            </a:pPr>
            <a:r>
              <a:rPr lang="en-US" dirty="0"/>
              <a:t>Let </a:t>
            </a:r>
            <a:r>
              <a:rPr lang="en-US" sz="1800" i="1" dirty="0">
                <a:solidFill>
                  <a:prstClr val="black"/>
                </a:solidFill>
                <a:latin typeface="Times New Roman" panose="02020603050405020304" pitchFamily="18" charset="0"/>
                <a:cs typeface="Times New Roman" panose="02020603050405020304" pitchFamily="18" charset="0"/>
              </a:rPr>
              <a:t>K</a:t>
            </a:r>
            <a:r>
              <a:rPr lang="en-US" sz="1800" i="1" baseline="-25000" dirty="0">
                <a:solidFill>
                  <a:prstClr val="black"/>
                </a:solidFill>
                <a:latin typeface="Times New Roman" panose="02020603050405020304" pitchFamily="18" charset="0"/>
                <a:cs typeface="Times New Roman" panose="02020603050405020304" pitchFamily="18" charset="0"/>
              </a:rPr>
              <a:t>i</a:t>
            </a:r>
            <a:r>
              <a:rPr lang="en-US" dirty="0"/>
              <a:t> be a </a:t>
            </a:r>
            <a:r>
              <a:rPr lang="en-US" dirty="0">
                <a:solidFill>
                  <a:schemeClr val="accent2"/>
                </a:solidFill>
              </a:rPr>
              <a:t>weight</a:t>
            </a:r>
            <a:r>
              <a:rPr lang="en-US" dirty="0"/>
              <a:t> </a:t>
            </a:r>
            <a:r>
              <a:rPr lang="en-US" dirty="0">
                <a:solidFill>
                  <a:schemeClr val="accent2"/>
                </a:solidFill>
              </a:rPr>
              <a:t>capacity</a:t>
            </a:r>
            <a:r>
              <a:rPr lang="en-US" dirty="0"/>
              <a:t> of container </a:t>
            </a:r>
            <a:r>
              <a:rPr lang="en-US" sz="1800" i="1" dirty="0" err="1">
                <a:solidFill>
                  <a:prstClr val="black"/>
                </a:solidFill>
                <a:latin typeface="Times New Roman" panose="02020603050405020304" pitchFamily="18" charset="0"/>
                <a:cs typeface="Times New Roman" panose="02020603050405020304" pitchFamily="18" charset="0"/>
              </a:rPr>
              <a:t>i</a:t>
            </a:r>
            <a:r>
              <a:rPr lang="en-US" dirty="0"/>
              <a:t>. </a:t>
            </a:r>
            <a:endParaRPr lang="cs-CZ" dirty="0"/>
          </a:p>
          <a:p>
            <a:pPr lvl="1">
              <a:lnSpc>
                <a:spcPct val="110000"/>
              </a:lnSpc>
            </a:pPr>
            <a:r>
              <a:rPr lang="en-US" dirty="0"/>
              <a:t>The objective is to </a:t>
            </a:r>
            <a:r>
              <a:rPr lang="en-US" dirty="0">
                <a:solidFill>
                  <a:schemeClr val="accent2"/>
                </a:solidFill>
              </a:rPr>
              <a:t>maximize</a:t>
            </a:r>
            <a:r>
              <a:rPr lang="en-US" dirty="0"/>
              <a:t> the </a:t>
            </a:r>
            <a:r>
              <a:rPr lang="en-US" dirty="0">
                <a:solidFill>
                  <a:schemeClr val="accent2"/>
                </a:solidFill>
              </a:rPr>
              <a:t>total</a:t>
            </a:r>
            <a:r>
              <a:rPr lang="en-US" dirty="0"/>
              <a:t> </a:t>
            </a:r>
            <a:r>
              <a:rPr lang="en-US" dirty="0">
                <a:solidFill>
                  <a:schemeClr val="accent2"/>
                </a:solidFill>
              </a:rPr>
              <a:t>value</a:t>
            </a:r>
            <a:r>
              <a:rPr lang="en-US" dirty="0"/>
              <a:t> of all </a:t>
            </a:r>
            <a:r>
              <a:rPr lang="en-US" dirty="0">
                <a:solidFill>
                  <a:schemeClr val="accent2"/>
                </a:solidFill>
              </a:rPr>
              <a:t>assigned</a:t>
            </a:r>
            <a:r>
              <a:rPr lang="en-US" dirty="0"/>
              <a:t> </a:t>
            </a:r>
            <a:r>
              <a:rPr lang="en-US" dirty="0">
                <a:solidFill>
                  <a:schemeClr val="accent2"/>
                </a:solidFill>
              </a:rPr>
              <a:t>items</a:t>
            </a:r>
            <a:r>
              <a:rPr lang="en-US" dirty="0"/>
              <a:t>. </a:t>
            </a:r>
            <a:endParaRPr lang="cs-CZ"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sz="1800" dirty="0"/>
              <a:t>Bin </a:t>
            </a:r>
            <a:r>
              <a:rPr lang="cs-CZ" sz="1800" dirty="0" err="1"/>
              <a:t>Packing</a:t>
            </a:r>
            <a:r>
              <a:rPr lang="cs-CZ" sz="1800" dirty="0"/>
              <a:t> </a:t>
            </a:r>
            <a:r>
              <a:rPr lang="cs-CZ" sz="1800" dirty="0" err="1"/>
              <a:t>Problem</a:t>
            </a:r>
            <a:endParaRPr lang="en-US" dirty="0"/>
          </a:p>
        </p:txBody>
      </p:sp>
    </p:spTree>
    <p:extLst>
      <p:ext uri="{BB962C8B-B14F-4D97-AF65-F5344CB8AC3E}">
        <p14:creationId xmlns:p14="http://schemas.microsoft.com/office/powerpoint/2010/main" val="20073659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9E7D0FC-D322-49E9-85D2-5B3ACC6094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39E7D0FC-D322-49E9-85D2-5B3ACC6094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97</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cs-CZ" b="1" dirty="0" err="1"/>
              <a:t>Decision</a:t>
            </a:r>
            <a:r>
              <a:rPr lang="cs-CZ" b="1" dirty="0"/>
              <a:t> </a:t>
            </a:r>
            <a:r>
              <a:rPr lang="cs-CZ" b="1" dirty="0" err="1"/>
              <a:t>variables</a:t>
            </a:r>
            <a:endParaRPr lang="cs-CZ" b="1" dirty="0"/>
          </a:p>
          <a:p>
            <a:pPr lvl="0">
              <a:lnSpc>
                <a:spcPct val="110000"/>
              </a:lnSpc>
            </a:pPr>
            <a:endParaRPr lang="cs-CZ" sz="3200" b="1" dirty="0"/>
          </a:p>
          <a:p>
            <a:pPr marL="285750" lvl="0" indent="-285750">
              <a:lnSpc>
                <a:spcPct val="110000"/>
              </a:lnSpc>
              <a:buFont typeface="Wingdings" panose="05000000000000000000" pitchFamily="2" charset="2"/>
              <a:buChar char="§"/>
            </a:pPr>
            <a:r>
              <a:rPr lang="cs-CZ" b="1" dirty="0"/>
              <a:t>Model</a:t>
            </a:r>
            <a:endParaRPr lang="en-US" b="1" dirty="0"/>
          </a:p>
          <a:p>
            <a:pPr lvl="1">
              <a:lnSpc>
                <a:spcPct val="110000"/>
              </a:lnSpc>
            </a:pPr>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11" name="Zástupný text 8">
            <a:extLst>
              <a:ext uri="{FF2B5EF4-FFF2-40B4-BE49-F238E27FC236}">
                <a16:creationId xmlns:a16="http://schemas.microsoft.com/office/drawing/2014/main" id="{D42AF040-FC7C-4BF6-DF03-02394703866E}"/>
              </a:ext>
            </a:extLst>
          </p:cNvPr>
          <p:cNvSpPr>
            <a:spLocks noGrp="1"/>
          </p:cNvSpPr>
          <p:nvPr>
            <p:ph type="body" sz="quarter" idx="23"/>
          </p:nvPr>
        </p:nvSpPr>
        <p:spPr>
          <a:xfrm>
            <a:off x="460326" y="1066638"/>
            <a:ext cx="9552969" cy="369332"/>
          </a:xfrm>
        </p:spPr>
        <p:txBody>
          <a:bodyPr/>
          <a:lstStyle/>
          <a:p>
            <a:r>
              <a:rPr lang="cs-CZ" sz="1800" dirty="0"/>
              <a:t>Bin </a:t>
            </a:r>
            <a:r>
              <a:rPr lang="cs-CZ" sz="1800" dirty="0" err="1"/>
              <a:t>Packing</a:t>
            </a:r>
            <a:r>
              <a:rPr lang="cs-CZ" sz="1800" dirty="0"/>
              <a:t> </a:t>
            </a:r>
            <a:r>
              <a:rPr lang="cs-CZ" sz="1800" dirty="0" err="1"/>
              <a:t>Problem</a:t>
            </a:r>
            <a:r>
              <a:rPr lang="cs-CZ" sz="1800" dirty="0"/>
              <a:t> – BPP I</a:t>
            </a:r>
          </a:p>
        </p:txBody>
      </p:sp>
      <p:graphicFrame>
        <p:nvGraphicFramePr>
          <p:cNvPr id="9" name="Objekt 8">
            <a:extLst>
              <a:ext uri="{FF2B5EF4-FFF2-40B4-BE49-F238E27FC236}">
                <a16:creationId xmlns:a16="http://schemas.microsoft.com/office/drawing/2014/main" id="{964AC77E-8EDD-780E-6E1C-B38F66E26071}"/>
              </a:ext>
            </a:extLst>
          </p:cNvPr>
          <p:cNvGraphicFramePr>
            <a:graphicFrameLocks noChangeAspect="1"/>
          </p:cNvGraphicFramePr>
          <p:nvPr>
            <p:extLst>
              <p:ext uri="{D42A27DB-BD31-4B8C-83A1-F6EECF244321}">
                <p14:modId xmlns:p14="http://schemas.microsoft.com/office/powerpoint/2010/main" val="2151804078"/>
              </p:ext>
            </p:extLst>
          </p:nvPr>
        </p:nvGraphicFramePr>
        <p:xfrm>
          <a:off x="997260" y="1994414"/>
          <a:ext cx="3674413" cy="620844"/>
        </p:xfrm>
        <a:graphic>
          <a:graphicData uri="http://schemas.openxmlformats.org/presentationml/2006/ole">
            <mc:AlternateContent xmlns:mc="http://schemas.openxmlformats.org/markup-compatibility/2006">
              <mc:Choice xmlns:v="urn:schemas-microsoft-com:vml" Requires="v">
                <p:oleObj name="Equation" r:id="rId5" imgW="2705040" imgH="457200" progId="Equation.DSMT4">
                  <p:embed/>
                </p:oleObj>
              </mc:Choice>
              <mc:Fallback>
                <p:oleObj name="Equation" r:id="rId5" imgW="2705040" imgH="457200" progId="Equation.DSMT4">
                  <p:embed/>
                  <p:pic>
                    <p:nvPicPr>
                      <p:cNvPr id="9" name="Objekt 8">
                        <a:extLst>
                          <a:ext uri="{FF2B5EF4-FFF2-40B4-BE49-F238E27FC236}">
                            <a16:creationId xmlns:a16="http://schemas.microsoft.com/office/drawing/2014/main" id="{964AC77E-8EDD-780E-6E1C-B38F66E26071}"/>
                          </a:ext>
                        </a:extLst>
                      </p:cNvPr>
                      <p:cNvPicPr/>
                      <p:nvPr/>
                    </p:nvPicPr>
                    <p:blipFill>
                      <a:blip r:embed="rId6"/>
                      <a:stretch>
                        <a:fillRect/>
                      </a:stretch>
                    </p:blipFill>
                    <p:spPr>
                      <a:xfrm>
                        <a:off x="997260" y="1994414"/>
                        <a:ext cx="3674413" cy="620844"/>
                      </a:xfrm>
                      <a:prstGeom prst="rect">
                        <a:avLst/>
                      </a:prstGeom>
                    </p:spPr>
                  </p:pic>
                </p:oleObj>
              </mc:Fallback>
            </mc:AlternateContent>
          </a:graphicData>
        </a:graphic>
      </p:graphicFrame>
      <p:graphicFrame>
        <p:nvGraphicFramePr>
          <p:cNvPr id="10" name="Objekt 9">
            <a:extLst>
              <a:ext uri="{FF2B5EF4-FFF2-40B4-BE49-F238E27FC236}">
                <a16:creationId xmlns:a16="http://schemas.microsoft.com/office/drawing/2014/main" id="{7608ADF5-6A69-983F-47D0-6B75EF485FD5}"/>
              </a:ext>
            </a:extLst>
          </p:cNvPr>
          <p:cNvGraphicFramePr>
            <a:graphicFrameLocks noChangeAspect="1"/>
          </p:cNvGraphicFramePr>
          <p:nvPr>
            <p:extLst>
              <p:ext uri="{D42A27DB-BD31-4B8C-83A1-F6EECF244321}">
                <p14:modId xmlns:p14="http://schemas.microsoft.com/office/powerpoint/2010/main" val="1488019227"/>
              </p:ext>
            </p:extLst>
          </p:nvPr>
        </p:nvGraphicFramePr>
        <p:xfrm>
          <a:off x="1025525" y="2955925"/>
          <a:ext cx="3678238" cy="2390775"/>
        </p:xfrm>
        <a:graphic>
          <a:graphicData uri="http://schemas.openxmlformats.org/presentationml/2006/ole">
            <mc:AlternateContent xmlns:mc="http://schemas.openxmlformats.org/markup-compatibility/2006">
              <mc:Choice xmlns:v="urn:schemas-microsoft-com:vml" Requires="v">
                <p:oleObj name="Equation" r:id="rId7" imgW="2501640" imgH="1625400" progId="Equation.DSMT4">
                  <p:embed/>
                </p:oleObj>
              </mc:Choice>
              <mc:Fallback>
                <p:oleObj name="Equation" r:id="rId7" imgW="2501640" imgH="1625400" progId="Equation.DSMT4">
                  <p:embed/>
                  <p:pic>
                    <p:nvPicPr>
                      <p:cNvPr id="10" name="Objekt 9">
                        <a:extLst>
                          <a:ext uri="{FF2B5EF4-FFF2-40B4-BE49-F238E27FC236}">
                            <a16:creationId xmlns:a16="http://schemas.microsoft.com/office/drawing/2014/main" id="{7608ADF5-6A69-983F-47D0-6B75EF485FD5}"/>
                          </a:ext>
                        </a:extLst>
                      </p:cNvPr>
                      <p:cNvPicPr/>
                      <p:nvPr/>
                    </p:nvPicPr>
                    <p:blipFill>
                      <a:blip r:embed="rId8"/>
                      <a:stretch>
                        <a:fillRect/>
                      </a:stretch>
                    </p:blipFill>
                    <p:spPr>
                      <a:xfrm>
                        <a:off x="1025525" y="2955925"/>
                        <a:ext cx="3678238" cy="2390775"/>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7CF0791E-72C2-9CD2-E9B5-3105E0A3395B}"/>
              </a:ext>
            </a:extLst>
          </p:cNvPr>
          <p:cNvPicPr>
            <a:picLocks noChangeAspect="1"/>
          </p:cNvPicPr>
          <p:nvPr/>
        </p:nvPicPr>
        <p:blipFill>
          <a:blip r:embed="rId9"/>
          <a:stretch>
            <a:fillRect/>
          </a:stretch>
        </p:blipFill>
        <p:spPr>
          <a:xfrm>
            <a:off x="6096000" y="1818883"/>
            <a:ext cx="3658111" cy="3972479"/>
          </a:xfrm>
          <a:prstGeom prst="rect">
            <a:avLst/>
          </a:prstGeom>
          <a:ln w="12700">
            <a:solidFill>
              <a:schemeClr val="accent1"/>
            </a:solidFill>
          </a:ln>
        </p:spPr>
      </p:pic>
    </p:spTree>
    <p:extLst>
      <p:ext uri="{BB962C8B-B14F-4D97-AF65-F5344CB8AC3E}">
        <p14:creationId xmlns:p14="http://schemas.microsoft.com/office/powerpoint/2010/main" val="22648949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CD01E-6DD2-FB0F-19F3-8B37D3131B34}"/>
            </a:ext>
          </a:extLst>
        </p:cNvPr>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DD201C53-9452-9769-BBF1-D66CCA54713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kt 2" hidden="1">
                        <a:extLst>
                          <a:ext uri="{FF2B5EF4-FFF2-40B4-BE49-F238E27FC236}">
                            <a16:creationId xmlns:a16="http://schemas.microsoft.com/office/drawing/2014/main" id="{DD201C53-9452-9769-BBF1-D66CCA54713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a:extLst>
              <a:ext uri="{FF2B5EF4-FFF2-40B4-BE49-F238E27FC236}">
                <a16:creationId xmlns:a16="http://schemas.microsoft.com/office/drawing/2014/main" id="{358FD822-82EE-B759-4B21-3C325BA9D07E}"/>
              </a:ext>
            </a:extLst>
          </p:cNvPr>
          <p:cNvSpPr>
            <a:spLocks noGrp="1"/>
          </p:cNvSpPr>
          <p:nvPr>
            <p:ph type="sldNum" sz="quarter" idx="2"/>
          </p:nvPr>
        </p:nvSpPr>
        <p:spPr/>
        <p:txBody>
          <a:bodyPr/>
          <a:lstStyle/>
          <a:p>
            <a:fld id="{1E956721-BB38-4972-8ACD-5A2C9377E3B4}" type="slidenum">
              <a:rPr lang="en-US" smtClean="0"/>
              <a:pPr/>
              <a:t>98</a:t>
            </a:fld>
            <a:endParaRPr lang="en-US"/>
          </a:p>
        </p:txBody>
      </p:sp>
      <p:sp>
        <p:nvSpPr>
          <p:cNvPr id="8" name="Zástupný text 7">
            <a:extLst>
              <a:ext uri="{FF2B5EF4-FFF2-40B4-BE49-F238E27FC236}">
                <a16:creationId xmlns:a16="http://schemas.microsoft.com/office/drawing/2014/main" id="{A164C67B-A221-2D1D-AA9C-AD5C3D43A959}"/>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973F80F3-56CF-6895-0749-6BC94B008DA7}"/>
              </a:ext>
            </a:extLst>
          </p:cNvPr>
          <p:cNvSpPr>
            <a:spLocks noGrp="1"/>
          </p:cNvSpPr>
          <p:nvPr>
            <p:ph type="body" sz="half" idx="22"/>
          </p:nvPr>
        </p:nvSpPr>
        <p:spPr/>
        <p:txBody>
          <a:bodyPr>
            <a:noAutofit/>
          </a:bodyPr>
          <a:lstStyle/>
          <a:p>
            <a:pPr marL="285750" lvl="0" indent="-285750">
              <a:lnSpc>
                <a:spcPct val="110000"/>
              </a:lnSpc>
              <a:buFont typeface="Wingdings" panose="05000000000000000000" pitchFamily="2" charset="2"/>
              <a:buChar char="§"/>
            </a:pPr>
            <a:r>
              <a:rPr lang="cs-CZ" b="1" dirty="0" err="1"/>
              <a:t>Optimal</a:t>
            </a:r>
            <a:r>
              <a:rPr lang="cs-CZ" b="1" dirty="0"/>
              <a:t> </a:t>
            </a:r>
            <a:r>
              <a:rPr lang="cs-CZ" b="1" dirty="0" err="1"/>
              <a:t>solution</a:t>
            </a:r>
            <a:endParaRPr lang="cs-CZ" b="1" dirty="0"/>
          </a:p>
          <a:p>
            <a:pPr lvl="1">
              <a:lnSpc>
                <a:spcPct val="110000"/>
              </a:lnSpc>
            </a:pPr>
            <a:r>
              <a:rPr lang="cs-CZ" dirty="0" err="1"/>
              <a:t>Placement</a:t>
            </a:r>
            <a:r>
              <a:rPr lang="cs-CZ" dirty="0"/>
              <a:t> of </a:t>
            </a:r>
            <a:r>
              <a:rPr lang="cs-CZ" dirty="0" err="1"/>
              <a:t>products</a:t>
            </a:r>
            <a:r>
              <a:rPr lang="cs-CZ" dirty="0"/>
              <a:t> in </a:t>
            </a:r>
            <a:r>
              <a:rPr lang="cs-CZ" dirty="0" err="1"/>
              <a:t>containers</a:t>
            </a:r>
            <a:endParaRPr lang="cs-CZ" b="1" dirty="0"/>
          </a:p>
          <a:p>
            <a:pPr lvl="0">
              <a:lnSpc>
                <a:spcPct val="110000"/>
              </a:lnSpc>
            </a:pPr>
            <a:endParaRPr lang="cs-CZ" sz="3200" b="1" dirty="0"/>
          </a:p>
          <a:p>
            <a:pPr lvl="1">
              <a:lnSpc>
                <a:spcPct val="110000"/>
              </a:lnSpc>
            </a:pPr>
            <a:endParaRPr lang="cs-CZ" dirty="0"/>
          </a:p>
          <a:p>
            <a:pPr lvl="1">
              <a:lnSpc>
                <a:spcPct val="110000"/>
              </a:lnSpc>
            </a:pPr>
            <a:endParaRPr lang="cs-CZ" dirty="0"/>
          </a:p>
          <a:p>
            <a:pPr lvl="1">
              <a:lnSpc>
                <a:spcPct val="110000"/>
              </a:lnSpc>
            </a:pPr>
            <a:endParaRPr lang="cs-CZ" dirty="0"/>
          </a:p>
          <a:p>
            <a:pPr lvl="1">
              <a:lnSpc>
                <a:spcPct val="110000"/>
              </a:lnSpc>
            </a:pPr>
            <a:endParaRPr lang="cs-CZ" dirty="0"/>
          </a:p>
          <a:p>
            <a:pPr marL="381000" lvl="1" indent="0">
              <a:lnSpc>
                <a:spcPct val="110000"/>
              </a:lnSpc>
              <a:buNone/>
            </a:pPr>
            <a:endParaRPr lang="cs-CZ" dirty="0"/>
          </a:p>
          <a:p>
            <a:pPr marL="381000" lvl="1" indent="0">
              <a:lnSpc>
                <a:spcPct val="110000"/>
              </a:lnSpc>
              <a:buNone/>
            </a:pPr>
            <a:endParaRPr lang="cs-CZ" sz="1000" dirty="0"/>
          </a:p>
          <a:p>
            <a:pPr lvl="1">
              <a:lnSpc>
                <a:spcPct val="110000"/>
              </a:lnSpc>
            </a:pPr>
            <a:r>
              <a:rPr lang="cs-CZ" dirty="0" err="1"/>
              <a:t>Weight</a:t>
            </a:r>
            <a:r>
              <a:rPr lang="cs-CZ" dirty="0"/>
              <a:t> of </a:t>
            </a:r>
            <a:r>
              <a:rPr lang="cs-CZ" dirty="0" err="1"/>
              <a:t>container</a:t>
            </a:r>
            <a:r>
              <a:rPr lang="cs-CZ" dirty="0"/>
              <a:t> </a:t>
            </a:r>
            <a:r>
              <a:rPr lang="cs-CZ" dirty="0" err="1"/>
              <a:t>load</a:t>
            </a:r>
            <a:r>
              <a:rPr lang="cs-CZ" dirty="0"/>
              <a:t> </a:t>
            </a:r>
            <a:endParaRPr lang="en-US" dirty="0"/>
          </a:p>
        </p:txBody>
      </p:sp>
      <p:sp>
        <p:nvSpPr>
          <p:cNvPr id="2" name="Zástupný symbol pro zápatí 1">
            <a:extLst>
              <a:ext uri="{FF2B5EF4-FFF2-40B4-BE49-F238E27FC236}">
                <a16:creationId xmlns:a16="http://schemas.microsoft.com/office/drawing/2014/main" id="{0A79C7FF-9312-1937-8C4B-70F9E8D27D3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11" name="Zástupný text 8">
            <a:extLst>
              <a:ext uri="{FF2B5EF4-FFF2-40B4-BE49-F238E27FC236}">
                <a16:creationId xmlns:a16="http://schemas.microsoft.com/office/drawing/2014/main" id="{B76A573D-40F9-0244-5943-47053A26DE71}"/>
              </a:ext>
            </a:extLst>
          </p:cNvPr>
          <p:cNvSpPr>
            <a:spLocks noGrp="1"/>
          </p:cNvSpPr>
          <p:nvPr>
            <p:ph type="body" sz="quarter" idx="23"/>
          </p:nvPr>
        </p:nvSpPr>
        <p:spPr>
          <a:xfrm>
            <a:off x="460326" y="1066638"/>
            <a:ext cx="9552969" cy="369332"/>
          </a:xfrm>
        </p:spPr>
        <p:txBody>
          <a:bodyPr/>
          <a:lstStyle/>
          <a:p>
            <a:r>
              <a:rPr lang="cs-CZ" sz="1800" dirty="0"/>
              <a:t>Bin </a:t>
            </a:r>
            <a:r>
              <a:rPr lang="cs-CZ" sz="1800" dirty="0" err="1"/>
              <a:t>Packing</a:t>
            </a:r>
            <a:r>
              <a:rPr lang="cs-CZ" sz="1800" dirty="0"/>
              <a:t> </a:t>
            </a:r>
            <a:r>
              <a:rPr lang="cs-CZ" sz="1800" dirty="0" err="1"/>
              <a:t>Problem</a:t>
            </a:r>
            <a:r>
              <a:rPr lang="cs-CZ" sz="1800" dirty="0"/>
              <a:t> (BPP I) – </a:t>
            </a:r>
            <a:r>
              <a:rPr lang="cs-CZ" sz="1800" dirty="0" err="1"/>
              <a:t>optimal</a:t>
            </a:r>
            <a:r>
              <a:rPr lang="cs-CZ" sz="1800" dirty="0"/>
              <a:t> </a:t>
            </a:r>
            <a:r>
              <a:rPr lang="cs-CZ" sz="1800" dirty="0" err="1"/>
              <a:t>solution</a:t>
            </a:r>
            <a:endParaRPr lang="cs-CZ" sz="1800" dirty="0"/>
          </a:p>
        </p:txBody>
      </p:sp>
      <p:pic>
        <p:nvPicPr>
          <p:cNvPr id="6" name="Picture 5">
            <a:extLst>
              <a:ext uri="{FF2B5EF4-FFF2-40B4-BE49-F238E27FC236}">
                <a16:creationId xmlns:a16="http://schemas.microsoft.com/office/drawing/2014/main" id="{C01AEE4F-06FE-5B6C-32CA-690F677740B1}"/>
              </a:ext>
            </a:extLst>
          </p:cNvPr>
          <p:cNvPicPr>
            <a:picLocks noChangeAspect="1"/>
          </p:cNvPicPr>
          <p:nvPr/>
        </p:nvPicPr>
        <p:blipFill>
          <a:blip r:embed="rId5"/>
          <a:stretch>
            <a:fillRect/>
          </a:stretch>
        </p:blipFill>
        <p:spPr>
          <a:xfrm>
            <a:off x="1201710" y="2445488"/>
            <a:ext cx="9788579" cy="2287863"/>
          </a:xfrm>
          <a:prstGeom prst="rect">
            <a:avLst/>
          </a:prstGeom>
          <a:ln w="12700">
            <a:solidFill>
              <a:schemeClr val="tx1"/>
            </a:solidFill>
          </a:ln>
        </p:spPr>
      </p:pic>
      <p:pic>
        <p:nvPicPr>
          <p:cNvPr id="12" name="Picture 11">
            <a:extLst>
              <a:ext uri="{FF2B5EF4-FFF2-40B4-BE49-F238E27FC236}">
                <a16:creationId xmlns:a16="http://schemas.microsoft.com/office/drawing/2014/main" id="{0F10B2E8-48D8-3A2A-2588-B3466BEF1DB1}"/>
              </a:ext>
            </a:extLst>
          </p:cNvPr>
          <p:cNvPicPr>
            <a:picLocks noChangeAspect="1"/>
          </p:cNvPicPr>
          <p:nvPr/>
        </p:nvPicPr>
        <p:blipFill>
          <a:blip r:embed="rId6"/>
          <a:stretch>
            <a:fillRect/>
          </a:stretch>
        </p:blipFill>
        <p:spPr>
          <a:xfrm>
            <a:off x="3721099" y="4944927"/>
            <a:ext cx="2030202" cy="1162217"/>
          </a:xfrm>
          <a:prstGeom prst="rect">
            <a:avLst/>
          </a:prstGeom>
          <a:ln w="12700">
            <a:solidFill>
              <a:schemeClr val="tx1"/>
            </a:solidFill>
          </a:ln>
        </p:spPr>
      </p:pic>
    </p:spTree>
    <p:extLst>
      <p:ext uri="{BB962C8B-B14F-4D97-AF65-F5344CB8AC3E}">
        <p14:creationId xmlns:p14="http://schemas.microsoft.com/office/powerpoint/2010/main" val="15966576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ED0BCC2-8143-48FF-96C2-39FF8C1B37F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kt 2" hidden="1">
                        <a:extLst>
                          <a:ext uri="{FF2B5EF4-FFF2-40B4-BE49-F238E27FC236}">
                            <a16:creationId xmlns:a16="http://schemas.microsoft.com/office/drawing/2014/main" id="{5ED0BCC2-8143-48FF-96C2-39FF8C1B37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Zástupný symbol pro číslo snímku 3"/>
          <p:cNvSpPr>
            <a:spLocks noGrp="1"/>
          </p:cNvSpPr>
          <p:nvPr>
            <p:ph type="sldNum" sz="quarter" idx="2"/>
          </p:nvPr>
        </p:nvSpPr>
        <p:spPr/>
        <p:txBody>
          <a:bodyPr/>
          <a:lstStyle/>
          <a:p>
            <a:fld id="{1E956721-BB38-4972-8ACD-5A2C9377E3B4}" type="slidenum">
              <a:rPr lang="en-US" smtClean="0"/>
              <a:pPr/>
              <a:t>99</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cs-CZ" dirty="0" err="1"/>
              <a:t>Transportation</a:t>
            </a:r>
            <a:r>
              <a:rPr lang="cs-CZ" dirty="0"/>
              <a:t> and </a:t>
            </a:r>
            <a:r>
              <a:rPr lang="cs-CZ" dirty="0" err="1"/>
              <a:t>Routing</a:t>
            </a:r>
            <a:r>
              <a:rPr lang="cs-CZ" dirty="0"/>
              <a:t> </a:t>
            </a:r>
            <a:r>
              <a:rPr lang="cs-CZ" dirty="0" err="1"/>
              <a:t>Problems</a:t>
            </a:r>
            <a:endParaRPr lang="en-US" dirty="0"/>
          </a:p>
        </p:txBody>
      </p:sp>
      <p:sp>
        <p:nvSpPr>
          <p:cNvPr id="5" name="Zástupný text 4">
            <a:extLst>
              <a:ext uri="{FF2B5EF4-FFF2-40B4-BE49-F238E27FC236}">
                <a16:creationId xmlns:a16="http://schemas.microsoft.com/office/drawing/2014/main" id="{33502196-6FCB-40AA-8BBA-D5F9D6D1CC5C}"/>
              </a:ext>
            </a:extLst>
          </p:cNvPr>
          <p:cNvSpPr>
            <a:spLocks noGrp="1"/>
          </p:cNvSpPr>
          <p:nvPr>
            <p:ph type="body" sz="half" idx="22"/>
          </p:nvPr>
        </p:nvSpPr>
        <p:spPr>
          <a:xfrm>
            <a:off x="438469" y="1647546"/>
            <a:ext cx="8363173" cy="3773488"/>
          </a:xfrm>
        </p:spPr>
        <p:txBody>
          <a:bodyPr>
            <a:noAutofit/>
          </a:bodyPr>
          <a:lstStyle/>
          <a:p>
            <a:pPr marL="285750" lvl="0" indent="-285750">
              <a:lnSpc>
                <a:spcPct val="110000"/>
              </a:lnSpc>
              <a:buFont typeface="Wingdings" panose="05000000000000000000" pitchFamily="2" charset="2"/>
              <a:buChar char="§"/>
            </a:pPr>
            <a:r>
              <a:rPr lang="cs-CZ" b="1" dirty="0" err="1"/>
              <a:t>Definition</a:t>
            </a:r>
            <a:r>
              <a:rPr lang="cs-CZ" b="1" dirty="0"/>
              <a:t> </a:t>
            </a:r>
            <a:r>
              <a:rPr lang="cs-CZ" b="1" dirty="0" err="1"/>
              <a:t>of</a:t>
            </a:r>
            <a:r>
              <a:rPr lang="cs-CZ" b="1" dirty="0"/>
              <a:t> </a:t>
            </a:r>
            <a:r>
              <a:rPr lang="cs-CZ" b="1" dirty="0" err="1"/>
              <a:t>the</a:t>
            </a:r>
            <a:r>
              <a:rPr lang="cs-CZ" b="1" dirty="0"/>
              <a:t> </a:t>
            </a:r>
            <a:r>
              <a:rPr lang="cs-CZ" b="1" dirty="0" err="1"/>
              <a:t>problem</a:t>
            </a:r>
            <a:r>
              <a:rPr lang="cs-CZ" b="1" dirty="0"/>
              <a:t> 2.</a:t>
            </a:r>
            <a:endParaRPr lang="en-US" b="1" dirty="0"/>
          </a:p>
          <a:p>
            <a:pPr lvl="1">
              <a:lnSpc>
                <a:spcPct val="110000"/>
              </a:lnSpc>
            </a:pPr>
            <a:r>
              <a:rPr lang="en-US" dirty="0"/>
              <a:t>A</a:t>
            </a:r>
            <a:r>
              <a:rPr lang="cs-CZ" dirty="0"/>
              <a:t> </a:t>
            </a:r>
            <a:r>
              <a:rPr lang="en-US" dirty="0">
                <a:solidFill>
                  <a:schemeClr val="accent2"/>
                </a:solidFill>
              </a:rPr>
              <a:t>set</a:t>
            </a:r>
            <a:r>
              <a:rPr lang="en-US" dirty="0"/>
              <a:t> of </a:t>
            </a:r>
            <a:r>
              <a:rPr lang="en-US" sz="1800" i="1" dirty="0">
                <a:solidFill>
                  <a:prstClr val="black"/>
                </a:solidFill>
                <a:latin typeface="Times New Roman" panose="02020603050405020304" pitchFamily="18" charset="0"/>
                <a:cs typeface="Times New Roman" panose="02020603050405020304" pitchFamily="18" charset="0"/>
              </a:rPr>
              <a:t>n</a:t>
            </a:r>
            <a:r>
              <a:rPr lang="en-US" dirty="0"/>
              <a:t> </a:t>
            </a:r>
            <a:r>
              <a:rPr lang="en-US" dirty="0">
                <a:solidFill>
                  <a:schemeClr val="accent2"/>
                </a:solidFill>
              </a:rPr>
              <a:t>types</a:t>
            </a:r>
            <a:r>
              <a:rPr lang="en-US" dirty="0"/>
              <a:t> of </a:t>
            </a:r>
            <a:r>
              <a:rPr lang="en-US" dirty="0">
                <a:solidFill>
                  <a:schemeClr val="accent2"/>
                </a:solidFill>
              </a:rPr>
              <a:t>items</a:t>
            </a:r>
            <a:r>
              <a:rPr lang="en-US" dirty="0"/>
              <a:t> that have to be </a:t>
            </a:r>
            <a:r>
              <a:rPr lang="en-US" dirty="0">
                <a:solidFill>
                  <a:schemeClr val="accent2"/>
                </a:solidFill>
              </a:rPr>
              <a:t>transported</a:t>
            </a:r>
            <a:r>
              <a:rPr lang="en-US" dirty="0"/>
              <a:t> </a:t>
            </a:r>
            <a:r>
              <a:rPr lang="en-US" dirty="0">
                <a:solidFill>
                  <a:schemeClr val="accent2"/>
                </a:solidFill>
              </a:rPr>
              <a:t>using</a:t>
            </a:r>
            <a:r>
              <a:rPr lang="en-US" dirty="0"/>
              <a:t> </a:t>
            </a:r>
            <a:r>
              <a:rPr lang="en-US" sz="1800" i="1" dirty="0">
                <a:solidFill>
                  <a:prstClr val="black"/>
                </a:solidFill>
                <a:latin typeface="Times New Roman" panose="02020603050405020304" pitchFamily="18" charset="0"/>
                <a:cs typeface="Times New Roman" panose="02020603050405020304" pitchFamily="18" charset="0"/>
              </a:rPr>
              <a:t>m</a:t>
            </a:r>
            <a:r>
              <a:rPr lang="en-US" dirty="0"/>
              <a:t> </a:t>
            </a:r>
            <a:r>
              <a:rPr lang="en-US" dirty="0">
                <a:solidFill>
                  <a:schemeClr val="accent2"/>
                </a:solidFill>
              </a:rPr>
              <a:t>containers</a:t>
            </a:r>
            <a:r>
              <a:rPr lang="en-US" dirty="0"/>
              <a:t> of </a:t>
            </a:r>
            <a:r>
              <a:rPr lang="en-US" dirty="0">
                <a:solidFill>
                  <a:schemeClr val="accent2"/>
                </a:solidFill>
              </a:rPr>
              <a:t>identical</a:t>
            </a:r>
            <a:r>
              <a:rPr lang="en-US" dirty="0"/>
              <a:t> </a:t>
            </a:r>
            <a:r>
              <a:rPr lang="en-US" dirty="0">
                <a:solidFill>
                  <a:schemeClr val="accent2"/>
                </a:solidFill>
              </a:rPr>
              <a:t>weight</a:t>
            </a:r>
            <a:r>
              <a:rPr lang="en-US" dirty="0"/>
              <a:t> </a:t>
            </a:r>
            <a:r>
              <a:rPr lang="en-US" dirty="0">
                <a:solidFill>
                  <a:schemeClr val="accent2"/>
                </a:solidFill>
              </a:rPr>
              <a:t>capacity</a:t>
            </a:r>
            <a:r>
              <a:rPr lang="en-US" dirty="0"/>
              <a:t> </a:t>
            </a:r>
            <a:r>
              <a:rPr lang="en-US" sz="1800" i="1" dirty="0">
                <a:solidFill>
                  <a:prstClr val="black"/>
                </a:solidFill>
                <a:latin typeface="Times New Roman" panose="02020603050405020304" pitchFamily="18" charset="0"/>
                <a:cs typeface="Times New Roman" panose="02020603050405020304" pitchFamily="18" charset="0"/>
              </a:rPr>
              <a:t>K</a:t>
            </a:r>
            <a:r>
              <a:rPr lang="en-US" dirty="0"/>
              <a:t>. </a:t>
            </a:r>
            <a:endParaRPr lang="cs-CZ" dirty="0"/>
          </a:p>
          <a:p>
            <a:pPr lvl="1">
              <a:lnSpc>
                <a:spcPct val="110000"/>
              </a:lnSpc>
            </a:pPr>
            <a:r>
              <a:rPr lang="en-US" dirty="0"/>
              <a:t>Let </a:t>
            </a:r>
            <a:r>
              <a:rPr lang="en-US" sz="1800" i="1" dirty="0" err="1">
                <a:solidFill>
                  <a:prstClr val="black"/>
                </a:solidFill>
                <a:latin typeface="Times New Roman" panose="02020603050405020304" pitchFamily="18" charset="0"/>
                <a:cs typeface="Times New Roman" panose="02020603050405020304" pitchFamily="18" charset="0"/>
              </a:rPr>
              <a:t>w</a:t>
            </a:r>
            <a:r>
              <a:rPr lang="en-US" sz="1800" i="1" baseline="-25000" dirty="0" err="1">
                <a:solidFill>
                  <a:prstClr val="black"/>
                </a:solidFill>
                <a:latin typeface="Times New Roman" panose="02020603050405020304" pitchFamily="18" charset="0"/>
                <a:cs typeface="Times New Roman" panose="02020603050405020304" pitchFamily="18" charset="0"/>
              </a:rPr>
              <a:t>j</a:t>
            </a:r>
            <a:r>
              <a:rPr lang="en-US" dirty="0"/>
              <a:t> be a </a:t>
            </a:r>
            <a:r>
              <a:rPr lang="en-US" dirty="0">
                <a:solidFill>
                  <a:schemeClr val="accent2"/>
                </a:solidFill>
              </a:rPr>
              <a:t>weight</a:t>
            </a:r>
            <a:r>
              <a:rPr lang="en-US" dirty="0"/>
              <a:t> </a:t>
            </a:r>
            <a:r>
              <a:rPr lang="en-US" dirty="0">
                <a:solidFill>
                  <a:schemeClr val="accent2"/>
                </a:solidFill>
              </a:rPr>
              <a:t>of</a:t>
            </a:r>
            <a:r>
              <a:rPr lang="en-US" dirty="0"/>
              <a:t> </a:t>
            </a:r>
            <a:r>
              <a:rPr lang="en-US" dirty="0">
                <a:solidFill>
                  <a:schemeClr val="accent2"/>
                </a:solidFill>
              </a:rPr>
              <a:t>item</a:t>
            </a:r>
            <a:r>
              <a:rPr lang="en-US" dirty="0"/>
              <a:t> type </a:t>
            </a:r>
            <a:r>
              <a:rPr lang="en-US" sz="1800" i="1" dirty="0">
                <a:solidFill>
                  <a:prstClr val="black"/>
                </a:solidFill>
                <a:latin typeface="Times New Roman" panose="02020603050405020304" pitchFamily="18" charset="0"/>
                <a:cs typeface="Times New Roman" panose="02020603050405020304" pitchFamily="18" charset="0"/>
              </a:rPr>
              <a:t>j</a:t>
            </a:r>
            <a:r>
              <a:rPr lang="en-US" dirty="0"/>
              <a:t> and </a:t>
            </a:r>
            <a:r>
              <a:rPr lang="en-US" sz="1800" i="1" dirty="0" err="1">
                <a:solidFill>
                  <a:prstClr val="black"/>
                </a:solidFill>
                <a:latin typeface="Times New Roman" panose="02020603050405020304" pitchFamily="18" charset="0"/>
                <a:cs typeface="Times New Roman" panose="02020603050405020304" pitchFamily="18" charset="0"/>
              </a:rPr>
              <a:t>r</a:t>
            </a:r>
            <a:r>
              <a:rPr lang="en-US" sz="1800" i="1" baseline="-25000" dirty="0" err="1">
                <a:solidFill>
                  <a:prstClr val="black"/>
                </a:solidFill>
                <a:latin typeface="Times New Roman" panose="02020603050405020304" pitchFamily="18" charset="0"/>
                <a:cs typeface="Times New Roman" panose="02020603050405020304" pitchFamily="18" charset="0"/>
              </a:rPr>
              <a:t>j</a:t>
            </a:r>
            <a:r>
              <a:rPr lang="en-US" dirty="0"/>
              <a:t> be a number of them to be transported. </a:t>
            </a:r>
            <a:endParaRPr lang="cs-CZ" dirty="0"/>
          </a:p>
          <a:p>
            <a:pPr lvl="1">
              <a:lnSpc>
                <a:spcPct val="110000"/>
              </a:lnSpc>
            </a:pPr>
            <a:r>
              <a:rPr lang="en-US" dirty="0"/>
              <a:t>The objective is to </a:t>
            </a:r>
            <a:r>
              <a:rPr lang="en-US" dirty="0">
                <a:solidFill>
                  <a:schemeClr val="accent2"/>
                </a:solidFill>
              </a:rPr>
              <a:t>minimize</a:t>
            </a:r>
            <a:r>
              <a:rPr lang="en-US" dirty="0"/>
              <a:t> a </a:t>
            </a:r>
            <a:r>
              <a:rPr lang="en-US" dirty="0">
                <a:solidFill>
                  <a:schemeClr val="accent2"/>
                </a:solidFill>
              </a:rPr>
              <a:t>number</a:t>
            </a:r>
            <a:r>
              <a:rPr lang="en-US" dirty="0"/>
              <a:t> </a:t>
            </a:r>
            <a:r>
              <a:rPr lang="en-US" dirty="0">
                <a:solidFill>
                  <a:schemeClr val="accent2"/>
                </a:solidFill>
              </a:rPr>
              <a:t>of</a:t>
            </a:r>
            <a:r>
              <a:rPr lang="en-US" dirty="0"/>
              <a:t> </a:t>
            </a:r>
            <a:r>
              <a:rPr lang="en-US" dirty="0">
                <a:solidFill>
                  <a:schemeClr val="accent2"/>
                </a:solidFill>
              </a:rPr>
              <a:t>containers</a:t>
            </a:r>
            <a:r>
              <a:rPr lang="en-US" dirty="0"/>
              <a:t> used to transport all items.</a:t>
            </a:r>
            <a:endParaRPr lang="cs-CZ"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Operational Research II, ŠAU, Jan Fábry, </a:t>
            </a:r>
            <a:fld id="{0AC4D4BC-463F-45AA-ACC0-4DB82BACE61D}" type="datetime1">
              <a:rPr lang="cs-CZ" smtClean="0"/>
              <a:pPr algn="l"/>
              <a:t>03.03.2025</a:t>
            </a:fld>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sz="1800" dirty="0"/>
              <a:t>Bin </a:t>
            </a:r>
            <a:r>
              <a:rPr lang="cs-CZ" sz="1800" dirty="0" err="1"/>
              <a:t>Packing</a:t>
            </a:r>
            <a:r>
              <a:rPr lang="cs-CZ" sz="1800" dirty="0"/>
              <a:t> </a:t>
            </a:r>
            <a:r>
              <a:rPr lang="cs-CZ" sz="1800" dirty="0" err="1"/>
              <a:t>Problem</a:t>
            </a:r>
            <a:endParaRPr lang="en-US" dirty="0"/>
          </a:p>
        </p:txBody>
      </p:sp>
    </p:spTree>
    <p:extLst>
      <p:ext uri="{BB962C8B-B14F-4D97-AF65-F5344CB8AC3E}">
        <p14:creationId xmlns:p14="http://schemas.microsoft.com/office/powerpoint/2010/main" val="23410877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AVS CI">
  <a:themeElements>
    <a:clrScheme name="SAVS CI">
      <a:dk1>
        <a:sysClr val="windowText" lastClr="000000"/>
      </a:dk1>
      <a:lt1>
        <a:sysClr val="window" lastClr="FFFFFF"/>
      </a:lt1>
      <a:dk2>
        <a:srgbClr val="44546A"/>
      </a:dk2>
      <a:lt2>
        <a:srgbClr val="DBEED5"/>
      </a:lt2>
      <a:accent1>
        <a:srgbClr val="81C26D"/>
      </a:accent1>
      <a:accent2>
        <a:srgbClr val="4BA82E"/>
      </a:accent2>
      <a:accent3>
        <a:srgbClr val="D22630"/>
      </a:accent3>
      <a:accent4>
        <a:srgbClr val="FFC000"/>
      </a:accent4>
      <a:accent5>
        <a:srgbClr val="FFD20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A08AF1E6F729B478EF0A81C866DC61D" ma:contentTypeVersion="3" ma:contentTypeDescription="Vytvoří nový dokument" ma:contentTypeScope="" ma:versionID="0e5eb034756d2b9aa21e22ccafacaf47">
  <xsd:schema xmlns:xsd="http://www.w3.org/2001/XMLSchema" xmlns:xs="http://www.w3.org/2001/XMLSchema" xmlns:p="http://schemas.microsoft.com/office/2006/metadata/properties" xmlns:ns2="05456609-6964-4b3e-95e3-d1933d1cff52" targetNamespace="http://schemas.microsoft.com/office/2006/metadata/properties" ma:root="true" ma:fieldsID="84a1a71a2be4185d967a3d68a707b8a9" ns2:_="">
    <xsd:import namespace="05456609-6964-4b3e-95e3-d1933d1cff52"/>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456609-6964-4b3e-95e3-d1933d1cff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0D604B-715E-47DB-B0F9-B04137FBD65B}">
  <ds:schemaRefs>
    <ds:schemaRef ds:uri="http://schemas.microsoft.com/office/2006/metadata/properties"/>
    <ds:schemaRef ds:uri="http://schemas.microsoft.com/office/infopath/2007/PartnerControls"/>
    <ds:schemaRef ds:uri="de3e9b77-2e90-4ec0-9c87-da42b9537188"/>
    <ds:schemaRef ds:uri="4aeb1336-25f6-4646-b9d9-4d5dc70f0518"/>
    <ds:schemaRef ds:uri="832afcc4-76a3-4867-b69a-4e561e25368f"/>
    <ds:schemaRef ds:uri="1132bedf-6d4a-457c-bdf1-aed3bf2787f5"/>
  </ds:schemaRefs>
</ds:datastoreItem>
</file>

<file path=customXml/itemProps2.xml><?xml version="1.0" encoding="utf-8"?>
<ds:datastoreItem xmlns:ds="http://schemas.openxmlformats.org/officeDocument/2006/customXml" ds:itemID="{7BD9CDCF-4F49-4FFC-96D3-43312F57B67B}">
  <ds:schemaRefs>
    <ds:schemaRef ds:uri="http://schemas.microsoft.com/sharepoint/v3/contenttype/forms"/>
  </ds:schemaRefs>
</ds:datastoreItem>
</file>

<file path=customXml/itemProps3.xml><?xml version="1.0" encoding="utf-8"?>
<ds:datastoreItem xmlns:ds="http://schemas.openxmlformats.org/officeDocument/2006/customXml" ds:itemID="{7B3DFBBA-07A1-49E7-B5A2-E35B9CE9D5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456609-6964-4b3e-95e3-d1933d1cff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49480</TotalTime>
  <Words>10451</Words>
  <Application>Microsoft Office PowerPoint</Application>
  <PresentationFormat>Širokoúhlá obrazovka</PresentationFormat>
  <Paragraphs>3508</Paragraphs>
  <Slides>133</Slides>
  <Notes>0</Notes>
  <HiddenSlides>0</HiddenSlides>
  <MMClips>0</MMClips>
  <ScaleCrop>false</ScaleCrop>
  <HeadingPairs>
    <vt:vector size="8" baseType="variant">
      <vt:variant>
        <vt:lpstr>Použitá písma</vt:lpstr>
      </vt:variant>
      <vt:variant>
        <vt:i4>8</vt:i4>
      </vt:variant>
      <vt:variant>
        <vt:lpstr>Motiv</vt:lpstr>
      </vt:variant>
      <vt:variant>
        <vt:i4>1</vt:i4>
      </vt:variant>
      <vt:variant>
        <vt:lpstr>Vložené servery OLE</vt:lpstr>
      </vt:variant>
      <vt:variant>
        <vt:i4>3</vt:i4>
      </vt:variant>
      <vt:variant>
        <vt:lpstr>Nadpisy snímků</vt:lpstr>
      </vt:variant>
      <vt:variant>
        <vt:i4>133</vt:i4>
      </vt:variant>
    </vt:vector>
  </HeadingPairs>
  <TitlesOfParts>
    <vt:vector size="145" baseType="lpstr">
      <vt:lpstr>Arial</vt:lpstr>
      <vt:lpstr>Arial 16</vt:lpstr>
      <vt:lpstr>Calibri</vt:lpstr>
      <vt:lpstr>Cambria Math</vt:lpstr>
      <vt:lpstr>Symbol</vt:lpstr>
      <vt:lpstr>Times New Roman</vt:lpstr>
      <vt:lpstr>Verdana</vt:lpstr>
      <vt:lpstr>Wingdings</vt:lpstr>
      <vt:lpstr>SAVS CI</vt:lpstr>
      <vt:lpstr>think-cell Slide</vt:lpstr>
      <vt:lpstr>Equation</vt:lpstr>
      <vt:lpstr>Graf</vt:lpstr>
      <vt:lpstr>Operational Research II</vt:lpstr>
      <vt:lpstr>Prezentace aplikace PowerPoint</vt:lpstr>
      <vt:lpstr>Prezentace aplikace PowerPoint</vt:lpstr>
      <vt:lpstr>Introduction to Operational Research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Production Planning Problems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Assignment Problem</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Graph Modeling</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Transportation and Routing Problems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Thank you for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Tomáš</dc:creator>
  <cp:lastModifiedBy>Fábry, Jan</cp:lastModifiedBy>
  <cp:revision>84</cp:revision>
  <dcterms:created xsi:type="dcterms:W3CDTF">2020-10-26T13:34:53Z</dcterms:created>
  <dcterms:modified xsi:type="dcterms:W3CDTF">2025-03-03T07:35:27Z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244400.000000000</vt:lpwstr>
  </property>
  <property fmtid="{D5CDD505-2E9C-101B-9397-08002B2CF9AE}" pid="3" name="MediaServiceImageTags">
    <vt:lpwstr/>
  </property>
  <property fmtid="{D5CDD505-2E9C-101B-9397-08002B2CF9AE}" pid="4" name="_ColorHex">
    <vt:lpwstr/>
  </property>
  <property fmtid="{D5CDD505-2E9C-101B-9397-08002B2CF9AE}" pid="5" name="ComplianceAssetId">
    <vt:lpwstr/>
  </property>
  <property fmtid="{D5CDD505-2E9C-101B-9397-08002B2CF9AE}" pid="6" name="_ExtendedDescription">
    <vt:lpwstr/>
  </property>
  <property fmtid="{D5CDD505-2E9C-101B-9397-08002B2CF9AE}" pid="7" name="_ColorTag">
    <vt:lpwstr/>
  </property>
  <property fmtid="{D5CDD505-2E9C-101B-9397-08002B2CF9AE}" pid="8" name="TriggerFlowInfo">
    <vt:lpwstr/>
  </property>
  <property fmtid="{D5CDD505-2E9C-101B-9397-08002B2CF9AE}" pid="9" name="_Emoji">
    <vt:lpwstr/>
  </property>
  <property fmtid="{D5CDD505-2E9C-101B-9397-08002B2CF9AE}" pid="10" name="ContentTypeId">
    <vt:lpwstr>0x0101002A08AF1E6F729B478EF0A81C866DC61D</vt:lpwstr>
  </property>
</Properties>
</file>