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tags/tag8.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ags/tag9.xml" ContentType="application/vnd.openxmlformats-officedocument.presentationml.tags+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9.xml" ContentType="application/vnd.openxmlformats-officedocument.theme+xml"/>
  <Override PartName="/ppt/tags/tag10.xml" ContentType="application/vnd.openxmlformats-officedocument.presentationml.tags+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0.xml" ContentType="application/vnd.openxmlformats-officedocument.theme+xml"/>
  <Override PartName="/ppt/tags/tag11.xml" ContentType="application/vnd.openxmlformats-officedocument.presentationml.tags+xml"/>
  <Override PartName="/ppt/theme/theme11.xml" ContentType="application/vnd.openxmlformats-officedocument.theme+xml"/>
  <Override PartName="/ppt/theme/theme1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comments/modernComment_211_15B4234F.xml" ContentType="application/vnd.ms-powerpoint.comment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4"/>
    <p:sldMasterId id="2147483734" r:id="rId5"/>
    <p:sldMasterId id="2147483745" r:id="rId6"/>
    <p:sldMasterId id="2147483756" r:id="rId7"/>
    <p:sldMasterId id="2147483767" r:id="rId8"/>
    <p:sldMasterId id="2147483648" r:id="rId9"/>
    <p:sldMasterId id="2147483651" r:id="rId10"/>
    <p:sldMasterId id="2147483653" r:id="rId11"/>
    <p:sldMasterId id="2147483655" r:id="rId12"/>
    <p:sldMasterId id="2147483657" r:id="rId13"/>
  </p:sldMasterIdLst>
  <p:notesMasterIdLst>
    <p:notesMasterId r:id="rId181"/>
  </p:notesMasterIdLst>
  <p:handoutMasterIdLst>
    <p:handoutMasterId r:id="rId182"/>
  </p:handoutMasterIdLst>
  <p:sldIdLst>
    <p:sldId id="504" r:id="rId14"/>
    <p:sldId id="505" r:id="rId15"/>
    <p:sldId id="508" r:id="rId16"/>
    <p:sldId id="509" r:id="rId17"/>
    <p:sldId id="510" r:id="rId18"/>
    <p:sldId id="507" r:id="rId19"/>
    <p:sldId id="511" r:id="rId20"/>
    <p:sldId id="512" r:id="rId21"/>
    <p:sldId id="368" r:id="rId22"/>
    <p:sldId id="338" r:id="rId23"/>
    <p:sldId id="373" r:id="rId24"/>
    <p:sldId id="375" r:id="rId25"/>
    <p:sldId id="374" r:id="rId26"/>
    <p:sldId id="376" r:id="rId27"/>
    <p:sldId id="691" r:id="rId28"/>
    <p:sldId id="378" r:id="rId29"/>
    <p:sldId id="379" r:id="rId30"/>
    <p:sldId id="380" r:id="rId31"/>
    <p:sldId id="381" r:id="rId32"/>
    <p:sldId id="382" r:id="rId33"/>
    <p:sldId id="383" r:id="rId34"/>
    <p:sldId id="384" r:id="rId35"/>
    <p:sldId id="385" r:id="rId36"/>
    <p:sldId id="386" r:id="rId37"/>
    <p:sldId id="387" r:id="rId38"/>
    <p:sldId id="388" r:id="rId39"/>
    <p:sldId id="389" r:id="rId40"/>
    <p:sldId id="390" r:id="rId41"/>
    <p:sldId id="517" r:id="rId42"/>
    <p:sldId id="518" r:id="rId43"/>
    <p:sldId id="520" r:id="rId44"/>
    <p:sldId id="521" r:id="rId45"/>
    <p:sldId id="522" r:id="rId46"/>
    <p:sldId id="391" r:id="rId47"/>
    <p:sldId id="393" r:id="rId48"/>
    <p:sldId id="394" r:id="rId49"/>
    <p:sldId id="395" r:id="rId50"/>
    <p:sldId id="396" r:id="rId51"/>
    <p:sldId id="397" r:id="rId52"/>
    <p:sldId id="701" r:id="rId53"/>
    <p:sldId id="398" r:id="rId54"/>
    <p:sldId id="524" r:id="rId55"/>
    <p:sldId id="528" r:id="rId56"/>
    <p:sldId id="529" r:id="rId57"/>
    <p:sldId id="531" r:id="rId58"/>
    <p:sldId id="399" r:id="rId59"/>
    <p:sldId id="400" r:id="rId60"/>
    <p:sldId id="401" r:id="rId61"/>
    <p:sldId id="402" r:id="rId62"/>
    <p:sldId id="403" r:id="rId63"/>
    <p:sldId id="404" r:id="rId64"/>
    <p:sldId id="525" r:id="rId65"/>
    <p:sldId id="532" r:id="rId66"/>
    <p:sldId id="702" r:id="rId67"/>
    <p:sldId id="533" r:id="rId68"/>
    <p:sldId id="534" r:id="rId69"/>
    <p:sldId id="405" r:id="rId70"/>
    <p:sldId id="406" r:id="rId71"/>
    <p:sldId id="407" r:id="rId72"/>
    <p:sldId id="410" r:id="rId73"/>
    <p:sldId id="408" r:id="rId74"/>
    <p:sldId id="409" r:id="rId75"/>
    <p:sldId id="411" r:id="rId76"/>
    <p:sldId id="412" r:id="rId77"/>
    <p:sldId id="413" r:id="rId78"/>
    <p:sldId id="414" r:id="rId79"/>
    <p:sldId id="415" r:id="rId80"/>
    <p:sldId id="416" r:id="rId81"/>
    <p:sldId id="417" r:id="rId82"/>
    <p:sldId id="418" r:id="rId83"/>
    <p:sldId id="419" r:id="rId84"/>
    <p:sldId id="693" r:id="rId85"/>
    <p:sldId id="694" r:id="rId86"/>
    <p:sldId id="695" r:id="rId87"/>
    <p:sldId id="697" r:id="rId88"/>
    <p:sldId id="696" r:id="rId89"/>
    <p:sldId id="699" r:id="rId90"/>
    <p:sldId id="700" r:id="rId91"/>
    <p:sldId id="420" r:id="rId92"/>
    <p:sldId id="421" r:id="rId93"/>
    <p:sldId id="423" r:id="rId94"/>
    <p:sldId id="422" r:id="rId95"/>
    <p:sldId id="424" r:id="rId96"/>
    <p:sldId id="425" r:id="rId97"/>
    <p:sldId id="426" r:id="rId98"/>
    <p:sldId id="428" r:id="rId99"/>
    <p:sldId id="429" r:id="rId100"/>
    <p:sldId id="430" r:id="rId101"/>
    <p:sldId id="431" r:id="rId102"/>
    <p:sldId id="432" r:id="rId103"/>
    <p:sldId id="433" r:id="rId104"/>
    <p:sldId id="434" r:id="rId105"/>
    <p:sldId id="435" r:id="rId106"/>
    <p:sldId id="436" r:id="rId107"/>
    <p:sldId id="437" r:id="rId108"/>
    <p:sldId id="438" r:id="rId109"/>
    <p:sldId id="439" r:id="rId110"/>
    <p:sldId id="536" r:id="rId111"/>
    <p:sldId id="526" r:id="rId112"/>
    <p:sldId id="537" r:id="rId113"/>
    <p:sldId id="538" r:id="rId114"/>
    <p:sldId id="539" r:id="rId115"/>
    <p:sldId id="540" r:id="rId116"/>
    <p:sldId id="541" r:id="rId117"/>
    <p:sldId id="542" r:id="rId118"/>
    <p:sldId id="682" r:id="rId119"/>
    <p:sldId id="683" r:id="rId120"/>
    <p:sldId id="684" r:id="rId121"/>
    <p:sldId id="440" r:id="rId122"/>
    <p:sldId id="441" r:id="rId123"/>
    <p:sldId id="442" r:id="rId124"/>
    <p:sldId id="444" r:id="rId125"/>
    <p:sldId id="443" r:id="rId126"/>
    <p:sldId id="445" r:id="rId127"/>
    <p:sldId id="446" r:id="rId128"/>
    <p:sldId id="447" r:id="rId129"/>
    <p:sldId id="448" r:id="rId130"/>
    <p:sldId id="449" r:id="rId131"/>
    <p:sldId id="450" r:id="rId132"/>
    <p:sldId id="451" r:id="rId133"/>
    <p:sldId id="452" r:id="rId134"/>
    <p:sldId id="453" r:id="rId135"/>
    <p:sldId id="455" r:id="rId136"/>
    <p:sldId id="456" r:id="rId137"/>
    <p:sldId id="457" r:id="rId138"/>
    <p:sldId id="458" r:id="rId139"/>
    <p:sldId id="459" r:id="rId140"/>
    <p:sldId id="460" r:id="rId141"/>
    <p:sldId id="461" r:id="rId142"/>
    <p:sldId id="462" r:id="rId143"/>
    <p:sldId id="463" r:id="rId144"/>
    <p:sldId id="464" r:id="rId145"/>
    <p:sldId id="465" r:id="rId146"/>
    <p:sldId id="466" r:id="rId147"/>
    <p:sldId id="467" r:id="rId148"/>
    <p:sldId id="468" r:id="rId149"/>
    <p:sldId id="469" r:id="rId150"/>
    <p:sldId id="470" r:id="rId151"/>
    <p:sldId id="471" r:id="rId152"/>
    <p:sldId id="472" r:id="rId153"/>
    <p:sldId id="473" r:id="rId154"/>
    <p:sldId id="474" r:id="rId155"/>
    <p:sldId id="475" r:id="rId156"/>
    <p:sldId id="476" r:id="rId157"/>
    <p:sldId id="535" r:id="rId158"/>
    <p:sldId id="685" r:id="rId159"/>
    <p:sldId id="686" r:id="rId160"/>
    <p:sldId id="687" r:id="rId161"/>
    <p:sldId id="689" r:id="rId162"/>
    <p:sldId id="690" r:id="rId163"/>
    <p:sldId id="477" r:id="rId164"/>
    <p:sldId id="478" r:id="rId165"/>
    <p:sldId id="479" r:id="rId166"/>
    <p:sldId id="480" r:id="rId167"/>
    <p:sldId id="481" r:id="rId168"/>
    <p:sldId id="482" r:id="rId169"/>
    <p:sldId id="483" r:id="rId170"/>
    <p:sldId id="484" r:id="rId171"/>
    <p:sldId id="486" r:id="rId172"/>
    <p:sldId id="487" r:id="rId173"/>
    <p:sldId id="488" r:id="rId174"/>
    <p:sldId id="489" r:id="rId175"/>
    <p:sldId id="490" r:id="rId176"/>
    <p:sldId id="491" r:id="rId177"/>
    <p:sldId id="492" r:id="rId178"/>
    <p:sldId id="493" r:id="rId179"/>
    <p:sldId id="367" r:id="rId180"/>
  </p:sldIdLst>
  <p:sldSz cx="12192000" cy="6858000"/>
  <p:notesSz cx="6738938" cy="9869488"/>
  <p:custDataLst>
    <p:tags r:id="rId183"/>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rational Research I" id="{48A34467-87A5-4FB1-9D94-4990A735BCBB}">
          <p14:sldIdLst>
            <p14:sldId id="504"/>
            <p14:sldId id="505"/>
            <p14:sldId id="508"/>
          </p14:sldIdLst>
        </p14:section>
        <p14:section name="1. Intoduction" id="{ACE3F531-006E-4AA1-A454-1F14930C10C4}">
          <p14:sldIdLst>
            <p14:sldId id="509"/>
            <p14:sldId id="510"/>
            <p14:sldId id="507"/>
            <p14:sldId id="511"/>
            <p14:sldId id="512"/>
            <p14:sldId id="368"/>
            <p14:sldId id="338"/>
            <p14:sldId id="373"/>
          </p14:sldIdLst>
        </p14:section>
        <p14:section name="2. Linear Programming" id="{14D48182-DEAA-43EC-B7E7-2290EB16E4D7}">
          <p14:sldIdLst>
            <p14:sldId id="375"/>
            <p14:sldId id="374"/>
            <p14:sldId id="376"/>
          </p14:sldIdLst>
        </p14:section>
        <p14:section name="2.1 Production Planning Problem" id="{2358A639-2906-44F6-A646-D6E87D461D60}">
          <p14:sldIdLst>
            <p14:sldId id="691"/>
            <p14:sldId id="378"/>
            <p14:sldId id="379"/>
          </p14:sldIdLst>
        </p14:section>
        <p14:section name="2.2 Blending Problem" id="{116C0A48-3217-46E9-A8A9-45E6C4A651F4}">
          <p14:sldIdLst>
            <p14:sldId id="380"/>
            <p14:sldId id="381"/>
            <p14:sldId id="382"/>
            <p14:sldId id="383"/>
          </p14:sldIdLst>
        </p14:section>
        <p14:section name="2.3 Cutting Stock Problem" id="{5D059FE1-88F7-4295-A6A7-E5B55E6B3BB3}">
          <p14:sldIdLst>
            <p14:sldId id="384"/>
            <p14:sldId id="385"/>
            <p14:sldId id="386"/>
            <p14:sldId id="387"/>
            <p14:sldId id="388"/>
            <p14:sldId id="389"/>
            <p14:sldId id="390"/>
          </p14:sldIdLst>
        </p14:section>
        <p14:section name="2.4 Portfolio Selection Problem" id="{5C6E6874-7A1E-43F0-8FEA-F455E17AF54E}">
          <p14:sldIdLst>
            <p14:sldId id="517"/>
            <p14:sldId id="518"/>
            <p14:sldId id="520"/>
            <p14:sldId id="521"/>
            <p14:sldId id="522"/>
          </p14:sldIdLst>
        </p14:section>
        <p14:section name="2.5 Transportation Problem" id="{A285E339-2038-4A05-B86C-DFEC6AAFDCEF}">
          <p14:sldIdLst>
            <p14:sldId id="391"/>
            <p14:sldId id="393"/>
            <p14:sldId id="394"/>
            <p14:sldId id="395"/>
            <p14:sldId id="396"/>
            <p14:sldId id="397"/>
            <p14:sldId id="701"/>
            <p14:sldId id="398"/>
          </p14:sldIdLst>
        </p14:section>
        <p14:section name="2.6 Container Transportation Problem" id="{E4AF746A-089C-4DE9-8E66-7D54A4EE9E80}">
          <p14:sldIdLst>
            <p14:sldId id="524"/>
            <p14:sldId id="528"/>
            <p14:sldId id="529"/>
            <p14:sldId id="531"/>
          </p14:sldIdLst>
        </p14:section>
        <p14:section name="2.7 Assignment Problem" id="{CB479508-01E5-4FED-A66D-722952868D18}">
          <p14:sldIdLst>
            <p14:sldId id="399"/>
            <p14:sldId id="400"/>
            <p14:sldId id="401"/>
            <p14:sldId id="402"/>
            <p14:sldId id="403"/>
            <p14:sldId id="404"/>
          </p14:sldIdLst>
        </p14:section>
        <p14:section name="2.8 Covering Problem" id="{D8F5FBB4-F5CF-4BE4-8FDE-A6DBBFAB960C}">
          <p14:sldIdLst>
            <p14:sldId id="525"/>
            <p14:sldId id="532"/>
            <p14:sldId id="702"/>
            <p14:sldId id="533"/>
            <p14:sldId id="534"/>
          </p14:sldIdLst>
        </p14:section>
        <p14:section name="2.9 Traveling Salesman Problem" id="{34045E26-66D5-414E-A2C5-56E26CFC6EAE}">
          <p14:sldIdLst>
            <p14:sldId id="405"/>
            <p14:sldId id="406"/>
            <p14:sldId id="407"/>
            <p14:sldId id="410"/>
            <p14:sldId id="408"/>
            <p14:sldId id="409"/>
            <p14:sldId id="411"/>
          </p14:sldIdLst>
        </p14:section>
        <p14:section name="3. Graph Modeling" id="{EEB84339-0D0C-4706-B230-2F0FC0038236}">
          <p14:sldIdLst>
            <p14:sldId id="412"/>
            <p14:sldId id="413"/>
            <p14:sldId id="414"/>
            <p14:sldId id="415"/>
            <p14:sldId id="416"/>
            <p14:sldId id="417"/>
            <p14:sldId id="418"/>
            <p14:sldId id="419"/>
          </p14:sldIdLst>
        </p14:section>
        <p14:section name="3.1 Shortest Path Problem" id="{4BED68B2-E114-481F-82F8-88922018CAC3}">
          <p14:sldIdLst>
            <p14:sldId id="693"/>
            <p14:sldId id="694"/>
            <p14:sldId id="695"/>
            <p14:sldId id="697"/>
            <p14:sldId id="696"/>
            <p14:sldId id="699"/>
            <p14:sldId id="700"/>
          </p14:sldIdLst>
        </p14:section>
        <p14:section name="3.2 Minimal Spanning Tree" id="{2E23F33E-9B8D-4015-9328-7DFA147EA569}">
          <p14:sldIdLst>
            <p14:sldId id="420"/>
            <p14:sldId id="421"/>
            <p14:sldId id="423"/>
          </p14:sldIdLst>
        </p14:section>
        <p14:section name="3.3 Other Optimization Problems" id="{257D98DE-0980-4ED5-B445-D63896E9FFC6}">
          <p14:sldIdLst>
            <p14:sldId id="422"/>
          </p14:sldIdLst>
        </p14:section>
        <p14:section name="4. Project Management" id="{3B95E46F-EA09-47CA-9447-B49A64B67770}">
          <p14:sldIdLst>
            <p14:sldId id="424"/>
            <p14:sldId id="425"/>
            <p14:sldId id="426"/>
          </p14:sldIdLst>
        </p14:section>
        <p14:section name="4.1 Critical Path Method" id="{8181BE7C-99D7-4C80-B98A-EB760FC03CD2}">
          <p14:sldIdLst>
            <p14:sldId id="428"/>
            <p14:sldId id="429"/>
            <p14:sldId id="430"/>
            <p14:sldId id="431"/>
            <p14:sldId id="432"/>
            <p14:sldId id="433"/>
            <p14:sldId id="434"/>
            <p14:sldId id="435"/>
            <p14:sldId id="436"/>
            <p14:sldId id="437"/>
            <p14:sldId id="438"/>
            <p14:sldId id="439"/>
          </p14:sldIdLst>
        </p14:section>
        <p14:section name="4.2 Program Evaluation and Review Technique" id="{35B5C515-F639-41BD-9634-F5055E8389FB}">
          <p14:sldIdLst>
            <p14:sldId id="536"/>
            <p14:sldId id="526"/>
            <p14:sldId id="537"/>
            <p14:sldId id="538"/>
            <p14:sldId id="539"/>
            <p14:sldId id="540"/>
            <p14:sldId id="541"/>
            <p14:sldId id="542"/>
            <p14:sldId id="682"/>
            <p14:sldId id="683"/>
            <p14:sldId id="684"/>
          </p14:sldIdLst>
        </p14:section>
        <p14:section name="5. Inventory Models" id="{7967C1E4-34FC-4513-B34E-4F623489DDB2}">
          <p14:sldIdLst>
            <p14:sldId id="440"/>
            <p14:sldId id="441"/>
            <p14:sldId id="442"/>
            <p14:sldId id="444"/>
            <p14:sldId id="443"/>
            <p14:sldId id="445"/>
            <p14:sldId id="446"/>
            <p14:sldId id="447"/>
          </p14:sldIdLst>
        </p14:section>
        <p14:section name="5.1 Economic Order Quantity Model" id="{91068FEE-8C5B-44B9-B8AF-6711F419A4BE}">
          <p14:sldIdLst>
            <p14:sldId id="448"/>
            <p14:sldId id="449"/>
            <p14:sldId id="450"/>
            <p14:sldId id="451"/>
            <p14:sldId id="452"/>
            <p14:sldId id="453"/>
            <p14:sldId id="455"/>
            <p14:sldId id="456"/>
            <p14:sldId id="457"/>
            <p14:sldId id="458"/>
            <p14:sldId id="459"/>
            <p14:sldId id="460"/>
            <p14:sldId id="461"/>
            <p14:sldId id="462"/>
            <p14:sldId id="463"/>
          </p14:sldIdLst>
        </p14:section>
        <p14:section name="5.2 Economic Production Lot Size Model" id="{D8DC6B84-CEB3-410C-8276-4087E745185E}">
          <p14:sldIdLst>
            <p14:sldId id="464"/>
            <p14:sldId id="465"/>
            <p14:sldId id="466"/>
            <p14:sldId id="467"/>
            <p14:sldId id="468"/>
            <p14:sldId id="469"/>
            <p14:sldId id="470"/>
            <p14:sldId id="471"/>
            <p14:sldId id="472"/>
            <p14:sldId id="473"/>
            <p14:sldId id="474"/>
            <p14:sldId id="475"/>
            <p14:sldId id="476"/>
          </p14:sldIdLst>
        </p14:section>
        <p14:section name="5.3 Single-Period Decision Model" id="{F7ADAF29-6765-4901-A6D3-B60D895B63F8}">
          <p14:sldIdLst>
            <p14:sldId id="535"/>
            <p14:sldId id="685"/>
            <p14:sldId id="686"/>
            <p14:sldId id="687"/>
            <p14:sldId id="689"/>
            <p14:sldId id="690"/>
          </p14:sldIdLst>
        </p14:section>
        <p14:section name="6. Waiting Line Models" id="{490F442F-A4F4-49E2-BEA9-9FDE2307F5F7}">
          <p14:sldIdLst>
            <p14:sldId id="477"/>
            <p14:sldId id="478"/>
            <p14:sldId id="479"/>
            <p14:sldId id="480"/>
            <p14:sldId id="481"/>
            <p14:sldId id="482"/>
            <p14:sldId id="483"/>
            <p14:sldId id="484"/>
            <p14:sldId id="486"/>
          </p14:sldIdLst>
        </p14:section>
        <p14:section name="6.1 Standard Single-Server Exponential Model" id="{AD7EF2CA-BF4C-4AD4-8E6D-AF72C5A63F6B}">
          <p14:sldIdLst>
            <p14:sldId id="487"/>
            <p14:sldId id="488"/>
            <p14:sldId id="489"/>
            <p14:sldId id="490"/>
            <p14:sldId id="491"/>
            <p14:sldId id="492"/>
          </p14:sldIdLst>
        </p14:section>
        <p14:section name="6.2 Standard Multi-Server Exponential Model" id="{5F994393-DB6B-4435-927D-FC6261284C9A}">
          <p14:sldIdLst>
            <p14:sldId id="493"/>
          </p14:sldIdLst>
        </p14:section>
        <p14:section name="The End" id="{C8499798-2C2F-48B6-A549-25F05F2E02EC}">
          <p14:sldIdLst>
            <p14:sldId id="3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9A54B0-E802-FC34-08D4-2A1EDFC16CF0}" name="Smolik, Tomas (EGP)" initials="ST(" userId="S::Tomas.Smolik@skoda-auto.cz::a1ec8216-408b-4e92-8119-55e456011fa9" providerId="AD"/>
  <p188:author id="{E4AA8EDC-0A62-55E3-170A-7B31D73BBC0D}" name="Fábry, Jan" initials="FJ" userId="S::fabry@is.savs.cz::2aa17351-9a93-452d-b430-210081fa309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82E"/>
    <a:srgbClr val="FFD200"/>
    <a:srgbClr val="4B9244"/>
    <a:srgbClr val="4B92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 s motivem 1 – zvýraznění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46F890A9-2807-4EBB-B81D-B2AA78EC7F39}" styleName="Tmavý styl 2 – zvýraznění 5/zvýraznění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5" autoAdjust="0"/>
    <p:restoredTop sz="94660"/>
  </p:normalViewPr>
  <p:slideViewPr>
    <p:cSldViewPr snapToGrid="0">
      <p:cViewPr varScale="1">
        <p:scale>
          <a:sx n="110" d="100"/>
          <a:sy n="110" d="100"/>
        </p:scale>
        <p:origin x="184" y="76"/>
      </p:cViewPr>
      <p:guideLst/>
    </p:cSldViewPr>
  </p:slideViewPr>
  <p:notesTextViewPr>
    <p:cViewPr>
      <p:scale>
        <a:sx n="1" d="1"/>
        <a:sy n="1" d="1"/>
      </p:scale>
      <p:origin x="0" y="0"/>
    </p:cViewPr>
  </p:notesTextViewPr>
  <p:notesViewPr>
    <p:cSldViewPr snapToGrid="0">
      <p:cViewPr varScale="1">
        <p:scale>
          <a:sx n="87" d="100"/>
          <a:sy n="87" d="100"/>
        </p:scale>
        <p:origin x="2910" y="66"/>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4.xml"/><Relationship Id="rId21" Type="http://schemas.openxmlformats.org/officeDocument/2006/relationships/slide" Target="slides/slide8.xml"/><Relationship Id="rId42" Type="http://schemas.openxmlformats.org/officeDocument/2006/relationships/slide" Target="slides/slide29.xml"/><Relationship Id="rId63" Type="http://schemas.openxmlformats.org/officeDocument/2006/relationships/slide" Target="slides/slide50.xml"/><Relationship Id="rId84" Type="http://schemas.openxmlformats.org/officeDocument/2006/relationships/slide" Target="slides/slide71.xml"/><Relationship Id="rId138" Type="http://schemas.openxmlformats.org/officeDocument/2006/relationships/slide" Target="slides/slide125.xml"/><Relationship Id="rId159" Type="http://schemas.openxmlformats.org/officeDocument/2006/relationships/slide" Target="slides/slide146.xml"/><Relationship Id="rId170" Type="http://schemas.openxmlformats.org/officeDocument/2006/relationships/slide" Target="slides/slide157.xml"/><Relationship Id="rId107" Type="http://schemas.openxmlformats.org/officeDocument/2006/relationships/slide" Target="slides/slide94.xml"/><Relationship Id="rId11" Type="http://schemas.openxmlformats.org/officeDocument/2006/relationships/slideMaster" Target="slideMasters/slideMaster8.xml"/><Relationship Id="rId32" Type="http://schemas.openxmlformats.org/officeDocument/2006/relationships/slide" Target="slides/slide19.xml"/><Relationship Id="rId53" Type="http://schemas.openxmlformats.org/officeDocument/2006/relationships/slide" Target="slides/slide40.xml"/><Relationship Id="rId74" Type="http://schemas.openxmlformats.org/officeDocument/2006/relationships/slide" Target="slides/slide61.xml"/><Relationship Id="rId128" Type="http://schemas.openxmlformats.org/officeDocument/2006/relationships/slide" Target="slides/slide115.xml"/><Relationship Id="rId149" Type="http://schemas.openxmlformats.org/officeDocument/2006/relationships/slide" Target="slides/slide136.xml"/><Relationship Id="rId5" Type="http://schemas.openxmlformats.org/officeDocument/2006/relationships/slideMaster" Target="slideMasters/slideMaster2.xml"/><Relationship Id="rId95" Type="http://schemas.openxmlformats.org/officeDocument/2006/relationships/slide" Target="slides/slide82.xml"/><Relationship Id="rId160" Type="http://schemas.openxmlformats.org/officeDocument/2006/relationships/slide" Target="slides/slide147.xml"/><Relationship Id="rId181" Type="http://schemas.openxmlformats.org/officeDocument/2006/relationships/notesMaster" Target="notesMasters/notesMaster1.xml"/><Relationship Id="rId22" Type="http://schemas.openxmlformats.org/officeDocument/2006/relationships/slide" Target="slides/slide9.xml"/><Relationship Id="rId43" Type="http://schemas.openxmlformats.org/officeDocument/2006/relationships/slide" Target="slides/slide30.xml"/><Relationship Id="rId64" Type="http://schemas.openxmlformats.org/officeDocument/2006/relationships/slide" Target="slides/slide51.xml"/><Relationship Id="rId118" Type="http://schemas.openxmlformats.org/officeDocument/2006/relationships/slide" Target="slides/slide105.xml"/><Relationship Id="rId139" Type="http://schemas.openxmlformats.org/officeDocument/2006/relationships/slide" Target="slides/slide126.xml"/><Relationship Id="rId85" Type="http://schemas.openxmlformats.org/officeDocument/2006/relationships/slide" Target="slides/slide72.xml"/><Relationship Id="rId150" Type="http://schemas.openxmlformats.org/officeDocument/2006/relationships/slide" Target="slides/slide137.xml"/><Relationship Id="rId171" Type="http://schemas.openxmlformats.org/officeDocument/2006/relationships/slide" Target="slides/slide158.xml"/><Relationship Id="rId12" Type="http://schemas.openxmlformats.org/officeDocument/2006/relationships/slideMaster" Target="slideMasters/slideMaster9.xml"/><Relationship Id="rId33" Type="http://schemas.openxmlformats.org/officeDocument/2006/relationships/slide" Target="slides/slide20.xml"/><Relationship Id="rId108" Type="http://schemas.openxmlformats.org/officeDocument/2006/relationships/slide" Target="slides/slide95.xml"/><Relationship Id="rId129" Type="http://schemas.openxmlformats.org/officeDocument/2006/relationships/slide" Target="slides/slide116.xml"/><Relationship Id="rId54" Type="http://schemas.openxmlformats.org/officeDocument/2006/relationships/slide" Target="slides/slide41.xml"/><Relationship Id="rId75" Type="http://schemas.openxmlformats.org/officeDocument/2006/relationships/slide" Target="slides/slide62.xml"/><Relationship Id="rId96" Type="http://schemas.openxmlformats.org/officeDocument/2006/relationships/slide" Target="slides/slide83.xml"/><Relationship Id="rId140" Type="http://schemas.openxmlformats.org/officeDocument/2006/relationships/slide" Target="slides/slide127.xml"/><Relationship Id="rId161" Type="http://schemas.openxmlformats.org/officeDocument/2006/relationships/slide" Target="slides/slide148.xml"/><Relationship Id="rId182" Type="http://schemas.openxmlformats.org/officeDocument/2006/relationships/handoutMaster" Target="handoutMasters/handoutMaster1.xml"/><Relationship Id="rId6" Type="http://schemas.openxmlformats.org/officeDocument/2006/relationships/slideMaster" Target="slideMasters/slideMaster3.xml"/><Relationship Id="rId23" Type="http://schemas.openxmlformats.org/officeDocument/2006/relationships/slide" Target="slides/slide10.xml"/><Relationship Id="rId119" Type="http://schemas.openxmlformats.org/officeDocument/2006/relationships/slide" Target="slides/slide106.xml"/><Relationship Id="rId44" Type="http://schemas.openxmlformats.org/officeDocument/2006/relationships/slide" Target="slides/slide31.xml"/><Relationship Id="rId65" Type="http://schemas.openxmlformats.org/officeDocument/2006/relationships/slide" Target="slides/slide52.xml"/><Relationship Id="rId86" Type="http://schemas.openxmlformats.org/officeDocument/2006/relationships/slide" Target="slides/slide73.xml"/><Relationship Id="rId130" Type="http://schemas.openxmlformats.org/officeDocument/2006/relationships/slide" Target="slides/slide117.xml"/><Relationship Id="rId151" Type="http://schemas.openxmlformats.org/officeDocument/2006/relationships/slide" Target="slides/slide138.xml"/><Relationship Id="rId172" Type="http://schemas.openxmlformats.org/officeDocument/2006/relationships/slide" Target="slides/slide159.xml"/><Relationship Id="rId13" Type="http://schemas.openxmlformats.org/officeDocument/2006/relationships/slideMaster" Target="slideMasters/slideMaster10.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slide" Target="slides/slide9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120" Type="http://schemas.openxmlformats.org/officeDocument/2006/relationships/slide" Target="slides/slide107.xml"/><Relationship Id="rId125" Type="http://schemas.openxmlformats.org/officeDocument/2006/relationships/slide" Target="slides/slide112.xml"/><Relationship Id="rId141" Type="http://schemas.openxmlformats.org/officeDocument/2006/relationships/slide" Target="slides/slide128.xml"/><Relationship Id="rId146" Type="http://schemas.openxmlformats.org/officeDocument/2006/relationships/slide" Target="slides/slide133.xml"/><Relationship Id="rId167" Type="http://schemas.openxmlformats.org/officeDocument/2006/relationships/slide" Target="slides/slide154.xml"/><Relationship Id="rId188" Type="http://schemas.microsoft.com/office/2018/10/relationships/authors" Target="authors.xml"/><Relationship Id="rId7" Type="http://schemas.openxmlformats.org/officeDocument/2006/relationships/slideMaster" Target="slideMasters/slideMaster4.xml"/><Relationship Id="rId71" Type="http://schemas.openxmlformats.org/officeDocument/2006/relationships/slide" Target="slides/slide58.xml"/><Relationship Id="rId92" Type="http://schemas.openxmlformats.org/officeDocument/2006/relationships/slide" Target="slides/slide79.xml"/><Relationship Id="rId162" Type="http://schemas.openxmlformats.org/officeDocument/2006/relationships/slide" Target="slides/slide149.xml"/><Relationship Id="rId183" Type="http://schemas.openxmlformats.org/officeDocument/2006/relationships/tags" Target="tags/tag1.xml"/><Relationship Id="rId2" Type="http://schemas.openxmlformats.org/officeDocument/2006/relationships/customXml" Target="../customXml/item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110" Type="http://schemas.openxmlformats.org/officeDocument/2006/relationships/slide" Target="slides/slide97.xml"/><Relationship Id="rId115" Type="http://schemas.openxmlformats.org/officeDocument/2006/relationships/slide" Target="slides/slide102.xml"/><Relationship Id="rId131" Type="http://schemas.openxmlformats.org/officeDocument/2006/relationships/slide" Target="slides/slide118.xml"/><Relationship Id="rId136" Type="http://schemas.openxmlformats.org/officeDocument/2006/relationships/slide" Target="slides/slide123.xml"/><Relationship Id="rId157" Type="http://schemas.openxmlformats.org/officeDocument/2006/relationships/slide" Target="slides/slide144.xml"/><Relationship Id="rId178" Type="http://schemas.openxmlformats.org/officeDocument/2006/relationships/slide" Target="slides/slide165.xml"/><Relationship Id="rId61" Type="http://schemas.openxmlformats.org/officeDocument/2006/relationships/slide" Target="slides/slide48.xml"/><Relationship Id="rId82" Type="http://schemas.openxmlformats.org/officeDocument/2006/relationships/slide" Target="slides/slide69.xml"/><Relationship Id="rId152" Type="http://schemas.openxmlformats.org/officeDocument/2006/relationships/slide" Target="slides/slide139.xml"/><Relationship Id="rId173" Type="http://schemas.openxmlformats.org/officeDocument/2006/relationships/slide" Target="slides/slide160.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126" Type="http://schemas.openxmlformats.org/officeDocument/2006/relationships/slide" Target="slides/slide113.xml"/><Relationship Id="rId147" Type="http://schemas.openxmlformats.org/officeDocument/2006/relationships/slide" Target="slides/slide134.xml"/><Relationship Id="rId168" Type="http://schemas.openxmlformats.org/officeDocument/2006/relationships/slide" Target="slides/slide155.xml"/><Relationship Id="rId8" Type="http://schemas.openxmlformats.org/officeDocument/2006/relationships/slideMaster" Target="slideMasters/slideMaster5.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slide" Target="slides/slide85.xml"/><Relationship Id="rId121" Type="http://schemas.openxmlformats.org/officeDocument/2006/relationships/slide" Target="slides/slide108.xml"/><Relationship Id="rId142" Type="http://schemas.openxmlformats.org/officeDocument/2006/relationships/slide" Target="slides/slide129.xml"/><Relationship Id="rId163" Type="http://schemas.openxmlformats.org/officeDocument/2006/relationships/slide" Target="slides/slide150.xml"/><Relationship Id="rId184" Type="http://schemas.openxmlformats.org/officeDocument/2006/relationships/presProps" Target="presProps.xml"/><Relationship Id="rId3" Type="http://schemas.openxmlformats.org/officeDocument/2006/relationships/customXml" Target="../customXml/item3.xml"/><Relationship Id="rId25" Type="http://schemas.openxmlformats.org/officeDocument/2006/relationships/slide" Target="slides/slide12.xml"/><Relationship Id="rId46" Type="http://schemas.openxmlformats.org/officeDocument/2006/relationships/slide" Target="slides/slide33.xml"/><Relationship Id="rId67" Type="http://schemas.openxmlformats.org/officeDocument/2006/relationships/slide" Target="slides/slide54.xml"/><Relationship Id="rId116" Type="http://schemas.openxmlformats.org/officeDocument/2006/relationships/slide" Target="slides/slide103.xml"/><Relationship Id="rId137" Type="http://schemas.openxmlformats.org/officeDocument/2006/relationships/slide" Target="slides/slide124.xml"/><Relationship Id="rId158" Type="http://schemas.openxmlformats.org/officeDocument/2006/relationships/slide" Target="slides/slide145.xml"/><Relationship Id="rId20" Type="http://schemas.openxmlformats.org/officeDocument/2006/relationships/slide" Target="slides/slide7.xml"/><Relationship Id="rId41" Type="http://schemas.openxmlformats.org/officeDocument/2006/relationships/slide" Target="slides/slide28.xml"/><Relationship Id="rId62" Type="http://schemas.openxmlformats.org/officeDocument/2006/relationships/slide" Target="slides/slide49.xml"/><Relationship Id="rId83" Type="http://schemas.openxmlformats.org/officeDocument/2006/relationships/slide" Target="slides/slide70.xml"/><Relationship Id="rId88" Type="http://schemas.openxmlformats.org/officeDocument/2006/relationships/slide" Target="slides/slide75.xml"/><Relationship Id="rId111" Type="http://schemas.openxmlformats.org/officeDocument/2006/relationships/slide" Target="slides/slide98.xml"/><Relationship Id="rId132" Type="http://schemas.openxmlformats.org/officeDocument/2006/relationships/slide" Target="slides/slide119.xml"/><Relationship Id="rId153" Type="http://schemas.openxmlformats.org/officeDocument/2006/relationships/slide" Target="slides/slide140.xml"/><Relationship Id="rId174" Type="http://schemas.openxmlformats.org/officeDocument/2006/relationships/slide" Target="slides/slide161.xml"/><Relationship Id="rId179" Type="http://schemas.openxmlformats.org/officeDocument/2006/relationships/slide" Target="slides/slide166.xml"/><Relationship Id="rId15" Type="http://schemas.openxmlformats.org/officeDocument/2006/relationships/slide" Target="slides/slide2.xml"/><Relationship Id="rId36" Type="http://schemas.openxmlformats.org/officeDocument/2006/relationships/slide" Target="slides/slide23.xml"/><Relationship Id="rId57" Type="http://schemas.openxmlformats.org/officeDocument/2006/relationships/slide" Target="slides/slide44.xml"/><Relationship Id="rId106" Type="http://schemas.openxmlformats.org/officeDocument/2006/relationships/slide" Target="slides/slide93.xml"/><Relationship Id="rId127" Type="http://schemas.openxmlformats.org/officeDocument/2006/relationships/slide" Target="slides/slide114.xml"/><Relationship Id="rId10" Type="http://schemas.openxmlformats.org/officeDocument/2006/relationships/slideMaster" Target="slideMasters/slideMaster7.xml"/><Relationship Id="rId31" Type="http://schemas.openxmlformats.org/officeDocument/2006/relationships/slide" Target="slides/slide18.xml"/><Relationship Id="rId52" Type="http://schemas.openxmlformats.org/officeDocument/2006/relationships/slide" Target="slides/slide39.xml"/><Relationship Id="rId73" Type="http://schemas.openxmlformats.org/officeDocument/2006/relationships/slide" Target="slides/slide60.xml"/><Relationship Id="rId78" Type="http://schemas.openxmlformats.org/officeDocument/2006/relationships/slide" Target="slides/slide65.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122" Type="http://schemas.openxmlformats.org/officeDocument/2006/relationships/slide" Target="slides/slide109.xml"/><Relationship Id="rId143" Type="http://schemas.openxmlformats.org/officeDocument/2006/relationships/slide" Target="slides/slide130.xml"/><Relationship Id="rId148" Type="http://schemas.openxmlformats.org/officeDocument/2006/relationships/slide" Target="slides/slide135.xml"/><Relationship Id="rId164" Type="http://schemas.openxmlformats.org/officeDocument/2006/relationships/slide" Target="slides/slide151.xml"/><Relationship Id="rId169" Type="http://schemas.openxmlformats.org/officeDocument/2006/relationships/slide" Target="slides/slide156.xml"/><Relationship Id="rId18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80" Type="http://schemas.openxmlformats.org/officeDocument/2006/relationships/slide" Target="slides/slide167.xml"/><Relationship Id="rId26" Type="http://schemas.openxmlformats.org/officeDocument/2006/relationships/slide" Target="slides/slide13.xml"/><Relationship Id="rId47" Type="http://schemas.openxmlformats.org/officeDocument/2006/relationships/slide" Target="slides/slide34.xml"/><Relationship Id="rId68" Type="http://schemas.openxmlformats.org/officeDocument/2006/relationships/slide" Target="slides/slide55.xml"/><Relationship Id="rId89" Type="http://schemas.openxmlformats.org/officeDocument/2006/relationships/slide" Target="slides/slide76.xml"/><Relationship Id="rId112" Type="http://schemas.openxmlformats.org/officeDocument/2006/relationships/slide" Target="slides/slide99.xml"/><Relationship Id="rId133" Type="http://schemas.openxmlformats.org/officeDocument/2006/relationships/slide" Target="slides/slide120.xml"/><Relationship Id="rId154" Type="http://schemas.openxmlformats.org/officeDocument/2006/relationships/slide" Target="slides/slide141.xml"/><Relationship Id="rId175" Type="http://schemas.openxmlformats.org/officeDocument/2006/relationships/slide" Target="slides/slide162.xml"/><Relationship Id="rId16" Type="http://schemas.openxmlformats.org/officeDocument/2006/relationships/slide" Target="slides/slide3.xml"/><Relationship Id="rId37" Type="http://schemas.openxmlformats.org/officeDocument/2006/relationships/slide" Target="slides/slide24.xml"/><Relationship Id="rId58" Type="http://schemas.openxmlformats.org/officeDocument/2006/relationships/slide" Target="slides/slide45.xml"/><Relationship Id="rId79" Type="http://schemas.openxmlformats.org/officeDocument/2006/relationships/slide" Target="slides/slide66.xml"/><Relationship Id="rId102" Type="http://schemas.openxmlformats.org/officeDocument/2006/relationships/slide" Target="slides/slide89.xml"/><Relationship Id="rId123" Type="http://schemas.openxmlformats.org/officeDocument/2006/relationships/slide" Target="slides/slide110.xml"/><Relationship Id="rId144" Type="http://schemas.openxmlformats.org/officeDocument/2006/relationships/slide" Target="slides/slide131.xml"/><Relationship Id="rId90" Type="http://schemas.openxmlformats.org/officeDocument/2006/relationships/slide" Target="slides/slide77.xml"/><Relationship Id="rId165" Type="http://schemas.openxmlformats.org/officeDocument/2006/relationships/slide" Target="slides/slide152.xml"/><Relationship Id="rId186" Type="http://schemas.openxmlformats.org/officeDocument/2006/relationships/theme" Target="theme/theme1.xml"/><Relationship Id="rId27" Type="http://schemas.openxmlformats.org/officeDocument/2006/relationships/slide" Target="slides/slide14.xml"/><Relationship Id="rId48" Type="http://schemas.openxmlformats.org/officeDocument/2006/relationships/slide" Target="slides/slide35.xml"/><Relationship Id="rId69" Type="http://schemas.openxmlformats.org/officeDocument/2006/relationships/slide" Target="slides/slide56.xml"/><Relationship Id="rId113" Type="http://schemas.openxmlformats.org/officeDocument/2006/relationships/slide" Target="slides/slide100.xml"/><Relationship Id="rId134" Type="http://schemas.openxmlformats.org/officeDocument/2006/relationships/slide" Target="slides/slide121.xml"/><Relationship Id="rId80" Type="http://schemas.openxmlformats.org/officeDocument/2006/relationships/slide" Target="slides/slide67.xml"/><Relationship Id="rId155" Type="http://schemas.openxmlformats.org/officeDocument/2006/relationships/slide" Target="slides/slide142.xml"/><Relationship Id="rId176" Type="http://schemas.openxmlformats.org/officeDocument/2006/relationships/slide" Target="slides/slide163.xml"/><Relationship Id="rId17" Type="http://schemas.openxmlformats.org/officeDocument/2006/relationships/slide" Target="slides/slide4.xml"/><Relationship Id="rId38" Type="http://schemas.openxmlformats.org/officeDocument/2006/relationships/slide" Target="slides/slide25.xml"/><Relationship Id="rId59" Type="http://schemas.openxmlformats.org/officeDocument/2006/relationships/slide" Target="slides/slide46.xml"/><Relationship Id="rId103" Type="http://schemas.openxmlformats.org/officeDocument/2006/relationships/slide" Target="slides/slide90.xml"/><Relationship Id="rId124" Type="http://schemas.openxmlformats.org/officeDocument/2006/relationships/slide" Target="slides/slide111.xml"/><Relationship Id="rId70" Type="http://schemas.openxmlformats.org/officeDocument/2006/relationships/slide" Target="slides/slide57.xml"/><Relationship Id="rId91" Type="http://schemas.openxmlformats.org/officeDocument/2006/relationships/slide" Target="slides/slide78.xml"/><Relationship Id="rId145" Type="http://schemas.openxmlformats.org/officeDocument/2006/relationships/slide" Target="slides/slide132.xml"/><Relationship Id="rId166" Type="http://schemas.openxmlformats.org/officeDocument/2006/relationships/slide" Target="slides/slide153.xml"/><Relationship Id="rId187" Type="http://schemas.openxmlformats.org/officeDocument/2006/relationships/tableStyles" Target="tableStyles.xml"/><Relationship Id="rId1" Type="http://schemas.openxmlformats.org/officeDocument/2006/relationships/customXml" Target="../customXml/item1.xml"/><Relationship Id="rId28" Type="http://schemas.openxmlformats.org/officeDocument/2006/relationships/slide" Target="slides/slide15.xml"/><Relationship Id="rId49" Type="http://schemas.openxmlformats.org/officeDocument/2006/relationships/slide" Target="slides/slide36.xml"/><Relationship Id="rId114" Type="http://schemas.openxmlformats.org/officeDocument/2006/relationships/slide" Target="slides/slide101.xml"/><Relationship Id="rId60" Type="http://schemas.openxmlformats.org/officeDocument/2006/relationships/slide" Target="slides/slide47.xml"/><Relationship Id="rId81" Type="http://schemas.openxmlformats.org/officeDocument/2006/relationships/slide" Target="slides/slide68.xml"/><Relationship Id="rId135" Type="http://schemas.openxmlformats.org/officeDocument/2006/relationships/slide" Target="slides/slide122.xml"/><Relationship Id="rId156" Type="http://schemas.openxmlformats.org/officeDocument/2006/relationships/slide" Target="slides/slide143.xml"/><Relationship Id="rId177" Type="http://schemas.openxmlformats.org/officeDocument/2006/relationships/slide" Target="slides/slide164.xml"/></Relationships>
</file>

<file path=ppt/comments/modernComment_211_15B4234F.xml><?xml version="1.0" encoding="utf-8"?>
<p188:cmLst xmlns:a="http://schemas.openxmlformats.org/drawingml/2006/main" xmlns:r="http://schemas.openxmlformats.org/officeDocument/2006/relationships" xmlns:p188="http://schemas.microsoft.com/office/powerpoint/2018/8/main">
  <p188:cm id="{2297205E-5867-4F64-BEBD-1E44C8184C66}" authorId="{FE9A54B0-E802-FC34-08D4-2A1EDFC16CF0}" created="2022-10-29T09:02:55.659">
    <pc:sldMkLst xmlns:pc="http://schemas.microsoft.com/office/powerpoint/2013/main/command">
      <pc:docMk/>
      <pc:sldMk cId="364127055" sldId="529"/>
    </pc:sldMkLst>
    <p188:txBody>
      <a:bodyPr/>
      <a:lstStyle/>
      <a:p>
        <a:r>
          <a:rPr lang="cs-CZ"/>
          <a:t>Doplněno</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38360CCF-60A7-4D8C-BA1F-1EA1234F9DBA}"/>
              </a:ext>
            </a:extLst>
          </p:cNvPr>
          <p:cNvSpPr>
            <a:spLocks noGrp="1"/>
          </p:cNvSpPr>
          <p:nvPr>
            <p:ph type="hdr" sz="quarter"/>
          </p:nvPr>
        </p:nvSpPr>
        <p:spPr>
          <a:xfrm>
            <a:off x="0" y="0"/>
            <a:ext cx="2920206" cy="4951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E5307D55-571E-4F07-8A4C-B8FC0C311AA9}"/>
              </a:ext>
            </a:extLst>
          </p:cNvPr>
          <p:cNvSpPr>
            <a:spLocks noGrp="1"/>
          </p:cNvSpPr>
          <p:nvPr>
            <p:ph type="dt" sz="quarter" idx="1"/>
          </p:nvPr>
        </p:nvSpPr>
        <p:spPr>
          <a:xfrm>
            <a:off x="3817172" y="0"/>
            <a:ext cx="2920206" cy="495188"/>
          </a:xfrm>
          <a:prstGeom prst="rect">
            <a:avLst/>
          </a:prstGeom>
        </p:spPr>
        <p:txBody>
          <a:bodyPr vert="horz" lIns="91440" tIns="45720" rIns="91440" bIns="45720" rtlCol="0"/>
          <a:lstStyle>
            <a:lvl1pPr algn="r">
              <a:defRPr sz="1200"/>
            </a:lvl1pPr>
          </a:lstStyle>
          <a:p>
            <a:fld id="{7DC7BED0-6F28-4C51-BF28-886006450EDA}" type="datetimeFigureOut">
              <a:rPr lang="cs-CZ" smtClean="0"/>
              <a:t>05.03.2023</a:t>
            </a:fld>
            <a:endParaRPr lang="cs-CZ"/>
          </a:p>
        </p:txBody>
      </p:sp>
      <p:sp>
        <p:nvSpPr>
          <p:cNvPr id="4" name="Zástupný symbol pro zápatí 3">
            <a:extLst>
              <a:ext uri="{FF2B5EF4-FFF2-40B4-BE49-F238E27FC236}">
                <a16:creationId xmlns:a16="http://schemas.microsoft.com/office/drawing/2014/main" id="{3C8386EC-76CF-49EC-80CB-90636AA35C8C}"/>
              </a:ext>
            </a:extLst>
          </p:cNvPr>
          <p:cNvSpPr>
            <a:spLocks noGrp="1"/>
          </p:cNvSpPr>
          <p:nvPr>
            <p:ph type="ftr" sz="quarter" idx="2"/>
          </p:nvPr>
        </p:nvSpPr>
        <p:spPr>
          <a:xfrm>
            <a:off x="0" y="9374301"/>
            <a:ext cx="2920206" cy="4951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985D0E3C-4D5A-43A9-8C0D-AD38A4EF8070}"/>
              </a:ext>
            </a:extLst>
          </p:cNvPr>
          <p:cNvSpPr>
            <a:spLocks noGrp="1"/>
          </p:cNvSpPr>
          <p:nvPr>
            <p:ph type="sldNum" sz="quarter" idx="3"/>
          </p:nvPr>
        </p:nvSpPr>
        <p:spPr>
          <a:xfrm>
            <a:off x="3817172" y="9374301"/>
            <a:ext cx="2920206" cy="495187"/>
          </a:xfrm>
          <a:prstGeom prst="rect">
            <a:avLst/>
          </a:prstGeom>
        </p:spPr>
        <p:txBody>
          <a:bodyPr vert="horz" lIns="91440" tIns="45720" rIns="91440" bIns="45720" rtlCol="0" anchor="b"/>
          <a:lstStyle>
            <a:lvl1pPr algn="r">
              <a:defRPr sz="1200"/>
            </a:lvl1pPr>
          </a:lstStyle>
          <a:p>
            <a:fld id="{0AD9C20C-47AD-4746-96AE-9611A0B4E944}" type="slidenum">
              <a:rPr lang="cs-CZ" smtClean="0"/>
              <a:t>‹#›</a:t>
            </a:fld>
            <a:endParaRPr lang="cs-CZ"/>
          </a:p>
        </p:txBody>
      </p:sp>
    </p:spTree>
    <p:extLst>
      <p:ext uri="{BB962C8B-B14F-4D97-AF65-F5344CB8AC3E}">
        <p14:creationId xmlns:p14="http://schemas.microsoft.com/office/powerpoint/2010/main" val="3331447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20206" cy="4951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17172" y="0"/>
            <a:ext cx="2920206" cy="495188"/>
          </a:xfrm>
          <a:prstGeom prst="rect">
            <a:avLst/>
          </a:prstGeom>
        </p:spPr>
        <p:txBody>
          <a:bodyPr vert="horz" lIns="91440" tIns="45720" rIns="91440" bIns="45720" rtlCol="0"/>
          <a:lstStyle>
            <a:lvl1pPr algn="r">
              <a:defRPr sz="1200"/>
            </a:lvl1pPr>
          </a:lstStyle>
          <a:p>
            <a:fld id="{C6C8608A-7AE7-4AE5-9F16-8E166BD56CA6}" type="datetimeFigureOut">
              <a:rPr lang="cs-CZ" smtClean="0"/>
              <a:t>05.03.2023</a:t>
            </a:fld>
            <a:endParaRPr lang="cs-CZ"/>
          </a:p>
        </p:txBody>
      </p:sp>
      <p:sp>
        <p:nvSpPr>
          <p:cNvPr id="4" name="Zástupný symbol pro obrázek snímku 3"/>
          <p:cNvSpPr>
            <a:spLocks noGrp="1" noRot="1" noChangeAspect="1"/>
          </p:cNvSpPr>
          <p:nvPr>
            <p:ph type="sldImg" idx="2"/>
          </p:nvPr>
        </p:nvSpPr>
        <p:spPr>
          <a:xfrm>
            <a:off x="411163" y="1233488"/>
            <a:ext cx="5918200" cy="333057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3894" y="4749691"/>
            <a:ext cx="5391150" cy="3886111"/>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374301"/>
            <a:ext cx="2920206" cy="4951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17172" y="9374301"/>
            <a:ext cx="2920206" cy="495187"/>
          </a:xfrm>
          <a:prstGeom prst="rect">
            <a:avLst/>
          </a:prstGeom>
        </p:spPr>
        <p:txBody>
          <a:bodyPr vert="horz" lIns="91440" tIns="45720" rIns="91440" bIns="45720" rtlCol="0" anchor="b"/>
          <a:lstStyle>
            <a:lvl1pPr algn="r">
              <a:defRPr sz="1200"/>
            </a:lvl1pPr>
          </a:lstStyle>
          <a:p>
            <a:fld id="{F0242677-85B1-4561-B1F2-48AE6477383A}" type="slidenum">
              <a:rPr lang="cs-CZ" smtClean="0"/>
              <a:t>‹#›</a:t>
            </a:fld>
            <a:endParaRPr lang="cs-CZ"/>
          </a:p>
        </p:txBody>
      </p:sp>
    </p:spTree>
    <p:extLst>
      <p:ext uri="{BB962C8B-B14F-4D97-AF65-F5344CB8AC3E}">
        <p14:creationId xmlns:p14="http://schemas.microsoft.com/office/powerpoint/2010/main" val="888777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pic>
        <p:nvPicPr>
          <p:cNvPr id="8" name="Untitled-9.png" descr="Untitled-9.png">
            <a:extLst>
              <a:ext uri="{FF2B5EF4-FFF2-40B4-BE49-F238E27FC236}">
                <a16:creationId xmlns:a16="http://schemas.microsoft.com/office/drawing/2014/main" id="{E7213F5E-61A6-4F7C-B817-A43AF5F3E6FF}"/>
              </a:ext>
            </a:extLst>
          </p:cNvPr>
          <p:cNvPicPr>
            <a:picLocks noChangeAspect="1"/>
          </p:cNvPicPr>
          <p:nvPr userDrawn="1"/>
        </p:nvPicPr>
        <p:blipFill rotWithShape="1">
          <a:blip r:embed="rId2"/>
          <a:srcRect t="19324" r="19914"/>
          <a:stretch/>
        </p:blipFill>
        <p:spPr>
          <a:xfrm>
            <a:off x="5848101" y="0"/>
            <a:ext cx="6343899" cy="6390730"/>
          </a:xfrm>
          <a:prstGeom prst="rect">
            <a:avLst/>
          </a:prstGeom>
          <a:ln w="12700">
            <a:miter lim="400000"/>
          </a:ln>
        </p:spPr>
      </p:pic>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2120672"/>
          </a:xfrm>
          <a:prstGeom prst="rect">
            <a:avLst/>
          </a:prstGeom>
        </p:spPr>
        <p:txBody>
          <a:bodyPr anchor="t"/>
          <a:lstStyle>
            <a:lvl1pPr>
              <a:defRPr sz="5000"/>
            </a:lvl1pPr>
          </a:lstStyle>
          <a:p>
            <a:r>
              <a:rPr lang="cs-CZ" dirty="0"/>
              <a:t>Enter </a:t>
            </a:r>
            <a:r>
              <a:rPr lang="cs-CZ" dirty="0" err="1"/>
              <a:t>title</a:t>
            </a:r>
            <a:r>
              <a:rPr lang="cs-CZ" dirty="0"/>
              <a:t>:</a:t>
            </a:r>
            <a:br>
              <a:rPr lang="cs-CZ" dirty="0"/>
            </a:br>
            <a:r>
              <a:rPr lang="cs-CZ" dirty="0" err="1"/>
              <a:t>topic</a:t>
            </a:r>
            <a:r>
              <a:rPr lang="cs-CZ" dirty="0"/>
              <a:t> </a:t>
            </a:r>
            <a:r>
              <a:rPr lang="cs-CZ" dirty="0" err="1"/>
              <a:t>of</a:t>
            </a:r>
            <a:r>
              <a:rPr lang="cs-CZ" dirty="0"/>
              <a:t> </a:t>
            </a:r>
            <a:r>
              <a:rPr lang="cs-CZ" dirty="0" err="1"/>
              <a:t>seminar</a:t>
            </a:r>
            <a:br>
              <a:rPr lang="cs-CZ" dirty="0"/>
            </a:br>
            <a:r>
              <a:rPr lang="cs-CZ" dirty="0" err="1"/>
              <a:t>work</a:t>
            </a:r>
            <a:r>
              <a:rPr lang="cs-CZ" dirty="0"/>
              <a:t> </a:t>
            </a:r>
            <a:endParaRPr dirty="0"/>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4196443"/>
            <a:ext cx="4678364" cy="1526344"/>
          </a:xfrm>
          <a:prstGeom prst="rect">
            <a:avLst/>
          </a:prstGeom>
        </p:spPr>
        <p:txBody>
          <a:bodyPr/>
          <a:lstStyle>
            <a:lvl1pPr marL="0" indent="0">
              <a:lnSpc>
                <a:spcPct val="120000"/>
              </a:lnSpc>
              <a:buClr>
                <a:srgbClr val="D9D9D9"/>
              </a:buClr>
              <a:buSzTx/>
              <a:buFont typeface="Wingdings"/>
              <a:buNone/>
              <a:defRPr sz="1800">
                <a:solidFill>
                  <a:schemeClr val="accent2"/>
                </a:solidFill>
              </a:defRPr>
            </a:lvl1pPr>
            <a:lvl2pPr marL="628650" indent="-171450">
              <a:lnSpc>
                <a:spcPct val="120000"/>
              </a:lnSpc>
              <a:buClr>
                <a:srgbClr val="D9D9D9"/>
              </a:buClr>
              <a:buSzPct val="100000"/>
              <a:buFontTx/>
              <a:buChar char="•"/>
              <a:defRPr sz="1800">
                <a:solidFill>
                  <a:schemeClr val="accent2"/>
                </a:solidFill>
              </a:defRPr>
            </a:lvl2pPr>
            <a:lvl3pPr marL="1120139" indent="-205739">
              <a:lnSpc>
                <a:spcPct val="120000"/>
              </a:lnSpc>
              <a:buClr>
                <a:srgbClr val="D9D9D9"/>
              </a:buClr>
              <a:buFontTx/>
              <a:defRPr sz="1800">
                <a:solidFill>
                  <a:schemeClr val="accent2"/>
                </a:solidFill>
              </a:defRPr>
            </a:lvl3pPr>
            <a:lvl4pPr marL="1600200" indent="-228600">
              <a:lnSpc>
                <a:spcPct val="120000"/>
              </a:lnSpc>
              <a:buClr>
                <a:srgbClr val="D9D9D9"/>
              </a:buClr>
              <a:buFontTx/>
              <a:defRPr sz="1800">
                <a:solidFill>
                  <a:schemeClr val="accent2"/>
                </a:solidFill>
              </a:defRPr>
            </a:lvl4pPr>
            <a:lvl5pPr marL="2057400" indent="-228600">
              <a:lnSpc>
                <a:spcPct val="120000"/>
              </a:lnSpc>
              <a:buClr>
                <a:srgbClr val="D9D9D9"/>
              </a:buClr>
              <a:buSzPct val="100000"/>
              <a:buFontTx/>
              <a:buChar char="•"/>
              <a:defRPr sz="1800">
                <a:solidFill>
                  <a:schemeClr val="accent2"/>
                </a:solidFill>
              </a:defRPr>
            </a:lvl5pPr>
          </a:lstStyle>
          <a:p>
            <a:r>
              <a:rPr lang="cs-CZ" dirty="0"/>
              <a:t>Enter </a:t>
            </a:r>
            <a:r>
              <a:rPr lang="cs-CZ" dirty="0" err="1"/>
              <a:t>subtitle</a:t>
            </a:r>
            <a:r>
              <a:rPr lang="cs-CZ" dirty="0"/>
              <a:t>: </a:t>
            </a:r>
            <a:r>
              <a:rPr lang="cs-CZ" dirty="0" err="1"/>
              <a:t>subject</a:t>
            </a:r>
            <a:r>
              <a:rPr lang="cs-CZ" dirty="0"/>
              <a:t> </a:t>
            </a:r>
            <a:r>
              <a:rPr lang="cs-CZ" dirty="0" err="1"/>
              <a:t>name</a:t>
            </a:r>
            <a:endParaRPr dirty="0"/>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err="1"/>
              <a:t>Aut</a:t>
            </a:r>
            <a:r>
              <a:rPr lang="cs-CZ" dirty="0"/>
              <a:t>h</a:t>
            </a:r>
            <a:r>
              <a:rPr dirty="0"/>
              <a:t>or</a:t>
            </a:r>
            <a:br>
              <a:rPr lang="cs-CZ" dirty="0"/>
            </a:br>
            <a:r>
              <a:rPr dirty="0"/>
              <a:t>Da</a:t>
            </a:r>
            <a:r>
              <a:rPr lang="cs-CZ" dirty="0" err="1"/>
              <a:t>te</a:t>
            </a:r>
            <a:endParaRPr dirty="0"/>
          </a:p>
        </p:txBody>
      </p:sp>
      <p:pic>
        <p:nvPicPr>
          <p:cNvPr id="6" name="Obrázek 5">
            <a:extLst>
              <a:ext uri="{FF2B5EF4-FFF2-40B4-BE49-F238E27FC236}">
                <a16:creationId xmlns:a16="http://schemas.microsoft.com/office/drawing/2014/main" id="{A9D1BCB8-DAE8-4FEE-884D-A96C2E1DC93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45854" y="277263"/>
            <a:ext cx="1458659" cy="857950"/>
          </a:xfrm>
          <a:prstGeom prst="rect">
            <a:avLst/>
          </a:prstGeom>
        </p:spPr>
      </p:pic>
    </p:spTree>
    <p:extLst>
      <p:ext uri="{BB962C8B-B14F-4D97-AF65-F5344CB8AC3E}">
        <p14:creationId xmlns:p14="http://schemas.microsoft.com/office/powerpoint/2010/main" val="3383896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ek na pozadí - tmavé">
    <p:spTree>
      <p:nvGrpSpPr>
        <p:cNvPr id="1" name=""/>
        <p:cNvGrpSpPr/>
        <p:nvPr/>
      </p:nvGrpSpPr>
      <p:grpSpPr>
        <a:xfrm>
          <a:off x="0" y="0"/>
          <a:ext cx="0" cy="0"/>
          <a:chOff x="0" y="0"/>
          <a:chExt cx="0" cy="0"/>
        </a:xfrm>
      </p:grpSpPr>
      <p:sp>
        <p:nvSpPr>
          <p:cNvPr id="2" name="Obdélník">
            <a:extLst>
              <a:ext uri="{FF2B5EF4-FFF2-40B4-BE49-F238E27FC236}">
                <a16:creationId xmlns:a16="http://schemas.microsoft.com/office/drawing/2014/main" id="{FB41D8C4-E997-4E0E-9885-F50EF9F5CD83}"/>
              </a:ext>
            </a:extLst>
          </p:cNvPr>
          <p:cNvSpPr/>
          <p:nvPr userDrawn="1"/>
        </p:nvSpPr>
        <p:spPr>
          <a:xfrm>
            <a:off x="0" y="0"/>
            <a:ext cx="6553200" cy="6858001"/>
          </a:xfrm>
          <a:prstGeom prst="rect">
            <a:avLst/>
          </a:prstGeom>
          <a:gradFill>
            <a:gsLst>
              <a:gs pos="0">
                <a:srgbClr val="000000">
                  <a:alpha val="75099"/>
                </a:srgbClr>
              </a:gs>
              <a:gs pos="100000">
                <a:srgbClr val="000000">
                  <a:alpha val="0"/>
                </a:srgbClr>
              </a:gs>
            </a:gsLst>
          </a:gradFill>
          <a:ln w="12700">
            <a:miter lim="400000"/>
          </a:ln>
        </p:spPr>
        <p:txBody>
          <a:bodyPr lIns="45719" rIns="45719" anchor="ctr"/>
          <a:lstStyle/>
          <a:p>
            <a:pPr>
              <a:lnSpc>
                <a:spcPct val="90000"/>
              </a:lnSpc>
              <a:spcBef>
                <a:spcPts val="1000"/>
              </a:spcBef>
              <a:defRPr sz="1500">
                <a:solidFill>
                  <a:schemeClr val="accent1"/>
                </a:solidFill>
              </a:defRPr>
            </a:pPr>
            <a:endParaRPr/>
          </a:p>
        </p:txBody>
      </p:sp>
      <p:sp>
        <p:nvSpPr>
          <p:cNvPr id="16" name="Zástupný symbol pro zápatí 3">
            <a:extLst>
              <a:ext uri="{FF2B5EF4-FFF2-40B4-BE49-F238E27FC236}">
                <a16:creationId xmlns:a16="http://schemas.microsoft.com/office/drawing/2014/main" id="{1D589DDD-A667-4DE9-8759-40D859CFDCD3}"/>
              </a:ext>
            </a:extLst>
          </p:cNvPr>
          <p:cNvSpPr>
            <a:spLocks noGrp="1"/>
          </p:cNvSpPr>
          <p:nvPr>
            <p:ph type="ftr" sz="quarter" idx="11"/>
          </p:nvPr>
        </p:nvSpPr>
        <p:spPr>
          <a:xfrm>
            <a:off x="444499" y="6173787"/>
            <a:ext cx="6553200" cy="365125"/>
          </a:xfrm>
        </p:spPr>
        <p:txBody>
          <a:bodyPr/>
          <a:lstStyle>
            <a:lvl1pPr algn="l">
              <a:defRPr>
                <a:solidFill>
                  <a:schemeClr val="bg1"/>
                </a:solidFill>
              </a:defRPr>
            </a:lvl1pPr>
          </a:lstStyle>
          <a:p>
            <a:r>
              <a:rPr lang="en-US"/>
              <a:t>Operational Research I, ŠAU, Jan Fábry, 9.11. 2022</a:t>
            </a:r>
            <a:endParaRPr lang="cs-CZ" dirty="0"/>
          </a:p>
        </p:txBody>
      </p:sp>
      <p:sp>
        <p:nvSpPr>
          <p:cNvPr id="18" name="Zástupný text 17">
            <a:extLst>
              <a:ext uri="{FF2B5EF4-FFF2-40B4-BE49-F238E27FC236}">
                <a16:creationId xmlns:a16="http://schemas.microsoft.com/office/drawing/2014/main" id="{3960EDF8-70D2-4CA2-9AC7-949500175D83}"/>
              </a:ext>
            </a:extLst>
          </p:cNvPr>
          <p:cNvSpPr>
            <a:spLocks noGrp="1"/>
          </p:cNvSpPr>
          <p:nvPr>
            <p:ph type="body" sz="quarter" idx="12" hasCustomPrompt="1"/>
          </p:nvPr>
        </p:nvSpPr>
        <p:spPr>
          <a:xfrm>
            <a:off x="444500" y="1938338"/>
            <a:ext cx="6553200" cy="1460500"/>
          </a:xfrm>
        </p:spPr>
        <p:txBody>
          <a:bodyPr>
            <a:normAutofit/>
          </a:bodyPr>
          <a:lstStyle>
            <a:lvl1pPr marL="0" indent="0">
              <a:buNone/>
              <a:defRPr sz="4800" b="0">
                <a:solidFill>
                  <a:schemeClr val="bg1"/>
                </a:solidFill>
              </a:defRPr>
            </a:lvl1pPr>
          </a:lstStyle>
          <a:p>
            <a:pPr lvl="0"/>
            <a:r>
              <a:rPr lang="cs-CZ" dirty="0"/>
              <a:t>Enter </a:t>
            </a:r>
            <a:r>
              <a:rPr lang="cs-CZ" dirty="0" err="1"/>
              <a:t>title</a:t>
            </a:r>
            <a:r>
              <a:rPr lang="cs-CZ" dirty="0"/>
              <a:t>.</a:t>
            </a:r>
            <a:br>
              <a:rPr lang="cs-CZ" dirty="0"/>
            </a:br>
            <a:r>
              <a:rPr lang="cs-CZ" dirty="0"/>
              <a:t>No more </a:t>
            </a:r>
            <a:r>
              <a:rPr lang="cs-CZ" dirty="0" err="1"/>
              <a:t>than</a:t>
            </a:r>
            <a:r>
              <a:rPr lang="cs-CZ" dirty="0"/>
              <a:t> 2 lines.</a:t>
            </a:r>
          </a:p>
        </p:txBody>
      </p:sp>
      <p:sp>
        <p:nvSpPr>
          <p:cNvPr id="20" name="Zástupný text 19">
            <a:extLst>
              <a:ext uri="{FF2B5EF4-FFF2-40B4-BE49-F238E27FC236}">
                <a16:creationId xmlns:a16="http://schemas.microsoft.com/office/drawing/2014/main" id="{F6861F44-827A-488F-A044-532DE8B13256}"/>
              </a:ext>
            </a:extLst>
          </p:cNvPr>
          <p:cNvSpPr>
            <a:spLocks noGrp="1"/>
          </p:cNvSpPr>
          <p:nvPr>
            <p:ph type="body" sz="quarter" idx="13" hasCustomPrompt="1"/>
          </p:nvPr>
        </p:nvSpPr>
        <p:spPr>
          <a:xfrm>
            <a:off x="444500" y="3548063"/>
            <a:ext cx="6553200" cy="687386"/>
          </a:xfrm>
        </p:spPr>
        <p:txBody>
          <a:bodyPr/>
          <a:lstStyle>
            <a:lvl1pPr marL="0" indent="0">
              <a:buNone/>
              <a:defRPr sz="1800">
                <a:solidFill>
                  <a:schemeClr val="bg1"/>
                </a:solidFill>
              </a:defRPr>
            </a:lvl1pPr>
          </a:lstStyle>
          <a:p>
            <a:pPr lvl="0"/>
            <a:r>
              <a:rPr lang="en-US" noProof="0" dirty="0"/>
              <a:t>Background</a:t>
            </a:r>
            <a:r>
              <a:rPr lang="cs-CZ" dirty="0"/>
              <a:t> </a:t>
            </a:r>
            <a:r>
              <a:rPr lang="en-US" noProof="0" dirty="0"/>
              <a:t>styles</a:t>
            </a:r>
            <a:r>
              <a:rPr lang="cs-CZ" dirty="0"/>
              <a:t> </a:t>
            </a:r>
            <a:r>
              <a:rPr lang="en-US" noProof="0" dirty="0"/>
              <a:t>can</a:t>
            </a:r>
            <a:r>
              <a:rPr lang="cs-CZ" dirty="0"/>
              <a:t> </a:t>
            </a:r>
            <a:r>
              <a:rPr lang="cs-CZ" dirty="0" err="1"/>
              <a:t>be</a:t>
            </a:r>
            <a:r>
              <a:rPr lang="cs-CZ" dirty="0"/>
              <a:t> </a:t>
            </a:r>
            <a:r>
              <a:rPr lang="cs-CZ" dirty="0" err="1"/>
              <a:t>found</a:t>
            </a:r>
            <a:r>
              <a:rPr lang="cs-CZ" dirty="0"/>
              <a:t> in </a:t>
            </a:r>
            <a:r>
              <a:rPr lang="cs-CZ" dirty="0" err="1"/>
              <a:t>Format</a:t>
            </a:r>
            <a:r>
              <a:rPr lang="cs-CZ" dirty="0"/>
              <a:t> Background</a:t>
            </a:r>
          </a:p>
        </p:txBody>
      </p:sp>
      <p:pic>
        <p:nvPicPr>
          <p:cNvPr id="7" name="Obrázek 6">
            <a:extLst>
              <a:ext uri="{FF2B5EF4-FFF2-40B4-BE49-F238E27FC236}">
                <a16:creationId xmlns:a16="http://schemas.microsoft.com/office/drawing/2014/main" id="{CD9D0F62-4A41-4610-92F5-82597E38BB4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1365" y="217566"/>
            <a:ext cx="1458659" cy="857950"/>
          </a:xfrm>
          <a:prstGeom prst="rect">
            <a:avLst/>
          </a:prstGeom>
        </p:spPr>
      </p:pic>
    </p:spTree>
    <p:extLst>
      <p:ext uri="{BB962C8B-B14F-4D97-AF65-F5344CB8AC3E}">
        <p14:creationId xmlns:p14="http://schemas.microsoft.com/office/powerpoint/2010/main" val="272912039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Obsah - obráz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428945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lang="cs-CZ" dirty="0"/>
              <a:t>Text úrovně 1</a:t>
            </a:r>
          </a:p>
          <a:p>
            <a:pPr lvl="1"/>
            <a:r>
              <a:rPr lang="cs-CZ" dirty="0"/>
              <a:t>Text úrovně 2</a:t>
            </a:r>
          </a:p>
          <a:p>
            <a:pPr lvl="2"/>
            <a:r>
              <a:rPr lang="cs-CZ" dirty="0"/>
              <a:t>Text úrovně 2</a:t>
            </a:r>
          </a:p>
          <a:p>
            <a:pPr lvl="3"/>
            <a:r>
              <a:rPr lang="cs-CZ" dirty="0"/>
              <a:t>Text úrovně 3</a:t>
            </a:r>
          </a:p>
          <a:p>
            <a:pPr lvl="4"/>
            <a:r>
              <a:rPr lang="cs-CZ" dirty="0"/>
              <a:t>Text úrovně 4</a:t>
            </a:r>
          </a:p>
          <a:p>
            <a:pPr lvl="5"/>
            <a:r>
              <a:rPr lang="cs-CZ" dirty="0"/>
              <a:t>Text úrovně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Operational Research I, ŠAU, Jan Fábry, 9.11. 2022</a:t>
            </a:r>
            <a:endParaRPr lang="cs-CZ" dirty="0"/>
          </a:p>
        </p:txBody>
      </p:sp>
      <p:sp>
        <p:nvSpPr>
          <p:cNvPr id="3" name="Zástupný symbol obrázku 2">
            <a:extLst>
              <a:ext uri="{FF2B5EF4-FFF2-40B4-BE49-F238E27FC236}">
                <a16:creationId xmlns:a16="http://schemas.microsoft.com/office/drawing/2014/main" id="{DB6AB0FB-5C1D-4B7A-8CE7-F1BF56E2E1C4}"/>
              </a:ext>
            </a:extLst>
          </p:cNvPr>
          <p:cNvSpPr>
            <a:spLocks noGrp="1"/>
          </p:cNvSpPr>
          <p:nvPr>
            <p:ph type="pic" sz="quarter" idx="24" hasCustomPrompt="1"/>
          </p:nvPr>
        </p:nvSpPr>
        <p:spPr>
          <a:xfrm>
            <a:off x="6320573" y="1654135"/>
            <a:ext cx="5429911" cy="4289453"/>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Tree>
    <p:extLst>
      <p:ext uri="{BB962C8B-B14F-4D97-AF65-F5344CB8AC3E}">
        <p14:creationId xmlns:p14="http://schemas.microsoft.com/office/powerpoint/2010/main" val="82329171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Obsah - 4 obrázk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Zástupný symbol obrázku 3">
            <a:extLst>
              <a:ext uri="{FF2B5EF4-FFF2-40B4-BE49-F238E27FC236}">
                <a16:creationId xmlns:a16="http://schemas.microsoft.com/office/drawing/2014/main" id="{AB7F9E6A-777D-44DD-A47B-5DD5FC8C8A86}"/>
              </a:ext>
            </a:extLst>
          </p:cNvPr>
          <p:cNvSpPr>
            <a:spLocks noGrp="1"/>
          </p:cNvSpPr>
          <p:nvPr>
            <p:ph type="pic" sz="quarter" idx="25" hasCustomPrompt="1"/>
          </p:nvPr>
        </p:nvSpPr>
        <p:spPr>
          <a:xfrm>
            <a:off x="9002780" y="1515861"/>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0" name="Zástupný symbol obrázku 3">
            <a:extLst>
              <a:ext uri="{FF2B5EF4-FFF2-40B4-BE49-F238E27FC236}">
                <a16:creationId xmlns:a16="http://schemas.microsoft.com/office/drawing/2014/main" id="{EDCA234F-0E17-4D14-AB29-11CFBF7D94B5}"/>
              </a:ext>
            </a:extLst>
          </p:cNvPr>
          <p:cNvSpPr>
            <a:spLocks noGrp="1"/>
          </p:cNvSpPr>
          <p:nvPr>
            <p:ph type="pic" sz="quarter" idx="26" hasCustomPrompt="1"/>
          </p:nvPr>
        </p:nvSpPr>
        <p:spPr>
          <a:xfrm>
            <a:off x="5990209" y="1515860"/>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1" name="Zástupný symbol obrázku 3">
            <a:extLst>
              <a:ext uri="{FF2B5EF4-FFF2-40B4-BE49-F238E27FC236}">
                <a16:creationId xmlns:a16="http://schemas.microsoft.com/office/drawing/2014/main" id="{17411511-1D11-48AE-8839-6957854EF4BE}"/>
              </a:ext>
            </a:extLst>
          </p:cNvPr>
          <p:cNvSpPr>
            <a:spLocks noGrp="1"/>
          </p:cNvSpPr>
          <p:nvPr>
            <p:ph type="pic" sz="quarter" idx="27" hasCustomPrompt="1"/>
          </p:nvPr>
        </p:nvSpPr>
        <p:spPr>
          <a:xfrm>
            <a:off x="5990209" y="3648588"/>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2" name="Zástupný symbol obrázku 3">
            <a:extLst>
              <a:ext uri="{FF2B5EF4-FFF2-40B4-BE49-F238E27FC236}">
                <a16:creationId xmlns:a16="http://schemas.microsoft.com/office/drawing/2014/main" id="{D299162E-383C-4EBB-821A-1A31ACCF5315}"/>
              </a:ext>
            </a:extLst>
          </p:cNvPr>
          <p:cNvSpPr>
            <a:spLocks noGrp="1"/>
          </p:cNvSpPr>
          <p:nvPr>
            <p:ph type="pic" sz="quarter" idx="28" hasCustomPrompt="1"/>
          </p:nvPr>
        </p:nvSpPr>
        <p:spPr>
          <a:xfrm>
            <a:off x="9002780" y="3648587"/>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390604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Operational Research I, ŠAU, Jan Fábry, 9.11. 2022</a:t>
            </a:r>
            <a:endParaRPr lang="cs-CZ" dirty="0"/>
          </a:p>
        </p:txBody>
      </p:sp>
    </p:spTree>
    <p:extLst>
      <p:ext uri="{BB962C8B-B14F-4D97-AF65-F5344CB8AC3E}">
        <p14:creationId xmlns:p14="http://schemas.microsoft.com/office/powerpoint/2010/main" val="25700699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Obsah - velký obráz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1359337"/>
            <a:ext cx="11308968" cy="456045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Operational Research I, ŠAU, Jan Fábry, 9.11. 2022</a:t>
            </a:r>
            <a:endParaRPr lang="cs-CZ" dirty="0"/>
          </a:p>
        </p:txBody>
      </p:sp>
    </p:spTree>
    <p:extLst>
      <p:ext uri="{BB962C8B-B14F-4D97-AF65-F5344CB8AC3E}">
        <p14:creationId xmlns:p14="http://schemas.microsoft.com/office/powerpoint/2010/main" val="271471916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Obsah - celý obráz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441393"/>
            <a:ext cx="11308968" cy="5478395"/>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Operational Research I, ŠAU, Jan Fábry, 9.11. 2022</a:t>
            </a:r>
            <a:endParaRPr lang="cs-CZ" dirty="0"/>
          </a:p>
        </p:txBody>
      </p:sp>
    </p:spTree>
    <p:extLst>
      <p:ext uri="{BB962C8B-B14F-4D97-AF65-F5344CB8AC3E}">
        <p14:creationId xmlns:p14="http://schemas.microsoft.com/office/powerpoint/2010/main" val="385817517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Kone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ěkuji za pozornost.">
            <a:extLst>
              <a:ext uri="{FF2B5EF4-FFF2-40B4-BE49-F238E27FC236}">
                <a16:creationId xmlns:a16="http://schemas.microsoft.com/office/drawing/2014/main" id="{96DA163D-293A-4071-90D4-4484B7E0ED28}"/>
              </a:ext>
            </a:extLst>
          </p:cNvPr>
          <p:cNvSpPr txBox="1">
            <a:spLocks noGrp="1"/>
          </p:cNvSpPr>
          <p:nvPr>
            <p:ph type="title" hasCustomPrompt="1"/>
          </p:nvPr>
        </p:nvSpPr>
        <p:spPr>
          <a:xfrm>
            <a:off x="701963" y="2701172"/>
            <a:ext cx="10812703" cy="1286628"/>
          </a:xfrm>
          <a:prstGeom prst="rect">
            <a:avLst/>
          </a:prstGeom>
        </p:spPr>
        <p:txBody>
          <a:bodyPr/>
          <a:lstStyle>
            <a:lvl1pPr algn="ctr">
              <a:defRPr sz="6000" b="1"/>
            </a:lvl1pPr>
          </a:lstStyle>
          <a:p>
            <a:r>
              <a:rPr lang="cs-CZ" dirty="0"/>
              <a:t>Děkuji za pozornost.</a:t>
            </a:r>
            <a:endParaRPr dirty="0"/>
          </a:p>
        </p:txBody>
      </p:sp>
      <p:sp>
        <p:nvSpPr>
          <p:cNvPr id="8" name="Jméno">
            <a:extLst>
              <a:ext uri="{FF2B5EF4-FFF2-40B4-BE49-F238E27FC236}">
                <a16:creationId xmlns:a16="http://schemas.microsoft.com/office/drawing/2014/main" id="{16CFA609-4657-4603-9DEA-0A11A05DA0AA}"/>
              </a:ext>
            </a:extLst>
          </p:cNvPr>
          <p:cNvSpPr txBox="1">
            <a:spLocks noGrp="1"/>
          </p:cNvSpPr>
          <p:nvPr>
            <p:ph type="body" sz="quarter" idx="1" hasCustomPrompt="1"/>
          </p:nvPr>
        </p:nvSpPr>
        <p:spPr>
          <a:xfrm>
            <a:off x="701675" y="3987800"/>
            <a:ext cx="10812464" cy="406647"/>
          </a:xfrm>
          <a:prstGeom prst="rect">
            <a:avLst/>
          </a:prstGeom>
        </p:spPr>
        <p:txBody>
          <a:bodyPr/>
          <a:lstStyle>
            <a:lvl1pPr algn="ctr">
              <a:buNone/>
              <a:defRPr sz="2000" b="1"/>
            </a:lvl1pPr>
          </a:lstStyle>
          <a:p>
            <a:r>
              <a:rPr lang="cs-CZ" dirty="0"/>
              <a:t>Jméno</a:t>
            </a:r>
            <a:endParaRPr dirty="0"/>
          </a:p>
        </p:txBody>
      </p:sp>
      <p:sp>
        <p:nvSpPr>
          <p:cNvPr id="10" name="Zástupný text 10">
            <a:extLst>
              <a:ext uri="{FF2B5EF4-FFF2-40B4-BE49-F238E27FC236}">
                <a16:creationId xmlns:a16="http://schemas.microsoft.com/office/drawing/2014/main" id="{EC67C78D-9CD4-4FF3-B15D-7A707D56671E}"/>
              </a:ext>
            </a:extLst>
          </p:cNvPr>
          <p:cNvSpPr>
            <a:spLocks noGrp="1"/>
          </p:cNvSpPr>
          <p:nvPr>
            <p:ph type="body" idx="21" hasCustomPrompt="1"/>
          </p:nvPr>
        </p:nvSpPr>
        <p:spPr>
          <a:xfrm>
            <a:off x="702202" y="4394446"/>
            <a:ext cx="10812465" cy="406647"/>
          </a:xfrm>
          <a:prstGeom prst="rect">
            <a:avLst/>
          </a:prstGeom>
        </p:spPr>
        <p:txBody>
          <a:bodyPr/>
          <a:lstStyle>
            <a:lvl1pPr algn="ctr">
              <a:buNone/>
              <a:defRPr sz="1600" b="1">
                <a:solidFill>
                  <a:schemeClr val="bg2"/>
                </a:solidFill>
              </a:defRPr>
            </a:lvl1pPr>
          </a:lstStyle>
          <a:p>
            <a:r>
              <a:rPr lang="cs-CZ" dirty="0"/>
              <a:t>Pozice</a:t>
            </a:r>
            <a:endParaRPr dirty="0"/>
          </a:p>
        </p:txBody>
      </p:sp>
      <p:sp>
        <p:nvSpPr>
          <p:cNvPr id="12" name="Zástupný text 10">
            <a:extLst>
              <a:ext uri="{FF2B5EF4-FFF2-40B4-BE49-F238E27FC236}">
                <a16:creationId xmlns:a16="http://schemas.microsoft.com/office/drawing/2014/main" id="{AB15E619-4691-4FC1-9F7F-AC937C81A14D}"/>
              </a:ext>
            </a:extLst>
          </p:cNvPr>
          <p:cNvSpPr>
            <a:spLocks noGrp="1"/>
          </p:cNvSpPr>
          <p:nvPr>
            <p:ph type="body" idx="22" hasCustomPrompt="1"/>
          </p:nvPr>
        </p:nvSpPr>
        <p:spPr>
          <a:xfrm>
            <a:off x="707523" y="5207741"/>
            <a:ext cx="10812465" cy="406647"/>
          </a:xfrm>
          <a:prstGeom prst="rect">
            <a:avLst/>
          </a:prstGeom>
        </p:spPr>
        <p:txBody>
          <a:bodyPr/>
          <a:lstStyle>
            <a:lvl1pPr algn="ctr">
              <a:buNone/>
              <a:defRPr sz="1600" b="1">
                <a:solidFill>
                  <a:schemeClr val="bg1">
                    <a:lumMod val="65000"/>
                  </a:schemeClr>
                </a:solidFill>
              </a:defRPr>
            </a:lvl1pPr>
          </a:lstStyle>
          <a:p>
            <a:r>
              <a:rPr lang="cs-CZ" dirty="0"/>
              <a:t>Kontakt</a:t>
            </a:r>
            <a:endParaRPr dirty="0"/>
          </a:p>
        </p:txBody>
      </p:sp>
      <p:sp>
        <p:nvSpPr>
          <p:cNvPr id="2" name="TextovéPole 16">
            <a:extLst>
              <a:ext uri="{FF2B5EF4-FFF2-40B4-BE49-F238E27FC236}">
                <a16:creationId xmlns:a16="http://schemas.microsoft.com/office/drawing/2014/main" id="{98E839B3-B47D-4C13-A9B7-B3202B6A43A4}"/>
              </a:ext>
            </a:extLst>
          </p:cNvPr>
          <p:cNvSpPr txBox="1"/>
          <p:nvPr userDrawn="1"/>
        </p:nvSpPr>
        <p:spPr>
          <a:xfrm>
            <a:off x="747394" y="6073809"/>
            <a:ext cx="10726874"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a:solidFill>
                  <a:schemeClr val="accent2"/>
                </a:solidFill>
              </a:defRPr>
            </a:lvl1pPr>
          </a:lstStyle>
          <a:p>
            <a:r>
              <a:rPr b="1" dirty="0">
                <a:solidFill>
                  <a:schemeClr val="bg2"/>
                </a:solidFill>
                <a:latin typeface="Arial" panose="020B0604020202020204" pitchFamily="34" charset="0"/>
                <a:cs typeface="Arial" panose="020B0604020202020204" pitchFamily="34" charset="0"/>
              </a:rPr>
              <a:t>www.savs.cz</a:t>
            </a:r>
          </a:p>
        </p:txBody>
      </p:sp>
    </p:spTree>
    <p:extLst>
      <p:ext uri="{BB962C8B-B14F-4D97-AF65-F5344CB8AC3E}">
        <p14:creationId xmlns:p14="http://schemas.microsoft.com/office/powerpoint/2010/main" val="1247827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rázek na pozadí - světlé">
    <p:spTree>
      <p:nvGrpSpPr>
        <p:cNvPr id="1" name=""/>
        <p:cNvGrpSpPr/>
        <p:nvPr/>
      </p:nvGrpSpPr>
      <p:grpSpPr>
        <a:xfrm>
          <a:off x="0" y="0"/>
          <a:ext cx="0" cy="0"/>
          <a:chOff x="0" y="0"/>
          <a:chExt cx="0" cy="0"/>
        </a:xfrm>
      </p:grpSpPr>
      <p:sp>
        <p:nvSpPr>
          <p:cNvPr id="2" name="Obdélník">
            <a:extLst>
              <a:ext uri="{FF2B5EF4-FFF2-40B4-BE49-F238E27FC236}">
                <a16:creationId xmlns:a16="http://schemas.microsoft.com/office/drawing/2014/main" id="{CF6DC65D-10DD-4DB5-898A-7879CDB9F727}"/>
              </a:ext>
            </a:extLst>
          </p:cNvPr>
          <p:cNvSpPr/>
          <p:nvPr userDrawn="1"/>
        </p:nvSpPr>
        <p:spPr>
          <a:xfrm>
            <a:off x="-1" y="0"/>
            <a:ext cx="9954883" cy="6858001"/>
          </a:xfrm>
          <a:prstGeom prst="rect">
            <a:avLst/>
          </a:prstGeom>
          <a:gradFill>
            <a:gsLst>
              <a:gs pos="0">
                <a:schemeClr val="accent1">
                  <a:lumOff val="44000"/>
                </a:schemeClr>
              </a:gs>
              <a:gs pos="100000">
                <a:srgbClr val="000000">
                  <a:alpha val="0"/>
                </a:srgbClr>
              </a:gs>
            </a:gsLst>
          </a:gradFill>
          <a:ln w="12700">
            <a:miter lim="400000"/>
          </a:ln>
        </p:spPr>
        <p:txBody>
          <a:bodyPr lIns="45719" rIns="45719" anchor="ctr"/>
          <a:lstStyle/>
          <a:p>
            <a:pPr defTabSz="457200">
              <a:defRPr b="0">
                <a:latin typeface="+mn-lt"/>
                <a:ea typeface="+mn-ea"/>
                <a:cs typeface="+mn-cs"/>
                <a:sym typeface="Helvetica"/>
              </a:defRPr>
            </a:pPr>
            <a:endParaRPr/>
          </a:p>
        </p:txBody>
      </p:sp>
      <p:sp>
        <p:nvSpPr>
          <p:cNvPr id="16" name="Zástupný symbol pro zápatí 3">
            <a:extLst>
              <a:ext uri="{FF2B5EF4-FFF2-40B4-BE49-F238E27FC236}">
                <a16:creationId xmlns:a16="http://schemas.microsoft.com/office/drawing/2014/main" id="{1D589DDD-A667-4DE9-8759-40D859CFDCD3}"/>
              </a:ext>
            </a:extLst>
          </p:cNvPr>
          <p:cNvSpPr>
            <a:spLocks noGrp="1"/>
          </p:cNvSpPr>
          <p:nvPr>
            <p:ph type="ftr" sz="quarter" idx="11"/>
          </p:nvPr>
        </p:nvSpPr>
        <p:spPr>
          <a:xfrm>
            <a:off x="444499" y="6173787"/>
            <a:ext cx="6553200" cy="365125"/>
          </a:xfrm>
        </p:spPr>
        <p:txBody>
          <a:bodyPr/>
          <a:lstStyle>
            <a:lvl1pPr algn="l">
              <a:defRPr>
                <a:solidFill>
                  <a:schemeClr val="tx1"/>
                </a:solidFill>
              </a:defRPr>
            </a:lvl1pPr>
          </a:lstStyle>
          <a:p>
            <a:r>
              <a:rPr lang="en-US"/>
              <a:t>Operational Research I, ŠAU, Jan Fábry, 9.11. 2022</a:t>
            </a:r>
            <a:endParaRPr lang="cs-CZ" dirty="0"/>
          </a:p>
        </p:txBody>
      </p:sp>
      <p:sp>
        <p:nvSpPr>
          <p:cNvPr id="18" name="Zástupný text 17">
            <a:extLst>
              <a:ext uri="{FF2B5EF4-FFF2-40B4-BE49-F238E27FC236}">
                <a16:creationId xmlns:a16="http://schemas.microsoft.com/office/drawing/2014/main" id="{3960EDF8-70D2-4CA2-9AC7-949500175D83}"/>
              </a:ext>
            </a:extLst>
          </p:cNvPr>
          <p:cNvSpPr>
            <a:spLocks noGrp="1"/>
          </p:cNvSpPr>
          <p:nvPr>
            <p:ph type="body" sz="quarter" idx="12" hasCustomPrompt="1"/>
          </p:nvPr>
        </p:nvSpPr>
        <p:spPr>
          <a:xfrm>
            <a:off x="444500" y="1938338"/>
            <a:ext cx="6553200" cy="1460500"/>
          </a:xfrm>
        </p:spPr>
        <p:txBody>
          <a:bodyPr>
            <a:normAutofit/>
          </a:bodyPr>
          <a:lstStyle>
            <a:lvl1pPr marL="0" indent="0">
              <a:buNone/>
              <a:defRPr sz="48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lang="cs-CZ" dirty="0"/>
              <a:t>Enter </a:t>
            </a:r>
            <a:r>
              <a:rPr lang="cs-CZ" dirty="0" err="1"/>
              <a:t>title</a:t>
            </a:r>
            <a:r>
              <a:rPr lang="cs-CZ" dirty="0"/>
              <a:t>.</a:t>
            </a:r>
            <a:br>
              <a:rPr lang="cs-CZ" dirty="0"/>
            </a:br>
            <a:r>
              <a:rPr lang="cs-CZ" dirty="0"/>
              <a:t>No more </a:t>
            </a:r>
            <a:r>
              <a:rPr lang="cs-CZ" dirty="0" err="1"/>
              <a:t>than</a:t>
            </a:r>
            <a:r>
              <a:rPr lang="cs-CZ" dirty="0"/>
              <a:t> 2 lines.</a:t>
            </a:r>
          </a:p>
          <a:p>
            <a:pPr lvl="0"/>
            <a:endParaRPr lang="cs-CZ" dirty="0"/>
          </a:p>
        </p:txBody>
      </p:sp>
      <p:sp>
        <p:nvSpPr>
          <p:cNvPr id="20" name="Zástupný text 19">
            <a:extLst>
              <a:ext uri="{FF2B5EF4-FFF2-40B4-BE49-F238E27FC236}">
                <a16:creationId xmlns:a16="http://schemas.microsoft.com/office/drawing/2014/main" id="{F6861F44-827A-488F-A044-532DE8B13256}"/>
              </a:ext>
            </a:extLst>
          </p:cNvPr>
          <p:cNvSpPr>
            <a:spLocks noGrp="1"/>
          </p:cNvSpPr>
          <p:nvPr>
            <p:ph type="body" sz="quarter" idx="13" hasCustomPrompt="1"/>
          </p:nvPr>
        </p:nvSpPr>
        <p:spPr>
          <a:xfrm>
            <a:off x="444500" y="3548062"/>
            <a:ext cx="6553200" cy="566737"/>
          </a:xfrm>
        </p:spPr>
        <p:txBody>
          <a:bodyPr/>
          <a:lstStyle>
            <a:lvl1pPr marL="0" indent="0">
              <a:buNone/>
              <a:defRPr sz="1800">
                <a:solidFill>
                  <a:schemeClr val="tx1"/>
                </a:solidFill>
              </a:defRPr>
            </a:lvl1pPr>
          </a:lstStyle>
          <a:p>
            <a:pPr lvl="0"/>
            <a:r>
              <a:rPr lang="en-US" noProof="0" dirty="0"/>
              <a:t>Background</a:t>
            </a:r>
            <a:r>
              <a:rPr lang="cs-CZ" dirty="0"/>
              <a:t> </a:t>
            </a:r>
            <a:r>
              <a:rPr lang="en-US" noProof="0" dirty="0"/>
              <a:t>styles</a:t>
            </a:r>
            <a:r>
              <a:rPr lang="cs-CZ" dirty="0"/>
              <a:t> </a:t>
            </a:r>
            <a:r>
              <a:rPr lang="en-US" noProof="0" dirty="0"/>
              <a:t>can</a:t>
            </a:r>
            <a:r>
              <a:rPr lang="cs-CZ" dirty="0"/>
              <a:t> </a:t>
            </a:r>
            <a:r>
              <a:rPr lang="cs-CZ" dirty="0" err="1"/>
              <a:t>be</a:t>
            </a:r>
            <a:r>
              <a:rPr lang="cs-CZ" dirty="0"/>
              <a:t> </a:t>
            </a:r>
            <a:r>
              <a:rPr lang="cs-CZ" dirty="0" err="1"/>
              <a:t>found</a:t>
            </a:r>
            <a:r>
              <a:rPr lang="cs-CZ" dirty="0"/>
              <a:t> in </a:t>
            </a:r>
            <a:r>
              <a:rPr lang="cs-CZ" dirty="0" err="1"/>
              <a:t>Format</a:t>
            </a:r>
            <a:r>
              <a:rPr lang="cs-CZ" dirty="0"/>
              <a:t> Background</a:t>
            </a:r>
          </a:p>
        </p:txBody>
      </p:sp>
      <p:pic>
        <p:nvPicPr>
          <p:cNvPr id="7" name="Obrázek 6">
            <a:extLst>
              <a:ext uri="{FF2B5EF4-FFF2-40B4-BE49-F238E27FC236}">
                <a16:creationId xmlns:a16="http://schemas.microsoft.com/office/drawing/2014/main" id="{8C4E73EC-F677-480C-A012-C231A14CF80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1365" y="217566"/>
            <a:ext cx="1458659" cy="857950"/>
          </a:xfrm>
          <a:prstGeom prst="rect">
            <a:avLst/>
          </a:prstGeom>
        </p:spPr>
      </p:pic>
    </p:spTree>
    <p:extLst>
      <p:ext uri="{BB962C8B-B14F-4D97-AF65-F5344CB8AC3E}">
        <p14:creationId xmlns:p14="http://schemas.microsoft.com/office/powerpoint/2010/main" val="3044782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nec">
    <p:spTree>
      <p:nvGrpSpPr>
        <p:cNvPr id="1" name=""/>
        <p:cNvGrpSpPr/>
        <p:nvPr/>
      </p:nvGrpSpPr>
      <p:grpSpPr>
        <a:xfrm>
          <a:off x="0" y="0"/>
          <a:ext cx="0" cy="0"/>
          <a:chOff x="0" y="0"/>
          <a:chExt cx="0" cy="0"/>
        </a:xfrm>
      </p:grpSpPr>
      <p:sp>
        <p:nvSpPr>
          <p:cNvPr id="7" name="Děkuji za pozornost.">
            <a:extLst>
              <a:ext uri="{FF2B5EF4-FFF2-40B4-BE49-F238E27FC236}">
                <a16:creationId xmlns:a16="http://schemas.microsoft.com/office/drawing/2014/main" id="{96DA163D-293A-4071-90D4-4484B7E0ED28}"/>
              </a:ext>
            </a:extLst>
          </p:cNvPr>
          <p:cNvSpPr txBox="1">
            <a:spLocks noGrp="1"/>
          </p:cNvSpPr>
          <p:nvPr>
            <p:ph type="title" hasCustomPrompt="1"/>
          </p:nvPr>
        </p:nvSpPr>
        <p:spPr>
          <a:xfrm>
            <a:off x="701963" y="2701172"/>
            <a:ext cx="10812703" cy="1286628"/>
          </a:xfrm>
          <a:prstGeom prst="rect">
            <a:avLst/>
          </a:prstGeom>
        </p:spPr>
        <p:txBody>
          <a:bodyPr/>
          <a:lstStyle>
            <a:lvl1pPr algn="ctr">
              <a:defRPr sz="6000" b="1"/>
            </a:lvl1pPr>
          </a:lstStyle>
          <a:p>
            <a:r>
              <a:rPr lang="cs-CZ" dirty="0" err="1"/>
              <a:t>Thank</a:t>
            </a:r>
            <a:r>
              <a:rPr lang="cs-CZ" dirty="0"/>
              <a:t> </a:t>
            </a:r>
            <a:r>
              <a:rPr lang="cs-CZ" dirty="0" err="1"/>
              <a:t>you</a:t>
            </a:r>
            <a:r>
              <a:rPr lang="cs-CZ" dirty="0"/>
              <a:t> </a:t>
            </a:r>
            <a:r>
              <a:rPr lang="cs-CZ" dirty="0" err="1"/>
              <a:t>for</a:t>
            </a:r>
            <a:r>
              <a:rPr lang="cs-CZ" dirty="0"/>
              <a:t> </a:t>
            </a:r>
            <a:r>
              <a:rPr lang="cs-CZ" dirty="0" err="1"/>
              <a:t>your</a:t>
            </a:r>
            <a:r>
              <a:rPr lang="cs-CZ" dirty="0"/>
              <a:t> </a:t>
            </a:r>
            <a:r>
              <a:rPr lang="cs-CZ" dirty="0" err="1"/>
              <a:t>attention</a:t>
            </a:r>
            <a:r>
              <a:rPr lang="cs-CZ" dirty="0"/>
              <a:t>.</a:t>
            </a:r>
            <a:endParaRPr dirty="0"/>
          </a:p>
        </p:txBody>
      </p:sp>
      <p:sp>
        <p:nvSpPr>
          <p:cNvPr id="8" name="Jméno">
            <a:extLst>
              <a:ext uri="{FF2B5EF4-FFF2-40B4-BE49-F238E27FC236}">
                <a16:creationId xmlns:a16="http://schemas.microsoft.com/office/drawing/2014/main" id="{16CFA609-4657-4603-9DEA-0A11A05DA0AA}"/>
              </a:ext>
            </a:extLst>
          </p:cNvPr>
          <p:cNvSpPr txBox="1">
            <a:spLocks noGrp="1"/>
          </p:cNvSpPr>
          <p:nvPr>
            <p:ph type="body" sz="quarter" idx="1" hasCustomPrompt="1"/>
          </p:nvPr>
        </p:nvSpPr>
        <p:spPr>
          <a:xfrm>
            <a:off x="701675" y="3987800"/>
            <a:ext cx="10812464" cy="406647"/>
          </a:xfrm>
          <a:prstGeom prst="rect">
            <a:avLst/>
          </a:prstGeom>
        </p:spPr>
        <p:txBody>
          <a:bodyPr/>
          <a:lstStyle>
            <a:lvl1pPr algn="ctr">
              <a:buNone/>
              <a:defRPr sz="2000" b="1"/>
            </a:lvl1pPr>
          </a:lstStyle>
          <a:p>
            <a:r>
              <a:rPr lang="cs-CZ" dirty="0"/>
              <a:t>Name</a:t>
            </a:r>
            <a:endParaRPr dirty="0"/>
          </a:p>
        </p:txBody>
      </p:sp>
      <p:sp>
        <p:nvSpPr>
          <p:cNvPr id="10" name="Zástupný text 10">
            <a:extLst>
              <a:ext uri="{FF2B5EF4-FFF2-40B4-BE49-F238E27FC236}">
                <a16:creationId xmlns:a16="http://schemas.microsoft.com/office/drawing/2014/main" id="{EC67C78D-9CD4-4FF3-B15D-7A707D56671E}"/>
              </a:ext>
            </a:extLst>
          </p:cNvPr>
          <p:cNvSpPr>
            <a:spLocks noGrp="1"/>
          </p:cNvSpPr>
          <p:nvPr>
            <p:ph type="body" idx="21" hasCustomPrompt="1"/>
          </p:nvPr>
        </p:nvSpPr>
        <p:spPr>
          <a:xfrm>
            <a:off x="702202" y="4394446"/>
            <a:ext cx="10812465" cy="406647"/>
          </a:xfrm>
          <a:prstGeom prst="rect">
            <a:avLst/>
          </a:prstGeom>
        </p:spPr>
        <p:txBody>
          <a:bodyPr/>
          <a:lstStyle>
            <a:lvl1pPr algn="ctr">
              <a:buNone/>
              <a:defRPr sz="1600" b="1">
                <a:solidFill>
                  <a:schemeClr val="accent2"/>
                </a:solidFill>
              </a:defRPr>
            </a:lvl1pPr>
          </a:lstStyle>
          <a:p>
            <a:r>
              <a:rPr lang="cs-CZ" dirty="0" err="1"/>
              <a:t>Position</a:t>
            </a:r>
            <a:endParaRPr dirty="0"/>
          </a:p>
        </p:txBody>
      </p:sp>
      <p:sp>
        <p:nvSpPr>
          <p:cNvPr id="12" name="Zástupný text 10">
            <a:extLst>
              <a:ext uri="{FF2B5EF4-FFF2-40B4-BE49-F238E27FC236}">
                <a16:creationId xmlns:a16="http://schemas.microsoft.com/office/drawing/2014/main" id="{AB15E619-4691-4FC1-9F7F-AC937C81A14D}"/>
              </a:ext>
            </a:extLst>
          </p:cNvPr>
          <p:cNvSpPr>
            <a:spLocks noGrp="1"/>
          </p:cNvSpPr>
          <p:nvPr>
            <p:ph type="body" idx="22" hasCustomPrompt="1"/>
          </p:nvPr>
        </p:nvSpPr>
        <p:spPr>
          <a:xfrm>
            <a:off x="707523" y="5207741"/>
            <a:ext cx="10812465" cy="406647"/>
          </a:xfrm>
          <a:prstGeom prst="rect">
            <a:avLst/>
          </a:prstGeom>
        </p:spPr>
        <p:txBody>
          <a:bodyPr/>
          <a:lstStyle>
            <a:lvl1pPr algn="ctr">
              <a:buNone/>
              <a:defRPr sz="1600" b="1">
                <a:solidFill>
                  <a:schemeClr val="bg1">
                    <a:lumMod val="65000"/>
                  </a:schemeClr>
                </a:solidFill>
              </a:defRPr>
            </a:lvl1pPr>
          </a:lstStyle>
          <a:p>
            <a:r>
              <a:rPr lang="cs-CZ" dirty="0" err="1"/>
              <a:t>Contact</a:t>
            </a:r>
            <a:endParaRPr dirty="0"/>
          </a:p>
        </p:txBody>
      </p:sp>
      <p:sp>
        <p:nvSpPr>
          <p:cNvPr id="2" name="TextovéPole 16">
            <a:extLst>
              <a:ext uri="{FF2B5EF4-FFF2-40B4-BE49-F238E27FC236}">
                <a16:creationId xmlns:a16="http://schemas.microsoft.com/office/drawing/2014/main" id="{98E839B3-B47D-4C13-A9B7-B3202B6A43A4}"/>
              </a:ext>
            </a:extLst>
          </p:cNvPr>
          <p:cNvSpPr txBox="1"/>
          <p:nvPr userDrawn="1"/>
        </p:nvSpPr>
        <p:spPr>
          <a:xfrm>
            <a:off x="747394" y="6073809"/>
            <a:ext cx="10726874"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a:solidFill>
                  <a:schemeClr val="accent2"/>
                </a:solidFill>
              </a:defRPr>
            </a:lvl1pPr>
          </a:lstStyle>
          <a:p>
            <a:r>
              <a:rPr b="1" dirty="0">
                <a:latin typeface="Arial" panose="020B0604020202020204" pitchFamily="34" charset="0"/>
                <a:cs typeface="Arial" panose="020B0604020202020204" pitchFamily="34" charset="0"/>
              </a:rPr>
              <a:t>www.savs.cz</a:t>
            </a:r>
          </a:p>
        </p:txBody>
      </p:sp>
      <p:pic>
        <p:nvPicPr>
          <p:cNvPr id="9" name="Obrázek 8">
            <a:extLst>
              <a:ext uri="{FF2B5EF4-FFF2-40B4-BE49-F238E27FC236}">
                <a16:creationId xmlns:a16="http://schemas.microsoft.com/office/drawing/2014/main" id="{B5AA1C14-7DA6-419E-A9F0-B706347F923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378577" y="1613512"/>
            <a:ext cx="1458659" cy="857950"/>
          </a:xfrm>
          <a:prstGeom prst="rect">
            <a:avLst/>
          </a:prstGeom>
        </p:spPr>
      </p:pic>
    </p:spTree>
    <p:extLst>
      <p:ext uri="{BB962C8B-B14F-4D97-AF65-F5344CB8AC3E}">
        <p14:creationId xmlns:p14="http://schemas.microsoft.com/office/powerpoint/2010/main" val="1257102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pic>
        <p:nvPicPr>
          <p:cNvPr id="8" name="Untitled-9.png" descr="Untitled-9.png">
            <a:extLst>
              <a:ext uri="{FF2B5EF4-FFF2-40B4-BE49-F238E27FC236}">
                <a16:creationId xmlns:a16="http://schemas.microsoft.com/office/drawing/2014/main" id="{E7213F5E-61A6-4F7C-B817-A43AF5F3E6FF}"/>
              </a:ext>
            </a:extLst>
          </p:cNvPr>
          <p:cNvPicPr>
            <a:picLocks noChangeAspect="1"/>
          </p:cNvPicPr>
          <p:nvPr userDrawn="1"/>
        </p:nvPicPr>
        <p:blipFill rotWithShape="1">
          <a:blip r:embed="rId2"/>
          <a:srcRect t="19324" r="19914"/>
          <a:stretch/>
        </p:blipFill>
        <p:spPr>
          <a:xfrm>
            <a:off x="5848101" y="0"/>
            <a:ext cx="6343899" cy="6390730"/>
          </a:xfrm>
          <a:prstGeom prst="rect">
            <a:avLst/>
          </a:prstGeom>
          <a:ln w="12700">
            <a:miter lim="400000"/>
          </a:ln>
        </p:spPr>
      </p:pic>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2057260"/>
          </a:xfrm>
          <a:prstGeom prst="rect">
            <a:avLst/>
          </a:prstGeom>
        </p:spPr>
        <p:txBody>
          <a:bodyPr anchor="t"/>
          <a:lstStyle>
            <a:lvl1pPr>
              <a:defRPr sz="5000"/>
            </a:lvl1pPr>
          </a:lstStyle>
          <a:p>
            <a:r>
              <a:rPr lang="cs-CZ" dirty="0"/>
              <a:t>Enter </a:t>
            </a:r>
            <a:r>
              <a:rPr lang="cs-CZ" dirty="0" err="1"/>
              <a:t>title</a:t>
            </a:r>
            <a:r>
              <a:rPr lang="cs-CZ" dirty="0"/>
              <a:t>:</a:t>
            </a:r>
            <a:br>
              <a:rPr lang="cs-CZ" dirty="0"/>
            </a:br>
            <a:r>
              <a:rPr lang="cs-CZ" dirty="0" err="1"/>
              <a:t>topic</a:t>
            </a:r>
            <a:r>
              <a:rPr lang="cs-CZ" dirty="0"/>
              <a:t> </a:t>
            </a:r>
            <a:r>
              <a:rPr lang="cs-CZ" dirty="0" err="1"/>
              <a:t>of</a:t>
            </a:r>
            <a:r>
              <a:rPr lang="cs-CZ" dirty="0"/>
              <a:t> </a:t>
            </a:r>
            <a:r>
              <a:rPr lang="cs-CZ" dirty="0" err="1"/>
              <a:t>seminar</a:t>
            </a:r>
            <a:br>
              <a:rPr lang="cs-CZ" dirty="0"/>
            </a:br>
            <a:r>
              <a:rPr lang="cs-CZ" dirty="0" err="1"/>
              <a:t>work</a:t>
            </a:r>
            <a:endParaRPr dirty="0"/>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4033157"/>
            <a:ext cx="4678364" cy="1689630"/>
          </a:xfrm>
          <a:prstGeom prst="rect">
            <a:avLst/>
          </a:prstGeom>
        </p:spPr>
        <p:txBody>
          <a:bodyPr/>
          <a:lstStyle>
            <a:lvl1pPr marL="0" indent="0">
              <a:lnSpc>
                <a:spcPct val="120000"/>
              </a:lnSpc>
              <a:buClr>
                <a:srgbClr val="D9D9D9"/>
              </a:buClr>
              <a:buSzTx/>
              <a:buFont typeface="Wingdings"/>
              <a:buNone/>
              <a:defRPr sz="1800">
                <a:solidFill>
                  <a:schemeClr val="tx2"/>
                </a:solidFill>
              </a:defRPr>
            </a:lvl1pPr>
            <a:lvl2pPr marL="628650" indent="-171450">
              <a:lnSpc>
                <a:spcPct val="120000"/>
              </a:lnSpc>
              <a:buClr>
                <a:srgbClr val="D9D9D9"/>
              </a:buClr>
              <a:buSzPct val="100000"/>
              <a:buFontTx/>
              <a:buChar char="•"/>
              <a:defRPr sz="1800">
                <a:solidFill>
                  <a:schemeClr val="accent2"/>
                </a:solidFill>
              </a:defRPr>
            </a:lvl2pPr>
            <a:lvl3pPr marL="1120139" indent="-205739">
              <a:lnSpc>
                <a:spcPct val="120000"/>
              </a:lnSpc>
              <a:buClr>
                <a:srgbClr val="D9D9D9"/>
              </a:buClr>
              <a:buFontTx/>
              <a:defRPr sz="1800">
                <a:solidFill>
                  <a:schemeClr val="accent2"/>
                </a:solidFill>
              </a:defRPr>
            </a:lvl3pPr>
            <a:lvl4pPr marL="1600200" indent="-228600">
              <a:lnSpc>
                <a:spcPct val="120000"/>
              </a:lnSpc>
              <a:buClr>
                <a:srgbClr val="D9D9D9"/>
              </a:buClr>
              <a:buFontTx/>
              <a:defRPr sz="1800">
                <a:solidFill>
                  <a:schemeClr val="accent2"/>
                </a:solidFill>
              </a:defRPr>
            </a:lvl4pPr>
            <a:lvl5pPr marL="2057400" indent="-228600">
              <a:lnSpc>
                <a:spcPct val="120000"/>
              </a:lnSpc>
              <a:buClr>
                <a:srgbClr val="D9D9D9"/>
              </a:buClr>
              <a:buSzPct val="100000"/>
              <a:buFontTx/>
              <a:buChar char="•"/>
              <a:defRPr sz="1800">
                <a:solidFill>
                  <a:schemeClr val="accent2"/>
                </a:solidFill>
              </a:defRPr>
            </a:lvl5pPr>
          </a:lstStyle>
          <a:p>
            <a:r>
              <a:rPr lang="cs-CZ" dirty="0"/>
              <a:t>Enter </a:t>
            </a:r>
            <a:r>
              <a:rPr lang="cs-CZ" dirty="0" err="1"/>
              <a:t>subtitle</a:t>
            </a:r>
            <a:r>
              <a:rPr lang="cs-CZ" dirty="0"/>
              <a:t>: </a:t>
            </a:r>
            <a:r>
              <a:rPr lang="cs-CZ" dirty="0" err="1"/>
              <a:t>subject</a:t>
            </a:r>
            <a:r>
              <a:rPr lang="cs-CZ" dirty="0"/>
              <a:t> </a:t>
            </a:r>
            <a:r>
              <a:rPr lang="cs-CZ" dirty="0" err="1"/>
              <a:t>name</a:t>
            </a:r>
            <a:endParaRPr lang="cs-CZ" dirty="0"/>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err="1"/>
              <a:t>Aut</a:t>
            </a:r>
            <a:r>
              <a:rPr lang="cs-CZ" dirty="0"/>
              <a:t>h</a:t>
            </a:r>
            <a:r>
              <a:rPr dirty="0"/>
              <a:t>or</a:t>
            </a:r>
            <a:br>
              <a:rPr lang="cs-CZ" dirty="0"/>
            </a:br>
            <a:r>
              <a:rPr dirty="0" err="1"/>
              <a:t>Dat</a:t>
            </a:r>
            <a:r>
              <a:rPr lang="cs-CZ" dirty="0"/>
              <a:t>e</a:t>
            </a:r>
            <a:endParaRPr dirty="0"/>
          </a:p>
        </p:txBody>
      </p:sp>
      <p:pic>
        <p:nvPicPr>
          <p:cNvPr id="7" name="Obrázek 6">
            <a:extLst>
              <a:ext uri="{FF2B5EF4-FFF2-40B4-BE49-F238E27FC236}">
                <a16:creationId xmlns:a16="http://schemas.microsoft.com/office/drawing/2014/main" id="{B73C320C-97D0-4478-84D8-87C8A4F5EA0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10343" y="277263"/>
            <a:ext cx="1458659" cy="857950"/>
          </a:xfrm>
          <a:prstGeom prst="rect">
            <a:avLst/>
          </a:prstGeom>
        </p:spPr>
      </p:pic>
    </p:spTree>
    <p:extLst>
      <p:ext uri="{BB962C8B-B14F-4D97-AF65-F5344CB8AC3E}">
        <p14:creationId xmlns:p14="http://schemas.microsoft.com/office/powerpoint/2010/main" val="2938826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Úvodní snímek - obrázky">
    <p:spTree>
      <p:nvGrpSpPr>
        <p:cNvPr id="1" name=""/>
        <p:cNvGrpSpPr/>
        <p:nvPr/>
      </p:nvGrpSpPr>
      <p:grpSpPr>
        <a:xfrm>
          <a:off x="0" y="0"/>
          <a:ext cx="0" cy="0"/>
          <a:chOff x="0" y="0"/>
          <a:chExt cx="0" cy="0"/>
        </a:xfrm>
      </p:grpSpPr>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rPr lang="cs-CZ" dirty="0"/>
              <a:t>Enter </a:t>
            </a:r>
            <a:r>
              <a:rPr lang="cs-CZ" dirty="0" err="1"/>
              <a:t>title</a:t>
            </a:r>
            <a:r>
              <a:rPr lang="cs-CZ" dirty="0"/>
              <a:t>.</a:t>
            </a:r>
            <a:endParaRPr dirty="0"/>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tx2"/>
                </a:solidFill>
              </a:defRPr>
            </a:lvl1pPr>
            <a:lvl2pPr marL="457200" indent="0">
              <a:lnSpc>
                <a:spcPct val="120000"/>
              </a:lnSpc>
              <a:buClr>
                <a:srgbClr val="D9D9D9"/>
              </a:buClr>
              <a:buSzPct val="100000"/>
              <a:buFontTx/>
              <a:buNone/>
              <a:defRPr sz="1800">
                <a:solidFill>
                  <a:schemeClr val="accent2"/>
                </a:solidFill>
              </a:defRPr>
            </a:lvl2pPr>
            <a:lvl3pPr marL="1120139" indent="-205739">
              <a:lnSpc>
                <a:spcPct val="120000"/>
              </a:lnSpc>
              <a:buClr>
                <a:srgbClr val="D9D9D9"/>
              </a:buClr>
              <a:buFontTx/>
              <a:defRPr sz="1800">
                <a:solidFill>
                  <a:schemeClr val="accent2"/>
                </a:solidFill>
              </a:defRPr>
            </a:lvl3pPr>
            <a:lvl4pPr marL="1600200" indent="-228600">
              <a:lnSpc>
                <a:spcPct val="120000"/>
              </a:lnSpc>
              <a:buClr>
                <a:srgbClr val="D9D9D9"/>
              </a:buClr>
              <a:buFontTx/>
              <a:defRPr sz="1800">
                <a:solidFill>
                  <a:schemeClr val="accent2"/>
                </a:solidFill>
              </a:defRPr>
            </a:lvl4pPr>
            <a:lvl5pPr marL="2057400" indent="-228600">
              <a:lnSpc>
                <a:spcPct val="120000"/>
              </a:lnSpc>
              <a:buClr>
                <a:srgbClr val="D9D9D9"/>
              </a:buClr>
              <a:buSzPct val="100000"/>
              <a:buFontTx/>
              <a:buChar char="•"/>
              <a:defRPr sz="1800">
                <a:solidFill>
                  <a:schemeClr val="accent2"/>
                </a:solidFill>
              </a:defRPr>
            </a:lvl5pPr>
          </a:lstStyle>
          <a:p>
            <a:r>
              <a:rPr lang="cs-CZ" dirty="0"/>
              <a:t>Enter </a:t>
            </a:r>
            <a:r>
              <a:rPr lang="cs-CZ" dirty="0" err="1"/>
              <a:t>subtitle</a:t>
            </a:r>
            <a:r>
              <a:rPr lang="cs-CZ" dirty="0"/>
              <a:t>.</a:t>
            </a:r>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err="1"/>
              <a:t>Aut</a:t>
            </a:r>
            <a:r>
              <a:rPr lang="cs-CZ" dirty="0"/>
              <a:t>h</a:t>
            </a:r>
            <a:r>
              <a:rPr dirty="0"/>
              <a:t>or</a:t>
            </a:r>
            <a:br>
              <a:rPr lang="cs-CZ" dirty="0"/>
            </a:br>
            <a:r>
              <a:rPr dirty="0" err="1"/>
              <a:t>Dat</a:t>
            </a:r>
            <a:r>
              <a:rPr lang="cs-CZ" dirty="0"/>
              <a:t>e</a:t>
            </a:r>
            <a:endParaRPr dirty="0"/>
          </a:p>
        </p:txBody>
      </p:sp>
      <p:sp>
        <p:nvSpPr>
          <p:cNvPr id="14" name="Zástupný symbol obrázku 11">
            <a:extLst>
              <a:ext uri="{FF2B5EF4-FFF2-40B4-BE49-F238E27FC236}">
                <a16:creationId xmlns:a16="http://schemas.microsoft.com/office/drawing/2014/main" id="{1943B063-FDA3-41FF-BF47-B18944A9FFF0}"/>
              </a:ext>
            </a:extLst>
          </p:cNvPr>
          <p:cNvSpPr>
            <a:spLocks noGrp="1"/>
          </p:cNvSpPr>
          <p:nvPr>
            <p:ph type="pic" sz="quarter" idx="24" hasCustomPrompt="1"/>
          </p:nvPr>
        </p:nvSpPr>
        <p:spPr>
          <a:xfrm>
            <a:off x="11127942" y="-17585"/>
            <a:ext cx="1067297" cy="4642339"/>
          </a:xfrm>
          <a:custGeom>
            <a:avLst/>
            <a:gdLst>
              <a:gd name="connsiteX0" fmla="*/ 0 w 3070225"/>
              <a:gd name="connsiteY0" fmla="*/ 7518400 h 7518400"/>
              <a:gd name="connsiteX1" fmla="*/ 767556 w 3070225"/>
              <a:gd name="connsiteY1" fmla="*/ 0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0225"/>
              <a:gd name="connsiteY0" fmla="*/ 7518400 h 7518400"/>
              <a:gd name="connsiteX1" fmla="*/ 428191 w 3070225"/>
              <a:gd name="connsiteY1" fmla="*/ 2290713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5667"/>
              <a:gd name="connsiteY0" fmla="*/ 7518400 h 7518400"/>
              <a:gd name="connsiteX1" fmla="*/ 428191 w 3075667"/>
              <a:gd name="connsiteY1" fmla="*/ 2290713 h 7518400"/>
              <a:gd name="connsiteX2" fmla="*/ 3070225 w 3075667"/>
              <a:gd name="connsiteY2" fmla="*/ 0 h 7518400"/>
              <a:gd name="connsiteX3" fmla="*/ 3075667 w 3075667"/>
              <a:gd name="connsiteY3" fmla="*/ 7452413 h 7518400"/>
              <a:gd name="connsiteX4" fmla="*/ 0 w 3075667"/>
              <a:gd name="connsiteY4" fmla="*/ 7518400 h 7518400"/>
              <a:gd name="connsiteX0" fmla="*/ 5442 w 2647476"/>
              <a:gd name="connsiteY0" fmla="*/ 5312528 h 7452413"/>
              <a:gd name="connsiteX1" fmla="*/ 0 w 2647476"/>
              <a:gd name="connsiteY1" fmla="*/ 2290713 h 7452413"/>
              <a:gd name="connsiteX2" fmla="*/ 2642034 w 2647476"/>
              <a:gd name="connsiteY2" fmla="*/ 0 h 7452413"/>
              <a:gd name="connsiteX3" fmla="*/ 2647476 w 2647476"/>
              <a:gd name="connsiteY3" fmla="*/ 7452413 h 7452413"/>
              <a:gd name="connsiteX4" fmla="*/ 5442 w 2647476"/>
              <a:gd name="connsiteY4" fmla="*/ 5312528 h 7452413"/>
              <a:gd name="connsiteX0" fmla="*/ 5442 w 2647476"/>
              <a:gd name="connsiteY0" fmla="*/ 5312528 h 7452413"/>
              <a:gd name="connsiteX1" fmla="*/ 0 w 2647476"/>
              <a:gd name="connsiteY1" fmla="*/ 2290713 h 7452413"/>
              <a:gd name="connsiteX2" fmla="*/ 891143 w 2647476"/>
              <a:gd name="connsiteY2" fmla="*/ 1512766 h 7452413"/>
              <a:gd name="connsiteX3" fmla="*/ 2642034 w 2647476"/>
              <a:gd name="connsiteY3" fmla="*/ 0 h 7452413"/>
              <a:gd name="connsiteX4" fmla="*/ 2647476 w 2647476"/>
              <a:gd name="connsiteY4" fmla="*/ 7452413 h 7452413"/>
              <a:gd name="connsiteX5" fmla="*/ 5442 w 2647476"/>
              <a:gd name="connsiteY5" fmla="*/ 5312528 h 7452413"/>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5442 w 2647476"/>
              <a:gd name="connsiteY5" fmla="*/ 3799762 h 5939647"/>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1058196 w 2647476"/>
              <a:gd name="connsiteY5" fmla="*/ 4642339 h 5939647"/>
              <a:gd name="connsiteX6" fmla="*/ 5442 w 2647476"/>
              <a:gd name="connsiteY6" fmla="*/ 3799762 h 5939647"/>
              <a:gd name="connsiteX0" fmla="*/ 5442 w 1064860"/>
              <a:gd name="connsiteY0" fmla="*/ 3799762 h 4642339"/>
              <a:gd name="connsiteX1" fmla="*/ 0 w 1064860"/>
              <a:gd name="connsiteY1" fmla="*/ 777947 h 4642339"/>
              <a:gd name="connsiteX2" fmla="*/ 891143 w 1064860"/>
              <a:gd name="connsiteY2" fmla="*/ 0 h 4642339"/>
              <a:gd name="connsiteX3" fmla="*/ 1050626 w 1064860"/>
              <a:gd name="connsiteY3" fmla="*/ 17095 h 4642339"/>
              <a:gd name="connsiteX4" fmla="*/ 1064860 w 1064860"/>
              <a:gd name="connsiteY4" fmla="*/ 3556932 h 4642339"/>
              <a:gd name="connsiteX5" fmla="*/ 1058196 w 1064860"/>
              <a:gd name="connsiteY5" fmla="*/ 4642339 h 4642339"/>
              <a:gd name="connsiteX6" fmla="*/ 5442 w 1064860"/>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9252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7297" h="4642339">
                <a:moveTo>
                  <a:pt x="5442" y="3799762"/>
                </a:moveTo>
                <a:lnTo>
                  <a:pt x="0" y="777947"/>
                </a:lnTo>
                <a:cubicBezTo>
                  <a:pt x="291186" y="518631"/>
                  <a:pt x="599957" y="259316"/>
                  <a:pt x="891143" y="0"/>
                </a:cubicBezTo>
                <a:lnTo>
                  <a:pt x="1059252" y="17095"/>
                </a:lnTo>
                <a:cubicBezTo>
                  <a:pt x="1063997" y="1197041"/>
                  <a:pt x="1060115" y="2376986"/>
                  <a:pt x="1064860" y="3556932"/>
                </a:cubicBezTo>
                <a:cubicBezTo>
                  <a:pt x="1062639" y="3918734"/>
                  <a:pt x="1069043" y="4280537"/>
                  <a:pt x="1066822" y="4642339"/>
                </a:cubicBezTo>
                <a:lnTo>
                  <a:pt x="5442" y="3799762"/>
                </a:lnTo>
                <a:close/>
              </a:path>
            </a:pathLst>
          </a:custGeom>
          <a:gradFill>
            <a:gsLst>
              <a:gs pos="0">
                <a:schemeClr val="bg1">
                  <a:lumMod val="65000"/>
                  <a:alpha val="0"/>
                </a:schemeClr>
              </a:gs>
              <a:gs pos="100000">
                <a:schemeClr val="bg1">
                  <a:lumMod val="85000"/>
                </a:schemeClr>
              </a:gs>
            </a:gsLst>
            <a:lin ang="10800000" scaled="0"/>
          </a:gradFill>
        </p:spPr>
        <p:txBody>
          <a:bodyPr anchor="ctr">
            <a:normAutofit/>
          </a:bodyPr>
          <a:lstStyle>
            <a:lvl1pPr marL="0" indent="0">
              <a:buNone/>
              <a:defRPr sz="1100"/>
            </a:lvl1pPr>
          </a:lstStyle>
          <a:p>
            <a:r>
              <a:rPr lang="cs-CZ" dirty="0"/>
              <a:t>Insert </a:t>
            </a:r>
            <a:r>
              <a:rPr lang="cs-CZ" dirty="0" err="1"/>
              <a:t>picture</a:t>
            </a:r>
            <a:endParaRPr lang="cs-CZ" dirty="0"/>
          </a:p>
        </p:txBody>
      </p:sp>
      <p:sp>
        <p:nvSpPr>
          <p:cNvPr id="15" name="Zástupný symbol obrázku 2">
            <a:extLst>
              <a:ext uri="{FF2B5EF4-FFF2-40B4-BE49-F238E27FC236}">
                <a16:creationId xmlns:a16="http://schemas.microsoft.com/office/drawing/2014/main" id="{849D000F-8D6D-4F06-92C2-F2AC4EC038BE}"/>
              </a:ext>
            </a:extLst>
          </p:cNvPr>
          <p:cNvSpPr>
            <a:spLocks noGrp="1"/>
          </p:cNvSpPr>
          <p:nvPr>
            <p:ph type="pic" sz="quarter" idx="22" hasCustomPrompt="1"/>
          </p:nvPr>
        </p:nvSpPr>
        <p:spPr>
          <a:xfrm>
            <a:off x="5840210" y="-8792"/>
            <a:ext cx="4657397" cy="4852299"/>
          </a:xfrm>
          <a:custGeom>
            <a:avLst/>
            <a:gdLst>
              <a:gd name="connsiteX0" fmla="*/ 0 w 4677281"/>
              <a:gd name="connsiteY0" fmla="*/ 5588949 h 5588949"/>
              <a:gd name="connsiteX1" fmla="*/ 1169320 w 4677281"/>
              <a:gd name="connsiteY1" fmla="*/ 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77281"/>
              <a:gd name="connsiteY0" fmla="*/ 5588949 h 5588949"/>
              <a:gd name="connsiteX1" fmla="*/ 397 w 4677281"/>
              <a:gd name="connsiteY1" fmla="*/ 2828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49001"/>
              <a:gd name="connsiteY0" fmla="*/ 5560669 h 5560669"/>
              <a:gd name="connsiteX1" fmla="*/ 397 w 4649001"/>
              <a:gd name="connsiteY1" fmla="*/ 0 h 5560669"/>
              <a:gd name="connsiteX2" fmla="*/ 4649001 w 4649001"/>
              <a:gd name="connsiteY2" fmla="*/ 1451729 h 5560669"/>
              <a:gd name="connsiteX3" fmla="*/ 3507961 w 4649001"/>
              <a:gd name="connsiteY3" fmla="*/ 5560669 h 5560669"/>
              <a:gd name="connsiteX4" fmla="*/ 0 w 4649001"/>
              <a:gd name="connsiteY4" fmla="*/ 5560669 h 5560669"/>
              <a:gd name="connsiteX0" fmla="*/ 0 w 4649001"/>
              <a:gd name="connsiteY0" fmla="*/ 5560669 h 5560669"/>
              <a:gd name="connsiteX1" fmla="*/ 397 w 4649001"/>
              <a:gd name="connsiteY1" fmla="*/ 0 h 5560669"/>
              <a:gd name="connsiteX2" fmla="*/ 4649001 w 4649001"/>
              <a:gd name="connsiteY2" fmla="*/ 1451729 h 5560669"/>
              <a:gd name="connsiteX3" fmla="*/ 4648604 w 4649001"/>
              <a:gd name="connsiteY3" fmla="*/ 3976966 h 5560669"/>
              <a:gd name="connsiteX4" fmla="*/ 0 w 4649001"/>
              <a:gd name="connsiteY4" fmla="*/ 5560669 h 5560669"/>
              <a:gd name="connsiteX0" fmla="*/ 0 w 4649001"/>
              <a:gd name="connsiteY0" fmla="*/ 5560669 h 5560669"/>
              <a:gd name="connsiteX1" fmla="*/ 397 w 4649001"/>
              <a:gd name="connsiteY1" fmla="*/ 0 h 5560669"/>
              <a:gd name="connsiteX2" fmla="*/ 2293071 w 4649001"/>
              <a:gd name="connsiteY2" fmla="*/ 708370 h 5560669"/>
              <a:gd name="connsiteX3" fmla="*/ 4649001 w 4649001"/>
              <a:gd name="connsiteY3" fmla="*/ 1451729 h 5560669"/>
              <a:gd name="connsiteX4" fmla="*/ 4648604 w 4649001"/>
              <a:gd name="connsiteY4" fmla="*/ 3976966 h 5560669"/>
              <a:gd name="connsiteX5" fmla="*/ 0 w 4649001"/>
              <a:gd name="connsiteY5" fmla="*/ 5560669 h 5560669"/>
              <a:gd name="connsiteX0" fmla="*/ 17187 w 4666188"/>
              <a:gd name="connsiteY0" fmla="*/ 4852299 h 4852299"/>
              <a:gd name="connsiteX1" fmla="*/ 0 w 4666188"/>
              <a:gd name="connsiteY1" fmla="*/ 3807 h 4852299"/>
              <a:gd name="connsiteX2" fmla="*/ 2310258 w 4666188"/>
              <a:gd name="connsiteY2" fmla="*/ 0 h 4852299"/>
              <a:gd name="connsiteX3" fmla="*/ 4666188 w 4666188"/>
              <a:gd name="connsiteY3" fmla="*/ 743359 h 4852299"/>
              <a:gd name="connsiteX4" fmla="*/ 4665791 w 4666188"/>
              <a:gd name="connsiteY4" fmla="*/ 3268596 h 4852299"/>
              <a:gd name="connsiteX5" fmla="*/ 17187 w 4666188"/>
              <a:gd name="connsiteY5" fmla="*/ 4852299 h 4852299"/>
              <a:gd name="connsiteX0" fmla="*/ 0 w 4649001"/>
              <a:gd name="connsiteY0" fmla="*/ 4852299 h 4852299"/>
              <a:gd name="connsiteX1" fmla="*/ 397 w 4649001"/>
              <a:gd name="connsiteY1" fmla="*/ 3807 h 4852299"/>
              <a:gd name="connsiteX2" fmla="*/ 2293071 w 4649001"/>
              <a:gd name="connsiteY2" fmla="*/ 0 h 4852299"/>
              <a:gd name="connsiteX3" fmla="*/ 4649001 w 4649001"/>
              <a:gd name="connsiteY3" fmla="*/ 743359 h 4852299"/>
              <a:gd name="connsiteX4" fmla="*/ 4648604 w 4649001"/>
              <a:gd name="connsiteY4" fmla="*/ 3268596 h 4852299"/>
              <a:gd name="connsiteX5" fmla="*/ 0 w 4649001"/>
              <a:gd name="connsiteY5" fmla="*/ 4852299 h 4852299"/>
              <a:gd name="connsiteX0" fmla="*/ 8396 w 4657397"/>
              <a:gd name="connsiteY0" fmla="*/ 4852299 h 4852299"/>
              <a:gd name="connsiteX1" fmla="*/ 1 w 4657397"/>
              <a:gd name="connsiteY1" fmla="*/ 3807 h 4852299"/>
              <a:gd name="connsiteX2" fmla="*/ 2301467 w 4657397"/>
              <a:gd name="connsiteY2" fmla="*/ 0 h 4852299"/>
              <a:gd name="connsiteX3" fmla="*/ 4657397 w 4657397"/>
              <a:gd name="connsiteY3" fmla="*/ 743359 h 4852299"/>
              <a:gd name="connsiteX4" fmla="*/ 4657000 w 4657397"/>
              <a:gd name="connsiteY4" fmla="*/ 3268596 h 4852299"/>
              <a:gd name="connsiteX5" fmla="*/ 8396 w 4657397"/>
              <a:gd name="connsiteY5" fmla="*/ 4852299 h 485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7397" h="4852299">
                <a:moveTo>
                  <a:pt x="8396" y="4852299"/>
                </a:moveTo>
                <a:cubicBezTo>
                  <a:pt x="8528" y="2998743"/>
                  <a:pt x="-131" y="1857363"/>
                  <a:pt x="1" y="3807"/>
                </a:cubicBezTo>
                <a:lnTo>
                  <a:pt x="2301467" y="0"/>
                </a:lnTo>
                <a:lnTo>
                  <a:pt x="4657397" y="743359"/>
                </a:lnTo>
                <a:cubicBezTo>
                  <a:pt x="4657265" y="1585105"/>
                  <a:pt x="4657132" y="2426850"/>
                  <a:pt x="4657000" y="3268596"/>
                </a:cubicBezTo>
                <a:lnTo>
                  <a:pt x="8396" y="4852299"/>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sp>
        <p:nvSpPr>
          <p:cNvPr id="5" name="Zástupný symbol obrázku 4">
            <a:extLst>
              <a:ext uri="{FF2B5EF4-FFF2-40B4-BE49-F238E27FC236}">
                <a16:creationId xmlns:a16="http://schemas.microsoft.com/office/drawing/2014/main" id="{6EFDB9B7-8CAA-46D8-AA1F-D840BD257321}"/>
              </a:ext>
            </a:extLst>
          </p:cNvPr>
          <p:cNvSpPr>
            <a:spLocks noGrp="1"/>
          </p:cNvSpPr>
          <p:nvPr>
            <p:ph type="pic" sz="quarter" idx="23" hasCustomPrompt="1"/>
          </p:nvPr>
        </p:nvSpPr>
        <p:spPr>
          <a:xfrm>
            <a:off x="6741084" y="2903303"/>
            <a:ext cx="5456883" cy="3468573"/>
          </a:xfrm>
          <a:custGeom>
            <a:avLst/>
            <a:gdLst>
              <a:gd name="connsiteX0" fmla="*/ 0 w 5659437"/>
              <a:gd name="connsiteY0" fmla="*/ 2695575 h 2695575"/>
              <a:gd name="connsiteX1" fmla="*/ 673894 w 5659437"/>
              <a:gd name="connsiteY1" fmla="*/ 0 h 2695575"/>
              <a:gd name="connsiteX2" fmla="*/ 5659437 w 5659437"/>
              <a:gd name="connsiteY2" fmla="*/ 0 h 2695575"/>
              <a:gd name="connsiteX3" fmla="*/ 4985543 w 5659437"/>
              <a:gd name="connsiteY3" fmla="*/ 2695575 h 2695575"/>
              <a:gd name="connsiteX4" fmla="*/ 0 w 5659437"/>
              <a:gd name="connsiteY4" fmla="*/ 2695575 h 2695575"/>
              <a:gd name="connsiteX0" fmla="*/ 0 w 5659437"/>
              <a:gd name="connsiteY0" fmla="*/ 3044367 h 3044367"/>
              <a:gd name="connsiteX1" fmla="*/ 211981 w 5659437"/>
              <a:gd name="connsiteY1" fmla="*/ 0 h 3044367"/>
              <a:gd name="connsiteX2" fmla="*/ 5659437 w 5659437"/>
              <a:gd name="connsiteY2" fmla="*/ 348792 h 3044367"/>
              <a:gd name="connsiteX3" fmla="*/ 4985543 w 5659437"/>
              <a:gd name="connsiteY3" fmla="*/ 3044367 h 3044367"/>
              <a:gd name="connsiteX4" fmla="*/ 0 w 5659437"/>
              <a:gd name="connsiteY4" fmla="*/ 3044367 h 3044367"/>
              <a:gd name="connsiteX0" fmla="*/ 23689 w 5447456"/>
              <a:gd name="connsiteY0" fmla="*/ 2167674 h 3044367"/>
              <a:gd name="connsiteX1" fmla="*/ 0 w 5447456"/>
              <a:gd name="connsiteY1" fmla="*/ 0 h 3044367"/>
              <a:gd name="connsiteX2" fmla="*/ 5447456 w 5447456"/>
              <a:gd name="connsiteY2" fmla="*/ 348792 h 3044367"/>
              <a:gd name="connsiteX3" fmla="*/ 4773562 w 5447456"/>
              <a:gd name="connsiteY3" fmla="*/ 3044367 h 3044367"/>
              <a:gd name="connsiteX4" fmla="*/ 23689 w 5447456"/>
              <a:gd name="connsiteY4" fmla="*/ 2167674 h 3044367"/>
              <a:gd name="connsiteX0" fmla="*/ 23689 w 5452292"/>
              <a:gd name="connsiteY0" fmla="*/ 2167674 h 3468573"/>
              <a:gd name="connsiteX1" fmla="*/ 0 w 5452292"/>
              <a:gd name="connsiteY1" fmla="*/ 0 h 3468573"/>
              <a:gd name="connsiteX2" fmla="*/ 5447456 w 5452292"/>
              <a:gd name="connsiteY2" fmla="*/ 348792 h 3468573"/>
              <a:gd name="connsiteX3" fmla="*/ 5452292 w 5452292"/>
              <a:gd name="connsiteY3" fmla="*/ 3468573 h 3468573"/>
              <a:gd name="connsiteX4" fmla="*/ 23689 w 5452292"/>
              <a:gd name="connsiteY4" fmla="*/ 2167674 h 3468573"/>
              <a:gd name="connsiteX0" fmla="*/ 23689 w 5456883"/>
              <a:gd name="connsiteY0" fmla="*/ 2167674 h 3468573"/>
              <a:gd name="connsiteX1" fmla="*/ 0 w 5456883"/>
              <a:gd name="connsiteY1" fmla="*/ 0 h 3468573"/>
              <a:gd name="connsiteX2" fmla="*/ 5456883 w 5456883"/>
              <a:gd name="connsiteY2" fmla="*/ 377072 h 3468573"/>
              <a:gd name="connsiteX3" fmla="*/ 5452292 w 5456883"/>
              <a:gd name="connsiteY3" fmla="*/ 3468573 h 3468573"/>
              <a:gd name="connsiteX4" fmla="*/ 23689 w 5456883"/>
              <a:gd name="connsiteY4" fmla="*/ 2167674 h 346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6883" h="3468573">
                <a:moveTo>
                  <a:pt x="23689" y="2167674"/>
                </a:moveTo>
                <a:lnTo>
                  <a:pt x="0" y="0"/>
                </a:lnTo>
                <a:lnTo>
                  <a:pt x="5456883" y="377072"/>
                </a:lnTo>
                <a:cubicBezTo>
                  <a:pt x="5455353" y="1407572"/>
                  <a:pt x="5453822" y="2438073"/>
                  <a:pt x="5452292" y="3468573"/>
                </a:cubicBezTo>
                <a:lnTo>
                  <a:pt x="23689" y="2167674"/>
                </a:lnTo>
                <a:close/>
              </a:path>
            </a:pathLst>
          </a:custGeom>
          <a:gradFill>
            <a:gsLst>
              <a:gs pos="0">
                <a:schemeClr val="bg1">
                  <a:lumMod val="65000"/>
                </a:schemeClr>
              </a:gs>
              <a:gs pos="100000">
                <a:schemeClr val="bg1">
                  <a:lumMod val="85000"/>
                </a:schemeClr>
              </a:gs>
            </a:gsLst>
            <a:lin ang="10800000" scaled="0"/>
          </a:gradFill>
        </p:spPr>
        <p:txBody>
          <a:bodyPr anchor="ctr">
            <a:normAutofit/>
          </a:bodyPr>
          <a:lstStyle>
            <a:lvl1pPr>
              <a:buNone/>
              <a:defRPr sz="1100"/>
            </a:lvl1pPr>
          </a:lstStyle>
          <a:p>
            <a:r>
              <a:rPr lang="cs-CZ" dirty="0"/>
              <a:t>Insert </a:t>
            </a:r>
            <a:r>
              <a:rPr lang="cs-CZ" dirty="0" err="1"/>
              <a:t>picture</a:t>
            </a:r>
            <a:endParaRPr lang="cs-CZ" dirty="0"/>
          </a:p>
        </p:txBody>
      </p:sp>
      <p:pic>
        <p:nvPicPr>
          <p:cNvPr id="12" name="Obrázek 11">
            <a:extLst>
              <a:ext uri="{FF2B5EF4-FFF2-40B4-BE49-F238E27FC236}">
                <a16:creationId xmlns:a16="http://schemas.microsoft.com/office/drawing/2014/main" id="{49046E8B-9FC5-420C-A9B1-A53F2678E9A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10343" y="277263"/>
            <a:ext cx="1458659" cy="857950"/>
          </a:xfrm>
          <a:prstGeom prst="rect">
            <a:avLst/>
          </a:prstGeom>
        </p:spPr>
      </p:pic>
    </p:spTree>
    <p:extLst>
      <p:ext uri="{BB962C8B-B14F-4D97-AF65-F5344CB8AC3E}">
        <p14:creationId xmlns:p14="http://schemas.microsoft.com/office/powerpoint/2010/main" val="621971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ola">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32843ED8-1DF7-4BAB-8E56-0295B9562E47}"/>
              </a:ext>
            </a:extLst>
          </p:cNvPr>
          <p:cNvSpPr>
            <a:spLocks noGrp="1"/>
          </p:cNvSpPr>
          <p:nvPr>
            <p:ph type="ftr" sz="quarter" idx="11"/>
          </p:nvPr>
        </p:nvSpPr>
        <p:spPr>
          <a:xfrm>
            <a:off x="444499" y="6173787"/>
            <a:ext cx="6553200" cy="365125"/>
          </a:xfrm>
        </p:spPr>
        <p:txBody>
          <a:bodyPr/>
          <a:lstStyle>
            <a:lvl1pPr algn="l">
              <a:defRPr/>
            </a:lvl1pPr>
          </a:lstStyle>
          <a:p>
            <a:r>
              <a:rPr lang="en-US"/>
              <a:t>Operational Research I, ŠAU, Jan Fábry, 9.11. 2022</a:t>
            </a:r>
            <a:endParaRPr lang="cs-CZ" dirty="0"/>
          </a:p>
        </p:txBody>
      </p:sp>
      <p:sp>
        <p:nvSpPr>
          <p:cNvPr id="5" name="Zástupný symbol pro číslo snímku 4">
            <a:extLst>
              <a:ext uri="{FF2B5EF4-FFF2-40B4-BE49-F238E27FC236}">
                <a16:creationId xmlns:a16="http://schemas.microsoft.com/office/drawing/2014/main" id="{B3D6331E-CB7B-4362-AD65-E326A47E5F5B}"/>
              </a:ext>
            </a:extLst>
          </p:cNvPr>
          <p:cNvSpPr>
            <a:spLocks noGrp="1"/>
          </p:cNvSpPr>
          <p:nvPr>
            <p:ph type="sldNum" sz="quarter" idx="12"/>
          </p:nvPr>
        </p:nvSpPr>
        <p:spPr>
          <a:xfrm>
            <a:off x="9004301" y="6085897"/>
            <a:ext cx="2743200" cy="365125"/>
          </a:xfrm>
        </p:spPr>
        <p:txBody>
          <a:bodyPr/>
          <a:lstStyle/>
          <a:p>
            <a:fld id="{2CCBFC96-D0B0-4748-8307-6E5E2D74C2B0}" type="slidenum">
              <a:rPr lang="cs-CZ" smtClean="0"/>
              <a:t>‹#›</a:t>
            </a:fld>
            <a:endParaRPr lang="cs-CZ"/>
          </a:p>
        </p:txBody>
      </p:sp>
      <p:sp>
        <p:nvSpPr>
          <p:cNvPr id="6" name="Text názvu">
            <a:extLst>
              <a:ext uri="{FF2B5EF4-FFF2-40B4-BE49-F238E27FC236}">
                <a16:creationId xmlns:a16="http://schemas.microsoft.com/office/drawing/2014/main" id="{FF7E7A73-21D0-413A-A71D-342857EBB711}"/>
              </a:ext>
            </a:extLst>
          </p:cNvPr>
          <p:cNvSpPr txBox="1">
            <a:spLocks noGrp="1"/>
          </p:cNvSpPr>
          <p:nvPr>
            <p:ph type="title" hasCustomPrompt="1"/>
          </p:nvPr>
        </p:nvSpPr>
        <p:spPr>
          <a:xfrm>
            <a:off x="444500" y="2973323"/>
            <a:ext cx="6535739" cy="736437"/>
          </a:xfrm>
          <a:prstGeom prst="rect">
            <a:avLst/>
          </a:prstGeom>
        </p:spPr>
        <p:txBody>
          <a:bodyPr/>
          <a:lstStyle/>
          <a:p>
            <a:r>
              <a:rPr lang="cs-CZ" dirty="0" err="1"/>
              <a:t>Title</a:t>
            </a:r>
            <a:r>
              <a:rPr lang="cs-CZ" dirty="0"/>
              <a:t> text</a:t>
            </a:r>
            <a:endParaRPr dirty="0"/>
          </a:p>
        </p:txBody>
      </p:sp>
      <p:sp>
        <p:nvSpPr>
          <p:cNvPr id="7" name="Zástupný text 6">
            <a:extLst>
              <a:ext uri="{FF2B5EF4-FFF2-40B4-BE49-F238E27FC236}">
                <a16:creationId xmlns:a16="http://schemas.microsoft.com/office/drawing/2014/main" id="{48EEE370-3843-4069-B9CB-48DBD1E46234}"/>
              </a:ext>
            </a:extLst>
          </p:cNvPr>
          <p:cNvSpPr>
            <a:spLocks noGrp="1"/>
          </p:cNvSpPr>
          <p:nvPr>
            <p:ph type="body" sz="quarter" idx="21" hasCustomPrompt="1"/>
          </p:nvPr>
        </p:nvSpPr>
        <p:spPr>
          <a:xfrm>
            <a:off x="444500" y="2506663"/>
            <a:ext cx="6535738" cy="448234"/>
          </a:xfrm>
          <a:prstGeom prst="rect">
            <a:avLst/>
          </a:prstGeom>
        </p:spPr>
        <p:txBody>
          <a:bodyPr>
            <a:normAutofit/>
          </a:bodyPr>
          <a:lstStyle>
            <a:lvl1pPr marL="0" indent="0" defTabSz="786384">
              <a:spcBef>
                <a:spcPts val="800"/>
              </a:spcBef>
              <a:buClr>
                <a:srgbClr val="D9D9D9"/>
              </a:buClr>
              <a:buSzTx/>
              <a:buFont typeface="Wingdings"/>
              <a:buNone/>
              <a:defRPr sz="2580" b="1">
                <a:solidFill>
                  <a:schemeClr val="accent5"/>
                </a:solidFill>
              </a:defRPr>
            </a:lvl1pPr>
          </a:lstStyle>
          <a:p>
            <a:r>
              <a:rPr lang="en-US" dirty="0"/>
              <a:t>Click to insert chapter number.</a:t>
            </a:r>
          </a:p>
        </p:txBody>
      </p:sp>
      <p:sp>
        <p:nvSpPr>
          <p:cNvPr id="8" name="Text úrovně 1">
            <a:extLst>
              <a:ext uri="{FF2B5EF4-FFF2-40B4-BE49-F238E27FC236}">
                <a16:creationId xmlns:a16="http://schemas.microsoft.com/office/drawing/2014/main" id="{CB2A18A9-072A-4C1E-8A0B-C14E9E74A602}"/>
              </a:ext>
            </a:extLst>
          </p:cNvPr>
          <p:cNvSpPr txBox="1">
            <a:spLocks noGrp="1"/>
          </p:cNvSpPr>
          <p:nvPr>
            <p:ph type="body" sz="quarter" idx="23" hasCustomPrompt="1"/>
          </p:nvPr>
        </p:nvSpPr>
        <p:spPr>
          <a:xfrm>
            <a:off x="444500" y="3718814"/>
            <a:ext cx="6553200" cy="2276380"/>
          </a:xfrm>
          <a:prstGeom prst="rect">
            <a:avLst/>
          </a:prstGeom>
        </p:spPr>
        <p:txBody>
          <a:bodyPr>
            <a:normAutofit/>
          </a:bodyPr>
          <a:lstStyle>
            <a:lvl1pPr marL="0" indent="0">
              <a:lnSpc>
                <a:spcPct val="120000"/>
              </a:lnSpc>
              <a:buClr>
                <a:srgbClr val="D9D9D9"/>
              </a:buClr>
              <a:buSzTx/>
              <a:buFont typeface="Wingdings"/>
              <a:buNone/>
              <a:defRPr sz="1800">
                <a:solidFill>
                  <a:schemeClr val="tx1"/>
                </a:solidFill>
              </a:defRPr>
            </a:lvl1pPr>
          </a:lstStyle>
          <a:p>
            <a:r>
              <a:rPr dirty="0"/>
              <a:t>Text </a:t>
            </a:r>
            <a:r>
              <a:rPr lang="cs-CZ" dirty="0"/>
              <a:t>level</a:t>
            </a:r>
            <a:r>
              <a:rPr dirty="0"/>
              <a:t> 1</a:t>
            </a:r>
          </a:p>
        </p:txBody>
      </p:sp>
      <p:sp>
        <p:nvSpPr>
          <p:cNvPr id="12" name="Zástupný symbol obrázku 11">
            <a:extLst>
              <a:ext uri="{FF2B5EF4-FFF2-40B4-BE49-F238E27FC236}">
                <a16:creationId xmlns:a16="http://schemas.microsoft.com/office/drawing/2014/main" id="{1F90B6E8-8A32-4354-A1C5-8B5012EA2982}"/>
              </a:ext>
            </a:extLst>
          </p:cNvPr>
          <p:cNvSpPr>
            <a:spLocks noGrp="1"/>
          </p:cNvSpPr>
          <p:nvPr>
            <p:ph type="pic" sz="quarter" idx="24" hasCustomPrompt="1"/>
          </p:nvPr>
        </p:nvSpPr>
        <p:spPr>
          <a:xfrm>
            <a:off x="7749459" y="0"/>
            <a:ext cx="4442541" cy="6180138"/>
          </a:xfrm>
          <a:custGeom>
            <a:avLst/>
            <a:gdLst>
              <a:gd name="connsiteX0" fmla="*/ 0 w 4440237"/>
              <a:gd name="connsiteY0" fmla="*/ 6180138 h 6180138"/>
              <a:gd name="connsiteX1" fmla="*/ 1110059 w 4440237"/>
              <a:gd name="connsiteY1" fmla="*/ 0 h 6180138"/>
              <a:gd name="connsiteX2" fmla="*/ 4440237 w 4440237"/>
              <a:gd name="connsiteY2" fmla="*/ 0 h 6180138"/>
              <a:gd name="connsiteX3" fmla="*/ 3330178 w 4440237"/>
              <a:gd name="connsiteY3" fmla="*/ 6180138 h 6180138"/>
              <a:gd name="connsiteX4" fmla="*/ 0 w 4440237"/>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3332482 w 4442541"/>
              <a:gd name="connsiteY3" fmla="*/ 6180138 h 6180138"/>
              <a:gd name="connsiteX4" fmla="*/ 2304 w 4442541"/>
              <a:gd name="connsiteY4" fmla="*/ 6180138 h 6180138"/>
              <a:gd name="connsiteX0" fmla="*/ 2304 w 4444845"/>
              <a:gd name="connsiteY0" fmla="*/ 6180138 h 6180138"/>
              <a:gd name="connsiteX1" fmla="*/ 0 w 4444845"/>
              <a:gd name="connsiteY1" fmla="*/ 0 h 6180138"/>
              <a:gd name="connsiteX2" fmla="*/ 4442541 w 4444845"/>
              <a:gd name="connsiteY2" fmla="*/ 0 h 6180138"/>
              <a:gd name="connsiteX3" fmla="*/ 4444845 w 4444845"/>
              <a:gd name="connsiteY3" fmla="*/ 4577581 h 6180138"/>
              <a:gd name="connsiteX4" fmla="*/ 2304 w 4444845"/>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4435418 w 4442541"/>
              <a:gd name="connsiteY3" fmla="*/ 4605861 h 6180138"/>
              <a:gd name="connsiteX4" fmla="*/ 2304 w 4442541"/>
              <a:gd name="connsiteY4" fmla="*/ 6180138 h 618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541" h="6180138">
                <a:moveTo>
                  <a:pt x="2304" y="6180138"/>
                </a:moveTo>
                <a:lnTo>
                  <a:pt x="0" y="0"/>
                </a:lnTo>
                <a:lnTo>
                  <a:pt x="4442541" y="0"/>
                </a:lnTo>
                <a:cubicBezTo>
                  <a:pt x="4440167" y="1535287"/>
                  <a:pt x="4437792" y="3070574"/>
                  <a:pt x="4435418" y="4605861"/>
                </a:cubicBezTo>
                <a:lnTo>
                  <a:pt x="2304" y="6180138"/>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pic>
        <p:nvPicPr>
          <p:cNvPr id="9" name="Obrázek 8">
            <a:extLst>
              <a:ext uri="{FF2B5EF4-FFF2-40B4-BE49-F238E27FC236}">
                <a16:creationId xmlns:a16="http://schemas.microsoft.com/office/drawing/2014/main" id="{65BCB752-A45F-4287-B3E0-7C9BC60869E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10343" y="277263"/>
            <a:ext cx="1458659" cy="857950"/>
          </a:xfrm>
          <a:prstGeom prst="rect">
            <a:avLst/>
          </a:prstGeom>
        </p:spPr>
      </p:pic>
    </p:spTree>
    <p:extLst>
      <p:ext uri="{BB962C8B-B14F-4D97-AF65-F5344CB8AC3E}">
        <p14:creationId xmlns:p14="http://schemas.microsoft.com/office/powerpoint/2010/main" val="1313565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sah">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hasCustomPrompt="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rPr lang="cs-CZ" dirty="0" err="1"/>
              <a:t>Title</a:t>
            </a:r>
            <a:r>
              <a:rPr lang="cs-CZ" dirty="0"/>
              <a:t> text</a:t>
            </a:r>
            <a:endParaRPr dirty="0"/>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lang="cs-CZ" dirty="0"/>
              <a:t>level</a:t>
            </a:r>
            <a:r>
              <a:rPr dirty="0"/>
              <a:t> 1</a:t>
            </a:r>
          </a:p>
          <a:p>
            <a:pPr lvl="1"/>
            <a:r>
              <a:rPr dirty="0"/>
              <a:t>Text </a:t>
            </a:r>
            <a:r>
              <a:rPr lang="cs-CZ" dirty="0"/>
              <a:t>level</a:t>
            </a:r>
            <a:r>
              <a:rPr dirty="0"/>
              <a:t> 2</a:t>
            </a:r>
          </a:p>
          <a:p>
            <a:pPr lvl="2"/>
            <a:r>
              <a:rPr dirty="0"/>
              <a:t>Text </a:t>
            </a:r>
            <a:r>
              <a:rPr lang="cs-CZ" dirty="0"/>
              <a:t>level</a:t>
            </a:r>
            <a:r>
              <a:rPr dirty="0"/>
              <a:t> 2</a:t>
            </a:r>
          </a:p>
          <a:p>
            <a:pPr lvl="3"/>
            <a:r>
              <a:rPr dirty="0"/>
              <a:t>Text </a:t>
            </a:r>
            <a:r>
              <a:rPr lang="cs-CZ" dirty="0"/>
              <a:t>level</a:t>
            </a:r>
            <a:r>
              <a:rPr dirty="0"/>
              <a:t> 3</a:t>
            </a:r>
          </a:p>
          <a:p>
            <a:pPr lvl="4"/>
            <a:r>
              <a:rPr dirty="0"/>
              <a:t>Text </a:t>
            </a:r>
            <a:r>
              <a:rPr lang="cs-CZ" dirty="0"/>
              <a:t>level</a:t>
            </a:r>
            <a:r>
              <a:rPr dirty="0"/>
              <a:t> 4</a:t>
            </a:r>
          </a:p>
          <a:p>
            <a:pPr lvl="5"/>
            <a:r>
              <a:rPr dirty="0"/>
              <a:t>Text </a:t>
            </a:r>
            <a:r>
              <a:rPr lang="cs-CZ" dirty="0"/>
              <a:t>level</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r>
              <a:rPr lang="en-US"/>
              <a:t>Operational Research I, ŠAU, Jan Fábry, 9.11. 2022</a:t>
            </a:r>
            <a:endParaRPr lang="cs-CZ" dirty="0"/>
          </a:p>
        </p:txBody>
      </p:sp>
      <p:pic>
        <p:nvPicPr>
          <p:cNvPr id="6" name="Obrázek 5">
            <a:extLst>
              <a:ext uri="{FF2B5EF4-FFF2-40B4-BE49-F238E27FC236}">
                <a16:creationId xmlns:a16="http://schemas.microsoft.com/office/drawing/2014/main" id="{1A7B2BFC-AA08-4AF4-9948-1F9732E2F6E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535073" y="252062"/>
            <a:ext cx="1458659" cy="857950"/>
          </a:xfrm>
          <a:prstGeom prst="rect">
            <a:avLst/>
          </a:prstGeom>
        </p:spPr>
      </p:pic>
    </p:spTree>
    <p:extLst>
      <p:ext uri="{BB962C8B-B14F-4D97-AF65-F5344CB8AC3E}">
        <p14:creationId xmlns:p14="http://schemas.microsoft.com/office/powerpoint/2010/main" val="1236675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bsah - prázdný">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hasCustomPrompt="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rPr lang="cs-CZ" dirty="0" err="1"/>
              <a:t>Title</a:t>
            </a:r>
            <a:r>
              <a:rPr lang="cs-CZ" dirty="0"/>
              <a:t> text</a:t>
            </a:r>
            <a:endParaRPr dirty="0"/>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lang="cs-CZ" dirty="0"/>
              <a:t>level</a:t>
            </a:r>
            <a:r>
              <a:rPr dirty="0"/>
              <a:t> 1</a:t>
            </a:r>
          </a:p>
          <a:p>
            <a:pPr lvl="1"/>
            <a:r>
              <a:rPr dirty="0"/>
              <a:t>Text </a:t>
            </a:r>
            <a:r>
              <a:rPr lang="cs-CZ" dirty="0"/>
              <a:t>level</a:t>
            </a:r>
            <a:r>
              <a:rPr dirty="0"/>
              <a:t> 2</a:t>
            </a:r>
          </a:p>
          <a:p>
            <a:pPr lvl="2"/>
            <a:r>
              <a:rPr dirty="0"/>
              <a:t>Text </a:t>
            </a:r>
            <a:r>
              <a:rPr lang="cs-CZ" dirty="0"/>
              <a:t>level</a:t>
            </a:r>
            <a:r>
              <a:rPr dirty="0"/>
              <a:t> 2</a:t>
            </a:r>
          </a:p>
          <a:p>
            <a:pPr lvl="3"/>
            <a:r>
              <a:rPr dirty="0"/>
              <a:t>Text </a:t>
            </a:r>
            <a:r>
              <a:rPr lang="cs-CZ" dirty="0"/>
              <a:t>level</a:t>
            </a:r>
            <a:r>
              <a:rPr dirty="0"/>
              <a:t> 3</a:t>
            </a:r>
          </a:p>
          <a:p>
            <a:pPr lvl="4"/>
            <a:r>
              <a:rPr dirty="0"/>
              <a:t>Text </a:t>
            </a:r>
            <a:r>
              <a:rPr lang="cs-CZ" dirty="0"/>
              <a:t>level</a:t>
            </a:r>
            <a:r>
              <a:rPr dirty="0"/>
              <a:t> 4</a:t>
            </a:r>
          </a:p>
          <a:p>
            <a:pPr lvl="5"/>
            <a:r>
              <a:rPr dirty="0"/>
              <a:t>Text </a:t>
            </a:r>
            <a:r>
              <a:rPr lang="cs-CZ" dirty="0"/>
              <a:t>level</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r>
              <a:rPr lang="en-US"/>
              <a:t>Operational Research I, ŠAU, Jan Fábry, 9.11. 2022</a:t>
            </a:r>
            <a:endParaRPr lang="cs-CZ" dirty="0"/>
          </a:p>
        </p:txBody>
      </p:sp>
      <p:pic>
        <p:nvPicPr>
          <p:cNvPr id="6" name="Obrázek 5">
            <a:extLst>
              <a:ext uri="{FF2B5EF4-FFF2-40B4-BE49-F238E27FC236}">
                <a16:creationId xmlns:a16="http://schemas.microsoft.com/office/drawing/2014/main" id="{AA4DE392-138A-4374-9B03-4CDA67D875D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535073" y="252062"/>
            <a:ext cx="1458659" cy="857950"/>
          </a:xfrm>
          <a:prstGeom prst="rect">
            <a:avLst/>
          </a:prstGeom>
        </p:spPr>
      </p:pic>
    </p:spTree>
    <p:extLst>
      <p:ext uri="{BB962C8B-B14F-4D97-AF65-F5344CB8AC3E}">
        <p14:creationId xmlns:p14="http://schemas.microsoft.com/office/powerpoint/2010/main" val="529043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bsah - obrázek">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hasCustomPrompt="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rPr lang="cs-CZ" dirty="0" err="1"/>
              <a:t>Title</a:t>
            </a:r>
            <a:r>
              <a:rPr lang="cs-CZ" dirty="0"/>
              <a:t> text</a:t>
            </a:r>
            <a:endParaRPr dirty="0"/>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428945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lang="cs-CZ" dirty="0"/>
              <a:t>Text level 1</a:t>
            </a:r>
          </a:p>
          <a:p>
            <a:pPr lvl="1"/>
            <a:r>
              <a:rPr lang="cs-CZ" dirty="0"/>
              <a:t>Text level 2</a:t>
            </a:r>
          </a:p>
          <a:p>
            <a:pPr lvl="2"/>
            <a:r>
              <a:rPr lang="cs-CZ" dirty="0"/>
              <a:t>Text level 2</a:t>
            </a:r>
          </a:p>
          <a:p>
            <a:pPr lvl="3"/>
            <a:r>
              <a:rPr lang="cs-CZ" dirty="0"/>
              <a:t>Text level 3</a:t>
            </a:r>
          </a:p>
          <a:p>
            <a:pPr lvl="4"/>
            <a:r>
              <a:rPr lang="cs-CZ" dirty="0"/>
              <a:t>Text level 4</a:t>
            </a:r>
          </a:p>
          <a:p>
            <a:pPr lvl="5"/>
            <a:r>
              <a:rPr lang="cs-CZ" dirty="0"/>
              <a:t>Text level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r>
              <a:rPr lang="en-US"/>
              <a:t>Operational Research I, ŠAU, Jan Fábry, 9.11. 2022</a:t>
            </a:r>
            <a:endParaRPr lang="cs-CZ" dirty="0"/>
          </a:p>
        </p:txBody>
      </p:sp>
      <p:sp>
        <p:nvSpPr>
          <p:cNvPr id="3" name="Zástupný symbol obrázku 2">
            <a:extLst>
              <a:ext uri="{FF2B5EF4-FFF2-40B4-BE49-F238E27FC236}">
                <a16:creationId xmlns:a16="http://schemas.microsoft.com/office/drawing/2014/main" id="{DB6AB0FB-5C1D-4B7A-8CE7-F1BF56E2E1C4}"/>
              </a:ext>
            </a:extLst>
          </p:cNvPr>
          <p:cNvSpPr>
            <a:spLocks noGrp="1"/>
          </p:cNvSpPr>
          <p:nvPr>
            <p:ph type="pic" sz="quarter" idx="24" hasCustomPrompt="1"/>
          </p:nvPr>
        </p:nvSpPr>
        <p:spPr>
          <a:xfrm>
            <a:off x="6320573" y="1654135"/>
            <a:ext cx="5429911" cy="4289453"/>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pic>
        <p:nvPicPr>
          <p:cNvPr id="8" name="Obrázek 7">
            <a:extLst>
              <a:ext uri="{FF2B5EF4-FFF2-40B4-BE49-F238E27FC236}">
                <a16:creationId xmlns:a16="http://schemas.microsoft.com/office/drawing/2014/main" id="{6C262265-4083-475A-9C10-1C7BD55850C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535073" y="252062"/>
            <a:ext cx="1458659" cy="857950"/>
          </a:xfrm>
          <a:prstGeom prst="rect">
            <a:avLst/>
          </a:prstGeom>
        </p:spPr>
      </p:pic>
    </p:spTree>
    <p:extLst>
      <p:ext uri="{BB962C8B-B14F-4D97-AF65-F5344CB8AC3E}">
        <p14:creationId xmlns:p14="http://schemas.microsoft.com/office/powerpoint/2010/main" val="575338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bsah - 4 obrázky">
    <p:spTree>
      <p:nvGrpSpPr>
        <p:cNvPr id="1" name=""/>
        <p:cNvGrpSpPr/>
        <p:nvPr/>
      </p:nvGrpSpPr>
      <p:grpSpPr>
        <a:xfrm>
          <a:off x="0" y="0"/>
          <a:ext cx="0" cy="0"/>
          <a:chOff x="0" y="0"/>
          <a:chExt cx="0" cy="0"/>
        </a:xfrm>
      </p:grpSpPr>
      <p:sp>
        <p:nvSpPr>
          <p:cNvPr id="18" name="Zástupný symbol obrázku 3">
            <a:extLst>
              <a:ext uri="{FF2B5EF4-FFF2-40B4-BE49-F238E27FC236}">
                <a16:creationId xmlns:a16="http://schemas.microsoft.com/office/drawing/2014/main" id="{AB7F9E6A-777D-44DD-A47B-5DD5FC8C8A86}"/>
              </a:ext>
            </a:extLst>
          </p:cNvPr>
          <p:cNvSpPr>
            <a:spLocks noGrp="1"/>
          </p:cNvSpPr>
          <p:nvPr>
            <p:ph type="pic" sz="quarter" idx="25" hasCustomPrompt="1"/>
          </p:nvPr>
        </p:nvSpPr>
        <p:spPr>
          <a:xfrm>
            <a:off x="9002780" y="1515861"/>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sp>
        <p:nvSpPr>
          <p:cNvPr id="20" name="Zástupný symbol obrázku 3">
            <a:extLst>
              <a:ext uri="{FF2B5EF4-FFF2-40B4-BE49-F238E27FC236}">
                <a16:creationId xmlns:a16="http://schemas.microsoft.com/office/drawing/2014/main" id="{EDCA234F-0E17-4D14-AB29-11CFBF7D94B5}"/>
              </a:ext>
            </a:extLst>
          </p:cNvPr>
          <p:cNvSpPr>
            <a:spLocks noGrp="1"/>
          </p:cNvSpPr>
          <p:nvPr>
            <p:ph type="pic" sz="quarter" idx="26" hasCustomPrompt="1"/>
          </p:nvPr>
        </p:nvSpPr>
        <p:spPr>
          <a:xfrm>
            <a:off x="5990209" y="1515860"/>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sp>
        <p:nvSpPr>
          <p:cNvPr id="21" name="Zástupný symbol obrázku 3">
            <a:extLst>
              <a:ext uri="{FF2B5EF4-FFF2-40B4-BE49-F238E27FC236}">
                <a16:creationId xmlns:a16="http://schemas.microsoft.com/office/drawing/2014/main" id="{17411511-1D11-48AE-8839-6957854EF4BE}"/>
              </a:ext>
            </a:extLst>
          </p:cNvPr>
          <p:cNvSpPr>
            <a:spLocks noGrp="1"/>
          </p:cNvSpPr>
          <p:nvPr>
            <p:ph type="pic" sz="quarter" idx="27" hasCustomPrompt="1"/>
          </p:nvPr>
        </p:nvSpPr>
        <p:spPr>
          <a:xfrm>
            <a:off x="5990209" y="3648588"/>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sp>
        <p:nvSpPr>
          <p:cNvPr id="22" name="Zástupný symbol obrázku 3">
            <a:extLst>
              <a:ext uri="{FF2B5EF4-FFF2-40B4-BE49-F238E27FC236}">
                <a16:creationId xmlns:a16="http://schemas.microsoft.com/office/drawing/2014/main" id="{D299162E-383C-4EBB-821A-1A31ACCF5315}"/>
              </a:ext>
            </a:extLst>
          </p:cNvPr>
          <p:cNvSpPr>
            <a:spLocks noGrp="1"/>
          </p:cNvSpPr>
          <p:nvPr>
            <p:ph type="pic" sz="quarter" idx="28" hasCustomPrompt="1"/>
          </p:nvPr>
        </p:nvSpPr>
        <p:spPr>
          <a:xfrm>
            <a:off x="9002780" y="3648587"/>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hasCustomPrompt="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rPr lang="cs-CZ" dirty="0" err="1"/>
              <a:t>Title</a:t>
            </a:r>
            <a:r>
              <a:rPr lang="cs-CZ" dirty="0"/>
              <a:t> text</a:t>
            </a:r>
            <a:endParaRPr dirty="0"/>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390604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lang="cs-CZ" dirty="0"/>
              <a:t>level </a:t>
            </a:r>
            <a:r>
              <a:rPr dirty="0"/>
              <a:t>1</a:t>
            </a:r>
          </a:p>
          <a:p>
            <a:pPr lvl="1"/>
            <a:r>
              <a:rPr dirty="0"/>
              <a:t>Text </a:t>
            </a:r>
            <a:r>
              <a:rPr lang="cs-CZ" dirty="0"/>
              <a:t>level</a:t>
            </a:r>
            <a:r>
              <a:rPr dirty="0"/>
              <a:t> 2</a:t>
            </a:r>
          </a:p>
          <a:p>
            <a:pPr lvl="2"/>
            <a:r>
              <a:rPr dirty="0"/>
              <a:t>Text </a:t>
            </a:r>
            <a:r>
              <a:rPr lang="cs-CZ" dirty="0"/>
              <a:t>level</a:t>
            </a:r>
            <a:r>
              <a:rPr dirty="0"/>
              <a:t> 2</a:t>
            </a:r>
          </a:p>
          <a:p>
            <a:pPr lvl="3"/>
            <a:r>
              <a:rPr dirty="0"/>
              <a:t>Text </a:t>
            </a:r>
            <a:r>
              <a:rPr lang="cs-CZ" dirty="0"/>
              <a:t>level</a:t>
            </a:r>
            <a:r>
              <a:rPr dirty="0"/>
              <a:t> 3</a:t>
            </a:r>
          </a:p>
          <a:p>
            <a:pPr lvl="4"/>
            <a:r>
              <a:rPr dirty="0"/>
              <a:t>Text </a:t>
            </a:r>
            <a:r>
              <a:rPr lang="cs-CZ" dirty="0"/>
              <a:t>level</a:t>
            </a:r>
            <a:r>
              <a:rPr dirty="0"/>
              <a:t> 4</a:t>
            </a:r>
          </a:p>
          <a:p>
            <a:pPr lvl="5"/>
            <a:r>
              <a:rPr dirty="0"/>
              <a:t>Text </a:t>
            </a:r>
            <a:r>
              <a:rPr lang="cs-CZ" dirty="0"/>
              <a:t>level</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r>
              <a:rPr lang="en-US"/>
              <a:t>Operational Research I, ŠAU, Jan Fábry, 9.11. 2022</a:t>
            </a:r>
            <a:endParaRPr lang="cs-CZ" dirty="0"/>
          </a:p>
        </p:txBody>
      </p:sp>
      <p:pic>
        <p:nvPicPr>
          <p:cNvPr id="10" name="Obrázek 9">
            <a:extLst>
              <a:ext uri="{FF2B5EF4-FFF2-40B4-BE49-F238E27FC236}">
                <a16:creationId xmlns:a16="http://schemas.microsoft.com/office/drawing/2014/main" id="{3A7D41B6-CFAD-4AAD-8E18-9644BB20121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535073" y="252062"/>
            <a:ext cx="1458659" cy="857950"/>
          </a:xfrm>
          <a:prstGeom prst="rect">
            <a:avLst/>
          </a:prstGeom>
        </p:spPr>
      </p:pic>
    </p:spTree>
    <p:extLst>
      <p:ext uri="{BB962C8B-B14F-4D97-AF65-F5344CB8AC3E}">
        <p14:creationId xmlns:p14="http://schemas.microsoft.com/office/powerpoint/2010/main" val="2278026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Úvodní snímek - obrázky">
    <p:spTree>
      <p:nvGrpSpPr>
        <p:cNvPr id="1" name=""/>
        <p:cNvGrpSpPr/>
        <p:nvPr/>
      </p:nvGrpSpPr>
      <p:grpSpPr>
        <a:xfrm>
          <a:off x="0" y="0"/>
          <a:ext cx="0" cy="0"/>
          <a:chOff x="0" y="0"/>
          <a:chExt cx="0" cy="0"/>
        </a:xfrm>
      </p:grpSpPr>
      <p:sp>
        <p:nvSpPr>
          <p:cNvPr id="12" name="Zástupný symbol obrázku 11">
            <a:extLst>
              <a:ext uri="{FF2B5EF4-FFF2-40B4-BE49-F238E27FC236}">
                <a16:creationId xmlns:a16="http://schemas.microsoft.com/office/drawing/2014/main" id="{D5D16A0C-FC9C-489D-A2E4-12BAE5162934}"/>
              </a:ext>
            </a:extLst>
          </p:cNvPr>
          <p:cNvSpPr>
            <a:spLocks noGrp="1"/>
          </p:cNvSpPr>
          <p:nvPr>
            <p:ph type="pic" sz="quarter" idx="24" hasCustomPrompt="1"/>
          </p:nvPr>
        </p:nvSpPr>
        <p:spPr>
          <a:xfrm>
            <a:off x="11127942" y="-17585"/>
            <a:ext cx="1067297" cy="4642339"/>
          </a:xfrm>
          <a:custGeom>
            <a:avLst/>
            <a:gdLst>
              <a:gd name="connsiteX0" fmla="*/ 0 w 3070225"/>
              <a:gd name="connsiteY0" fmla="*/ 7518400 h 7518400"/>
              <a:gd name="connsiteX1" fmla="*/ 767556 w 3070225"/>
              <a:gd name="connsiteY1" fmla="*/ 0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0225"/>
              <a:gd name="connsiteY0" fmla="*/ 7518400 h 7518400"/>
              <a:gd name="connsiteX1" fmla="*/ 428191 w 3070225"/>
              <a:gd name="connsiteY1" fmla="*/ 2290713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5667"/>
              <a:gd name="connsiteY0" fmla="*/ 7518400 h 7518400"/>
              <a:gd name="connsiteX1" fmla="*/ 428191 w 3075667"/>
              <a:gd name="connsiteY1" fmla="*/ 2290713 h 7518400"/>
              <a:gd name="connsiteX2" fmla="*/ 3070225 w 3075667"/>
              <a:gd name="connsiteY2" fmla="*/ 0 h 7518400"/>
              <a:gd name="connsiteX3" fmla="*/ 3075667 w 3075667"/>
              <a:gd name="connsiteY3" fmla="*/ 7452413 h 7518400"/>
              <a:gd name="connsiteX4" fmla="*/ 0 w 3075667"/>
              <a:gd name="connsiteY4" fmla="*/ 7518400 h 7518400"/>
              <a:gd name="connsiteX0" fmla="*/ 5442 w 2647476"/>
              <a:gd name="connsiteY0" fmla="*/ 5312528 h 7452413"/>
              <a:gd name="connsiteX1" fmla="*/ 0 w 2647476"/>
              <a:gd name="connsiteY1" fmla="*/ 2290713 h 7452413"/>
              <a:gd name="connsiteX2" fmla="*/ 2642034 w 2647476"/>
              <a:gd name="connsiteY2" fmla="*/ 0 h 7452413"/>
              <a:gd name="connsiteX3" fmla="*/ 2647476 w 2647476"/>
              <a:gd name="connsiteY3" fmla="*/ 7452413 h 7452413"/>
              <a:gd name="connsiteX4" fmla="*/ 5442 w 2647476"/>
              <a:gd name="connsiteY4" fmla="*/ 5312528 h 7452413"/>
              <a:gd name="connsiteX0" fmla="*/ 5442 w 2647476"/>
              <a:gd name="connsiteY0" fmla="*/ 5312528 h 7452413"/>
              <a:gd name="connsiteX1" fmla="*/ 0 w 2647476"/>
              <a:gd name="connsiteY1" fmla="*/ 2290713 h 7452413"/>
              <a:gd name="connsiteX2" fmla="*/ 891143 w 2647476"/>
              <a:gd name="connsiteY2" fmla="*/ 1512766 h 7452413"/>
              <a:gd name="connsiteX3" fmla="*/ 2642034 w 2647476"/>
              <a:gd name="connsiteY3" fmla="*/ 0 h 7452413"/>
              <a:gd name="connsiteX4" fmla="*/ 2647476 w 2647476"/>
              <a:gd name="connsiteY4" fmla="*/ 7452413 h 7452413"/>
              <a:gd name="connsiteX5" fmla="*/ 5442 w 2647476"/>
              <a:gd name="connsiteY5" fmla="*/ 5312528 h 7452413"/>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5442 w 2647476"/>
              <a:gd name="connsiteY5" fmla="*/ 3799762 h 5939647"/>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1058196 w 2647476"/>
              <a:gd name="connsiteY5" fmla="*/ 4642339 h 5939647"/>
              <a:gd name="connsiteX6" fmla="*/ 5442 w 2647476"/>
              <a:gd name="connsiteY6" fmla="*/ 3799762 h 5939647"/>
              <a:gd name="connsiteX0" fmla="*/ 5442 w 1064860"/>
              <a:gd name="connsiteY0" fmla="*/ 3799762 h 4642339"/>
              <a:gd name="connsiteX1" fmla="*/ 0 w 1064860"/>
              <a:gd name="connsiteY1" fmla="*/ 777947 h 4642339"/>
              <a:gd name="connsiteX2" fmla="*/ 891143 w 1064860"/>
              <a:gd name="connsiteY2" fmla="*/ 0 h 4642339"/>
              <a:gd name="connsiteX3" fmla="*/ 1050626 w 1064860"/>
              <a:gd name="connsiteY3" fmla="*/ 17095 h 4642339"/>
              <a:gd name="connsiteX4" fmla="*/ 1064860 w 1064860"/>
              <a:gd name="connsiteY4" fmla="*/ 3556932 h 4642339"/>
              <a:gd name="connsiteX5" fmla="*/ 1058196 w 1064860"/>
              <a:gd name="connsiteY5" fmla="*/ 4642339 h 4642339"/>
              <a:gd name="connsiteX6" fmla="*/ 5442 w 1064860"/>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9252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7297" h="4642339">
                <a:moveTo>
                  <a:pt x="5442" y="3799762"/>
                </a:moveTo>
                <a:lnTo>
                  <a:pt x="0" y="777947"/>
                </a:lnTo>
                <a:cubicBezTo>
                  <a:pt x="291186" y="518631"/>
                  <a:pt x="599957" y="259316"/>
                  <a:pt x="891143" y="0"/>
                </a:cubicBezTo>
                <a:lnTo>
                  <a:pt x="1059252" y="17095"/>
                </a:lnTo>
                <a:cubicBezTo>
                  <a:pt x="1063997" y="1197041"/>
                  <a:pt x="1060115" y="2376986"/>
                  <a:pt x="1064860" y="3556932"/>
                </a:cubicBezTo>
                <a:cubicBezTo>
                  <a:pt x="1062639" y="3918734"/>
                  <a:pt x="1069043" y="4280537"/>
                  <a:pt x="1066822" y="4642339"/>
                </a:cubicBezTo>
                <a:lnTo>
                  <a:pt x="5442" y="3799762"/>
                </a:lnTo>
                <a:close/>
              </a:path>
            </a:pathLst>
          </a:custGeom>
          <a:gradFill>
            <a:gsLst>
              <a:gs pos="0">
                <a:schemeClr val="bg1">
                  <a:lumMod val="65000"/>
                  <a:alpha val="0"/>
                </a:schemeClr>
              </a:gs>
              <a:gs pos="100000">
                <a:schemeClr val="bg1">
                  <a:lumMod val="85000"/>
                </a:schemeClr>
              </a:gs>
            </a:gsLst>
            <a:lin ang="10800000" scaled="0"/>
          </a:gradFill>
        </p:spPr>
        <p:txBody>
          <a:bodyPr anchor="ctr">
            <a:normAutofit/>
          </a:bodyPr>
          <a:lstStyle>
            <a:lvl1pPr marL="0" indent="0">
              <a:buNone/>
              <a:defRPr sz="1100"/>
            </a:lvl1pPr>
          </a:lstStyle>
          <a:p>
            <a:r>
              <a:rPr lang="cs-CZ" dirty="0"/>
              <a:t>Insert </a:t>
            </a:r>
            <a:r>
              <a:rPr lang="cs-CZ" dirty="0" err="1"/>
              <a:t>picture</a:t>
            </a:r>
            <a:endParaRPr lang="cs-CZ" dirty="0"/>
          </a:p>
        </p:txBody>
      </p:sp>
      <p:sp>
        <p:nvSpPr>
          <p:cNvPr id="3" name="Zástupný symbol obrázku 2">
            <a:extLst>
              <a:ext uri="{FF2B5EF4-FFF2-40B4-BE49-F238E27FC236}">
                <a16:creationId xmlns:a16="http://schemas.microsoft.com/office/drawing/2014/main" id="{9AFD0005-5D43-4B0A-90DC-41604A6F85D0}"/>
              </a:ext>
            </a:extLst>
          </p:cNvPr>
          <p:cNvSpPr>
            <a:spLocks noGrp="1"/>
          </p:cNvSpPr>
          <p:nvPr>
            <p:ph type="pic" sz="quarter" idx="22" hasCustomPrompt="1"/>
          </p:nvPr>
        </p:nvSpPr>
        <p:spPr>
          <a:xfrm>
            <a:off x="5840210" y="-8792"/>
            <a:ext cx="4657397" cy="4852299"/>
          </a:xfrm>
          <a:custGeom>
            <a:avLst/>
            <a:gdLst>
              <a:gd name="connsiteX0" fmla="*/ 0 w 4677281"/>
              <a:gd name="connsiteY0" fmla="*/ 5588949 h 5588949"/>
              <a:gd name="connsiteX1" fmla="*/ 1169320 w 4677281"/>
              <a:gd name="connsiteY1" fmla="*/ 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77281"/>
              <a:gd name="connsiteY0" fmla="*/ 5588949 h 5588949"/>
              <a:gd name="connsiteX1" fmla="*/ 397 w 4677281"/>
              <a:gd name="connsiteY1" fmla="*/ 2828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49001"/>
              <a:gd name="connsiteY0" fmla="*/ 5560669 h 5560669"/>
              <a:gd name="connsiteX1" fmla="*/ 397 w 4649001"/>
              <a:gd name="connsiteY1" fmla="*/ 0 h 5560669"/>
              <a:gd name="connsiteX2" fmla="*/ 4649001 w 4649001"/>
              <a:gd name="connsiteY2" fmla="*/ 1451729 h 5560669"/>
              <a:gd name="connsiteX3" fmla="*/ 3507961 w 4649001"/>
              <a:gd name="connsiteY3" fmla="*/ 5560669 h 5560669"/>
              <a:gd name="connsiteX4" fmla="*/ 0 w 4649001"/>
              <a:gd name="connsiteY4" fmla="*/ 5560669 h 5560669"/>
              <a:gd name="connsiteX0" fmla="*/ 0 w 4649001"/>
              <a:gd name="connsiteY0" fmla="*/ 5560669 h 5560669"/>
              <a:gd name="connsiteX1" fmla="*/ 397 w 4649001"/>
              <a:gd name="connsiteY1" fmla="*/ 0 h 5560669"/>
              <a:gd name="connsiteX2" fmla="*/ 4649001 w 4649001"/>
              <a:gd name="connsiteY2" fmla="*/ 1451729 h 5560669"/>
              <a:gd name="connsiteX3" fmla="*/ 4648604 w 4649001"/>
              <a:gd name="connsiteY3" fmla="*/ 3976966 h 5560669"/>
              <a:gd name="connsiteX4" fmla="*/ 0 w 4649001"/>
              <a:gd name="connsiteY4" fmla="*/ 5560669 h 5560669"/>
              <a:gd name="connsiteX0" fmla="*/ 0 w 4649001"/>
              <a:gd name="connsiteY0" fmla="*/ 5560669 h 5560669"/>
              <a:gd name="connsiteX1" fmla="*/ 397 w 4649001"/>
              <a:gd name="connsiteY1" fmla="*/ 0 h 5560669"/>
              <a:gd name="connsiteX2" fmla="*/ 2293071 w 4649001"/>
              <a:gd name="connsiteY2" fmla="*/ 708370 h 5560669"/>
              <a:gd name="connsiteX3" fmla="*/ 4649001 w 4649001"/>
              <a:gd name="connsiteY3" fmla="*/ 1451729 h 5560669"/>
              <a:gd name="connsiteX4" fmla="*/ 4648604 w 4649001"/>
              <a:gd name="connsiteY4" fmla="*/ 3976966 h 5560669"/>
              <a:gd name="connsiteX5" fmla="*/ 0 w 4649001"/>
              <a:gd name="connsiteY5" fmla="*/ 5560669 h 5560669"/>
              <a:gd name="connsiteX0" fmla="*/ 17187 w 4666188"/>
              <a:gd name="connsiteY0" fmla="*/ 4852299 h 4852299"/>
              <a:gd name="connsiteX1" fmla="*/ 0 w 4666188"/>
              <a:gd name="connsiteY1" fmla="*/ 3807 h 4852299"/>
              <a:gd name="connsiteX2" fmla="*/ 2310258 w 4666188"/>
              <a:gd name="connsiteY2" fmla="*/ 0 h 4852299"/>
              <a:gd name="connsiteX3" fmla="*/ 4666188 w 4666188"/>
              <a:gd name="connsiteY3" fmla="*/ 743359 h 4852299"/>
              <a:gd name="connsiteX4" fmla="*/ 4665791 w 4666188"/>
              <a:gd name="connsiteY4" fmla="*/ 3268596 h 4852299"/>
              <a:gd name="connsiteX5" fmla="*/ 17187 w 4666188"/>
              <a:gd name="connsiteY5" fmla="*/ 4852299 h 4852299"/>
              <a:gd name="connsiteX0" fmla="*/ 0 w 4649001"/>
              <a:gd name="connsiteY0" fmla="*/ 4852299 h 4852299"/>
              <a:gd name="connsiteX1" fmla="*/ 397 w 4649001"/>
              <a:gd name="connsiteY1" fmla="*/ 3807 h 4852299"/>
              <a:gd name="connsiteX2" fmla="*/ 2293071 w 4649001"/>
              <a:gd name="connsiteY2" fmla="*/ 0 h 4852299"/>
              <a:gd name="connsiteX3" fmla="*/ 4649001 w 4649001"/>
              <a:gd name="connsiteY3" fmla="*/ 743359 h 4852299"/>
              <a:gd name="connsiteX4" fmla="*/ 4648604 w 4649001"/>
              <a:gd name="connsiteY4" fmla="*/ 3268596 h 4852299"/>
              <a:gd name="connsiteX5" fmla="*/ 0 w 4649001"/>
              <a:gd name="connsiteY5" fmla="*/ 4852299 h 4852299"/>
              <a:gd name="connsiteX0" fmla="*/ 8396 w 4657397"/>
              <a:gd name="connsiteY0" fmla="*/ 4852299 h 4852299"/>
              <a:gd name="connsiteX1" fmla="*/ 1 w 4657397"/>
              <a:gd name="connsiteY1" fmla="*/ 3807 h 4852299"/>
              <a:gd name="connsiteX2" fmla="*/ 2301467 w 4657397"/>
              <a:gd name="connsiteY2" fmla="*/ 0 h 4852299"/>
              <a:gd name="connsiteX3" fmla="*/ 4657397 w 4657397"/>
              <a:gd name="connsiteY3" fmla="*/ 743359 h 4852299"/>
              <a:gd name="connsiteX4" fmla="*/ 4657000 w 4657397"/>
              <a:gd name="connsiteY4" fmla="*/ 3268596 h 4852299"/>
              <a:gd name="connsiteX5" fmla="*/ 8396 w 4657397"/>
              <a:gd name="connsiteY5" fmla="*/ 4852299 h 485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7397" h="4852299">
                <a:moveTo>
                  <a:pt x="8396" y="4852299"/>
                </a:moveTo>
                <a:cubicBezTo>
                  <a:pt x="8528" y="2998743"/>
                  <a:pt x="-131" y="1857363"/>
                  <a:pt x="1" y="3807"/>
                </a:cubicBezTo>
                <a:lnTo>
                  <a:pt x="2301467" y="0"/>
                </a:lnTo>
                <a:lnTo>
                  <a:pt x="4657397" y="743359"/>
                </a:lnTo>
                <a:cubicBezTo>
                  <a:pt x="4657265" y="1585105"/>
                  <a:pt x="4657132" y="2426850"/>
                  <a:pt x="4657000" y="3268596"/>
                </a:cubicBezTo>
                <a:lnTo>
                  <a:pt x="8396" y="4852299"/>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rPr lang="cs-CZ" dirty="0"/>
              <a:t>Enter </a:t>
            </a:r>
            <a:r>
              <a:rPr lang="cs-CZ" dirty="0" err="1"/>
              <a:t>title</a:t>
            </a:r>
            <a:r>
              <a:rPr dirty="0"/>
              <a:t>.</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accent2"/>
                </a:solidFill>
              </a:defRPr>
            </a:lvl1pPr>
            <a:lvl2pPr marL="628650" indent="-171450">
              <a:lnSpc>
                <a:spcPct val="120000"/>
              </a:lnSpc>
              <a:buClr>
                <a:srgbClr val="D9D9D9"/>
              </a:buClr>
              <a:buSzPct val="100000"/>
              <a:buFontTx/>
              <a:buChar char="•"/>
              <a:defRPr sz="1800">
                <a:solidFill>
                  <a:schemeClr val="accent2"/>
                </a:solidFill>
              </a:defRPr>
            </a:lvl2pPr>
            <a:lvl3pPr marL="1120139" indent="-205739">
              <a:lnSpc>
                <a:spcPct val="120000"/>
              </a:lnSpc>
              <a:buClr>
                <a:srgbClr val="D9D9D9"/>
              </a:buClr>
              <a:buFontTx/>
              <a:defRPr sz="1800">
                <a:solidFill>
                  <a:schemeClr val="accent2"/>
                </a:solidFill>
              </a:defRPr>
            </a:lvl3pPr>
            <a:lvl4pPr marL="1600200" indent="-228600">
              <a:lnSpc>
                <a:spcPct val="120000"/>
              </a:lnSpc>
              <a:buClr>
                <a:srgbClr val="D9D9D9"/>
              </a:buClr>
              <a:buFontTx/>
              <a:defRPr sz="1800">
                <a:solidFill>
                  <a:schemeClr val="accent2"/>
                </a:solidFill>
              </a:defRPr>
            </a:lvl4pPr>
            <a:lvl5pPr marL="2057400" indent="-228600">
              <a:lnSpc>
                <a:spcPct val="120000"/>
              </a:lnSpc>
              <a:buClr>
                <a:srgbClr val="D9D9D9"/>
              </a:buClr>
              <a:buSzPct val="100000"/>
              <a:buFontTx/>
              <a:buChar char="•"/>
              <a:defRPr sz="1800">
                <a:solidFill>
                  <a:schemeClr val="accent2"/>
                </a:solidFill>
              </a:defRPr>
            </a:lvl5pPr>
          </a:lstStyle>
          <a:p>
            <a:r>
              <a:rPr lang="cs-CZ" dirty="0"/>
              <a:t>Enter </a:t>
            </a:r>
            <a:r>
              <a:rPr lang="cs-CZ" dirty="0" err="1"/>
              <a:t>subtitle</a:t>
            </a:r>
            <a:r>
              <a:rPr dirty="0"/>
              <a:t>.</a:t>
            </a:r>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err="1"/>
              <a:t>Aut</a:t>
            </a:r>
            <a:r>
              <a:rPr lang="cs-CZ" dirty="0"/>
              <a:t>h</a:t>
            </a:r>
            <a:r>
              <a:rPr dirty="0"/>
              <a:t>or</a:t>
            </a:r>
            <a:br>
              <a:rPr lang="cs-CZ" dirty="0"/>
            </a:br>
            <a:r>
              <a:rPr dirty="0" err="1"/>
              <a:t>Dat</a:t>
            </a:r>
            <a:r>
              <a:rPr lang="cs-CZ" dirty="0"/>
              <a:t>e</a:t>
            </a:r>
            <a:endParaRPr dirty="0"/>
          </a:p>
        </p:txBody>
      </p:sp>
      <p:sp>
        <p:nvSpPr>
          <p:cNvPr id="5" name="Zástupný symbol obrázku 4">
            <a:extLst>
              <a:ext uri="{FF2B5EF4-FFF2-40B4-BE49-F238E27FC236}">
                <a16:creationId xmlns:a16="http://schemas.microsoft.com/office/drawing/2014/main" id="{6EFDB9B7-8CAA-46D8-AA1F-D840BD257321}"/>
              </a:ext>
            </a:extLst>
          </p:cNvPr>
          <p:cNvSpPr>
            <a:spLocks noGrp="1"/>
          </p:cNvSpPr>
          <p:nvPr>
            <p:ph type="pic" sz="quarter" idx="23" hasCustomPrompt="1"/>
          </p:nvPr>
        </p:nvSpPr>
        <p:spPr>
          <a:xfrm>
            <a:off x="6741084" y="2903303"/>
            <a:ext cx="5456883" cy="3468573"/>
          </a:xfrm>
          <a:custGeom>
            <a:avLst/>
            <a:gdLst>
              <a:gd name="connsiteX0" fmla="*/ 0 w 5659437"/>
              <a:gd name="connsiteY0" fmla="*/ 2695575 h 2695575"/>
              <a:gd name="connsiteX1" fmla="*/ 673894 w 5659437"/>
              <a:gd name="connsiteY1" fmla="*/ 0 h 2695575"/>
              <a:gd name="connsiteX2" fmla="*/ 5659437 w 5659437"/>
              <a:gd name="connsiteY2" fmla="*/ 0 h 2695575"/>
              <a:gd name="connsiteX3" fmla="*/ 4985543 w 5659437"/>
              <a:gd name="connsiteY3" fmla="*/ 2695575 h 2695575"/>
              <a:gd name="connsiteX4" fmla="*/ 0 w 5659437"/>
              <a:gd name="connsiteY4" fmla="*/ 2695575 h 2695575"/>
              <a:gd name="connsiteX0" fmla="*/ 0 w 5659437"/>
              <a:gd name="connsiteY0" fmla="*/ 3044367 h 3044367"/>
              <a:gd name="connsiteX1" fmla="*/ 211981 w 5659437"/>
              <a:gd name="connsiteY1" fmla="*/ 0 h 3044367"/>
              <a:gd name="connsiteX2" fmla="*/ 5659437 w 5659437"/>
              <a:gd name="connsiteY2" fmla="*/ 348792 h 3044367"/>
              <a:gd name="connsiteX3" fmla="*/ 4985543 w 5659437"/>
              <a:gd name="connsiteY3" fmla="*/ 3044367 h 3044367"/>
              <a:gd name="connsiteX4" fmla="*/ 0 w 5659437"/>
              <a:gd name="connsiteY4" fmla="*/ 3044367 h 3044367"/>
              <a:gd name="connsiteX0" fmla="*/ 23689 w 5447456"/>
              <a:gd name="connsiteY0" fmla="*/ 2167674 h 3044367"/>
              <a:gd name="connsiteX1" fmla="*/ 0 w 5447456"/>
              <a:gd name="connsiteY1" fmla="*/ 0 h 3044367"/>
              <a:gd name="connsiteX2" fmla="*/ 5447456 w 5447456"/>
              <a:gd name="connsiteY2" fmla="*/ 348792 h 3044367"/>
              <a:gd name="connsiteX3" fmla="*/ 4773562 w 5447456"/>
              <a:gd name="connsiteY3" fmla="*/ 3044367 h 3044367"/>
              <a:gd name="connsiteX4" fmla="*/ 23689 w 5447456"/>
              <a:gd name="connsiteY4" fmla="*/ 2167674 h 3044367"/>
              <a:gd name="connsiteX0" fmla="*/ 23689 w 5452292"/>
              <a:gd name="connsiteY0" fmla="*/ 2167674 h 3468573"/>
              <a:gd name="connsiteX1" fmla="*/ 0 w 5452292"/>
              <a:gd name="connsiteY1" fmla="*/ 0 h 3468573"/>
              <a:gd name="connsiteX2" fmla="*/ 5447456 w 5452292"/>
              <a:gd name="connsiteY2" fmla="*/ 348792 h 3468573"/>
              <a:gd name="connsiteX3" fmla="*/ 5452292 w 5452292"/>
              <a:gd name="connsiteY3" fmla="*/ 3468573 h 3468573"/>
              <a:gd name="connsiteX4" fmla="*/ 23689 w 5452292"/>
              <a:gd name="connsiteY4" fmla="*/ 2167674 h 3468573"/>
              <a:gd name="connsiteX0" fmla="*/ 23689 w 5456883"/>
              <a:gd name="connsiteY0" fmla="*/ 2167674 h 3468573"/>
              <a:gd name="connsiteX1" fmla="*/ 0 w 5456883"/>
              <a:gd name="connsiteY1" fmla="*/ 0 h 3468573"/>
              <a:gd name="connsiteX2" fmla="*/ 5456883 w 5456883"/>
              <a:gd name="connsiteY2" fmla="*/ 377072 h 3468573"/>
              <a:gd name="connsiteX3" fmla="*/ 5452292 w 5456883"/>
              <a:gd name="connsiteY3" fmla="*/ 3468573 h 3468573"/>
              <a:gd name="connsiteX4" fmla="*/ 23689 w 5456883"/>
              <a:gd name="connsiteY4" fmla="*/ 2167674 h 346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6883" h="3468573">
                <a:moveTo>
                  <a:pt x="23689" y="2167674"/>
                </a:moveTo>
                <a:lnTo>
                  <a:pt x="0" y="0"/>
                </a:lnTo>
                <a:lnTo>
                  <a:pt x="5456883" y="377072"/>
                </a:lnTo>
                <a:cubicBezTo>
                  <a:pt x="5455353" y="1407572"/>
                  <a:pt x="5453822" y="2438073"/>
                  <a:pt x="5452292" y="3468573"/>
                </a:cubicBezTo>
                <a:lnTo>
                  <a:pt x="23689" y="2167674"/>
                </a:lnTo>
                <a:close/>
              </a:path>
            </a:pathLst>
          </a:custGeom>
          <a:gradFill>
            <a:gsLst>
              <a:gs pos="0">
                <a:schemeClr val="bg1">
                  <a:lumMod val="65000"/>
                </a:schemeClr>
              </a:gs>
              <a:gs pos="100000">
                <a:schemeClr val="bg1">
                  <a:lumMod val="85000"/>
                </a:schemeClr>
              </a:gs>
            </a:gsLst>
            <a:lin ang="10800000" scaled="0"/>
          </a:gradFill>
        </p:spPr>
        <p:txBody>
          <a:bodyPr anchor="ctr">
            <a:normAutofit/>
          </a:bodyPr>
          <a:lstStyle>
            <a:lvl1pPr>
              <a:buNone/>
              <a:defRPr sz="1100"/>
            </a:lvl1pPr>
          </a:lstStyle>
          <a:p>
            <a:r>
              <a:rPr lang="cs-CZ" dirty="0"/>
              <a:t>Insert </a:t>
            </a:r>
            <a:r>
              <a:rPr lang="cs-CZ" dirty="0" err="1"/>
              <a:t>picture</a:t>
            </a:r>
            <a:endParaRPr lang="cs-CZ" dirty="0"/>
          </a:p>
        </p:txBody>
      </p:sp>
      <p:pic>
        <p:nvPicPr>
          <p:cNvPr id="13" name="Obrázek 12">
            <a:extLst>
              <a:ext uri="{FF2B5EF4-FFF2-40B4-BE49-F238E27FC236}">
                <a16:creationId xmlns:a16="http://schemas.microsoft.com/office/drawing/2014/main" id="{854C7754-071D-40D2-B701-1C393191302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5854" y="277263"/>
            <a:ext cx="1458659" cy="857950"/>
          </a:xfrm>
          <a:prstGeom prst="rect">
            <a:avLst/>
          </a:prstGeom>
        </p:spPr>
      </p:pic>
    </p:spTree>
    <p:extLst>
      <p:ext uri="{BB962C8B-B14F-4D97-AF65-F5344CB8AC3E}">
        <p14:creationId xmlns:p14="http://schemas.microsoft.com/office/powerpoint/2010/main" val="1342935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bsah - velký obrázek">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1359337"/>
            <a:ext cx="11308968" cy="456045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hasCustomPrompt="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rPr lang="cs-CZ" dirty="0" err="1"/>
              <a:t>Title</a:t>
            </a:r>
            <a:r>
              <a:rPr lang="cs-CZ" dirty="0"/>
              <a:t> text</a:t>
            </a:r>
            <a:endParaRPr dirty="0"/>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r>
              <a:rPr lang="en-US"/>
              <a:t>Operational Research I, ŠAU, Jan Fábry, 9.11. 2022</a:t>
            </a:r>
            <a:endParaRPr lang="cs-CZ" dirty="0"/>
          </a:p>
        </p:txBody>
      </p:sp>
      <p:pic>
        <p:nvPicPr>
          <p:cNvPr id="6" name="Obrázek 5">
            <a:extLst>
              <a:ext uri="{FF2B5EF4-FFF2-40B4-BE49-F238E27FC236}">
                <a16:creationId xmlns:a16="http://schemas.microsoft.com/office/drawing/2014/main" id="{8EE02D63-5DAC-462B-A68E-FEC88BACFFA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535073" y="252062"/>
            <a:ext cx="1458659" cy="857950"/>
          </a:xfrm>
          <a:prstGeom prst="rect">
            <a:avLst/>
          </a:prstGeom>
        </p:spPr>
      </p:pic>
    </p:spTree>
    <p:extLst>
      <p:ext uri="{BB962C8B-B14F-4D97-AF65-F5344CB8AC3E}">
        <p14:creationId xmlns:p14="http://schemas.microsoft.com/office/powerpoint/2010/main" val="1723599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bsah - celý obrázek">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441393"/>
            <a:ext cx="11308968" cy="5478395"/>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r>
              <a:rPr lang="en-US"/>
              <a:t>Operational Research I, ŠAU, Jan Fábry, 9.11. 2022</a:t>
            </a:r>
            <a:endParaRPr lang="cs-CZ" dirty="0"/>
          </a:p>
        </p:txBody>
      </p:sp>
    </p:spTree>
    <p:extLst>
      <p:ext uri="{BB962C8B-B14F-4D97-AF65-F5344CB8AC3E}">
        <p14:creationId xmlns:p14="http://schemas.microsoft.com/office/powerpoint/2010/main" val="1031927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onec">
    <p:spTree>
      <p:nvGrpSpPr>
        <p:cNvPr id="1" name=""/>
        <p:cNvGrpSpPr/>
        <p:nvPr/>
      </p:nvGrpSpPr>
      <p:grpSpPr>
        <a:xfrm>
          <a:off x="0" y="0"/>
          <a:ext cx="0" cy="0"/>
          <a:chOff x="0" y="0"/>
          <a:chExt cx="0" cy="0"/>
        </a:xfrm>
      </p:grpSpPr>
      <p:sp>
        <p:nvSpPr>
          <p:cNvPr id="7" name="Děkuji za pozornost.">
            <a:extLst>
              <a:ext uri="{FF2B5EF4-FFF2-40B4-BE49-F238E27FC236}">
                <a16:creationId xmlns:a16="http://schemas.microsoft.com/office/drawing/2014/main" id="{96DA163D-293A-4071-90D4-4484B7E0ED28}"/>
              </a:ext>
            </a:extLst>
          </p:cNvPr>
          <p:cNvSpPr txBox="1">
            <a:spLocks noGrp="1"/>
          </p:cNvSpPr>
          <p:nvPr>
            <p:ph type="title" hasCustomPrompt="1"/>
          </p:nvPr>
        </p:nvSpPr>
        <p:spPr>
          <a:xfrm>
            <a:off x="701963" y="2701172"/>
            <a:ext cx="10812703" cy="1286628"/>
          </a:xfrm>
          <a:prstGeom prst="rect">
            <a:avLst/>
          </a:prstGeom>
        </p:spPr>
        <p:txBody>
          <a:bodyPr/>
          <a:lstStyle>
            <a:lvl1pPr algn="ctr">
              <a:defRPr sz="6000" b="1"/>
            </a:lvl1pPr>
          </a:lstStyle>
          <a:p>
            <a:r>
              <a:rPr lang="cs-CZ" dirty="0" err="1"/>
              <a:t>Thank</a:t>
            </a:r>
            <a:r>
              <a:rPr lang="cs-CZ" dirty="0"/>
              <a:t> </a:t>
            </a:r>
            <a:r>
              <a:rPr lang="cs-CZ" dirty="0" err="1"/>
              <a:t>you</a:t>
            </a:r>
            <a:r>
              <a:rPr lang="cs-CZ" dirty="0"/>
              <a:t> </a:t>
            </a:r>
            <a:r>
              <a:rPr lang="cs-CZ" dirty="0" err="1"/>
              <a:t>for</a:t>
            </a:r>
            <a:r>
              <a:rPr lang="cs-CZ" dirty="0"/>
              <a:t> </a:t>
            </a:r>
            <a:r>
              <a:rPr lang="cs-CZ" dirty="0" err="1"/>
              <a:t>your</a:t>
            </a:r>
            <a:r>
              <a:rPr lang="cs-CZ" dirty="0"/>
              <a:t> </a:t>
            </a:r>
            <a:r>
              <a:rPr lang="cs-CZ" dirty="0" err="1"/>
              <a:t>attention</a:t>
            </a:r>
            <a:r>
              <a:rPr lang="cs-CZ" dirty="0"/>
              <a:t>.</a:t>
            </a:r>
            <a:endParaRPr dirty="0"/>
          </a:p>
        </p:txBody>
      </p:sp>
      <p:sp>
        <p:nvSpPr>
          <p:cNvPr id="8" name="Jméno">
            <a:extLst>
              <a:ext uri="{FF2B5EF4-FFF2-40B4-BE49-F238E27FC236}">
                <a16:creationId xmlns:a16="http://schemas.microsoft.com/office/drawing/2014/main" id="{16CFA609-4657-4603-9DEA-0A11A05DA0AA}"/>
              </a:ext>
            </a:extLst>
          </p:cNvPr>
          <p:cNvSpPr txBox="1">
            <a:spLocks noGrp="1"/>
          </p:cNvSpPr>
          <p:nvPr>
            <p:ph type="body" sz="quarter" idx="1" hasCustomPrompt="1"/>
          </p:nvPr>
        </p:nvSpPr>
        <p:spPr>
          <a:xfrm>
            <a:off x="701675" y="3987800"/>
            <a:ext cx="10812464" cy="406647"/>
          </a:xfrm>
          <a:prstGeom prst="rect">
            <a:avLst/>
          </a:prstGeom>
        </p:spPr>
        <p:txBody>
          <a:bodyPr/>
          <a:lstStyle>
            <a:lvl1pPr algn="ctr">
              <a:buNone/>
              <a:defRPr sz="2000" b="1"/>
            </a:lvl1pPr>
          </a:lstStyle>
          <a:p>
            <a:r>
              <a:rPr lang="cs-CZ" dirty="0"/>
              <a:t>Name</a:t>
            </a:r>
            <a:endParaRPr dirty="0"/>
          </a:p>
        </p:txBody>
      </p:sp>
      <p:sp>
        <p:nvSpPr>
          <p:cNvPr id="10" name="Zástupný text 10">
            <a:extLst>
              <a:ext uri="{FF2B5EF4-FFF2-40B4-BE49-F238E27FC236}">
                <a16:creationId xmlns:a16="http://schemas.microsoft.com/office/drawing/2014/main" id="{EC67C78D-9CD4-4FF3-B15D-7A707D56671E}"/>
              </a:ext>
            </a:extLst>
          </p:cNvPr>
          <p:cNvSpPr>
            <a:spLocks noGrp="1"/>
          </p:cNvSpPr>
          <p:nvPr>
            <p:ph type="body" idx="21" hasCustomPrompt="1"/>
          </p:nvPr>
        </p:nvSpPr>
        <p:spPr>
          <a:xfrm>
            <a:off x="702202" y="4394446"/>
            <a:ext cx="10812465" cy="406647"/>
          </a:xfrm>
          <a:prstGeom prst="rect">
            <a:avLst/>
          </a:prstGeom>
        </p:spPr>
        <p:txBody>
          <a:bodyPr/>
          <a:lstStyle>
            <a:lvl1pPr algn="ctr">
              <a:buNone/>
              <a:defRPr sz="1600" b="1">
                <a:solidFill>
                  <a:schemeClr val="tx2"/>
                </a:solidFill>
              </a:defRPr>
            </a:lvl1pPr>
          </a:lstStyle>
          <a:p>
            <a:r>
              <a:rPr lang="cs-CZ" dirty="0" err="1"/>
              <a:t>Position</a:t>
            </a:r>
            <a:endParaRPr dirty="0"/>
          </a:p>
        </p:txBody>
      </p:sp>
      <p:sp>
        <p:nvSpPr>
          <p:cNvPr id="12" name="Zástupný text 10">
            <a:extLst>
              <a:ext uri="{FF2B5EF4-FFF2-40B4-BE49-F238E27FC236}">
                <a16:creationId xmlns:a16="http://schemas.microsoft.com/office/drawing/2014/main" id="{AB15E619-4691-4FC1-9F7F-AC937C81A14D}"/>
              </a:ext>
            </a:extLst>
          </p:cNvPr>
          <p:cNvSpPr>
            <a:spLocks noGrp="1"/>
          </p:cNvSpPr>
          <p:nvPr>
            <p:ph type="body" idx="22" hasCustomPrompt="1"/>
          </p:nvPr>
        </p:nvSpPr>
        <p:spPr>
          <a:xfrm>
            <a:off x="707523" y="5207741"/>
            <a:ext cx="10812465" cy="406647"/>
          </a:xfrm>
          <a:prstGeom prst="rect">
            <a:avLst/>
          </a:prstGeom>
        </p:spPr>
        <p:txBody>
          <a:bodyPr/>
          <a:lstStyle>
            <a:lvl1pPr algn="ctr">
              <a:buNone/>
              <a:defRPr sz="1600" b="1">
                <a:solidFill>
                  <a:schemeClr val="bg1">
                    <a:lumMod val="65000"/>
                  </a:schemeClr>
                </a:solidFill>
              </a:defRPr>
            </a:lvl1pPr>
          </a:lstStyle>
          <a:p>
            <a:r>
              <a:rPr lang="cs-CZ" dirty="0" err="1"/>
              <a:t>Contact</a:t>
            </a:r>
            <a:endParaRPr dirty="0"/>
          </a:p>
        </p:txBody>
      </p:sp>
      <p:sp>
        <p:nvSpPr>
          <p:cNvPr id="2" name="TextovéPole 16">
            <a:extLst>
              <a:ext uri="{FF2B5EF4-FFF2-40B4-BE49-F238E27FC236}">
                <a16:creationId xmlns:a16="http://schemas.microsoft.com/office/drawing/2014/main" id="{98E839B3-B47D-4C13-A9B7-B3202B6A43A4}"/>
              </a:ext>
            </a:extLst>
          </p:cNvPr>
          <p:cNvSpPr txBox="1"/>
          <p:nvPr userDrawn="1"/>
        </p:nvSpPr>
        <p:spPr>
          <a:xfrm>
            <a:off x="747394" y="6073809"/>
            <a:ext cx="10726874"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a:solidFill>
                  <a:schemeClr val="accent2"/>
                </a:solidFill>
              </a:defRPr>
            </a:lvl1pPr>
          </a:lstStyle>
          <a:p>
            <a:r>
              <a:rPr b="1" dirty="0">
                <a:solidFill>
                  <a:schemeClr val="tx2"/>
                </a:solidFill>
                <a:latin typeface="Arial" panose="020B0604020202020204" pitchFamily="34" charset="0"/>
                <a:cs typeface="Arial" panose="020B0604020202020204" pitchFamily="34" charset="0"/>
              </a:rPr>
              <a:t>www.savs.cz</a:t>
            </a:r>
          </a:p>
        </p:txBody>
      </p:sp>
      <p:pic>
        <p:nvPicPr>
          <p:cNvPr id="14" name="Obrázek 13">
            <a:extLst>
              <a:ext uri="{FF2B5EF4-FFF2-40B4-BE49-F238E27FC236}">
                <a16:creationId xmlns:a16="http://schemas.microsoft.com/office/drawing/2014/main" id="{FE88C653-60A1-48F2-9D7C-20A19C19411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378577" y="1613512"/>
            <a:ext cx="1458659" cy="857950"/>
          </a:xfrm>
          <a:prstGeom prst="rect">
            <a:avLst/>
          </a:prstGeom>
        </p:spPr>
      </p:pic>
    </p:spTree>
    <p:extLst>
      <p:ext uri="{BB962C8B-B14F-4D97-AF65-F5344CB8AC3E}">
        <p14:creationId xmlns:p14="http://schemas.microsoft.com/office/powerpoint/2010/main" val="2258473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pic>
        <p:nvPicPr>
          <p:cNvPr id="8" name="Untitled-9.png" descr="Untitled-9.png">
            <a:extLst>
              <a:ext uri="{FF2B5EF4-FFF2-40B4-BE49-F238E27FC236}">
                <a16:creationId xmlns:a16="http://schemas.microsoft.com/office/drawing/2014/main" id="{E7213F5E-61A6-4F7C-B817-A43AF5F3E6FF}"/>
              </a:ext>
            </a:extLst>
          </p:cNvPr>
          <p:cNvPicPr>
            <a:picLocks noChangeAspect="1"/>
          </p:cNvPicPr>
          <p:nvPr userDrawn="1"/>
        </p:nvPicPr>
        <p:blipFill rotWithShape="1">
          <a:blip r:embed="rId2"/>
          <a:srcRect t="19324" r="19914"/>
          <a:stretch/>
        </p:blipFill>
        <p:spPr>
          <a:xfrm>
            <a:off x="5848101" y="0"/>
            <a:ext cx="6343899" cy="6390730"/>
          </a:xfrm>
          <a:prstGeom prst="rect">
            <a:avLst/>
          </a:prstGeom>
          <a:ln w="12700">
            <a:miter lim="400000"/>
          </a:ln>
        </p:spPr>
      </p:pic>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2003994"/>
          </a:xfrm>
          <a:prstGeom prst="rect">
            <a:avLst/>
          </a:prstGeom>
        </p:spPr>
        <p:txBody>
          <a:bodyPr anchor="t"/>
          <a:lstStyle>
            <a:lvl1pPr>
              <a:defRPr sz="5000"/>
            </a:lvl1pPr>
          </a:lstStyle>
          <a:p>
            <a:r>
              <a:rPr lang="cs-CZ" dirty="0"/>
              <a:t>Enter </a:t>
            </a:r>
            <a:r>
              <a:rPr lang="cs-CZ" dirty="0" err="1"/>
              <a:t>title</a:t>
            </a:r>
            <a:r>
              <a:rPr lang="cs-CZ" dirty="0"/>
              <a:t>:</a:t>
            </a:r>
            <a:br>
              <a:rPr lang="cs-CZ" dirty="0"/>
            </a:br>
            <a:r>
              <a:rPr lang="cs-CZ" dirty="0" err="1"/>
              <a:t>topic</a:t>
            </a:r>
            <a:r>
              <a:rPr lang="cs-CZ" dirty="0"/>
              <a:t> </a:t>
            </a:r>
            <a:r>
              <a:rPr lang="cs-CZ" dirty="0" err="1"/>
              <a:t>of</a:t>
            </a:r>
            <a:r>
              <a:rPr lang="cs-CZ" dirty="0"/>
              <a:t> </a:t>
            </a:r>
            <a:r>
              <a:rPr lang="cs-CZ" dirty="0" err="1"/>
              <a:t>seminar</a:t>
            </a:r>
            <a:br>
              <a:rPr lang="cs-CZ" dirty="0"/>
            </a:br>
            <a:r>
              <a:rPr lang="cs-CZ" dirty="0" err="1"/>
              <a:t>work</a:t>
            </a:r>
            <a:endParaRPr dirty="0"/>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968317"/>
            <a:ext cx="4678364" cy="1754469"/>
          </a:xfrm>
          <a:prstGeom prst="rect">
            <a:avLst/>
          </a:prstGeom>
        </p:spPr>
        <p:txBody>
          <a:bodyPr/>
          <a:lstStyle>
            <a:lvl1pPr marL="0" indent="0">
              <a:lnSpc>
                <a:spcPct val="120000"/>
              </a:lnSpc>
              <a:buClr>
                <a:srgbClr val="D9D9D9"/>
              </a:buClr>
              <a:buSzTx/>
              <a:buFont typeface="Wingdings"/>
              <a:buNone/>
              <a:defRPr sz="1800">
                <a:solidFill>
                  <a:schemeClr val="tx2"/>
                </a:solidFill>
              </a:defRPr>
            </a:lvl1pPr>
            <a:lvl2pPr marL="457200" indent="0">
              <a:lnSpc>
                <a:spcPct val="120000"/>
              </a:lnSpc>
              <a:buClr>
                <a:srgbClr val="D9D9D9"/>
              </a:buClr>
              <a:buSzPct val="100000"/>
              <a:buFontTx/>
              <a:buNone/>
              <a:defRPr sz="1800">
                <a:solidFill>
                  <a:schemeClr val="tx2"/>
                </a:solidFill>
              </a:defRPr>
            </a:lvl2pPr>
            <a:lvl3pPr marL="1120139" indent="-205739">
              <a:lnSpc>
                <a:spcPct val="120000"/>
              </a:lnSpc>
              <a:buClr>
                <a:srgbClr val="D9D9D9"/>
              </a:buClr>
              <a:buFontTx/>
              <a:defRPr sz="1800">
                <a:solidFill>
                  <a:schemeClr val="tx2"/>
                </a:solidFill>
              </a:defRPr>
            </a:lvl3pPr>
            <a:lvl4pPr marL="1600200" indent="-228600">
              <a:lnSpc>
                <a:spcPct val="120000"/>
              </a:lnSpc>
              <a:buClr>
                <a:srgbClr val="D9D9D9"/>
              </a:buClr>
              <a:buFontTx/>
              <a:defRPr sz="1800">
                <a:solidFill>
                  <a:schemeClr val="tx2"/>
                </a:solidFill>
              </a:defRPr>
            </a:lvl4pPr>
            <a:lvl5pPr marL="2057400" indent="-228600">
              <a:lnSpc>
                <a:spcPct val="120000"/>
              </a:lnSpc>
              <a:buClr>
                <a:srgbClr val="D9D9D9"/>
              </a:buClr>
              <a:buSzPct val="100000"/>
              <a:buFontTx/>
              <a:buChar char="•"/>
              <a:defRPr sz="1800">
                <a:solidFill>
                  <a:schemeClr val="tx2"/>
                </a:solidFill>
              </a:defRPr>
            </a:lvl5pPr>
          </a:lstStyle>
          <a:p>
            <a:r>
              <a:rPr lang="cs-CZ" dirty="0"/>
              <a:t>Enter </a:t>
            </a:r>
            <a:r>
              <a:rPr lang="cs-CZ" dirty="0" err="1"/>
              <a:t>subtitle</a:t>
            </a:r>
            <a:r>
              <a:rPr lang="cs-CZ" dirty="0"/>
              <a:t>: </a:t>
            </a:r>
            <a:r>
              <a:rPr lang="cs-CZ" dirty="0" err="1"/>
              <a:t>subject</a:t>
            </a:r>
            <a:r>
              <a:rPr lang="cs-CZ" dirty="0"/>
              <a:t> </a:t>
            </a:r>
            <a:r>
              <a:rPr lang="cs-CZ" dirty="0" err="1"/>
              <a:t>name</a:t>
            </a:r>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tx2">
                    <a:lumMod val="60000"/>
                    <a:lumOff val="40000"/>
                  </a:schemeClr>
                </a:solidFill>
              </a:defRPr>
            </a:lvl1pPr>
          </a:lstStyle>
          <a:p>
            <a:r>
              <a:rPr dirty="0" err="1"/>
              <a:t>Aut</a:t>
            </a:r>
            <a:r>
              <a:rPr lang="cs-CZ" dirty="0"/>
              <a:t>h</a:t>
            </a:r>
            <a:r>
              <a:rPr dirty="0"/>
              <a:t>or</a:t>
            </a:r>
            <a:br>
              <a:rPr lang="cs-CZ" dirty="0"/>
            </a:br>
            <a:r>
              <a:rPr dirty="0"/>
              <a:t>Da</a:t>
            </a:r>
            <a:r>
              <a:rPr lang="cs-CZ" dirty="0" err="1"/>
              <a:t>te</a:t>
            </a:r>
            <a:endParaRPr dirty="0"/>
          </a:p>
        </p:txBody>
      </p:sp>
      <p:pic>
        <p:nvPicPr>
          <p:cNvPr id="7" name="Obrázek 6">
            <a:extLst>
              <a:ext uri="{FF2B5EF4-FFF2-40B4-BE49-F238E27FC236}">
                <a16:creationId xmlns:a16="http://schemas.microsoft.com/office/drawing/2014/main" id="{AEA133C8-01B8-473D-B921-395BEA79325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10343" y="277263"/>
            <a:ext cx="1458659" cy="857950"/>
          </a:xfrm>
          <a:prstGeom prst="rect">
            <a:avLst/>
          </a:prstGeom>
        </p:spPr>
      </p:pic>
    </p:spTree>
    <p:extLst>
      <p:ext uri="{BB962C8B-B14F-4D97-AF65-F5344CB8AC3E}">
        <p14:creationId xmlns:p14="http://schemas.microsoft.com/office/powerpoint/2010/main" val="3743296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Úvodní snímek - obrázky">
    <p:spTree>
      <p:nvGrpSpPr>
        <p:cNvPr id="1" name=""/>
        <p:cNvGrpSpPr/>
        <p:nvPr/>
      </p:nvGrpSpPr>
      <p:grpSpPr>
        <a:xfrm>
          <a:off x="0" y="0"/>
          <a:ext cx="0" cy="0"/>
          <a:chOff x="0" y="0"/>
          <a:chExt cx="0" cy="0"/>
        </a:xfrm>
      </p:grpSpPr>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rPr lang="cs-CZ" dirty="0"/>
              <a:t>Enter </a:t>
            </a:r>
            <a:r>
              <a:rPr lang="cs-CZ" dirty="0" err="1"/>
              <a:t>title</a:t>
            </a:r>
            <a:r>
              <a:rPr lang="cs-CZ" dirty="0"/>
              <a:t>.</a:t>
            </a:r>
            <a:endParaRPr dirty="0"/>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tx2"/>
                </a:solidFill>
              </a:defRPr>
            </a:lvl1pPr>
            <a:lvl2pPr marL="457200" indent="0">
              <a:lnSpc>
                <a:spcPct val="120000"/>
              </a:lnSpc>
              <a:buClr>
                <a:srgbClr val="D9D9D9"/>
              </a:buClr>
              <a:buSzPct val="100000"/>
              <a:buFontTx/>
              <a:buNone/>
              <a:defRPr sz="1800">
                <a:solidFill>
                  <a:schemeClr val="tx2"/>
                </a:solidFill>
              </a:defRPr>
            </a:lvl2pPr>
            <a:lvl3pPr marL="1120139" indent="-205739">
              <a:lnSpc>
                <a:spcPct val="120000"/>
              </a:lnSpc>
              <a:buClr>
                <a:srgbClr val="D9D9D9"/>
              </a:buClr>
              <a:buFontTx/>
              <a:defRPr sz="1800">
                <a:solidFill>
                  <a:schemeClr val="tx2"/>
                </a:solidFill>
              </a:defRPr>
            </a:lvl3pPr>
            <a:lvl4pPr marL="1600200" indent="-228600">
              <a:lnSpc>
                <a:spcPct val="120000"/>
              </a:lnSpc>
              <a:buClr>
                <a:srgbClr val="D9D9D9"/>
              </a:buClr>
              <a:buFontTx/>
              <a:defRPr sz="1800">
                <a:solidFill>
                  <a:schemeClr val="tx2"/>
                </a:solidFill>
              </a:defRPr>
            </a:lvl4pPr>
            <a:lvl5pPr marL="2057400" indent="-228600">
              <a:lnSpc>
                <a:spcPct val="120000"/>
              </a:lnSpc>
              <a:buClr>
                <a:srgbClr val="D9D9D9"/>
              </a:buClr>
              <a:buSzPct val="100000"/>
              <a:buFontTx/>
              <a:buChar char="•"/>
              <a:defRPr sz="1800">
                <a:solidFill>
                  <a:schemeClr val="tx2"/>
                </a:solidFill>
              </a:defRPr>
            </a:lvl5pPr>
          </a:lstStyle>
          <a:p>
            <a:r>
              <a:rPr lang="cs-CZ" dirty="0"/>
              <a:t>Enter </a:t>
            </a:r>
            <a:r>
              <a:rPr lang="cs-CZ" dirty="0" err="1"/>
              <a:t>subtitle</a:t>
            </a:r>
            <a:r>
              <a:rPr lang="cs-CZ" dirty="0"/>
              <a:t>.</a:t>
            </a:r>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tx2">
                    <a:lumMod val="60000"/>
                    <a:lumOff val="40000"/>
                  </a:schemeClr>
                </a:solidFill>
              </a:defRPr>
            </a:lvl1pPr>
          </a:lstStyle>
          <a:p>
            <a:r>
              <a:rPr dirty="0" err="1"/>
              <a:t>Aut</a:t>
            </a:r>
            <a:r>
              <a:rPr lang="cs-CZ" dirty="0"/>
              <a:t>h</a:t>
            </a:r>
            <a:r>
              <a:rPr dirty="0"/>
              <a:t>or</a:t>
            </a:r>
            <a:br>
              <a:rPr lang="cs-CZ" dirty="0"/>
            </a:br>
            <a:r>
              <a:rPr dirty="0" err="1"/>
              <a:t>Dat</a:t>
            </a:r>
            <a:r>
              <a:rPr lang="cs-CZ" dirty="0"/>
              <a:t>e</a:t>
            </a:r>
            <a:endParaRPr dirty="0"/>
          </a:p>
        </p:txBody>
      </p:sp>
      <p:sp>
        <p:nvSpPr>
          <p:cNvPr id="14" name="Zástupný symbol obrázku 11">
            <a:extLst>
              <a:ext uri="{FF2B5EF4-FFF2-40B4-BE49-F238E27FC236}">
                <a16:creationId xmlns:a16="http://schemas.microsoft.com/office/drawing/2014/main" id="{4E4A1681-8585-45A5-9765-833F31600866}"/>
              </a:ext>
            </a:extLst>
          </p:cNvPr>
          <p:cNvSpPr>
            <a:spLocks noGrp="1"/>
          </p:cNvSpPr>
          <p:nvPr>
            <p:ph type="pic" sz="quarter" idx="24" hasCustomPrompt="1"/>
          </p:nvPr>
        </p:nvSpPr>
        <p:spPr>
          <a:xfrm>
            <a:off x="11127942" y="-17585"/>
            <a:ext cx="1067297" cy="4642339"/>
          </a:xfrm>
          <a:custGeom>
            <a:avLst/>
            <a:gdLst>
              <a:gd name="connsiteX0" fmla="*/ 0 w 3070225"/>
              <a:gd name="connsiteY0" fmla="*/ 7518400 h 7518400"/>
              <a:gd name="connsiteX1" fmla="*/ 767556 w 3070225"/>
              <a:gd name="connsiteY1" fmla="*/ 0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0225"/>
              <a:gd name="connsiteY0" fmla="*/ 7518400 h 7518400"/>
              <a:gd name="connsiteX1" fmla="*/ 428191 w 3070225"/>
              <a:gd name="connsiteY1" fmla="*/ 2290713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5667"/>
              <a:gd name="connsiteY0" fmla="*/ 7518400 h 7518400"/>
              <a:gd name="connsiteX1" fmla="*/ 428191 w 3075667"/>
              <a:gd name="connsiteY1" fmla="*/ 2290713 h 7518400"/>
              <a:gd name="connsiteX2" fmla="*/ 3070225 w 3075667"/>
              <a:gd name="connsiteY2" fmla="*/ 0 h 7518400"/>
              <a:gd name="connsiteX3" fmla="*/ 3075667 w 3075667"/>
              <a:gd name="connsiteY3" fmla="*/ 7452413 h 7518400"/>
              <a:gd name="connsiteX4" fmla="*/ 0 w 3075667"/>
              <a:gd name="connsiteY4" fmla="*/ 7518400 h 7518400"/>
              <a:gd name="connsiteX0" fmla="*/ 5442 w 2647476"/>
              <a:gd name="connsiteY0" fmla="*/ 5312528 h 7452413"/>
              <a:gd name="connsiteX1" fmla="*/ 0 w 2647476"/>
              <a:gd name="connsiteY1" fmla="*/ 2290713 h 7452413"/>
              <a:gd name="connsiteX2" fmla="*/ 2642034 w 2647476"/>
              <a:gd name="connsiteY2" fmla="*/ 0 h 7452413"/>
              <a:gd name="connsiteX3" fmla="*/ 2647476 w 2647476"/>
              <a:gd name="connsiteY3" fmla="*/ 7452413 h 7452413"/>
              <a:gd name="connsiteX4" fmla="*/ 5442 w 2647476"/>
              <a:gd name="connsiteY4" fmla="*/ 5312528 h 7452413"/>
              <a:gd name="connsiteX0" fmla="*/ 5442 w 2647476"/>
              <a:gd name="connsiteY0" fmla="*/ 5312528 h 7452413"/>
              <a:gd name="connsiteX1" fmla="*/ 0 w 2647476"/>
              <a:gd name="connsiteY1" fmla="*/ 2290713 h 7452413"/>
              <a:gd name="connsiteX2" fmla="*/ 891143 w 2647476"/>
              <a:gd name="connsiteY2" fmla="*/ 1512766 h 7452413"/>
              <a:gd name="connsiteX3" fmla="*/ 2642034 w 2647476"/>
              <a:gd name="connsiteY3" fmla="*/ 0 h 7452413"/>
              <a:gd name="connsiteX4" fmla="*/ 2647476 w 2647476"/>
              <a:gd name="connsiteY4" fmla="*/ 7452413 h 7452413"/>
              <a:gd name="connsiteX5" fmla="*/ 5442 w 2647476"/>
              <a:gd name="connsiteY5" fmla="*/ 5312528 h 7452413"/>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5442 w 2647476"/>
              <a:gd name="connsiteY5" fmla="*/ 3799762 h 5939647"/>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1058196 w 2647476"/>
              <a:gd name="connsiteY5" fmla="*/ 4642339 h 5939647"/>
              <a:gd name="connsiteX6" fmla="*/ 5442 w 2647476"/>
              <a:gd name="connsiteY6" fmla="*/ 3799762 h 5939647"/>
              <a:gd name="connsiteX0" fmla="*/ 5442 w 1064860"/>
              <a:gd name="connsiteY0" fmla="*/ 3799762 h 4642339"/>
              <a:gd name="connsiteX1" fmla="*/ 0 w 1064860"/>
              <a:gd name="connsiteY1" fmla="*/ 777947 h 4642339"/>
              <a:gd name="connsiteX2" fmla="*/ 891143 w 1064860"/>
              <a:gd name="connsiteY2" fmla="*/ 0 h 4642339"/>
              <a:gd name="connsiteX3" fmla="*/ 1050626 w 1064860"/>
              <a:gd name="connsiteY3" fmla="*/ 17095 h 4642339"/>
              <a:gd name="connsiteX4" fmla="*/ 1064860 w 1064860"/>
              <a:gd name="connsiteY4" fmla="*/ 3556932 h 4642339"/>
              <a:gd name="connsiteX5" fmla="*/ 1058196 w 1064860"/>
              <a:gd name="connsiteY5" fmla="*/ 4642339 h 4642339"/>
              <a:gd name="connsiteX6" fmla="*/ 5442 w 1064860"/>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9252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7297" h="4642339">
                <a:moveTo>
                  <a:pt x="5442" y="3799762"/>
                </a:moveTo>
                <a:lnTo>
                  <a:pt x="0" y="777947"/>
                </a:lnTo>
                <a:cubicBezTo>
                  <a:pt x="291186" y="518631"/>
                  <a:pt x="599957" y="259316"/>
                  <a:pt x="891143" y="0"/>
                </a:cubicBezTo>
                <a:lnTo>
                  <a:pt x="1059252" y="17095"/>
                </a:lnTo>
                <a:cubicBezTo>
                  <a:pt x="1063997" y="1197041"/>
                  <a:pt x="1060115" y="2376986"/>
                  <a:pt x="1064860" y="3556932"/>
                </a:cubicBezTo>
                <a:cubicBezTo>
                  <a:pt x="1062639" y="3918734"/>
                  <a:pt x="1069043" y="4280537"/>
                  <a:pt x="1066822" y="4642339"/>
                </a:cubicBezTo>
                <a:lnTo>
                  <a:pt x="5442" y="3799762"/>
                </a:lnTo>
                <a:close/>
              </a:path>
            </a:pathLst>
          </a:custGeom>
          <a:gradFill>
            <a:gsLst>
              <a:gs pos="0">
                <a:schemeClr val="bg1">
                  <a:lumMod val="65000"/>
                  <a:alpha val="0"/>
                </a:schemeClr>
              </a:gs>
              <a:gs pos="100000">
                <a:schemeClr val="bg1">
                  <a:lumMod val="85000"/>
                </a:schemeClr>
              </a:gs>
            </a:gsLst>
            <a:lin ang="10800000" scaled="0"/>
          </a:gradFill>
        </p:spPr>
        <p:txBody>
          <a:bodyPr anchor="ctr">
            <a:normAutofit/>
          </a:bodyPr>
          <a:lstStyle>
            <a:lvl1pPr marL="0" indent="0">
              <a:buNone/>
              <a:defRPr sz="1100"/>
            </a:lvl1pPr>
          </a:lstStyle>
          <a:p>
            <a:r>
              <a:rPr lang="cs-CZ" dirty="0"/>
              <a:t>Insert </a:t>
            </a:r>
            <a:r>
              <a:rPr lang="cs-CZ" dirty="0" err="1"/>
              <a:t>picture</a:t>
            </a:r>
            <a:endParaRPr lang="cs-CZ" dirty="0"/>
          </a:p>
        </p:txBody>
      </p:sp>
      <p:sp>
        <p:nvSpPr>
          <p:cNvPr id="15" name="Zástupný symbol obrázku 2">
            <a:extLst>
              <a:ext uri="{FF2B5EF4-FFF2-40B4-BE49-F238E27FC236}">
                <a16:creationId xmlns:a16="http://schemas.microsoft.com/office/drawing/2014/main" id="{D562FE04-AC1A-4DCE-8269-7EBC1464456B}"/>
              </a:ext>
            </a:extLst>
          </p:cNvPr>
          <p:cNvSpPr>
            <a:spLocks noGrp="1"/>
          </p:cNvSpPr>
          <p:nvPr>
            <p:ph type="pic" sz="quarter" idx="22" hasCustomPrompt="1"/>
          </p:nvPr>
        </p:nvSpPr>
        <p:spPr>
          <a:xfrm>
            <a:off x="5840210" y="-8792"/>
            <a:ext cx="4657397" cy="4852299"/>
          </a:xfrm>
          <a:custGeom>
            <a:avLst/>
            <a:gdLst>
              <a:gd name="connsiteX0" fmla="*/ 0 w 4677281"/>
              <a:gd name="connsiteY0" fmla="*/ 5588949 h 5588949"/>
              <a:gd name="connsiteX1" fmla="*/ 1169320 w 4677281"/>
              <a:gd name="connsiteY1" fmla="*/ 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77281"/>
              <a:gd name="connsiteY0" fmla="*/ 5588949 h 5588949"/>
              <a:gd name="connsiteX1" fmla="*/ 397 w 4677281"/>
              <a:gd name="connsiteY1" fmla="*/ 2828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49001"/>
              <a:gd name="connsiteY0" fmla="*/ 5560669 h 5560669"/>
              <a:gd name="connsiteX1" fmla="*/ 397 w 4649001"/>
              <a:gd name="connsiteY1" fmla="*/ 0 h 5560669"/>
              <a:gd name="connsiteX2" fmla="*/ 4649001 w 4649001"/>
              <a:gd name="connsiteY2" fmla="*/ 1451729 h 5560669"/>
              <a:gd name="connsiteX3" fmla="*/ 3507961 w 4649001"/>
              <a:gd name="connsiteY3" fmla="*/ 5560669 h 5560669"/>
              <a:gd name="connsiteX4" fmla="*/ 0 w 4649001"/>
              <a:gd name="connsiteY4" fmla="*/ 5560669 h 5560669"/>
              <a:gd name="connsiteX0" fmla="*/ 0 w 4649001"/>
              <a:gd name="connsiteY0" fmla="*/ 5560669 h 5560669"/>
              <a:gd name="connsiteX1" fmla="*/ 397 w 4649001"/>
              <a:gd name="connsiteY1" fmla="*/ 0 h 5560669"/>
              <a:gd name="connsiteX2" fmla="*/ 4649001 w 4649001"/>
              <a:gd name="connsiteY2" fmla="*/ 1451729 h 5560669"/>
              <a:gd name="connsiteX3" fmla="*/ 4648604 w 4649001"/>
              <a:gd name="connsiteY3" fmla="*/ 3976966 h 5560669"/>
              <a:gd name="connsiteX4" fmla="*/ 0 w 4649001"/>
              <a:gd name="connsiteY4" fmla="*/ 5560669 h 5560669"/>
              <a:gd name="connsiteX0" fmla="*/ 0 w 4649001"/>
              <a:gd name="connsiteY0" fmla="*/ 5560669 h 5560669"/>
              <a:gd name="connsiteX1" fmla="*/ 397 w 4649001"/>
              <a:gd name="connsiteY1" fmla="*/ 0 h 5560669"/>
              <a:gd name="connsiteX2" fmla="*/ 2293071 w 4649001"/>
              <a:gd name="connsiteY2" fmla="*/ 708370 h 5560669"/>
              <a:gd name="connsiteX3" fmla="*/ 4649001 w 4649001"/>
              <a:gd name="connsiteY3" fmla="*/ 1451729 h 5560669"/>
              <a:gd name="connsiteX4" fmla="*/ 4648604 w 4649001"/>
              <a:gd name="connsiteY4" fmla="*/ 3976966 h 5560669"/>
              <a:gd name="connsiteX5" fmla="*/ 0 w 4649001"/>
              <a:gd name="connsiteY5" fmla="*/ 5560669 h 5560669"/>
              <a:gd name="connsiteX0" fmla="*/ 17187 w 4666188"/>
              <a:gd name="connsiteY0" fmla="*/ 4852299 h 4852299"/>
              <a:gd name="connsiteX1" fmla="*/ 0 w 4666188"/>
              <a:gd name="connsiteY1" fmla="*/ 3807 h 4852299"/>
              <a:gd name="connsiteX2" fmla="*/ 2310258 w 4666188"/>
              <a:gd name="connsiteY2" fmla="*/ 0 h 4852299"/>
              <a:gd name="connsiteX3" fmla="*/ 4666188 w 4666188"/>
              <a:gd name="connsiteY3" fmla="*/ 743359 h 4852299"/>
              <a:gd name="connsiteX4" fmla="*/ 4665791 w 4666188"/>
              <a:gd name="connsiteY4" fmla="*/ 3268596 h 4852299"/>
              <a:gd name="connsiteX5" fmla="*/ 17187 w 4666188"/>
              <a:gd name="connsiteY5" fmla="*/ 4852299 h 4852299"/>
              <a:gd name="connsiteX0" fmla="*/ 0 w 4649001"/>
              <a:gd name="connsiteY0" fmla="*/ 4852299 h 4852299"/>
              <a:gd name="connsiteX1" fmla="*/ 397 w 4649001"/>
              <a:gd name="connsiteY1" fmla="*/ 3807 h 4852299"/>
              <a:gd name="connsiteX2" fmla="*/ 2293071 w 4649001"/>
              <a:gd name="connsiteY2" fmla="*/ 0 h 4852299"/>
              <a:gd name="connsiteX3" fmla="*/ 4649001 w 4649001"/>
              <a:gd name="connsiteY3" fmla="*/ 743359 h 4852299"/>
              <a:gd name="connsiteX4" fmla="*/ 4648604 w 4649001"/>
              <a:gd name="connsiteY4" fmla="*/ 3268596 h 4852299"/>
              <a:gd name="connsiteX5" fmla="*/ 0 w 4649001"/>
              <a:gd name="connsiteY5" fmla="*/ 4852299 h 4852299"/>
              <a:gd name="connsiteX0" fmla="*/ 8396 w 4657397"/>
              <a:gd name="connsiteY0" fmla="*/ 4852299 h 4852299"/>
              <a:gd name="connsiteX1" fmla="*/ 1 w 4657397"/>
              <a:gd name="connsiteY1" fmla="*/ 3807 h 4852299"/>
              <a:gd name="connsiteX2" fmla="*/ 2301467 w 4657397"/>
              <a:gd name="connsiteY2" fmla="*/ 0 h 4852299"/>
              <a:gd name="connsiteX3" fmla="*/ 4657397 w 4657397"/>
              <a:gd name="connsiteY3" fmla="*/ 743359 h 4852299"/>
              <a:gd name="connsiteX4" fmla="*/ 4657000 w 4657397"/>
              <a:gd name="connsiteY4" fmla="*/ 3268596 h 4852299"/>
              <a:gd name="connsiteX5" fmla="*/ 8396 w 4657397"/>
              <a:gd name="connsiteY5" fmla="*/ 4852299 h 485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7397" h="4852299">
                <a:moveTo>
                  <a:pt x="8396" y="4852299"/>
                </a:moveTo>
                <a:cubicBezTo>
                  <a:pt x="8528" y="2998743"/>
                  <a:pt x="-131" y="1857363"/>
                  <a:pt x="1" y="3807"/>
                </a:cubicBezTo>
                <a:lnTo>
                  <a:pt x="2301467" y="0"/>
                </a:lnTo>
                <a:lnTo>
                  <a:pt x="4657397" y="743359"/>
                </a:lnTo>
                <a:cubicBezTo>
                  <a:pt x="4657265" y="1585105"/>
                  <a:pt x="4657132" y="2426850"/>
                  <a:pt x="4657000" y="3268596"/>
                </a:cubicBezTo>
                <a:lnTo>
                  <a:pt x="8396" y="4852299"/>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sp>
        <p:nvSpPr>
          <p:cNvPr id="5" name="Zástupný symbol obrázku 4">
            <a:extLst>
              <a:ext uri="{FF2B5EF4-FFF2-40B4-BE49-F238E27FC236}">
                <a16:creationId xmlns:a16="http://schemas.microsoft.com/office/drawing/2014/main" id="{6EFDB9B7-8CAA-46D8-AA1F-D840BD257321}"/>
              </a:ext>
            </a:extLst>
          </p:cNvPr>
          <p:cNvSpPr>
            <a:spLocks noGrp="1"/>
          </p:cNvSpPr>
          <p:nvPr>
            <p:ph type="pic" sz="quarter" idx="23" hasCustomPrompt="1"/>
          </p:nvPr>
        </p:nvSpPr>
        <p:spPr>
          <a:xfrm>
            <a:off x="6741084" y="2903303"/>
            <a:ext cx="5456883" cy="3468573"/>
          </a:xfrm>
          <a:custGeom>
            <a:avLst/>
            <a:gdLst>
              <a:gd name="connsiteX0" fmla="*/ 0 w 5659437"/>
              <a:gd name="connsiteY0" fmla="*/ 2695575 h 2695575"/>
              <a:gd name="connsiteX1" fmla="*/ 673894 w 5659437"/>
              <a:gd name="connsiteY1" fmla="*/ 0 h 2695575"/>
              <a:gd name="connsiteX2" fmla="*/ 5659437 w 5659437"/>
              <a:gd name="connsiteY2" fmla="*/ 0 h 2695575"/>
              <a:gd name="connsiteX3" fmla="*/ 4985543 w 5659437"/>
              <a:gd name="connsiteY3" fmla="*/ 2695575 h 2695575"/>
              <a:gd name="connsiteX4" fmla="*/ 0 w 5659437"/>
              <a:gd name="connsiteY4" fmla="*/ 2695575 h 2695575"/>
              <a:gd name="connsiteX0" fmla="*/ 0 w 5659437"/>
              <a:gd name="connsiteY0" fmla="*/ 3044367 h 3044367"/>
              <a:gd name="connsiteX1" fmla="*/ 211981 w 5659437"/>
              <a:gd name="connsiteY1" fmla="*/ 0 h 3044367"/>
              <a:gd name="connsiteX2" fmla="*/ 5659437 w 5659437"/>
              <a:gd name="connsiteY2" fmla="*/ 348792 h 3044367"/>
              <a:gd name="connsiteX3" fmla="*/ 4985543 w 5659437"/>
              <a:gd name="connsiteY3" fmla="*/ 3044367 h 3044367"/>
              <a:gd name="connsiteX4" fmla="*/ 0 w 5659437"/>
              <a:gd name="connsiteY4" fmla="*/ 3044367 h 3044367"/>
              <a:gd name="connsiteX0" fmla="*/ 23689 w 5447456"/>
              <a:gd name="connsiteY0" fmla="*/ 2167674 h 3044367"/>
              <a:gd name="connsiteX1" fmla="*/ 0 w 5447456"/>
              <a:gd name="connsiteY1" fmla="*/ 0 h 3044367"/>
              <a:gd name="connsiteX2" fmla="*/ 5447456 w 5447456"/>
              <a:gd name="connsiteY2" fmla="*/ 348792 h 3044367"/>
              <a:gd name="connsiteX3" fmla="*/ 4773562 w 5447456"/>
              <a:gd name="connsiteY3" fmla="*/ 3044367 h 3044367"/>
              <a:gd name="connsiteX4" fmla="*/ 23689 w 5447456"/>
              <a:gd name="connsiteY4" fmla="*/ 2167674 h 3044367"/>
              <a:gd name="connsiteX0" fmla="*/ 23689 w 5452292"/>
              <a:gd name="connsiteY0" fmla="*/ 2167674 h 3468573"/>
              <a:gd name="connsiteX1" fmla="*/ 0 w 5452292"/>
              <a:gd name="connsiteY1" fmla="*/ 0 h 3468573"/>
              <a:gd name="connsiteX2" fmla="*/ 5447456 w 5452292"/>
              <a:gd name="connsiteY2" fmla="*/ 348792 h 3468573"/>
              <a:gd name="connsiteX3" fmla="*/ 5452292 w 5452292"/>
              <a:gd name="connsiteY3" fmla="*/ 3468573 h 3468573"/>
              <a:gd name="connsiteX4" fmla="*/ 23689 w 5452292"/>
              <a:gd name="connsiteY4" fmla="*/ 2167674 h 3468573"/>
              <a:gd name="connsiteX0" fmla="*/ 23689 w 5456883"/>
              <a:gd name="connsiteY0" fmla="*/ 2167674 h 3468573"/>
              <a:gd name="connsiteX1" fmla="*/ 0 w 5456883"/>
              <a:gd name="connsiteY1" fmla="*/ 0 h 3468573"/>
              <a:gd name="connsiteX2" fmla="*/ 5456883 w 5456883"/>
              <a:gd name="connsiteY2" fmla="*/ 377072 h 3468573"/>
              <a:gd name="connsiteX3" fmla="*/ 5452292 w 5456883"/>
              <a:gd name="connsiteY3" fmla="*/ 3468573 h 3468573"/>
              <a:gd name="connsiteX4" fmla="*/ 23689 w 5456883"/>
              <a:gd name="connsiteY4" fmla="*/ 2167674 h 346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6883" h="3468573">
                <a:moveTo>
                  <a:pt x="23689" y="2167674"/>
                </a:moveTo>
                <a:lnTo>
                  <a:pt x="0" y="0"/>
                </a:lnTo>
                <a:lnTo>
                  <a:pt x="5456883" y="377072"/>
                </a:lnTo>
                <a:cubicBezTo>
                  <a:pt x="5455353" y="1407572"/>
                  <a:pt x="5453822" y="2438073"/>
                  <a:pt x="5452292" y="3468573"/>
                </a:cubicBezTo>
                <a:lnTo>
                  <a:pt x="23689" y="2167674"/>
                </a:lnTo>
                <a:close/>
              </a:path>
            </a:pathLst>
          </a:custGeom>
          <a:gradFill>
            <a:gsLst>
              <a:gs pos="0">
                <a:schemeClr val="bg1">
                  <a:lumMod val="65000"/>
                </a:schemeClr>
              </a:gs>
              <a:gs pos="100000">
                <a:schemeClr val="bg1">
                  <a:lumMod val="85000"/>
                </a:schemeClr>
              </a:gs>
            </a:gsLst>
            <a:lin ang="10800000" scaled="0"/>
          </a:gradFill>
        </p:spPr>
        <p:txBody>
          <a:bodyPr anchor="ctr">
            <a:normAutofit/>
          </a:bodyPr>
          <a:lstStyle>
            <a:lvl1pPr>
              <a:buNone/>
              <a:defRPr sz="1100"/>
            </a:lvl1pPr>
          </a:lstStyle>
          <a:p>
            <a:r>
              <a:rPr lang="cs-CZ" dirty="0"/>
              <a:t>Insert </a:t>
            </a:r>
            <a:r>
              <a:rPr lang="cs-CZ" dirty="0" err="1"/>
              <a:t>picture</a:t>
            </a:r>
            <a:endParaRPr lang="cs-CZ" dirty="0"/>
          </a:p>
        </p:txBody>
      </p:sp>
      <p:pic>
        <p:nvPicPr>
          <p:cNvPr id="12" name="Obrázek 11">
            <a:extLst>
              <a:ext uri="{FF2B5EF4-FFF2-40B4-BE49-F238E27FC236}">
                <a16:creationId xmlns:a16="http://schemas.microsoft.com/office/drawing/2014/main" id="{D6644971-AFA0-4A84-893A-5B5EE92234A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10343" y="277263"/>
            <a:ext cx="1458659" cy="857950"/>
          </a:xfrm>
          <a:prstGeom prst="rect">
            <a:avLst/>
          </a:prstGeom>
        </p:spPr>
      </p:pic>
    </p:spTree>
    <p:extLst>
      <p:ext uri="{BB962C8B-B14F-4D97-AF65-F5344CB8AC3E}">
        <p14:creationId xmlns:p14="http://schemas.microsoft.com/office/powerpoint/2010/main" val="3725755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pitola">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32843ED8-1DF7-4BAB-8E56-0295B9562E47}"/>
              </a:ext>
            </a:extLst>
          </p:cNvPr>
          <p:cNvSpPr>
            <a:spLocks noGrp="1"/>
          </p:cNvSpPr>
          <p:nvPr>
            <p:ph type="ftr" sz="quarter" idx="11"/>
          </p:nvPr>
        </p:nvSpPr>
        <p:spPr>
          <a:xfrm>
            <a:off x="444499" y="6173787"/>
            <a:ext cx="6553200" cy="365125"/>
          </a:xfrm>
        </p:spPr>
        <p:txBody>
          <a:bodyPr/>
          <a:lstStyle>
            <a:lvl1pPr algn="l">
              <a:defRPr/>
            </a:lvl1pPr>
          </a:lstStyle>
          <a:p>
            <a:r>
              <a:rPr lang="en-US"/>
              <a:t>Operational Research I, ŠAU, Jan Fábry, 9.11. 2022</a:t>
            </a:r>
            <a:endParaRPr lang="cs-CZ" dirty="0"/>
          </a:p>
        </p:txBody>
      </p:sp>
      <p:sp>
        <p:nvSpPr>
          <p:cNvPr id="5" name="Zástupný symbol pro číslo snímku 4">
            <a:extLst>
              <a:ext uri="{FF2B5EF4-FFF2-40B4-BE49-F238E27FC236}">
                <a16:creationId xmlns:a16="http://schemas.microsoft.com/office/drawing/2014/main" id="{B3D6331E-CB7B-4362-AD65-E326A47E5F5B}"/>
              </a:ext>
            </a:extLst>
          </p:cNvPr>
          <p:cNvSpPr>
            <a:spLocks noGrp="1"/>
          </p:cNvSpPr>
          <p:nvPr>
            <p:ph type="sldNum" sz="quarter" idx="12"/>
          </p:nvPr>
        </p:nvSpPr>
        <p:spPr>
          <a:xfrm>
            <a:off x="9004301" y="6085897"/>
            <a:ext cx="2743200" cy="365125"/>
          </a:xfrm>
        </p:spPr>
        <p:txBody>
          <a:bodyPr/>
          <a:lstStyle/>
          <a:p>
            <a:fld id="{2CCBFC96-D0B0-4748-8307-6E5E2D74C2B0}" type="slidenum">
              <a:rPr lang="cs-CZ" smtClean="0"/>
              <a:t>‹#›</a:t>
            </a:fld>
            <a:endParaRPr lang="cs-CZ"/>
          </a:p>
        </p:txBody>
      </p:sp>
      <p:sp>
        <p:nvSpPr>
          <p:cNvPr id="6" name="Text názvu">
            <a:extLst>
              <a:ext uri="{FF2B5EF4-FFF2-40B4-BE49-F238E27FC236}">
                <a16:creationId xmlns:a16="http://schemas.microsoft.com/office/drawing/2014/main" id="{FF7E7A73-21D0-413A-A71D-342857EBB711}"/>
              </a:ext>
            </a:extLst>
          </p:cNvPr>
          <p:cNvSpPr txBox="1">
            <a:spLocks noGrp="1"/>
          </p:cNvSpPr>
          <p:nvPr>
            <p:ph type="title" hasCustomPrompt="1"/>
          </p:nvPr>
        </p:nvSpPr>
        <p:spPr>
          <a:xfrm>
            <a:off x="444500" y="2973323"/>
            <a:ext cx="6535739" cy="736437"/>
          </a:xfrm>
          <a:prstGeom prst="rect">
            <a:avLst/>
          </a:prstGeom>
        </p:spPr>
        <p:txBody>
          <a:bodyPr/>
          <a:lstStyle/>
          <a:p>
            <a:r>
              <a:rPr lang="cs-CZ" dirty="0" err="1"/>
              <a:t>Title</a:t>
            </a:r>
            <a:r>
              <a:rPr lang="cs-CZ" dirty="0"/>
              <a:t> text</a:t>
            </a:r>
            <a:endParaRPr dirty="0"/>
          </a:p>
        </p:txBody>
      </p:sp>
      <p:sp>
        <p:nvSpPr>
          <p:cNvPr id="7" name="Zástupný text 6">
            <a:extLst>
              <a:ext uri="{FF2B5EF4-FFF2-40B4-BE49-F238E27FC236}">
                <a16:creationId xmlns:a16="http://schemas.microsoft.com/office/drawing/2014/main" id="{48EEE370-3843-4069-B9CB-48DBD1E46234}"/>
              </a:ext>
            </a:extLst>
          </p:cNvPr>
          <p:cNvSpPr>
            <a:spLocks noGrp="1"/>
          </p:cNvSpPr>
          <p:nvPr>
            <p:ph type="body" sz="quarter" idx="21" hasCustomPrompt="1"/>
          </p:nvPr>
        </p:nvSpPr>
        <p:spPr>
          <a:xfrm>
            <a:off x="444500" y="2506663"/>
            <a:ext cx="6535738" cy="448234"/>
          </a:xfrm>
          <a:prstGeom prst="rect">
            <a:avLst/>
          </a:prstGeom>
        </p:spPr>
        <p:txBody>
          <a:bodyPr>
            <a:normAutofit/>
          </a:bodyPr>
          <a:lstStyle>
            <a:lvl1pPr marL="0" indent="0" defTabSz="786384">
              <a:spcBef>
                <a:spcPts val="800"/>
              </a:spcBef>
              <a:buClr>
                <a:srgbClr val="D9D9D9"/>
              </a:buClr>
              <a:buSzTx/>
              <a:buFont typeface="Wingdings"/>
              <a:buNone/>
              <a:defRPr sz="2580" b="1">
                <a:solidFill>
                  <a:schemeClr val="tx2"/>
                </a:solidFill>
              </a:defRPr>
            </a:lvl1pPr>
          </a:lstStyle>
          <a:p>
            <a:r>
              <a:rPr lang="en-US" dirty="0"/>
              <a:t>Click to insert chapter number.</a:t>
            </a:r>
          </a:p>
        </p:txBody>
      </p:sp>
      <p:sp>
        <p:nvSpPr>
          <p:cNvPr id="8" name="Text úrovně 1">
            <a:extLst>
              <a:ext uri="{FF2B5EF4-FFF2-40B4-BE49-F238E27FC236}">
                <a16:creationId xmlns:a16="http://schemas.microsoft.com/office/drawing/2014/main" id="{CB2A18A9-072A-4C1E-8A0B-C14E9E74A602}"/>
              </a:ext>
            </a:extLst>
          </p:cNvPr>
          <p:cNvSpPr txBox="1">
            <a:spLocks noGrp="1"/>
          </p:cNvSpPr>
          <p:nvPr>
            <p:ph type="body" sz="quarter" idx="23" hasCustomPrompt="1"/>
          </p:nvPr>
        </p:nvSpPr>
        <p:spPr>
          <a:xfrm>
            <a:off x="444500" y="3718814"/>
            <a:ext cx="6553200" cy="2276380"/>
          </a:xfrm>
          <a:prstGeom prst="rect">
            <a:avLst/>
          </a:prstGeom>
        </p:spPr>
        <p:txBody>
          <a:bodyPr>
            <a:normAutofit/>
          </a:bodyPr>
          <a:lstStyle>
            <a:lvl1pPr marL="0" indent="0">
              <a:lnSpc>
                <a:spcPct val="120000"/>
              </a:lnSpc>
              <a:buClr>
                <a:srgbClr val="D9D9D9"/>
              </a:buClr>
              <a:buSzTx/>
              <a:buFont typeface="Wingdings"/>
              <a:buNone/>
              <a:defRPr sz="1800">
                <a:solidFill>
                  <a:schemeClr val="tx1"/>
                </a:solidFill>
              </a:defRPr>
            </a:lvl1pPr>
          </a:lstStyle>
          <a:p>
            <a:r>
              <a:rPr dirty="0"/>
              <a:t>Text </a:t>
            </a:r>
            <a:r>
              <a:rPr lang="cs-CZ" dirty="0"/>
              <a:t>level</a:t>
            </a:r>
            <a:r>
              <a:rPr dirty="0"/>
              <a:t>1</a:t>
            </a:r>
          </a:p>
        </p:txBody>
      </p:sp>
      <p:sp>
        <p:nvSpPr>
          <p:cNvPr id="12" name="Zástupný symbol obrázku 11">
            <a:extLst>
              <a:ext uri="{FF2B5EF4-FFF2-40B4-BE49-F238E27FC236}">
                <a16:creationId xmlns:a16="http://schemas.microsoft.com/office/drawing/2014/main" id="{1F90B6E8-8A32-4354-A1C5-8B5012EA2982}"/>
              </a:ext>
            </a:extLst>
          </p:cNvPr>
          <p:cNvSpPr>
            <a:spLocks noGrp="1"/>
          </p:cNvSpPr>
          <p:nvPr>
            <p:ph type="pic" sz="quarter" idx="24" hasCustomPrompt="1"/>
          </p:nvPr>
        </p:nvSpPr>
        <p:spPr>
          <a:xfrm>
            <a:off x="7749459" y="0"/>
            <a:ext cx="4442541" cy="6180138"/>
          </a:xfrm>
          <a:custGeom>
            <a:avLst/>
            <a:gdLst>
              <a:gd name="connsiteX0" fmla="*/ 0 w 4440237"/>
              <a:gd name="connsiteY0" fmla="*/ 6180138 h 6180138"/>
              <a:gd name="connsiteX1" fmla="*/ 1110059 w 4440237"/>
              <a:gd name="connsiteY1" fmla="*/ 0 h 6180138"/>
              <a:gd name="connsiteX2" fmla="*/ 4440237 w 4440237"/>
              <a:gd name="connsiteY2" fmla="*/ 0 h 6180138"/>
              <a:gd name="connsiteX3" fmla="*/ 3330178 w 4440237"/>
              <a:gd name="connsiteY3" fmla="*/ 6180138 h 6180138"/>
              <a:gd name="connsiteX4" fmla="*/ 0 w 4440237"/>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3332482 w 4442541"/>
              <a:gd name="connsiteY3" fmla="*/ 6180138 h 6180138"/>
              <a:gd name="connsiteX4" fmla="*/ 2304 w 4442541"/>
              <a:gd name="connsiteY4" fmla="*/ 6180138 h 6180138"/>
              <a:gd name="connsiteX0" fmla="*/ 2304 w 4444845"/>
              <a:gd name="connsiteY0" fmla="*/ 6180138 h 6180138"/>
              <a:gd name="connsiteX1" fmla="*/ 0 w 4444845"/>
              <a:gd name="connsiteY1" fmla="*/ 0 h 6180138"/>
              <a:gd name="connsiteX2" fmla="*/ 4442541 w 4444845"/>
              <a:gd name="connsiteY2" fmla="*/ 0 h 6180138"/>
              <a:gd name="connsiteX3" fmla="*/ 4444845 w 4444845"/>
              <a:gd name="connsiteY3" fmla="*/ 4577581 h 6180138"/>
              <a:gd name="connsiteX4" fmla="*/ 2304 w 4444845"/>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4435418 w 4442541"/>
              <a:gd name="connsiteY3" fmla="*/ 4605861 h 6180138"/>
              <a:gd name="connsiteX4" fmla="*/ 2304 w 4442541"/>
              <a:gd name="connsiteY4" fmla="*/ 6180138 h 618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541" h="6180138">
                <a:moveTo>
                  <a:pt x="2304" y="6180138"/>
                </a:moveTo>
                <a:lnTo>
                  <a:pt x="0" y="0"/>
                </a:lnTo>
                <a:lnTo>
                  <a:pt x="4442541" y="0"/>
                </a:lnTo>
                <a:cubicBezTo>
                  <a:pt x="4440167" y="1535287"/>
                  <a:pt x="4437792" y="3070574"/>
                  <a:pt x="4435418" y="4605861"/>
                </a:cubicBezTo>
                <a:lnTo>
                  <a:pt x="2304" y="6180138"/>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pic>
        <p:nvPicPr>
          <p:cNvPr id="9" name="Obrázek 8">
            <a:extLst>
              <a:ext uri="{FF2B5EF4-FFF2-40B4-BE49-F238E27FC236}">
                <a16:creationId xmlns:a16="http://schemas.microsoft.com/office/drawing/2014/main" id="{4CED98A9-7FC6-4C57-99A3-F228DBD1B3E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10343" y="277263"/>
            <a:ext cx="1458659" cy="857950"/>
          </a:xfrm>
          <a:prstGeom prst="rect">
            <a:avLst/>
          </a:prstGeom>
        </p:spPr>
      </p:pic>
    </p:spTree>
    <p:extLst>
      <p:ext uri="{BB962C8B-B14F-4D97-AF65-F5344CB8AC3E}">
        <p14:creationId xmlns:p14="http://schemas.microsoft.com/office/powerpoint/2010/main" val="40422661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bsah">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hasCustomPrompt="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rPr lang="cs-CZ" dirty="0" err="1"/>
              <a:t>Title</a:t>
            </a:r>
            <a:r>
              <a:rPr lang="cs-CZ" dirty="0"/>
              <a:t> text</a:t>
            </a:r>
            <a:endParaRPr dirty="0"/>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lang="cs-CZ" dirty="0"/>
              <a:t>level</a:t>
            </a:r>
            <a:r>
              <a:rPr dirty="0"/>
              <a:t> 1</a:t>
            </a:r>
          </a:p>
          <a:p>
            <a:pPr lvl="1"/>
            <a:r>
              <a:rPr dirty="0"/>
              <a:t>Text </a:t>
            </a:r>
            <a:r>
              <a:rPr lang="cs-CZ" dirty="0"/>
              <a:t>level</a:t>
            </a:r>
            <a:r>
              <a:rPr dirty="0"/>
              <a:t> 2</a:t>
            </a:r>
          </a:p>
          <a:p>
            <a:pPr lvl="2"/>
            <a:r>
              <a:rPr dirty="0"/>
              <a:t>Text </a:t>
            </a:r>
            <a:r>
              <a:rPr lang="cs-CZ" dirty="0"/>
              <a:t>level</a:t>
            </a:r>
            <a:r>
              <a:rPr dirty="0"/>
              <a:t> 2</a:t>
            </a:r>
          </a:p>
          <a:p>
            <a:pPr lvl="3"/>
            <a:r>
              <a:rPr dirty="0"/>
              <a:t>Text </a:t>
            </a:r>
            <a:r>
              <a:rPr lang="cs-CZ" dirty="0"/>
              <a:t>level</a:t>
            </a:r>
            <a:r>
              <a:rPr dirty="0"/>
              <a:t> 3</a:t>
            </a:r>
          </a:p>
          <a:p>
            <a:pPr lvl="4"/>
            <a:r>
              <a:rPr dirty="0"/>
              <a:t>Text </a:t>
            </a:r>
            <a:r>
              <a:rPr lang="cs-CZ" dirty="0"/>
              <a:t>level</a:t>
            </a:r>
            <a:r>
              <a:rPr dirty="0"/>
              <a:t> 4</a:t>
            </a:r>
          </a:p>
          <a:p>
            <a:pPr lvl="5"/>
            <a:r>
              <a:rPr dirty="0"/>
              <a:t>Text </a:t>
            </a:r>
            <a:r>
              <a:rPr lang="cs-CZ" dirty="0"/>
              <a:t>level</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r>
              <a:rPr lang="en-US"/>
              <a:t>Operational Research I, ŠAU, Jan Fábry, 9.11. 2022</a:t>
            </a:r>
            <a:endParaRPr lang="cs-CZ" dirty="0"/>
          </a:p>
        </p:txBody>
      </p:sp>
      <p:pic>
        <p:nvPicPr>
          <p:cNvPr id="10" name="Obrázek 9">
            <a:extLst>
              <a:ext uri="{FF2B5EF4-FFF2-40B4-BE49-F238E27FC236}">
                <a16:creationId xmlns:a16="http://schemas.microsoft.com/office/drawing/2014/main" id="{1535D85A-D135-4B64-BC62-8772D9BF9A8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535073" y="252062"/>
            <a:ext cx="1458659" cy="857950"/>
          </a:xfrm>
          <a:prstGeom prst="rect">
            <a:avLst/>
          </a:prstGeom>
        </p:spPr>
      </p:pic>
    </p:spTree>
    <p:extLst>
      <p:ext uri="{BB962C8B-B14F-4D97-AF65-F5344CB8AC3E}">
        <p14:creationId xmlns:p14="http://schemas.microsoft.com/office/powerpoint/2010/main" val="2007215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bsah - prázdný">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hasCustomPrompt="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rPr lang="cs-CZ" dirty="0" err="1"/>
              <a:t>Title</a:t>
            </a:r>
            <a:r>
              <a:rPr lang="cs-CZ" dirty="0"/>
              <a:t> text</a:t>
            </a:r>
            <a:endParaRPr dirty="0"/>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lang="cs-CZ" dirty="0"/>
              <a:t>level</a:t>
            </a:r>
            <a:r>
              <a:rPr dirty="0"/>
              <a:t> 1</a:t>
            </a:r>
          </a:p>
          <a:p>
            <a:pPr lvl="1"/>
            <a:r>
              <a:rPr dirty="0"/>
              <a:t>Text </a:t>
            </a:r>
            <a:r>
              <a:rPr lang="cs-CZ" dirty="0"/>
              <a:t>level</a:t>
            </a:r>
            <a:r>
              <a:rPr dirty="0"/>
              <a:t> 2</a:t>
            </a:r>
          </a:p>
          <a:p>
            <a:pPr lvl="2"/>
            <a:r>
              <a:rPr dirty="0"/>
              <a:t>Text </a:t>
            </a:r>
            <a:r>
              <a:rPr lang="cs-CZ" dirty="0"/>
              <a:t>level</a:t>
            </a:r>
            <a:r>
              <a:rPr dirty="0"/>
              <a:t> 2</a:t>
            </a:r>
          </a:p>
          <a:p>
            <a:pPr lvl="3"/>
            <a:r>
              <a:rPr dirty="0"/>
              <a:t>Text </a:t>
            </a:r>
            <a:r>
              <a:rPr lang="cs-CZ" dirty="0"/>
              <a:t>level</a:t>
            </a:r>
            <a:r>
              <a:rPr dirty="0"/>
              <a:t> 3</a:t>
            </a:r>
          </a:p>
          <a:p>
            <a:pPr lvl="4"/>
            <a:r>
              <a:rPr dirty="0"/>
              <a:t>Text </a:t>
            </a:r>
            <a:r>
              <a:rPr lang="cs-CZ" dirty="0"/>
              <a:t>level</a:t>
            </a:r>
            <a:r>
              <a:rPr dirty="0"/>
              <a:t> 4</a:t>
            </a:r>
          </a:p>
          <a:p>
            <a:pPr lvl="5"/>
            <a:r>
              <a:rPr dirty="0"/>
              <a:t>Text </a:t>
            </a:r>
            <a:r>
              <a:rPr lang="cs-CZ" dirty="0"/>
              <a:t>level</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r>
              <a:rPr lang="en-US"/>
              <a:t>Operational Research I, ŠAU, Jan Fábry, 9.11. 2022</a:t>
            </a:r>
            <a:endParaRPr lang="cs-CZ" dirty="0"/>
          </a:p>
        </p:txBody>
      </p:sp>
      <p:pic>
        <p:nvPicPr>
          <p:cNvPr id="12" name="Obrázek 11">
            <a:extLst>
              <a:ext uri="{FF2B5EF4-FFF2-40B4-BE49-F238E27FC236}">
                <a16:creationId xmlns:a16="http://schemas.microsoft.com/office/drawing/2014/main" id="{7833DF2C-3A9E-4D33-86E9-602369CAFDA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535073" y="252062"/>
            <a:ext cx="1458659" cy="857950"/>
          </a:xfrm>
          <a:prstGeom prst="rect">
            <a:avLst/>
          </a:prstGeom>
        </p:spPr>
      </p:pic>
    </p:spTree>
    <p:extLst>
      <p:ext uri="{BB962C8B-B14F-4D97-AF65-F5344CB8AC3E}">
        <p14:creationId xmlns:p14="http://schemas.microsoft.com/office/powerpoint/2010/main" val="5411401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bsah - obrázek">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hasCustomPrompt="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rPr lang="cs-CZ" dirty="0" err="1"/>
              <a:t>Title</a:t>
            </a:r>
            <a:r>
              <a:rPr lang="cs-CZ" dirty="0"/>
              <a:t> text</a:t>
            </a:r>
            <a:endParaRPr dirty="0"/>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428945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lang="cs-CZ" dirty="0"/>
              <a:t>Text level 1</a:t>
            </a:r>
          </a:p>
          <a:p>
            <a:pPr lvl="1"/>
            <a:r>
              <a:rPr lang="cs-CZ" dirty="0"/>
              <a:t>Text level 2</a:t>
            </a:r>
          </a:p>
          <a:p>
            <a:pPr lvl="2"/>
            <a:r>
              <a:rPr lang="cs-CZ" dirty="0"/>
              <a:t>Text level 2</a:t>
            </a:r>
          </a:p>
          <a:p>
            <a:pPr lvl="3"/>
            <a:r>
              <a:rPr lang="cs-CZ" dirty="0"/>
              <a:t>Text level 3</a:t>
            </a:r>
          </a:p>
          <a:p>
            <a:pPr lvl="4"/>
            <a:r>
              <a:rPr lang="cs-CZ" dirty="0"/>
              <a:t>Text level 4</a:t>
            </a:r>
          </a:p>
          <a:p>
            <a:pPr lvl="5"/>
            <a:r>
              <a:rPr lang="cs-CZ" dirty="0"/>
              <a:t>Text level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r>
              <a:rPr lang="en-US"/>
              <a:t>Operational Research I, ŠAU, Jan Fábry, 9.11. 2022</a:t>
            </a:r>
            <a:endParaRPr lang="cs-CZ" dirty="0"/>
          </a:p>
        </p:txBody>
      </p:sp>
      <p:sp>
        <p:nvSpPr>
          <p:cNvPr id="3" name="Zástupný symbol obrázku 2">
            <a:extLst>
              <a:ext uri="{FF2B5EF4-FFF2-40B4-BE49-F238E27FC236}">
                <a16:creationId xmlns:a16="http://schemas.microsoft.com/office/drawing/2014/main" id="{DB6AB0FB-5C1D-4B7A-8CE7-F1BF56E2E1C4}"/>
              </a:ext>
            </a:extLst>
          </p:cNvPr>
          <p:cNvSpPr>
            <a:spLocks noGrp="1"/>
          </p:cNvSpPr>
          <p:nvPr>
            <p:ph type="pic" sz="quarter" idx="24" hasCustomPrompt="1"/>
          </p:nvPr>
        </p:nvSpPr>
        <p:spPr>
          <a:xfrm>
            <a:off x="6320573" y="1654135"/>
            <a:ext cx="5429911" cy="4289453"/>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pic>
        <p:nvPicPr>
          <p:cNvPr id="14" name="Obrázek 13">
            <a:extLst>
              <a:ext uri="{FF2B5EF4-FFF2-40B4-BE49-F238E27FC236}">
                <a16:creationId xmlns:a16="http://schemas.microsoft.com/office/drawing/2014/main" id="{37923EBA-D58C-4AAC-9196-1708CB9C991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535073" y="252062"/>
            <a:ext cx="1458659" cy="857950"/>
          </a:xfrm>
          <a:prstGeom prst="rect">
            <a:avLst/>
          </a:prstGeom>
        </p:spPr>
      </p:pic>
    </p:spTree>
    <p:extLst>
      <p:ext uri="{BB962C8B-B14F-4D97-AF65-F5344CB8AC3E}">
        <p14:creationId xmlns:p14="http://schemas.microsoft.com/office/powerpoint/2010/main" val="1760873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bsah - 4 obrázky">
    <p:spTree>
      <p:nvGrpSpPr>
        <p:cNvPr id="1" name=""/>
        <p:cNvGrpSpPr/>
        <p:nvPr/>
      </p:nvGrpSpPr>
      <p:grpSpPr>
        <a:xfrm>
          <a:off x="0" y="0"/>
          <a:ext cx="0" cy="0"/>
          <a:chOff x="0" y="0"/>
          <a:chExt cx="0" cy="0"/>
        </a:xfrm>
      </p:grpSpPr>
      <p:sp>
        <p:nvSpPr>
          <p:cNvPr id="18" name="Zástupný symbol obrázku 3">
            <a:extLst>
              <a:ext uri="{FF2B5EF4-FFF2-40B4-BE49-F238E27FC236}">
                <a16:creationId xmlns:a16="http://schemas.microsoft.com/office/drawing/2014/main" id="{AB7F9E6A-777D-44DD-A47B-5DD5FC8C8A86}"/>
              </a:ext>
            </a:extLst>
          </p:cNvPr>
          <p:cNvSpPr>
            <a:spLocks noGrp="1"/>
          </p:cNvSpPr>
          <p:nvPr>
            <p:ph type="pic" sz="quarter" idx="25" hasCustomPrompt="1"/>
          </p:nvPr>
        </p:nvSpPr>
        <p:spPr>
          <a:xfrm>
            <a:off x="9002780" y="1515861"/>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sp>
        <p:nvSpPr>
          <p:cNvPr id="20" name="Zástupný symbol obrázku 3">
            <a:extLst>
              <a:ext uri="{FF2B5EF4-FFF2-40B4-BE49-F238E27FC236}">
                <a16:creationId xmlns:a16="http://schemas.microsoft.com/office/drawing/2014/main" id="{EDCA234F-0E17-4D14-AB29-11CFBF7D94B5}"/>
              </a:ext>
            </a:extLst>
          </p:cNvPr>
          <p:cNvSpPr>
            <a:spLocks noGrp="1"/>
          </p:cNvSpPr>
          <p:nvPr>
            <p:ph type="pic" sz="quarter" idx="26" hasCustomPrompt="1"/>
          </p:nvPr>
        </p:nvSpPr>
        <p:spPr>
          <a:xfrm>
            <a:off x="5990209" y="1515860"/>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sp>
        <p:nvSpPr>
          <p:cNvPr id="21" name="Zástupný symbol obrázku 3">
            <a:extLst>
              <a:ext uri="{FF2B5EF4-FFF2-40B4-BE49-F238E27FC236}">
                <a16:creationId xmlns:a16="http://schemas.microsoft.com/office/drawing/2014/main" id="{17411511-1D11-48AE-8839-6957854EF4BE}"/>
              </a:ext>
            </a:extLst>
          </p:cNvPr>
          <p:cNvSpPr>
            <a:spLocks noGrp="1"/>
          </p:cNvSpPr>
          <p:nvPr>
            <p:ph type="pic" sz="quarter" idx="27" hasCustomPrompt="1"/>
          </p:nvPr>
        </p:nvSpPr>
        <p:spPr>
          <a:xfrm>
            <a:off x="5990209" y="3648588"/>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sp>
        <p:nvSpPr>
          <p:cNvPr id="22" name="Zástupný symbol obrázku 3">
            <a:extLst>
              <a:ext uri="{FF2B5EF4-FFF2-40B4-BE49-F238E27FC236}">
                <a16:creationId xmlns:a16="http://schemas.microsoft.com/office/drawing/2014/main" id="{D299162E-383C-4EBB-821A-1A31ACCF5315}"/>
              </a:ext>
            </a:extLst>
          </p:cNvPr>
          <p:cNvSpPr>
            <a:spLocks noGrp="1"/>
          </p:cNvSpPr>
          <p:nvPr>
            <p:ph type="pic" sz="quarter" idx="28" hasCustomPrompt="1"/>
          </p:nvPr>
        </p:nvSpPr>
        <p:spPr>
          <a:xfrm>
            <a:off x="9002780" y="3648587"/>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hasCustomPrompt="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rPr lang="cs-CZ" dirty="0" err="1"/>
              <a:t>Title</a:t>
            </a:r>
            <a:r>
              <a:rPr lang="cs-CZ" dirty="0"/>
              <a:t> text</a:t>
            </a:r>
            <a:endParaRPr dirty="0"/>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390604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lang="cs-CZ" dirty="0"/>
              <a:t>level</a:t>
            </a:r>
            <a:r>
              <a:rPr dirty="0"/>
              <a:t> 1</a:t>
            </a:r>
          </a:p>
          <a:p>
            <a:pPr lvl="1"/>
            <a:r>
              <a:rPr dirty="0"/>
              <a:t>Text </a:t>
            </a:r>
            <a:r>
              <a:rPr lang="cs-CZ" dirty="0"/>
              <a:t>level</a:t>
            </a:r>
            <a:r>
              <a:rPr dirty="0"/>
              <a:t> 2</a:t>
            </a:r>
          </a:p>
          <a:p>
            <a:pPr lvl="2"/>
            <a:r>
              <a:rPr dirty="0"/>
              <a:t>Text </a:t>
            </a:r>
            <a:r>
              <a:rPr lang="cs-CZ" dirty="0"/>
              <a:t>level</a:t>
            </a:r>
            <a:r>
              <a:rPr dirty="0"/>
              <a:t> 2</a:t>
            </a:r>
          </a:p>
          <a:p>
            <a:pPr lvl="3"/>
            <a:r>
              <a:rPr dirty="0"/>
              <a:t>Text </a:t>
            </a:r>
            <a:r>
              <a:rPr lang="cs-CZ" dirty="0"/>
              <a:t>level</a:t>
            </a:r>
            <a:r>
              <a:rPr dirty="0"/>
              <a:t> 3</a:t>
            </a:r>
          </a:p>
          <a:p>
            <a:pPr lvl="4"/>
            <a:r>
              <a:rPr dirty="0"/>
              <a:t>Text </a:t>
            </a:r>
            <a:r>
              <a:rPr lang="cs-CZ" dirty="0"/>
              <a:t>level</a:t>
            </a:r>
            <a:r>
              <a:rPr dirty="0"/>
              <a:t> 4</a:t>
            </a:r>
          </a:p>
          <a:p>
            <a:pPr lvl="5"/>
            <a:r>
              <a:rPr dirty="0"/>
              <a:t>Text </a:t>
            </a:r>
            <a:r>
              <a:rPr lang="cs-CZ" dirty="0"/>
              <a:t>level</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r>
              <a:rPr lang="en-US"/>
              <a:t>Operational Research I, ŠAU, Jan Fábry, 9.11. 2022</a:t>
            </a:r>
            <a:endParaRPr lang="cs-CZ" dirty="0"/>
          </a:p>
        </p:txBody>
      </p:sp>
      <p:pic>
        <p:nvPicPr>
          <p:cNvPr id="16" name="Obrázek 15">
            <a:extLst>
              <a:ext uri="{FF2B5EF4-FFF2-40B4-BE49-F238E27FC236}">
                <a16:creationId xmlns:a16="http://schemas.microsoft.com/office/drawing/2014/main" id="{743C45C1-0E4E-4FDA-A90A-C09179AE2A1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535073" y="252062"/>
            <a:ext cx="1458659" cy="857950"/>
          </a:xfrm>
          <a:prstGeom prst="rect">
            <a:avLst/>
          </a:prstGeom>
        </p:spPr>
      </p:pic>
    </p:spTree>
    <p:extLst>
      <p:ext uri="{BB962C8B-B14F-4D97-AF65-F5344CB8AC3E}">
        <p14:creationId xmlns:p14="http://schemas.microsoft.com/office/powerpoint/2010/main" val="1450061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ola">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32843ED8-1DF7-4BAB-8E56-0295B9562E47}"/>
              </a:ext>
            </a:extLst>
          </p:cNvPr>
          <p:cNvSpPr>
            <a:spLocks noGrp="1"/>
          </p:cNvSpPr>
          <p:nvPr>
            <p:ph type="ftr" sz="quarter" idx="11"/>
          </p:nvPr>
        </p:nvSpPr>
        <p:spPr>
          <a:xfrm>
            <a:off x="444499" y="6173787"/>
            <a:ext cx="6553200" cy="365125"/>
          </a:xfrm>
        </p:spPr>
        <p:txBody>
          <a:bodyPr/>
          <a:lstStyle>
            <a:lvl1pPr algn="l">
              <a:defRPr/>
            </a:lvl1pPr>
          </a:lstStyle>
          <a:p>
            <a:r>
              <a:rPr lang="en-US"/>
              <a:t>Operational Research I, ŠAU, Jan Fábry, 9.11. 2022</a:t>
            </a:r>
            <a:endParaRPr lang="cs-CZ" dirty="0"/>
          </a:p>
        </p:txBody>
      </p:sp>
      <p:sp>
        <p:nvSpPr>
          <p:cNvPr id="5" name="Zástupný symbol pro číslo snímku 4">
            <a:extLst>
              <a:ext uri="{FF2B5EF4-FFF2-40B4-BE49-F238E27FC236}">
                <a16:creationId xmlns:a16="http://schemas.microsoft.com/office/drawing/2014/main" id="{B3D6331E-CB7B-4362-AD65-E326A47E5F5B}"/>
              </a:ext>
            </a:extLst>
          </p:cNvPr>
          <p:cNvSpPr>
            <a:spLocks noGrp="1"/>
          </p:cNvSpPr>
          <p:nvPr>
            <p:ph type="sldNum" sz="quarter" idx="12"/>
          </p:nvPr>
        </p:nvSpPr>
        <p:spPr>
          <a:xfrm>
            <a:off x="9004301" y="6085897"/>
            <a:ext cx="2743200" cy="365125"/>
          </a:xfrm>
        </p:spPr>
        <p:txBody>
          <a:bodyPr/>
          <a:lstStyle/>
          <a:p>
            <a:fld id="{2CCBFC96-D0B0-4748-8307-6E5E2D74C2B0}" type="slidenum">
              <a:rPr lang="cs-CZ" smtClean="0"/>
              <a:t>‹#›</a:t>
            </a:fld>
            <a:endParaRPr lang="cs-CZ"/>
          </a:p>
        </p:txBody>
      </p:sp>
      <p:sp>
        <p:nvSpPr>
          <p:cNvPr id="6" name="Text názvu">
            <a:extLst>
              <a:ext uri="{FF2B5EF4-FFF2-40B4-BE49-F238E27FC236}">
                <a16:creationId xmlns:a16="http://schemas.microsoft.com/office/drawing/2014/main" id="{FF7E7A73-21D0-413A-A71D-342857EBB711}"/>
              </a:ext>
            </a:extLst>
          </p:cNvPr>
          <p:cNvSpPr txBox="1">
            <a:spLocks noGrp="1"/>
          </p:cNvSpPr>
          <p:nvPr>
            <p:ph type="title" hasCustomPrompt="1"/>
          </p:nvPr>
        </p:nvSpPr>
        <p:spPr>
          <a:xfrm>
            <a:off x="444500" y="2973323"/>
            <a:ext cx="6535739" cy="736437"/>
          </a:xfrm>
          <a:prstGeom prst="rect">
            <a:avLst/>
          </a:prstGeom>
        </p:spPr>
        <p:txBody>
          <a:bodyPr/>
          <a:lstStyle>
            <a:lvl1pPr>
              <a:defRPr/>
            </a:lvl1pPr>
          </a:lstStyle>
          <a:p>
            <a:r>
              <a:rPr lang="cs-CZ" dirty="0" err="1"/>
              <a:t>Title</a:t>
            </a:r>
            <a:r>
              <a:rPr lang="cs-CZ" dirty="0"/>
              <a:t> text</a:t>
            </a:r>
            <a:endParaRPr dirty="0"/>
          </a:p>
        </p:txBody>
      </p:sp>
      <p:sp>
        <p:nvSpPr>
          <p:cNvPr id="7" name="Zástupný text 6">
            <a:extLst>
              <a:ext uri="{FF2B5EF4-FFF2-40B4-BE49-F238E27FC236}">
                <a16:creationId xmlns:a16="http://schemas.microsoft.com/office/drawing/2014/main" id="{48EEE370-3843-4069-B9CB-48DBD1E46234}"/>
              </a:ext>
            </a:extLst>
          </p:cNvPr>
          <p:cNvSpPr>
            <a:spLocks noGrp="1"/>
          </p:cNvSpPr>
          <p:nvPr>
            <p:ph type="body" sz="quarter" idx="21" hasCustomPrompt="1"/>
          </p:nvPr>
        </p:nvSpPr>
        <p:spPr>
          <a:xfrm>
            <a:off x="444500" y="2506663"/>
            <a:ext cx="6535738" cy="448234"/>
          </a:xfrm>
          <a:prstGeom prst="rect">
            <a:avLst/>
          </a:prstGeom>
        </p:spPr>
        <p:txBody>
          <a:bodyPr>
            <a:normAutofit/>
          </a:bodyPr>
          <a:lstStyle>
            <a:lvl1pPr marL="0" indent="0" defTabSz="786384">
              <a:spcBef>
                <a:spcPts val="800"/>
              </a:spcBef>
              <a:buClr>
                <a:srgbClr val="D9D9D9"/>
              </a:buClr>
              <a:buSzTx/>
              <a:buFont typeface="Wingdings"/>
              <a:buNone/>
              <a:defRPr sz="2580" b="1">
                <a:solidFill>
                  <a:schemeClr val="accent2"/>
                </a:solidFill>
              </a:defRPr>
            </a:lvl1pPr>
          </a:lstStyle>
          <a:p>
            <a:r>
              <a:rPr lang="en-US" dirty="0"/>
              <a:t>Click to insert chapter number.</a:t>
            </a:r>
          </a:p>
        </p:txBody>
      </p:sp>
      <p:sp>
        <p:nvSpPr>
          <p:cNvPr id="8" name="Text úrovně 1">
            <a:extLst>
              <a:ext uri="{FF2B5EF4-FFF2-40B4-BE49-F238E27FC236}">
                <a16:creationId xmlns:a16="http://schemas.microsoft.com/office/drawing/2014/main" id="{CB2A18A9-072A-4C1E-8A0B-C14E9E74A602}"/>
              </a:ext>
            </a:extLst>
          </p:cNvPr>
          <p:cNvSpPr txBox="1">
            <a:spLocks noGrp="1"/>
          </p:cNvSpPr>
          <p:nvPr>
            <p:ph type="body" sz="quarter" idx="23" hasCustomPrompt="1"/>
          </p:nvPr>
        </p:nvSpPr>
        <p:spPr>
          <a:xfrm>
            <a:off x="444500" y="3718814"/>
            <a:ext cx="6553200" cy="2276380"/>
          </a:xfrm>
          <a:prstGeom prst="rect">
            <a:avLst/>
          </a:prstGeom>
        </p:spPr>
        <p:txBody>
          <a:bodyPr>
            <a:normAutofit/>
          </a:bodyPr>
          <a:lstStyle>
            <a:lvl1pPr marL="0" indent="0">
              <a:lnSpc>
                <a:spcPct val="120000"/>
              </a:lnSpc>
              <a:buClr>
                <a:srgbClr val="D9D9D9"/>
              </a:buClr>
              <a:buSzTx/>
              <a:buFont typeface="Wingdings"/>
              <a:buNone/>
              <a:defRPr sz="1800">
                <a:solidFill>
                  <a:schemeClr val="tx1"/>
                </a:solidFill>
              </a:defRPr>
            </a:lvl1pPr>
          </a:lstStyle>
          <a:p>
            <a:r>
              <a:rPr lang="cs-CZ" dirty="0"/>
              <a:t>Text level 1</a:t>
            </a:r>
            <a:endParaRPr dirty="0"/>
          </a:p>
        </p:txBody>
      </p:sp>
      <p:sp>
        <p:nvSpPr>
          <p:cNvPr id="12" name="Zástupný symbol obrázku 11">
            <a:extLst>
              <a:ext uri="{FF2B5EF4-FFF2-40B4-BE49-F238E27FC236}">
                <a16:creationId xmlns:a16="http://schemas.microsoft.com/office/drawing/2014/main" id="{1F90B6E8-8A32-4354-A1C5-8B5012EA2982}"/>
              </a:ext>
            </a:extLst>
          </p:cNvPr>
          <p:cNvSpPr>
            <a:spLocks noGrp="1"/>
          </p:cNvSpPr>
          <p:nvPr>
            <p:ph type="pic" sz="quarter" idx="24" hasCustomPrompt="1"/>
          </p:nvPr>
        </p:nvSpPr>
        <p:spPr>
          <a:xfrm>
            <a:off x="7749459" y="0"/>
            <a:ext cx="4442541" cy="6180138"/>
          </a:xfrm>
          <a:custGeom>
            <a:avLst/>
            <a:gdLst>
              <a:gd name="connsiteX0" fmla="*/ 0 w 4440237"/>
              <a:gd name="connsiteY0" fmla="*/ 6180138 h 6180138"/>
              <a:gd name="connsiteX1" fmla="*/ 1110059 w 4440237"/>
              <a:gd name="connsiteY1" fmla="*/ 0 h 6180138"/>
              <a:gd name="connsiteX2" fmla="*/ 4440237 w 4440237"/>
              <a:gd name="connsiteY2" fmla="*/ 0 h 6180138"/>
              <a:gd name="connsiteX3" fmla="*/ 3330178 w 4440237"/>
              <a:gd name="connsiteY3" fmla="*/ 6180138 h 6180138"/>
              <a:gd name="connsiteX4" fmla="*/ 0 w 4440237"/>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3332482 w 4442541"/>
              <a:gd name="connsiteY3" fmla="*/ 6180138 h 6180138"/>
              <a:gd name="connsiteX4" fmla="*/ 2304 w 4442541"/>
              <a:gd name="connsiteY4" fmla="*/ 6180138 h 6180138"/>
              <a:gd name="connsiteX0" fmla="*/ 2304 w 4444845"/>
              <a:gd name="connsiteY0" fmla="*/ 6180138 h 6180138"/>
              <a:gd name="connsiteX1" fmla="*/ 0 w 4444845"/>
              <a:gd name="connsiteY1" fmla="*/ 0 h 6180138"/>
              <a:gd name="connsiteX2" fmla="*/ 4442541 w 4444845"/>
              <a:gd name="connsiteY2" fmla="*/ 0 h 6180138"/>
              <a:gd name="connsiteX3" fmla="*/ 4444845 w 4444845"/>
              <a:gd name="connsiteY3" fmla="*/ 4577581 h 6180138"/>
              <a:gd name="connsiteX4" fmla="*/ 2304 w 4444845"/>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4435418 w 4442541"/>
              <a:gd name="connsiteY3" fmla="*/ 4605861 h 6180138"/>
              <a:gd name="connsiteX4" fmla="*/ 2304 w 4442541"/>
              <a:gd name="connsiteY4" fmla="*/ 6180138 h 618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541" h="6180138">
                <a:moveTo>
                  <a:pt x="2304" y="6180138"/>
                </a:moveTo>
                <a:lnTo>
                  <a:pt x="0" y="0"/>
                </a:lnTo>
                <a:lnTo>
                  <a:pt x="4442541" y="0"/>
                </a:lnTo>
                <a:cubicBezTo>
                  <a:pt x="4440167" y="1535287"/>
                  <a:pt x="4437792" y="3070574"/>
                  <a:pt x="4435418" y="4605861"/>
                </a:cubicBezTo>
                <a:lnTo>
                  <a:pt x="2304" y="6180138"/>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pic>
        <p:nvPicPr>
          <p:cNvPr id="9" name="Obrázek 8">
            <a:extLst>
              <a:ext uri="{FF2B5EF4-FFF2-40B4-BE49-F238E27FC236}">
                <a16:creationId xmlns:a16="http://schemas.microsoft.com/office/drawing/2014/main" id="{FBF3AD7F-3C54-4190-9666-3383D6C400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5854" y="277263"/>
            <a:ext cx="1458659" cy="857950"/>
          </a:xfrm>
          <a:prstGeom prst="rect">
            <a:avLst/>
          </a:prstGeom>
        </p:spPr>
      </p:pic>
    </p:spTree>
    <p:extLst>
      <p:ext uri="{BB962C8B-B14F-4D97-AF65-F5344CB8AC3E}">
        <p14:creationId xmlns:p14="http://schemas.microsoft.com/office/powerpoint/2010/main" val="16617396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bsah - velký obrázek">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1359337"/>
            <a:ext cx="11308968" cy="456045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hasCustomPrompt="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rPr lang="cs-CZ" dirty="0" err="1"/>
              <a:t>Title</a:t>
            </a:r>
            <a:r>
              <a:rPr lang="cs-CZ" dirty="0"/>
              <a:t> text</a:t>
            </a:r>
            <a:endParaRPr dirty="0"/>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r>
              <a:rPr lang="en-US"/>
              <a:t>Operational Research I, ŠAU, Jan Fábry, 9.11. 2022</a:t>
            </a:r>
            <a:endParaRPr lang="cs-CZ" dirty="0"/>
          </a:p>
        </p:txBody>
      </p:sp>
      <p:pic>
        <p:nvPicPr>
          <p:cNvPr id="10" name="Obrázek 9">
            <a:extLst>
              <a:ext uri="{FF2B5EF4-FFF2-40B4-BE49-F238E27FC236}">
                <a16:creationId xmlns:a16="http://schemas.microsoft.com/office/drawing/2014/main" id="{99F27EBA-A8B8-4723-B8FC-FE1DFC29FAC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535073" y="252062"/>
            <a:ext cx="1458659" cy="857950"/>
          </a:xfrm>
          <a:prstGeom prst="rect">
            <a:avLst/>
          </a:prstGeom>
        </p:spPr>
      </p:pic>
    </p:spTree>
    <p:extLst>
      <p:ext uri="{BB962C8B-B14F-4D97-AF65-F5344CB8AC3E}">
        <p14:creationId xmlns:p14="http://schemas.microsoft.com/office/powerpoint/2010/main" val="25540860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bsah - celý obrázek">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441393"/>
            <a:ext cx="11308968" cy="5478395"/>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r>
              <a:rPr lang="en-US"/>
              <a:t>Operational Research I, ŠAU, Jan Fábry, 9.11. 2022</a:t>
            </a:r>
            <a:endParaRPr lang="cs-CZ" dirty="0"/>
          </a:p>
        </p:txBody>
      </p:sp>
    </p:spTree>
    <p:extLst>
      <p:ext uri="{BB962C8B-B14F-4D97-AF65-F5344CB8AC3E}">
        <p14:creationId xmlns:p14="http://schemas.microsoft.com/office/powerpoint/2010/main" val="28724713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onec">
    <p:spTree>
      <p:nvGrpSpPr>
        <p:cNvPr id="1" name=""/>
        <p:cNvGrpSpPr/>
        <p:nvPr/>
      </p:nvGrpSpPr>
      <p:grpSpPr>
        <a:xfrm>
          <a:off x="0" y="0"/>
          <a:ext cx="0" cy="0"/>
          <a:chOff x="0" y="0"/>
          <a:chExt cx="0" cy="0"/>
        </a:xfrm>
      </p:grpSpPr>
      <p:sp>
        <p:nvSpPr>
          <p:cNvPr id="7" name="Děkuji za pozornost.">
            <a:extLst>
              <a:ext uri="{FF2B5EF4-FFF2-40B4-BE49-F238E27FC236}">
                <a16:creationId xmlns:a16="http://schemas.microsoft.com/office/drawing/2014/main" id="{96DA163D-293A-4071-90D4-4484B7E0ED28}"/>
              </a:ext>
            </a:extLst>
          </p:cNvPr>
          <p:cNvSpPr txBox="1">
            <a:spLocks noGrp="1"/>
          </p:cNvSpPr>
          <p:nvPr>
            <p:ph type="title" hasCustomPrompt="1"/>
          </p:nvPr>
        </p:nvSpPr>
        <p:spPr>
          <a:xfrm>
            <a:off x="701963" y="2701172"/>
            <a:ext cx="10812703" cy="1286628"/>
          </a:xfrm>
          <a:prstGeom prst="rect">
            <a:avLst/>
          </a:prstGeom>
        </p:spPr>
        <p:txBody>
          <a:bodyPr/>
          <a:lstStyle>
            <a:lvl1pPr algn="ctr">
              <a:defRPr sz="6000" b="1"/>
            </a:lvl1pPr>
          </a:lstStyle>
          <a:p>
            <a:r>
              <a:rPr lang="cs-CZ" dirty="0" err="1"/>
              <a:t>Thank</a:t>
            </a:r>
            <a:r>
              <a:rPr lang="cs-CZ" dirty="0"/>
              <a:t> </a:t>
            </a:r>
            <a:r>
              <a:rPr lang="cs-CZ" dirty="0" err="1"/>
              <a:t>you</a:t>
            </a:r>
            <a:r>
              <a:rPr lang="cs-CZ" dirty="0"/>
              <a:t> </a:t>
            </a:r>
            <a:r>
              <a:rPr lang="cs-CZ" dirty="0" err="1"/>
              <a:t>for</a:t>
            </a:r>
            <a:r>
              <a:rPr lang="cs-CZ" dirty="0"/>
              <a:t> </a:t>
            </a:r>
            <a:r>
              <a:rPr lang="cs-CZ" dirty="0" err="1"/>
              <a:t>your</a:t>
            </a:r>
            <a:r>
              <a:rPr lang="cs-CZ" dirty="0"/>
              <a:t> </a:t>
            </a:r>
            <a:r>
              <a:rPr lang="cs-CZ" dirty="0" err="1"/>
              <a:t>attention</a:t>
            </a:r>
            <a:r>
              <a:rPr lang="cs-CZ" dirty="0"/>
              <a:t>.</a:t>
            </a:r>
            <a:endParaRPr dirty="0"/>
          </a:p>
        </p:txBody>
      </p:sp>
      <p:sp>
        <p:nvSpPr>
          <p:cNvPr id="8" name="Jméno">
            <a:extLst>
              <a:ext uri="{FF2B5EF4-FFF2-40B4-BE49-F238E27FC236}">
                <a16:creationId xmlns:a16="http://schemas.microsoft.com/office/drawing/2014/main" id="{16CFA609-4657-4603-9DEA-0A11A05DA0AA}"/>
              </a:ext>
            </a:extLst>
          </p:cNvPr>
          <p:cNvSpPr txBox="1">
            <a:spLocks noGrp="1"/>
          </p:cNvSpPr>
          <p:nvPr>
            <p:ph type="body" sz="quarter" idx="1" hasCustomPrompt="1"/>
          </p:nvPr>
        </p:nvSpPr>
        <p:spPr>
          <a:xfrm>
            <a:off x="701675" y="3987800"/>
            <a:ext cx="10812464" cy="406647"/>
          </a:xfrm>
          <a:prstGeom prst="rect">
            <a:avLst/>
          </a:prstGeom>
        </p:spPr>
        <p:txBody>
          <a:bodyPr/>
          <a:lstStyle>
            <a:lvl1pPr algn="ctr">
              <a:buNone/>
              <a:defRPr sz="2000" b="1"/>
            </a:lvl1pPr>
          </a:lstStyle>
          <a:p>
            <a:r>
              <a:rPr lang="cs-CZ" dirty="0"/>
              <a:t>Name</a:t>
            </a:r>
            <a:endParaRPr dirty="0"/>
          </a:p>
        </p:txBody>
      </p:sp>
      <p:sp>
        <p:nvSpPr>
          <p:cNvPr id="10" name="Zástupný text 10">
            <a:extLst>
              <a:ext uri="{FF2B5EF4-FFF2-40B4-BE49-F238E27FC236}">
                <a16:creationId xmlns:a16="http://schemas.microsoft.com/office/drawing/2014/main" id="{EC67C78D-9CD4-4FF3-B15D-7A707D56671E}"/>
              </a:ext>
            </a:extLst>
          </p:cNvPr>
          <p:cNvSpPr>
            <a:spLocks noGrp="1"/>
          </p:cNvSpPr>
          <p:nvPr>
            <p:ph type="body" idx="21" hasCustomPrompt="1"/>
          </p:nvPr>
        </p:nvSpPr>
        <p:spPr>
          <a:xfrm>
            <a:off x="702202" y="4394446"/>
            <a:ext cx="10812465" cy="406647"/>
          </a:xfrm>
          <a:prstGeom prst="rect">
            <a:avLst/>
          </a:prstGeom>
        </p:spPr>
        <p:txBody>
          <a:bodyPr/>
          <a:lstStyle>
            <a:lvl1pPr algn="ctr">
              <a:buNone/>
              <a:defRPr sz="1600" b="1">
                <a:solidFill>
                  <a:schemeClr val="tx2"/>
                </a:solidFill>
              </a:defRPr>
            </a:lvl1pPr>
          </a:lstStyle>
          <a:p>
            <a:r>
              <a:rPr lang="cs-CZ" dirty="0" err="1"/>
              <a:t>Position</a:t>
            </a:r>
            <a:endParaRPr dirty="0"/>
          </a:p>
        </p:txBody>
      </p:sp>
      <p:sp>
        <p:nvSpPr>
          <p:cNvPr id="12" name="Zástupný text 10">
            <a:extLst>
              <a:ext uri="{FF2B5EF4-FFF2-40B4-BE49-F238E27FC236}">
                <a16:creationId xmlns:a16="http://schemas.microsoft.com/office/drawing/2014/main" id="{AB15E619-4691-4FC1-9F7F-AC937C81A14D}"/>
              </a:ext>
            </a:extLst>
          </p:cNvPr>
          <p:cNvSpPr>
            <a:spLocks noGrp="1"/>
          </p:cNvSpPr>
          <p:nvPr>
            <p:ph type="body" idx="22" hasCustomPrompt="1"/>
          </p:nvPr>
        </p:nvSpPr>
        <p:spPr>
          <a:xfrm>
            <a:off x="707523" y="5207741"/>
            <a:ext cx="10812465" cy="406647"/>
          </a:xfrm>
          <a:prstGeom prst="rect">
            <a:avLst/>
          </a:prstGeom>
        </p:spPr>
        <p:txBody>
          <a:bodyPr/>
          <a:lstStyle>
            <a:lvl1pPr algn="ctr">
              <a:buNone/>
              <a:defRPr sz="1600" b="1">
                <a:solidFill>
                  <a:schemeClr val="bg1">
                    <a:lumMod val="65000"/>
                  </a:schemeClr>
                </a:solidFill>
              </a:defRPr>
            </a:lvl1pPr>
          </a:lstStyle>
          <a:p>
            <a:r>
              <a:rPr lang="cs-CZ" dirty="0" err="1"/>
              <a:t>Contact</a:t>
            </a:r>
            <a:endParaRPr dirty="0"/>
          </a:p>
        </p:txBody>
      </p:sp>
      <p:sp>
        <p:nvSpPr>
          <p:cNvPr id="2" name="TextovéPole 16">
            <a:extLst>
              <a:ext uri="{FF2B5EF4-FFF2-40B4-BE49-F238E27FC236}">
                <a16:creationId xmlns:a16="http://schemas.microsoft.com/office/drawing/2014/main" id="{98E839B3-B47D-4C13-A9B7-B3202B6A43A4}"/>
              </a:ext>
            </a:extLst>
          </p:cNvPr>
          <p:cNvSpPr txBox="1"/>
          <p:nvPr userDrawn="1"/>
        </p:nvSpPr>
        <p:spPr>
          <a:xfrm>
            <a:off x="747394" y="6073809"/>
            <a:ext cx="10726874"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a:solidFill>
                  <a:schemeClr val="accent2"/>
                </a:solidFill>
              </a:defRPr>
            </a:lvl1pPr>
          </a:lstStyle>
          <a:p>
            <a:r>
              <a:rPr b="1" dirty="0">
                <a:solidFill>
                  <a:schemeClr val="tx2"/>
                </a:solidFill>
                <a:latin typeface="Arial" panose="020B0604020202020204" pitchFamily="34" charset="0"/>
                <a:cs typeface="Arial" panose="020B0604020202020204" pitchFamily="34" charset="0"/>
              </a:rPr>
              <a:t>www.savs.cz</a:t>
            </a:r>
          </a:p>
        </p:txBody>
      </p:sp>
      <p:pic>
        <p:nvPicPr>
          <p:cNvPr id="17" name="Obrázek 16">
            <a:extLst>
              <a:ext uri="{FF2B5EF4-FFF2-40B4-BE49-F238E27FC236}">
                <a16:creationId xmlns:a16="http://schemas.microsoft.com/office/drawing/2014/main" id="{074F7AB3-0AB3-4DCF-9E3B-2AAB5F18E6D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378577" y="1613512"/>
            <a:ext cx="1458659" cy="857950"/>
          </a:xfrm>
          <a:prstGeom prst="rect">
            <a:avLst/>
          </a:prstGeom>
        </p:spPr>
      </p:pic>
    </p:spTree>
    <p:extLst>
      <p:ext uri="{BB962C8B-B14F-4D97-AF65-F5344CB8AC3E}">
        <p14:creationId xmlns:p14="http://schemas.microsoft.com/office/powerpoint/2010/main" val="778697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pic>
        <p:nvPicPr>
          <p:cNvPr id="8" name="Untitled-9.png" descr="Untitled-9.png">
            <a:extLst>
              <a:ext uri="{FF2B5EF4-FFF2-40B4-BE49-F238E27FC236}">
                <a16:creationId xmlns:a16="http://schemas.microsoft.com/office/drawing/2014/main" id="{E7213F5E-61A6-4F7C-B817-A43AF5F3E6FF}"/>
              </a:ext>
            </a:extLst>
          </p:cNvPr>
          <p:cNvPicPr>
            <a:picLocks noChangeAspect="1"/>
          </p:cNvPicPr>
          <p:nvPr userDrawn="1"/>
        </p:nvPicPr>
        <p:blipFill rotWithShape="1">
          <a:blip r:embed="rId2"/>
          <a:srcRect t="19324" r="19914"/>
          <a:stretch/>
        </p:blipFill>
        <p:spPr>
          <a:xfrm>
            <a:off x="5848101" y="0"/>
            <a:ext cx="6343899" cy="6390730"/>
          </a:xfrm>
          <a:prstGeom prst="rect">
            <a:avLst/>
          </a:prstGeom>
          <a:ln w="12700">
            <a:miter lim="400000"/>
          </a:ln>
        </p:spPr>
      </p:pic>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5"/>
            <a:ext cx="4677281" cy="2003994"/>
          </a:xfrm>
          <a:prstGeom prst="rect">
            <a:avLst/>
          </a:prstGeom>
        </p:spPr>
        <p:txBody>
          <a:bodyPr anchor="t"/>
          <a:lstStyle>
            <a:lvl1pPr>
              <a:defRPr sz="5000"/>
            </a:lvl1pPr>
          </a:lstStyle>
          <a:p>
            <a:r>
              <a:rPr lang="cs-CZ" dirty="0"/>
              <a:t>Enter </a:t>
            </a:r>
            <a:r>
              <a:rPr lang="cs-CZ" dirty="0" err="1"/>
              <a:t>title</a:t>
            </a:r>
            <a:r>
              <a:rPr lang="cs-CZ" dirty="0"/>
              <a:t>:</a:t>
            </a:r>
            <a:br>
              <a:rPr lang="cs-CZ" dirty="0"/>
            </a:br>
            <a:r>
              <a:rPr lang="cs-CZ" dirty="0" err="1"/>
              <a:t>topic</a:t>
            </a:r>
            <a:r>
              <a:rPr lang="cs-CZ" dirty="0"/>
              <a:t> </a:t>
            </a:r>
            <a:r>
              <a:rPr lang="cs-CZ" dirty="0" err="1"/>
              <a:t>of</a:t>
            </a:r>
            <a:r>
              <a:rPr lang="cs-CZ" dirty="0"/>
              <a:t> </a:t>
            </a:r>
            <a:r>
              <a:rPr lang="cs-CZ" dirty="0" err="1"/>
              <a:t>seminar</a:t>
            </a:r>
            <a:br>
              <a:rPr lang="cs-CZ" dirty="0"/>
            </a:br>
            <a:r>
              <a:rPr lang="cs-CZ" dirty="0" err="1"/>
              <a:t>work</a:t>
            </a:r>
            <a:endParaRPr dirty="0"/>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959441"/>
            <a:ext cx="4678364" cy="1763346"/>
          </a:xfrm>
          <a:prstGeom prst="rect">
            <a:avLst/>
          </a:prstGeom>
        </p:spPr>
        <p:txBody>
          <a:bodyPr/>
          <a:lstStyle>
            <a:lvl1pPr marL="0" indent="0">
              <a:lnSpc>
                <a:spcPct val="120000"/>
              </a:lnSpc>
              <a:buClr>
                <a:srgbClr val="D9D9D9"/>
              </a:buClr>
              <a:buSzTx/>
              <a:buFont typeface="Wingdings"/>
              <a:buNone/>
              <a:defRPr sz="1800">
                <a:solidFill>
                  <a:schemeClr val="accent1">
                    <a:lumMod val="75000"/>
                  </a:schemeClr>
                </a:solidFill>
              </a:defRPr>
            </a:lvl1pPr>
            <a:lvl2pPr marL="457200" indent="0">
              <a:lnSpc>
                <a:spcPct val="120000"/>
              </a:lnSpc>
              <a:buClr>
                <a:srgbClr val="D9D9D9"/>
              </a:buClr>
              <a:buSzPct val="100000"/>
              <a:buFontTx/>
              <a:buNone/>
              <a:defRPr sz="1800">
                <a:solidFill>
                  <a:schemeClr val="accent2"/>
                </a:solidFill>
              </a:defRPr>
            </a:lvl2pPr>
            <a:lvl3pPr marL="1120139" indent="-205739">
              <a:lnSpc>
                <a:spcPct val="120000"/>
              </a:lnSpc>
              <a:buClr>
                <a:srgbClr val="D9D9D9"/>
              </a:buClr>
              <a:buFontTx/>
              <a:defRPr sz="1800">
                <a:solidFill>
                  <a:schemeClr val="accent2"/>
                </a:solidFill>
              </a:defRPr>
            </a:lvl3pPr>
            <a:lvl4pPr marL="1600200" indent="-228600">
              <a:lnSpc>
                <a:spcPct val="120000"/>
              </a:lnSpc>
              <a:buClr>
                <a:srgbClr val="D9D9D9"/>
              </a:buClr>
              <a:buFontTx/>
              <a:defRPr sz="1800">
                <a:solidFill>
                  <a:schemeClr val="accent2"/>
                </a:solidFill>
              </a:defRPr>
            </a:lvl4pPr>
            <a:lvl5pPr marL="2057400" indent="-228600">
              <a:lnSpc>
                <a:spcPct val="120000"/>
              </a:lnSpc>
              <a:buClr>
                <a:srgbClr val="D9D9D9"/>
              </a:buClr>
              <a:buSzPct val="100000"/>
              <a:buFontTx/>
              <a:buChar char="•"/>
              <a:defRPr sz="1800">
                <a:solidFill>
                  <a:schemeClr val="accent2"/>
                </a:solidFill>
              </a:defRPr>
            </a:lvl5pPr>
          </a:lstStyle>
          <a:p>
            <a:r>
              <a:rPr lang="cs-CZ" dirty="0"/>
              <a:t>Enter </a:t>
            </a:r>
            <a:r>
              <a:rPr lang="cs-CZ" dirty="0" err="1"/>
              <a:t>subtitle</a:t>
            </a:r>
            <a:r>
              <a:rPr lang="cs-CZ" dirty="0"/>
              <a:t>: </a:t>
            </a:r>
            <a:r>
              <a:rPr lang="cs-CZ" dirty="0" err="1"/>
              <a:t>subject</a:t>
            </a:r>
            <a:r>
              <a:rPr lang="cs-CZ" dirty="0"/>
              <a:t> </a:t>
            </a:r>
            <a:r>
              <a:rPr lang="cs-CZ" dirty="0" err="1"/>
              <a:t>name</a:t>
            </a:r>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err="1"/>
              <a:t>Aut</a:t>
            </a:r>
            <a:r>
              <a:rPr lang="cs-CZ" dirty="0"/>
              <a:t>h</a:t>
            </a:r>
            <a:r>
              <a:rPr dirty="0"/>
              <a:t>or</a:t>
            </a:r>
            <a:br>
              <a:rPr lang="cs-CZ" dirty="0"/>
            </a:br>
            <a:r>
              <a:rPr dirty="0" err="1"/>
              <a:t>Dat</a:t>
            </a:r>
            <a:r>
              <a:rPr lang="cs-CZ" dirty="0"/>
              <a:t>e</a:t>
            </a:r>
            <a:endParaRPr dirty="0"/>
          </a:p>
        </p:txBody>
      </p:sp>
      <p:pic>
        <p:nvPicPr>
          <p:cNvPr id="7" name="Obrázek 6">
            <a:extLst>
              <a:ext uri="{FF2B5EF4-FFF2-40B4-BE49-F238E27FC236}">
                <a16:creationId xmlns:a16="http://schemas.microsoft.com/office/drawing/2014/main" id="{95C9C8D0-206F-4DC8-8669-2B082D3BD97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45854" y="277263"/>
            <a:ext cx="1458659" cy="857950"/>
          </a:xfrm>
          <a:prstGeom prst="rect">
            <a:avLst/>
          </a:prstGeom>
        </p:spPr>
      </p:pic>
    </p:spTree>
    <p:extLst>
      <p:ext uri="{BB962C8B-B14F-4D97-AF65-F5344CB8AC3E}">
        <p14:creationId xmlns:p14="http://schemas.microsoft.com/office/powerpoint/2010/main" val="8137437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Úvodní snímek - obrázky">
    <p:spTree>
      <p:nvGrpSpPr>
        <p:cNvPr id="1" name=""/>
        <p:cNvGrpSpPr/>
        <p:nvPr/>
      </p:nvGrpSpPr>
      <p:grpSpPr>
        <a:xfrm>
          <a:off x="0" y="0"/>
          <a:ext cx="0" cy="0"/>
          <a:chOff x="0" y="0"/>
          <a:chExt cx="0" cy="0"/>
        </a:xfrm>
      </p:grpSpPr>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rPr lang="cs-CZ" dirty="0"/>
              <a:t>Enter </a:t>
            </a:r>
            <a:r>
              <a:rPr lang="cs-CZ" dirty="0" err="1"/>
              <a:t>title</a:t>
            </a:r>
            <a:r>
              <a:rPr lang="cs-CZ" dirty="0"/>
              <a:t>.</a:t>
            </a:r>
            <a:endParaRPr dirty="0"/>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accent1">
                    <a:lumMod val="75000"/>
                  </a:schemeClr>
                </a:solidFill>
              </a:defRPr>
            </a:lvl1pPr>
            <a:lvl2pPr marL="457200" indent="0">
              <a:lnSpc>
                <a:spcPct val="120000"/>
              </a:lnSpc>
              <a:buClr>
                <a:srgbClr val="D9D9D9"/>
              </a:buClr>
              <a:buSzPct val="100000"/>
              <a:buFontTx/>
              <a:buNone/>
              <a:defRPr sz="1800">
                <a:solidFill>
                  <a:schemeClr val="accent1">
                    <a:lumMod val="75000"/>
                  </a:schemeClr>
                </a:solidFill>
              </a:defRPr>
            </a:lvl2pPr>
            <a:lvl3pPr marL="1120139" indent="-205739">
              <a:lnSpc>
                <a:spcPct val="120000"/>
              </a:lnSpc>
              <a:buClr>
                <a:srgbClr val="D9D9D9"/>
              </a:buClr>
              <a:buFontTx/>
              <a:defRPr sz="1800">
                <a:solidFill>
                  <a:schemeClr val="accent1">
                    <a:lumMod val="75000"/>
                  </a:schemeClr>
                </a:solidFill>
              </a:defRPr>
            </a:lvl3pPr>
            <a:lvl4pPr marL="1600200" indent="-228600">
              <a:lnSpc>
                <a:spcPct val="120000"/>
              </a:lnSpc>
              <a:buClr>
                <a:srgbClr val="D9D9D9"/>
              </a:buClr>
              <a:buFontTx/>
              <a:defRPr sz="1800">
                <a:solidFill>
                  <a:schemeClr val="accent1">
                    <a:lumMod val="75000"/>
                  </a:schemeClr>
                </a:solidFill>
              </a:defRPr>
            </a:lvl4pPr>
            <a:lvl5pPr marL="2057400" indent="-228600">
              <a:lnSpc>
                <a:spcPct val="120000"/>
              </a:lnSpc>
              <a:buClr>
                <a:srgbClr val="D9D9D9"/>
              </a:buClr>
              <a:buSzPct val="100000"/>
              <a:buFontTx/>
              <a:buChar char="•"/>
              <a:defRPr sz="1800">
                <a:solidFill>
                  <a:schemeClr val="accent1">
                    <a:lumMod val="75000"/>
                  </a:schemeClr>
                </a:solidFill>
              </a:defRPr>
            </a:lvl5pPr>
          </a:lstStyle>
          <a:p>
            <a:r>
              <a:rPr lang="cs-CZ" dirty="0"/>
              <a:t>Enter </a:t>
            </a:r>
            <a:r>
              <a:rPr lang="cs-CZ" dirty="0" err="1"/>
              <a:t>subtitle</a:t>
            </a:r>
            <a:r>
              <a:rPr lang="cs-CZ" dirty="0"/>
              <a:t>.</a:t>
            </a:r>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err="1"/>
              <a:t>Aut</a:t>
            </a:r>
            <a:r>
              <a:rPr lang="cs-CZ" dirty="0"/>
              <a:t>h</a:t>
            </a:r>
            <a:r>
              <a:rPr dirty="0"/>
              <a:t>or</a:t>
            </a:r>
            <a:br>
              <a:rPr lang="cs-CZ" dirty="0"/>
            </a:br>
            <a:r>
              <a:rPr dirty="0" err="1"/>
              <a:t>Dat</a:t>
            </a:r>
            <a:r>
              <a:rPr lang="cs-CZ" dirty="0"/>
              <a:t>e</a:t>
            </a:r>
            <a:endParaRPr dirty="0"/>
          </a:p>
        </p:txBody>
      </p:sp>
      <p:sp>
        <p:nvSpPr>
          <p:cNvPr id="14" name="Zástupný symbol obrázku 11">
            <a:extLst>
              <a:ext uri="{FF2B5EF4-FFF2-40B4-BE49-F238E27FC236}">
                <a16:creationId xmlns:a16="http://schemas.microsoft.com/office/drawing/2014/main" id="{32E4CA52-7B12-4421-8E99-C64B138BA4DE}"/>
              </a:ext>
            </a:extLst>
          </p:cNvPr>
          <p:cNvSpPr>
            <a:spLocks noGrp="1"/>
          </p:cNvSpPr>
          <p:nvPr>
            <p:ph type="pic" sz="quarter" idx="24" hasCustomPrompt="1"/>
          </p:nvPr>
        </p:nvSpPr>
        <p:spPr>
          <a:xfrm>
            <a:off x="11127942" y="-17585"/>
            <a:ext cx="1067297" cy="4642339"/>
          </a:xfrm>
          <a:custGeom>
            <a:avLst/>
            <a:gdLst>
              <a:gd name="connsiteX0" fmla="*/ 0 w 3070225"/>
              <a:gd name="connsiteY0" fmla="*/ 7518400 h 7518400"/>
              <a:gd name="connsiteX1" fmla="*/ 767556 w 3070225"/>
              <a:gd name="connsiteY1" fmla="*/ 0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0225"/>
              <a:gd name="connsiteY0" fmla="*/ 7518400 h 7518400"/>
              <a:gd name="connsiteX1" fmla="*/ 428191 w 3070225"/>
              <a:gd name="connsiteY1" fmla="*/ 2290713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5667"/>
              <a:gd name="connsiteY0" fmla="*/ 7518400 h 7518400"/>
              <a:gd name="connsiteX1" fmla="*/ 428191 w 3075667"/>
              <a:gd name="connsiteY1" fmla="*/ 2290713 h 7518400"/>
              <a:gd name="connsiteX2" fmla="*/ 3070225 w 3075667"/>
              <a:gd name="connsiteY2" fmla="*/ 0 h 7518400"/>
              <a:gd name="connsiteX3" fmla="*/ 3075667 w 3075667"/>
              <a:gd name="connsiteY3" fmla="*/ 7452413 h 7518400"/>
              <a:gd name="connsiteX4" fmla="*/ 0 w 3075667"/>
              <a:gd name="connsiteY4" fmla="*/ 7518400 h 7518400"/>
              <a:gd name="connsiteX0" fmla="*/ 5442 w 2647476"/>
              <a:gd name="connsiteY0" fmla="*/ 5312528 h 7452413"/>
              <a:gd name="connsiteX1" fmla="*/ 0 w 2647476"/>
              <a:gd name="connsiteY1" fmla="*/ 2290713 h 7452413"/>
              <a:gd name="connsiteX2" fmla="*/ 2642034 w 2647476"/>
              <a:gd name="connsiteY2" fmla="*/ 0 h 7452413"/>
              <a:gd name="connsiteX3" fmla="*/ 2647476 w 2647476"/>
              <a:gd name="connsiteY3" fmla="*/ 7452413 h 7452413"/>
              <a:gd name="connsiteX4" fmla="*/ 5442 w 2647476"/>
              <a:gd name="connsiteY4" fmla="*/ 5312528 h 7452413"/>
              <a:gd name="connsiteX0" fmla="*/ 5442 w 2647476"/>
              <a:gd name="connsiteY0" fmla="*/ 5312528 h 7452413"/>
              <a:gd name="connsiteX1" fmla="*/ 0 w 2647476"/>
              <a:gd name="connsiteY1" fmla="*/ 2290713 h 7452413"/>
              <a:gd name="connsiteX2" fmla="*/ 891143 w 2647476"/>
              <a:gd name="connsiteY2" fmla="*/ 1512766 h 7452413"/>
              <a:gd name="connsiteX3" fmla="*/ 2642034 w 2647476"/>
              <a:gd name="connsiteY3" fmla="*/ 0 h 7452413"/>
              <a:gd name="connsiteX4" fmla="*/ 2647476 w 2647476"/>
              <a:gd name="connsiteY4" fmla="*/ 7452413 h 7452413"/>
              <a:gd name="connsiteX5" fmla="*/ 5442 w 2647476"/>
              <a:gd name="connsiteY5" fmla="*/ 5312528 h 7452413"/>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5442 w 2647476"/>
              <a:gd name="connsiteY5" fmla="*/ 3799762 h 5939647"/>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1058196 w 2647476"/>
              <a:gd name="connsiteY5" fmla="*/ 4642339 h 5939647"/>
              <a:gd name="connsiteX6" fmla="*/ 5442 w 2647476"/>
              <a:gd name="connsiteY6" fmla="*/ 3799762 h 5939647"/>
              <a:gd name="connsiteX0" fmla="*/ 5442 w 1064860"/>
              <a:gd name="connsiteY0" fmla="*/ 3799762 h 4642339"/>
              <a:gd name="connsiteX1" fmla="*/ 0 w 1064860"/>
              <a:gd name="connsiteY1" fmla="*/ 777947 h 4642339"/>
              <a:gd name="connsiteX2" fmla="*/ 891143 w 1064860"/>
              <a:gd name="connsiteY2" fmla="*/ 0 h 4642339"/>
              <a:gd name="connsiteX3" fmla="*/ 1050626 w 1064860"/>
              <a:gd name="connsiteY3" fmla="*/ 17095 h 4642339"/>
              <a:gd name="connsiteX4" fmla="*/ 1064860 w 1064860"/>
              <a:gd name="connsiteY4" fmla="*/ 3556932 h 4642339"/>
              <a:gd name="connsiteX5" fmla="*/ 1058196 w 1064860"/>
              <a:gd name="connsiteY5" fmla="*/ 4642339 h 4642339"/>
              <a:gd name="connsiteX6" fmla="*/ 5442 w 1064860"/>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9252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7297" h="4642339">
                <a:moveTo>
                  <a:pt x="5442" y="3799762"/>
                </a:moveTo>
                <a:lnTo>
                  <a:pt x="0" y="777947"/>
                </a:lnTo>
                <a:cubicBezTo>
                  <a:pt x="291186" y="518631"/>
                  <a:pt x="599957" y="259316"/>
                  <a:pt x="891143" y="0"/>
                </a:cubicBezTo>
                <a:lnTo>
                  <a:pt x="1059252" y="17095"/>
                </a:lnTo>
                <a:cubicBezTo>
                  <a:pt x="1063997" y="1197041"/>
                  <a:pt x="1060115" y="2376986"/>
                  <a:pt x="1064860" y="3556932"/>
                </a:cubicBezTo>
                <a:cubicBezTo>
                  <a:pt x="1062639" y="3918734"/>
                  <a:pt x="1069043" y="4280537"/>
                  <a:pt x="1066822" y="4642339"/>
                </a:cubicBezTo>
                <a:lnTo>
                  <a:pt x="5442" y="3799762"/>
                </a:lnTo>
                <a:close/>
              </a:path>
            </a:pathLst>
          </a:custGeom>
          <a:gradFill>
            <a:gsLst>
              <a:gs pos="0">
                <a:schemeClr val="bg1">
                  <a:lumMod val="65000"/>
                  <a:alpha val="0"/>
                </a:schemeClr>
              </a:gs>
              <a:gs pos="100000">
                <a:schemeClr val="bg1">
                  <a:lumMod val="85000"/>
                </a:schemeClr>
              </a:gs>
            </a:gsLst>
            <a:lin ang="10800000" scaled="0"/>
          </a:gradFill>
        </p:spPr>
        <p:txBody>
          <a:bodyPr anchor="ctr">
            <a:normAutofit/>
          </a:bodyPr>
          <a:lstStyle>
            <a:lvl1pPr marL="0" indent="0">
              <a:buNone/>
              <a:defRPr sz="1100"/>
            </a:lvl1pPr>
          </a:lstStyle>
          <a:p>
            <a:r>
              <a:rPr lang="cs-CZ" dirty="0"/>
              <a:t>Insert </a:t>
            </a:r>
            <a:r>
              <a:rPr lang="cs-CZ" dirty="0" err="1"/>
              <a:t>picture</a:t>
            </a:r>
            <a:endParaRPr lang="cs-CZ" dirty="0"/>
          </a:p>
        </p:txBody>
      </p:sp>
      <p:sp>
        <p:nvSpPr>
          <p:cNvPr id="15" name="Zástupný symbol obrázku 2">
            <a:extLst>
              <a:ext uri="{FF2B5EF4-FFF2-40B4-BE49-F238E27FC236}">
                <a16:creationId xmlns:a16="http://schemas.microsoft.com/office/drawing/2014/main" id="{0FA1225F-80D4-4960-A1A7-DFCBFDD0069B}"/>
              </a:ext>
            </a:extLst>
          </p:cNvPr>
          <p:cNvSpPr>
            <a:spLocks noGrp="1"/>
          </p:cNvSpPr>
          <p:nvPr>
            <p:ph type="pic" sz="quarter" idx="22" hasCustomPrompt="1"/>
          </p:nvPr>
        </p:nvSpPr>
        <p:spPr>
          <a:xfrm>
            <a:off x="5840210" y="-8792"/>
            <a:ext cx="4657397" cy="4852299"/>
          </a:xfrm>
          <a:custGeom>
            <a:avLst/>
            <a:gdLst>
              <a:gd name="connsiteX0" fmla="*/ 0 w 4677281"/>
              <a:gd name="connsiteY0" fmla="*/ 5588949 h 5588949"/>
              <a:gd name="connsiteX1" fmla="*/ 1169320 w 4677281"/>
              <a:gd name="connsiteY1" fmla="*/ 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77281"/>
              <a:gd name="connsiteY0" fmla="*/ 5588949 h 5588949"/>
              <a:gd name="connsiteX1" fmla="*/ 397 w 4677281"/>
              <a:gd name="connsiteY1" fmla="*/ 2828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49001"/>
              <a:gd name="connsiteY0" fmla="*/ 5560669 h 5560669"/>
              <a:gd name="connsiteX1" fmla="*/ 397 w 4649001"/>
              <a:gd name="connsiteY1" fmla="*/ 0 h 5560669"/>
              <a:gd name="connsiteX2" fmla="*/ 4649001 w 4649001"/>
              <a:gd name="connsiteY2" fmla="*/ 1451729 h 5560669"/>
              <a:gd name="connsiteX3" fmla="*/ 3507961 w 4649001"/>
              <a:gd name="connsiteY3" fmla="*/ 5560669 h 5560669"/>
              <a:gd name="connsiteX4" fmla="*/ 0 w 4649001"/>
              <a:gd name="connsiteY4" fmla="*/ 5560669 h 5560669"/>
              <a:gd name="connsiteX0" fmla="*/ 0 w 4649001"/>
              <a:gd name="connsiteY0" fmla="*/ 5560669 h 5560669"/>
              <a:gd name="connsiteX1" fmla="*/ 397 w 4649001"/>
              <a:gd name="connsiteY1" fmla="*/ 0 h 5560669"/>
              <a:gd name="connsiteX2" fmla="*/ 4649001 w 4649001"/>
              <a:gd name="connsiteY2" fmla="*/ 1451729 h 5560669"/>
              <a:gd name="connsiteX3" fmla="*/ 4648604 w 4649001"/>
              <a:gd name="connsiteY3" fmla="*/ 3976966 h 5560669"/>
              <a:gd name="connsiteX4" fmla="*/ 0 w 4649001"/>
              <a:gd name="connsiteY4" fmla="*/ 5560669 h 5560669"/>
              <a:gd name="connsiteX0" fmla="*/ 0 w 4649001"/>
              <a:gd name="connsiteY0" fmla="*/ 5560669 h 5560669"/>
              <a:gd name="connsiteX1" fmla="*/ 397 w 4649001"/>
              <a:gd name="connsiteY1" fmla="*/ 0 h 5560669"/>
              <a:gd name="connsiteX2" fmla="*/ 2293071 w 4649001"/>
              <a:gd name="connsiteY2" fmla="*/ 708370 h 5560669"/>
              <a:gd name="connsiteX3" fmla="*/ 4649001 w 4649001"/>
              <a:gd name="connsiteY3" fmla="*/ 1451729 h 5560669"/>
              <a:gd name="connsiteX4" fmla="*/ 4648604 w 4649001"/>
              <a:gd name="connsiteY4" fmla="*/ 3976966 h 5560669"/>
              <a:gd name="connsiteX5" fmla="*/ 0 w 4649001"/>
              <a:gd name="connsiteY5" fmla="*/ 5560669 h 5560669"/>
              <a:gd name="connsiteX0" fmla="*/ 17187 w 4666188"/>
              <a:gd name="connsiteY0" fmla="*/ 4852299 h 4852299"/>
              <a:gd name="connsiteX1" fmla="*/ 0 w 4666188"/>
              <a:gd name="connsiteY1" fmla="*/ 3807 h 4852299"/>
              <a:gd name="connsiteX2" fmla="*/ 2310258 w 4666188"/>
              <a:gd name="connsiteY2" fmla="*/ 0 h 4852299"/>
              <a:gd name="connsiteX3" fmla="*/ 4666188 w 4666188"/>
              <a:gd name="connsiteY3" fmla="*/ 743359 h 4852299"/>
              <a:gd name="connsiteX4" fmla="*/ 4665791 w 4666188"/>
              <a:gd name="connsiteY4" fmla="*/ 3268596 h 4852299"/>
              <a:gd name="connsiteX5" fmla="*/ 17187 w 4666188"/>
              <a:gd name="connsiteY5" fmla="*/ 4852299 h 4852299"/>
              <a:gd name="connsiteX0" fmla="*/ 0 w 4649001"/>
              <a:gd name="connsiteY0" fmla="*/ 4852299 h 4852299"/>
              <a:gd name="connsiteX1" fmla="*/ 397 w 4649001"/>
              <a:gd name="connsiteY1" fmla="*/ 3807 h 4852299"/>
              <a:gd name="connsiteX2" fmla="*/ 2293071 w 4649001"/>
              <a:gd name="connsiteY2" fmla="*/ 0 h 4852299"/>
              <a:gd name="connsiteX3" fmla="*/ 4649001 w 4649001"/>
              <a:gd name="connsiteY3" fmla="*/ 743359 h 4852299"/>
              <a:gd name="connsiteX4" fmla="*/ 4648604 w 4649001"/>
              <a:gd name="connsiteY4" fmla="*/ 3268596 h 4852299"/>
              <a:gd name="connsiteX5" fmla="*/ 0 w 4649001"/>
              <a:gd name="connsiteY5" fmla="*/ 4852299 h 4852299"/>
              <a:gd name="connsiteX0" fmla="*/ 8396 w 4657397"/>
              <a:gd name="connsiteY0" fmla="*/ 4852299 h 4852299"/>
              <a:gd name="connsiteX1" fmla="*/ 1 w 4657397"/>
              <a:gd name="connsiteY1" fmla="*/ 3807 h 4852299"/>
              <a:gd name="connsiteX2" fmla="*/ 2301467 w 4657397"/>
              <a:gd name="connsiteY2" fmla="*/ 0 h 4852299"/>
              <a:gd name="connsiteX3" fmla="*/ 4657397 w 4657397"/>
              <a:gd name="connsiteY3" fmla="*/ 743359 h 4852299"/>
              <a:gd name="connsiteX4" fmla="*/ 4657000 w 4657397"/>
              <a:gd name="connsiteY4" fmla="*/ 3268596 h 4852299"/>
              <a:gd name="connsiteX5" fmla="*/ 8396 w 4657397"/>
              <a:gd name="connsiteY5" fmla="*/ 4852299 h 485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7397" h="4852299">
                <a:moveTo>
                  <a:pt x="8396" y="4852299"/>
                </a:moveTo>
                <a:cubicBezTo>
                  <a:pt x="8528" y="2998743"/>
                  <a:pt x="-131" y="1857363"/>
                  <a:pt x="1" y="3807"/>
                </a:cubicBezTo>
                <a:lnTo>
                  <a:pt x="2301467" y="0"/>
                </a:lnTo>
                <a:lnTo>
                  <a:pt x="4657397" y="743359"/>
                </a:lnTo>
                <a:cubicBezTo>
                  <a:pt x="4657265" y="1585105"/>
                  <a:pt x="4657132" y="2426850"/>
                  <a:pt x="4657000" y="3268596"/>
                </a:cubicBezTo>
                <a:lnTo>
                  <a:pt x="8396" y="4852299"/>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sp>
        <p:nvSpPr>
          <p:cNvPr id="5" name="Zástupný symbol obrázku 4">
            <a:extLst>
              <a:ext uri="{FF2B5EF4-FFF2-40B4-BE49-F238E27FC236}">
                <a16:creationId xmlns:a16="http://schemas.microsoft.com/office/drawing/2014/main" id="{6EFDB9B7-8CAA-46D8-AA1F-D840BD257321}"/>
              </a:ext>
            </a:extLst>
          </p:cNvPr>
          <p:cNvSpPr>
            <a:spLocks noGrp="1"/>
          </p:cNvSpPr>
          <p:nvPr>
            <p:ph type="pic" sz="quarter" idx="23" hasCustomPrompt="1"/>
          </p:nvPr>
        </p:nvSpPr>
        <p:spPr>
          <a:xfrm>
            <a:off x="6741084" y="2903303"/>
            <a:ext cx="5456883" cy="3468573"/>
          </a:xfrm>
          <a:custGeom>
            <a:avLst/>
            <a:gdLst>
              <a:gd name="connsiteX0" fmla="*/ 0 w 5659437"/>
              <a:gd name="connsiteY0" fmla="*/ 2695575 h 2695575"/>
              <a:gd name="connsiteX1" fmla="*/ 673894 w 5659437"/>
              <a:gd name="connsiteY1" fmla="*/ 0 h 2695575"/>
              <a:gd name="connsiteX2" fmla="*/ 5659437 w 5659437"/>
              <a:gd name="connsiteY2" fmla="*/ 0 h 2695575"/>
              <a:gd name="connsiteX3" fmla="*/ 4985543 w 5659437"/>
              <a:gd name="connsiteY3" fmla="*/ 2695575 h 2695575"/>
              <a:gd name="connsiteX4" fmla="*/ 0 w 5659437"/>
              <a:gd name="connsiteY4" fmla="*/ 2695575 h 2695575"/>
              <a:gd name="connsiteX0" fmla="*/ 0 w 5659437"/>
              <a:gd name="connsiteY0" fmla="*/ 3044367 h 3044367"/>
              <a:gd name="connsiteX1" fmla="*/ 211981 w 5659437"/>
              <a:gd name="connsiteY1" fmla="*/ 0 h 3044367"/>
              <a:gd name="connsiteX2" fmla="*/ 5659437 w 5659437"/>
              <a:gd name="connsiteY2" fmla="*/ 348792 h 3044367"/>
              <a:gd name="connsiteX3" fmla="*/ 4985543 w 5659437"/>
              <a:gd name="connsiteY3" fmla="*/ 3044367 h 3044367"/>
              <a:gd name="connsiteX4" fmla="*/ 0 w 5659437"/>
              <a:gd name="connsiteY4" fmla="*/ 3044367 h 3044367"/>
              <a:gd name="connsiteX0" fmla="*/ 23689 w 5447456"/>
              <a:gd name="connsiteY0" fmla="*/ 2167674 h 3044367"/>
              <a:gd name="connsiteX1" fmla="*/ 0 w 5447456"/>
              <a:gd name="connsiteY1" fmla="*/ 0 h 3044367"/>
              <a:gd name="connsiteX2" fmla="*/ 5447456 w 5447456"/>
              <a:gd name="connsiteY2" fmla="*/ 348792 h 3044367"/>
              <a:gd name="connsiteX3" fmla="*/ 4773562 w 5447456"/>
              <a:gd name="connsiteY3" fmla="*/ 3044367 h 3044367"/>
              <a:gd name="connsiteX4" fmla="*/ 23689 w 5447456"/>
              <a:gd name="connsiteY4" fmla="*/ 2167674 h 3044367"/>
              <a:gd name="connsiteX0" fmla="*/ 23689 w 5452292"/>
              <a:gd name="connsiteY0" fmla="*/ 2167674 h 3468573"/>
              <a:gd name="connsiteX1" fmla="*/ 0 w 5452292"/>
              <a:gd name="connsiteY1" fmla="*/ 0 h 3468573"/>
              <a:gd name="connsiteX2" fmla="*/ 5447456 w 5452292"/>
              <a:gd name="connsiteY2" fmla="*/ 348792 h 3468573"/>
              <a:gd name="connsiteX3" fmla="*/ 5452292 w 5452292"/>
              <a:gd name="connsiteY3" fmla="*/ 3468573 h 3468573"/>
              <a:gd name="connsiteX4" fmla="*/ 23689 w 5452292"/>
              <a:gd name="connsiteY4" fmla="*/ 2167674 h 3468573"/>
              <a:gd name="connsiteX0" fmla="*/ 23689 w 5456883"/>
              <a:gd name="connsiteY0" fmla="*/ 2167674 h 3468573"/>
              <a:gd name="connsiteX1" fmla="*/ 0 w 5456883"/>
              <a:gd name="connsiteY1" fmla="*/ 0 h 3468573"/>
              <a:gd name="connsiteX2" fmla="*/ 5456883 w 5456883"/>
              <a:gd name="connsiteY2" fmla="*/ 377072 h 3468573"/>
              <a:gd name="connsiteX3" fmla="*/ 5452292 w 5456883"/>
              <a:gd name="connsiteY3" fmla="*/ 3468573 h 3468573"/>
              <a:gd name="connsiteX4" fmla="*/ 23689 w 5456883"/>
              <a:gd name="connsiteY4" fmla="*/ 2167674 h 346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6883" h="3468573">
                <a:moveTo>
                  <a:pt x="23689" y="2167674"/>
                </a:moveTo>
                <a:lnTo>
                  <a:pt x="0" y="0"/>
                </a:lnTo>
                <a:lnTo>
                  <a:pt x="5456883" y="377072"/>
                </a:lnTo>
                <a:cubicBezTo>
                  <a:pt x="5455353" y="1407572"/>
                  <a:pt x="5453822" y="2438073"/>
                  <a:pt x="5452292" y="3468573"/>
                </a:cubicBezTo>
                <a:lnTo>
                  <a:pt x="23689" y="2167674"/>
                </a:lnTo>
                <a:close/>
              </a:path>
            </a:pathLst>
          </a:custGeom>
          <a:gradFill>
            <a:gsLst>
              <a:gs pos="0">
                <a:schemeClr val="bg1">
                  <a:lumMod val="65000"/>
                </a:schemeClr>
              </a:gs>
              <a:gs pos="100000">
                <a:schemeClr val="bg1">
                  <a:lumMod val="85000"/>
                </a:schemeClr>
              </a:gs>
            </a:gsLst>
            <a:lin ang="10800000" scaled="0"/>
          </a:gradFill>
        </p:spPr>
        <p:txBody>
          <a:bodyPr anchor="ctr">
            <a:normAutofit/>
          </a:bodyPr>
          <a:lstStyle>
            <a:lvl1pPr>
              <a:buNone/>
              <a:defRPr sz="1100"/>
            </a:lvl1pPr>
          </a:lstStyle>
          <a:p>
            <a:r>
              <a:rPr lang="cs-CZ" dirty="0"/>
              <a:t>Insert </a:t>
            </a:r>
            <a:r>
              <a:rPr lang="cs-CZ" dirty="0" err="1"/>
              <a:t>picture</a:t>
            </a:r>
            <a:endParaRPr lang="cs-CZ" dirty="0"/>
          </a:p>
        </p:txBody>
      </p:sp>
      <p:pic>
        <p:nvPicPr>
          <p:cNvPr id="12" name="Obrázek 11">
            <a:extLst>
              <a:ext uri="{FF2B5EF4-FFF2-40B4-BE49-F238E27FC236}">
                <a16:creationId xmlns:a16="http://schemas.microsoft.com/office/drawing/2014/main" id="{4DACFD32-D882-4637-8FB8-9003E4C8881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5854" y="277263"/>
            <a:ext cx="1458659" cy="857950"/>
          </a:xfrm>
          <a:prstGeom prst="rect">
            <a:avLst/>
          </a:prstGeom>
        </p:spPr>
      </p:pic>
    </p:spTree>
    <p:extLst>
      <p:ext uri="{BB962C8B-B14F-4D97-AF65-F5344CB8AC3E}">
        <p14:creationId xmlns:p14="http://schemas.microsoft.com/office/powerpoint/2010/main" val="18596734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ola">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32843ED8-1DF7-4BAB-8E56-0295B9562E47}"/>
              </a:ext>
            </a:extLst>
          </p:cNvPr>
          <p:cNvSpPr>
            <a:spLocks noGrp="1"/>
          </p:cNvSpPr>
          <p:nvPr>
            <p:ph type="ftr" sz="quarter" idx="11"/>
          </p:nvPr>
        </p:nvSpPr>
        <p:spPr>
          <a:xfrm>
            <a:off x="444499" y="6173787"/>
            <a:ext cx="6553200" cy="365125"/>
          </a:xfrm>
        </p:spPr>
        <p:txBody>
          <a:bodyPr/>
          <a:lstStyle>
            <a:lvl1pPr algn="l">
              <a:defRPr/>
            </a:lvl1pPr>
          </a:lstStyle>
          <a:p>
            <a:r>
              <a:rPr lang="en-US"/>
              <a:t>Operational Research I, ŠAU, Jan Fábry, 9.11. 2022</a:t>
            </a:r>
            <a:endParaRPr lang="cs-CZ" dirty="0"/>
          </a:p>
        </p:txBody>
      </p:sp>
      <p:sp>
        <p:nvSpPr>
          <p:cNvPr id="5" name="Zástupný symbol pro číslo snímku 4">
            <a:extLst>
              <a:ext uri="{FF2B5EF4-FFF2-40B4-BE49-F238E27FC236}">
                <a16:creationId xmlns:a16="http://schemas.microsoft.com/office/drawing/2014/main" id="{B3D6331E-CB7B-4362-AD65-E326A47E5F5B}"/>
              </a:ext>
            </a:extLst>
          </p:cNvPr>
          <p:cNvSpPr>
            <a:spLocks noGrp="1"/>
          </p:cNvSpPr>
          <p:nvPr>
            <p:ph type="sldNum" sz="quarter" idx="12"/>
          </p:nvPr>
        </p:nvSpPr>
        <p:spPr>
          <a:xfrm>
            <a:off x="9004301" y="6085897"/>
            <a:ext cx="2743200" cy="365125"/>
          </a:xfrm>
        </p:spPr>
        <p:txBody>
          <a:bodyPr/>
          <a:lstStyle/>
          <a:p>
            <a:fld id="{2CCBFC96-D0B0-4748-8307-6E5E2D74C2B0}" type="slidenum">
              <a:rPr lang="cs-CZ" smtClean="0"/>
              <a:t>‹#›</a:t>
            </a:fld>
            <a:endParaRPr lang="cs-CZ"/>
          </a:p>
        </p:txBody>
      </p:sp>
      <p:sp>
        <p:nvSpPr>
          <p:cNvPr id="6" name="Text názvu">
            <a:extLst>
              <a:ext uri="{FF2B5EF4-FFF2-40B4-BE49-F238E27FC236}">
                <a16:creationId xmlns:a16="http://schemas.microsoft.com/office/drawing/2014/main" id="{FF7E7A73-21D0-413A-A71D-342857EBB711}"/>
              </a:ext>
            </a:extLst>
          </p:cNvPr>
          <p:cNvSpPr txBox="1">
            <a:spLocks noGrp="1"/>
          </p:cNvSpPr>
          <p:nvPr>
            <p:ph type="title" hasCustomPrompt="1"/>
          </p:nvPr>
        </p:nvSpPr>
        <p:spPr>
          <a:xfrm>
            <a:off x="444500" y="2973323"/>
            <a:ext cx="6535739" cy="736437"/>
          </a:xfrm>
          <a:prstGeom prst="rect">
            <a:avLst/>
          </a:prstGeom>
        </p:spPr>
        <p:txBody>
          <a:bodyPr/>
          <a:lstStyle/>
          <a:p>
            <a:r>
              <a:rPr lang="cs-CZ" dirty="0" err="1"/>
              <a:t>Title</a:t>
            </a:r>
            <a:r>
              <a:rPr lang="cs-CZ" dirty="0"/>
              <a:t> text</a:t>
            </a:r>
            <a:endParaRPr dirty="0"/>
          </a:p>
        </p:txBody>
      </p:sp>
      <p:sp>
        <p:nvSpPr>
          <p:cNvPr id="7" name="Zástupný text 6">
            <a:extLst>
              <a:ext uri="{FF2B5EF4-FFF2-40B4-BE49-F238E27FC236}">
                <a16:creationId xmlns:a16="http://schemas.microsoft.com/office/drawing/2014/main" id="{48EEE370-3843-4069-B9CB-48DBD1E46234}"/>
              </a:ext>
            </a:extLst>
          </p:cNvPr>
          <p:cNvSpPr>
            <a:spLocks noGrp="1"/>
          </p:cNvSpPr>
          <p:nvPr>
            <p:ph type="body" sz="quarter" idx="21" hasCustomPrompt="1"/>
          </p:nvPr>
        </p:nvSpPr>
        <p:spPr>
          <a:xfrm>
            <a:off x="444500" y="2506663"/>
            <a:ext cx="6535738" cy="448234"/>
          </a:xfrm>
          <a:prstGeom prst="rect">
            <a:avLst/>
          </a:prstGeom>
        </p:spPr>
        <p:txBody>
          <a:bodyPr>
            <a:normAutofit/>
          </a:bodyPr>
          <a:lstStyle>
            <a:lvl1pPr marL="0" indent="0" defTabSz="786384">
              <a:spcBef>
                <a:spcPts val="800"/>
              </a:spcBef>
              <a:buClr>
                <a:srgbClr val="D9D9D9"/>
              </a:buClr>
              <a:buSzTx/>
              <a:buFont typeface="Wingdings"/>
              <a:buNone/>
              <a:defRPr sz="2580" b="1">
                <a:solidFill>
                  <a:schemeClr val="accent1">
                    <a:lumMod val="75000"/>
                  </a:schemeClr>
                </a:solidFill>
              </a:defRPr>
            </a:lvl1pPr>
          </a:lstStyle>
          <a:p>
            <a:r>
              <a:rPr lang="en-US" dirty="0"/>
              <a:t>Click to insert chapter number.</a:t>
            </a:r>
          </a:p>
        </p:txBody>
      </p:sp>
      <p:sp>
        <p:nvSpPr>
          <p:cNvPr id="8" name="Text úrovně 1">
            <a:extLst>
              <a:ext uri="{FF2B5EF4-FFF2-40B4-BE49-F238E27FC236}">
                <a16:creationId xmlns:a16="http://schemas.microsoft.com/office/drawing/2014/main" id="{CB2A18A9-072A-4C1E-8A0B-C14E9E74A602}"/>
              </a:ext>
            </a:extLst>
          </p:cNvPr>
          <p:cNvSpPr txBox="1">
            <a:spLocks noGrp="1"/>
          </p:cNvSpPr>
          <p:nvPr>
            <p:ph type="body" sz="quarter" idx="23" hasCustomPrompt="1"/>
          </p:nvPr>
        </p:nvSpPr>
        <p:spPr>
          <a:xfrm>
            <a:off x="444500" y="3718814"/>
            <a:ext cx="6553200" cy="2276380"/>
          </a:xfrm>
          <a:prstGeom prst="rect">
            <a:avLst/>
          </a:prstGeom>
        </p:spPr>
        <p:txBody>
          <a:bodyPr>
            <a:normAutofit/>
          </a:bodyPr>
          <a:lstStyle>
            <a:lvl1pPr marL="0" indent="0">
              <a:lnSpc>
                <a:spcPct val="120000"/>
              </a:lnSpc>
              <a:buClr>
                <a:srgbClr val="D9D9D9"/>
              </a:buClr>
              <a:buSzTx/>
              <a:buFont typeface="Wingdings"/>
              <a:buNone/>
              <a:defRPr sz="1800">
                <a:solidFill>
                  <a:schemeClr val="tx1"/>
                </a:solidFill>
              </a:defRPr>
            </a:lvl1pPr>
          </a:lstStyle>
          <a:p>
            <a:r>
              <a:rPr dirty="0"/>
              <a:t>Text </a:t>
            </a:r>
            <a:r>
              <a:rPr lang="cs-CZ" dirty="0"/>
              <a:t>level</a:t>
            </a:r>
            <a:r>
              <a:rPr dirty="0"/>
              <a:t> 1</a:t>
            </a:r>
          </a:p>
        </p:txBody>
      </p:sp>
      <p:sp>
        <p:nvSpPr>
          <p:cNvPr id="12" name="Zástupný symbol obrázku 11">
            <a:extLst>
              <a:ext uri="{FF2B5EF4-FFF2-40B4-BE49-F238E27FC236}">
                <a16:creationId xmlns:a16="http://schemas.microsoft.com/office/drawing/2014/main" id="{1F90B6E8-8A32-4354-A1C5-8B5012EA2982}"/>
              </a:ext>
            </a:extLst>
          </p:cNvPr>
          <p:cNvSpPr>
            <a:spLocks noGrp="1"/>
          </p:cNvSpPr>
          <p:nvPr>
            <p:ph type="pic" sz="quarter" idx="24" hasCustomPrompt="1"/>
          </p:nvPr>
        </p:nvSpPr>
        <p:spPr>
          <a:xfrm>
            <a:off x="7749459" y="0"/>
            <a:ext cx="4442541" cy="6180138"/>
          </a:xfrm>
          <a:custGeom>
            <a:avLst/>
            <a:gdLst>
              <a:gd name="connsiteX0" fmla="*/ 0 w 4440237"/>
              <a:gd name="connsiteY0" fmla="*/ 6180138 h 6180138"/>
              <a:gd name="connsiteX1" fmla="*/ 1110059 w 4440237"/>
              <a:gd name="connsiteY1" fmla="*/ 0 h 6180138"/>
              <a:gd name="connsiteX2" fmla="*/ 4440237 w 4440237"/>
              <a:gd name="connsiteY2" fmla="*/ 0 h 6180138"/>
              <a:gd name="connsiteX3" fmla="*/ 3330178 w 4440237"/>
              <a:gd name="connsiteY3" fmla="*/ 6180138 h 6180138"/>
              <a:gd name="connsiteX4" fmla="*/ 0 w 4440237"/>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3332482 w 4442541"/>
              <a:gd name="connsiteY3" fmla="*/ 6180138 h 6180138"/>
              <a:gd name="connsiteX4" fmla="*/ 2304 w 4442541"/>
              <a:gd name="connsiteY4" fmla="*/ 6180138 h 6180138"/>
              <a:gd name="connsiteX0" fmla="*/ 2304 w 4444845"/>
              <a:gd name="connsiteY0" fmla="*/ 6180138 h 6180138"/>
              <a:gd name="connsiteX1" fmla="*/ 0 w 4444845"/>
              <a:gd name="connsiteY1" fmla="*/ 0 h 6180138"/>
              <a:gd name="connsiteX2" fmla="*/ 4442541 w 4444845"/>
              <a:gd name="connsiteY2" fmla="*/ 0 h 6180138"/>
              <a:gd name="connsiteX3" fmla="*/ 4444845 w 4444845"/>
              <a:gd name="connsiteY3" fmla="*/ 4577581 h 6180138"/>
              <a:gd name="connsiteX4" fmla="*/ 2304 w 4444845"/>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4435418 w 4442541"/>
              <a:gd name="connsiteY3" fmla="*/ 4605861 h 6180138"/>
              <a:gd name="connsiteX4" fmla="*/ 2304 w 4442541"/>
              <a:gd name="connsiteY4" fmla="*/ 6180138 h 618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541" h="6180138">
                <a:moveTo>
                  <a:pt x="2304" y="6180138"/>
                </a:moveTo>
                <a:lnTo>
                  <a:pt x="0" y="0"/>
                </a:lnTo>
                <a:lnTo>
                  <a:pt x="4442541" y="0"/>
                </a:lnTo>
                <a:cubicBezTo>
                  <a:pt x="4440167" y="1535287"/>
                  <a:pt x="4437792" y="3070574"/>
                  <a:pt x="4435418" y="4605861"/>
                </a:cubicBezTo>
                <a:lnTo>
                  <a:pt x="2304" y="6180138"/>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pic>
        <p:nvPicPr>
          <p:cNvPr id="9" name="Obrázek 8">
            <a:extLst>
              <a:ext uri="{FF2B5EF4-FFF2-40B4-BE49-F238E27FC236}">
                <a16:creationId xmlns:a16="http://schemas.microsoft.com/office/drawing/2014/main" id="{3BF1464C-3C9A-4576-8571-148E344DD96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5854" y="277263"/>
            <a:ext cx="1458659" cy="857950"/>
          </a:xfrm>
          <a:prstGeom prst="rect">
            <a:avLst/>
          </a:prstGeom>
        </p:spPr>
      </p:pic>
    </p:spTree>
    <p:extLst>
      <p:ext uri="{BB962C8B-B14F-4D97-AF65-F5344CB8AC3E}">
        <p14:creationId xmlns:p14="http://schemas.microsoft.com/office/powerpoint/2010/main" val="17318771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bsah">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hasCustomPrompt="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rPr lang="cs-CZ" dirty="0" err="1"/>
              <a:t>Title</a:t>
            </a:r>
            <a:r>
              <a:rPr lang="cs-CZ" dirty="0"/>
              <a:t> text</a:t>
            </a:r>
            <a:endParaRPr dirty="0"/>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lang="cs-CZ" dirty="0"/>
              <a:t>level</a:t>
            </a:r>
            <a:r>
              <a:rPr dirty="0"/>
              <a:t> 1</a:t>
            </a:r>
          </a:p>
          <a:p>
            <a:pPr lvl="1"/>
            <a:r>
              <a:rPr dirty="0"/>
              <a:t>Text </a:t>
            </a:r>
            <a:r>
              <a:rPr lang="cs-CZ" dirty="0"/>
              <a:t>level</a:t>
            </a:r>
            <a:r>
              <a:rPr dirty="0"/>
              <a:t> 2</a:t>
            </a:r>
          </a:p>
          <a:p>
            <a:pPr lvl="2"/>
            <a:r>
              <a:rPr dirty="0"/>
              <a:t>Text</a:t>
            </a:r>
            <a:r>
              <a:rPr lang="cs-CZ" dirty="0"/>
              <a:t> level </a:t>
            </a:r>
            <a:r>
              <a:rPr dirty="0"/>
              <a:t>2</a:t>
            </a:r>
          </a:p>
          <a:p>
            <a:pPr lvl="3"/>
            <a:r>
              <a:rPr dirty="0"/>
              <a:t>Text </a:t>
            </a:r>
            <a:r>
              <a:rPr lang="cs-CZ" dirty="0"/>
              <a:t>level</a:t>
            </a:r>
            <a:r>
              <a:rPr dirty="0"/>
              <a:t> 3</a:t>
            </a:r>
          </a:p>
          <a:p>
            <a:pPr lvl="4"/>
            <a:r>
              <a:rPr dirty="0"/>
              <a:t>Text </a:t>
            </a:r>
            <a:r>
              <a:rPr lang="cs-CZ" dirty="0"/>
              <a:t>level</a:t>
            </a:r>
            <a:r>
              <a:rPr dirty="0"/>
              <a:t> 4</a:t>
            </a:r>
          </a:p>
          <a:p>
            <a:pPr lvl="5"/>
            <a:r>
              <a:rPr dirty="0"/>
              <a:t>Text </a:t>
            </a:r>
            <a:r>
              <a:rPr lang="cs-CZ" dirty="0"/>
              <a:t>level</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r>
              <a:rPr lang="en-US"/>
              <a:t>Operational Research I, ŠAU, Jan Fábry, 9.11. 2022</a:t>
            </a:r>
            <a:endParaRPr lang="cs-CZ" dirty="0"/>
          </a:p>
        </p:txBody>
      </p:sp>
      <p:pic>
        <p:nvPicPr>
          <p:cNvPr id="6" name="Obrázek 5">
            <a:extLst>
              <a:ext uri="{FF2B5EF4-FFF2-40B4-BE49-F238E27FC236}">
                <a16:creationId xmlns:a16="http://schemas.microsoft.com/office/drawing/2014/main" id="{BC95FB6E-8870-4BF2-A430-CFB5716E79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579462" y="208688"/>
            <a:ext cx="1458659" cy="857950"/>
          </a:xfrm>
          <a:prstGeom prst="rect">
            <a:avLst/>
          </a:prstGeom>
        </p:spPr>
      </p:pic>
    </p:spTree>
    <p:extLst>
      <p:ext uri="{BB962C8B-B14F-4D97-AF65-F5344CB8AC3E}">
        <p14:creationId xmlns:p14="http://schemas.microsoft.com/office/powerpoint/2010/main" val="9330170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bsah - prázdný">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hasCustomPrompt="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rPr lang="cs-CZ" dirty="0" err="1"/>
              <a:t>Title</a:t>
            </a:r>
            <a:r>
              <a:rPr lang="cs-CZ" dirty="0"/>
              <a:t> text</a:t>
            </a:r>
            <a:endParaRPr dirty="0"/>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lang="cs-CZ" dirty="0"/>
              <a:t>level</a:t>
            </a:r>
            <a:r>
              <a:rPr dirty="0"/>
              <a:t> 1</a:t>
            </a:r>
          </a:p>
          <a:p>
            <a:pPr lvl="1"/>
            <a:r>
              <a:rPr dirty="0"/>
              <a:t>Text </a:t>
            </a:r>
            <a:r>
              <a:rPr lang="cs-CZ" dirty="0"/>
              <a:t>level</a:t>
            </a:r>
            <a:r>
              <a:rPr dirty="0"/>
              <a:t> 2</a:t>
            </a:r>
          </a:p>
          <a:p>
            <a:pPr lvl="2"/>
            <a:r>
              <a:rPr dirty="0"/>
              <a:t>Text </a:t>
            </a:r>
            <a:r>
              <a:rPr lang="cs-CZ" dirty="0"/>
              <a:t>level</a:t>
            </a:r>
            <a:r>
              <a:rPr dirty="0"/>
              <a:t> 2</a:t>
            </a:r>
          </a:p>
          <a:p>
            <a:pPr lvl="3"/>
            <a:r>
              <a:rPr dirty="0"/>
              <a:t>Text </a:t>
            </a:r>
            <a:r>
              <a:rPr lang="cs-CZ" dirty="0"/>
              <a:t>level</a:t>
            </a:r>
            <a:r>
              <a:rPr dirty="0"/>
              <a:t> 3</a:t>
            </a:r>
          </a:p>
          <a:p>
            <a:pPr lvl="4"/>
            <a:r>
              <a:rPr dirty="0"/>
              <a:t>Text </a:t>
            </a:r>
            <a:r>
              <a:rPr lang="cs-CZ" dirty="0"/>
              <a:t>level</a:t>
            </a:r>
            <a:r>
              <a:rPr dirty="0"/>
              <a:t> 4</a:t>
            </a:r>
          </a:p>
          <a:p>
            <a:pPr lvl="5"/>
            <a:r>
              <a:rPr dirty="0"/>
              <a:t>Text </a:t>
            </a:r>
            <a:r>
              <a:rPr lang="cs-CZ" dirty="0"/>
              <a:t>level</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r>
              <a:rPr lang="en-US"/>
              <a:t>Operational Research I, ŠAU, Jan Fábry, 9.11. 2022</a:t>
            </a:r>
            <a:endParaRPr lang="cs-CZ" dirty="0"/>
          </a:p>
        </p:txBody>
      </p:sp>
      <p:pic>
        <p:nvPicPr>
          <p:cNvPr id="6" name="Obrázek 5">
            <a:extLst>
              <a:ext uri="{FF2B5EF4-FFF2-40B4-BE49-F238E27FC236}">
                <a16:creationId xmlns:a16="http://schemas.microsoft.com/office/drawing/2014/main" id="{C1917F96-D9BD-470F-A459-419885B3E6D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579462" y="208688"/>
            <a:ext cx="1458659" cy="857950"/>
          </a:xfrm>
          <a:prstGeom prst="rect">
            <a:avLst/>
          </a:prstGeom>
        </p:spPr>
      </p:pic>
    </p:spTree>
    <p:extLst>
      <p:ext uri="{BB962C8B-B14F-4D97-AF65-F5344CB8AC3E}">
        <p14:creationId xmlns:p14="http://schemas.microsoft.com/office/powerpoint/2010/main" val="27806543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bsah - obrázek">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hasCustomPrompt="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rPr lang="cs-CZ" dirty="0" err="1"/>
              <a:t>Title</a:t>
            </a:r>
            <a:r>
              <a:rPr lang="cs-CZ" dirty="0"/>
              <a:t> text</a:t>
            </a:r>
            <a:endParaRPr dirty="0"/>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428945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lang="cs-CZ" dirty="0"/>
              <a:t>Text level 1</a:t>
            </a:r>
          </a:p>
          <a:p>
            <a:pPr lvl="1"/>
            <a:r>
              <a:rPr lang="cs-CZ" dirty="0"/>
              <a:t>Text level 2</a:t>
            </a:r>
          </a:p>
          <a:p>
            <a:pPr lvl="2"/>
            <a:r>
              <a:rPr lang="cs-CZ" dirty="0"/>
              <a:t>Text level 2</a:t>
            </a:r>
          </a:p>
          <a:p>
            <a:pPr lvl="3"/>
            <a:r>
              <a:rPr lang="cs-CZ" dirty="0"/>
              <a:t>Text level 3</a:t>
            </a:r>
          </a:p>
          <a:p>
            <a:pPr lvl="4"/>
            <a:r>
              <a:rPr lang="cs-CZ" dirty="0"/>
              <a:t>Text level 4</a:t>
            </a:r>
          </a:p>
          <a:p>
            <a:pPr lvl="5"/>
            <a:r>
              <a:rPr lang="cs-CZ" dirty="0"/>
              <a:t>Text level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r>
              <a:rPr lang="en-US"/>
              <a:t>Operational Research I, ŠAU, Jan Fábry, 9.11. 2022</a:t>
            </a:r>
            <a:endParaRPr lang="cs-CZ" dirty="0"/>
          </a:p>
        </p:txBody>
      </p:sp>
      <p:sp>
        <p:nvSpPr>
          <p:cNvPr id="3" name="Zástupný symbol obrázku 2">
            <a:extLst>
              <a:ext uri="{FF2B5EF4-FFF2-40B4-BE49-F238E27FC236}">
                <a16:creationId xmlns:a16="http://schemas.microsoft.com/office/drawing/2014/main" id="{DB6AB0FB-5C1D-4B7A-8CE7-F1BF56E2E1C4}"/>
              </a:ext>
            </a:extLst>
          </p:cNvPr>
          <p:cNvSpPr>
            <a:spLocks noGrp="1"/>
          </p:cNvSpPr>
          <p:nvPr>
            <p:ph type="pic" sz="quarter" idx="24" hasCustomPrompt="1"/>
          </p:nvPr>
        </p:nvSpPr>
        <p:spPr>
          <a:xfrm>
            <a:off x="6320573" y="1654135"/>
            <a:ext cx="5429911" cy="4289453"/>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pic>
        <p:nvPicPr>
          <p:cNvPr id="7" name="Obrázek 6">
            <a:extLst>
              <a:ext uri="{FF2B5EF4-FFF2-40B4-BE49-F238E27FC236}">
                <a16:creationId xmlns:a16="http://schemas.microsoft.com/office/drawing/2014/main" id="{9B780A3A-A06F-47E9-96B4-0FE6EC2E8F3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579462" y="208688"/>
            <a:ext cx="1458659" cy="857950"/>
          </a:xfrm>
          <a:prstGeom prst="rect">
            <a:avLst/>
          </a:prstGeom>
        </p:spPr>
      </p:pic>
    </p:spTree>
    <p:extLst>
      <p:ext uri="{BB962C8B-B14F-4D97-AF65-F5344CB8AC3E}">
        <p14:creationId xmlns:p14="http://schemas.microsoft.com/office/powerpoint/2010/main" val="2269825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bsah - 4 obrázky">
    <p:spTree>
      <p:nvGrpSpPr>
        <p:cNvPr id="1" name=""/>
        <p:cNvGrpSpPr/>
        <p:nvPr/>
      </p:nvGrpSpPr>
      <p:grpSpPr>
        <a:xfrm>
          <a:off x="0" y="0"/>
          <a:ext cx="0" cy="0"/>
          <a:chOff x="0" y="0"/>
          <a:chExt cx="0" cy="0"/>
        </a:xfrm>
      </p:grpSpPr>
      <p:sp>
        <p:nvSpPr>
          <p:cNvPr id="18" name="Zástupný symbol obrázku 3">
            <a:extLst>
              <a:ext uri="{FF2B5EF4-FFF2-40B4-BE49-F238E27FC236}">
                <a16:creationId xmlns:a16="http://schemas.microsoft.com/office/drawing/2014/main" id="{AB7F9E6A-777D-44DD-A47B-5DD5FC8C8A86}"/>
              </a:ext>
            </a:extLst>
          </p:cNvPr>
          <p:cNvSpPr>
            <a:spLocks noGrp="1"/>
          </p:cNvSpPr>
          <p:nvPr>
            <p:ph type="pic" sz="quarter" idx="25" hasCustomPrompt="1"/>
          </p:nvPr>
        </p:nvSpPr>
        <p:spPr>
          <a:xfrm>
            <a:off x="9002780" y="1515861"/>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sp>
        <p:nvSpPr>
          <p:cNvPr id="20" name="Zástupný symbol obrázku 3">
            <a:extLst>
              <a:ext uri="{FF2B5EF4-FFF2-40B4-BE49-F238E27FC236}">
                <a16:creationId xmlns:a16="http://schemas.microsoft.com/office/drawing/2014/main" id="{EDCA234F-0E17-4D14-AB29-11CFBF7D94B5}"/>
              </a:ext>
            </a:extLst>
          </p:cNvPr>
          <p:cNvSpPr>
            <a:spLocks noGrp="1"/>
          </p:cNvSpPr>
          <p:nvPr>
            <p:ph type="pic" sz="quarter" idx="26" hasCustomPrompt="1"/>
          </p:nvPr>
        </p:nvSpPr>
        <p:spPr>
          <a:xfrm>
            <a:off x="5990209" y="1515860"/>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sp>
        <p:nvSpPr>
          <p:cNvPr id="21" name="Zástupný symbol obrázku 3">
            <a:extLst>
              <a:ext uri="{FF2B5EF4-FFF2-40B4-BE49-F238E27FC236}">
                <a16:creationId xmlns:a16="http://schemas.microsoft.com/office/drawing/2014/main" id="{17411511-1D11-48AE-8839-6957854EF4BE}"/>
              </a:ext>
            </a:extLst>
          </p:cNvPr>
          <p:cNvSpPr>
            <a:spLocks noGrp="1"/>
          </p:cNvSpPr>
          <p:nvPr>
            <p:ph type="pic" sz="quarter" idx="27" hasCustomPrompt="1"/>
          </p:nvPr>
        </p:nvSpPr>
        <p:spPr>
          <a:xfrm>
            <a:off x="5990209" y="3648588"/>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sp>
        <p:nvSpPr>
          <p:cNvPr id="22" name="Zástupný symbol obrázku 3">
            <a:extLst>
              <a:ext uri="{FF2B5EF4-FFF2-40B4-BE49-F238E27FC236}">
                <a16:creationId xmlns:a16="http://schemas.microsoft.com/office/drawing/2014/main" id="{D299162E-383C-4EBB-821A-1A31ACCF5315}"/>
              </a:ext>
            </a:extLst>
          </p:cNvPr>
          <p:cNvSpPr>
            <a:spLocks noGrp="1"/>
          </p:cNvSpPr>
          <p:nvPr>
            <p:ph type="pic" sz="quarter" idx="28" hasCustomPrompt="1"/>
          </p:nvPr>
        </p:nvSpPr>
        <p:spPr>
          <a:xfrm>
            <a:off x="9002780" y="3648587"/>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hasCustomPrompt="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rPr lang="cs-CZ" dirty="0" err="1"/>
              <a:t>Title</a:t>
            </a:r>
            <a:r>
              <a:rPr lang="cs-CZ" dirty="0"/>
              <a:t> text</a:t>
            </a:r>
            <a:endParaRPr dirty="0"/>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390604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lang="cs-CZ" dirty="0"/>
              <a:t>level</a:t>
            </a:r>
            <a:r>
              <a:rPr dirty="0"/>
              <a:t> 1</a:t>
            </a:r>
          </a:p>
          <a:p>
            <a:pPr lvl="1"/>
            <a:r>
              <a:rPr dirty="0"/>
              <a:t>Text </a:t>
            </a:r>
            <a:r>
              <a:rPr lang="cs-CZ" dirty="0"/>
              <a:t>level</a:t>
            </a:r>
            <a:r>
              <a:rPr dirty="0"/>
              <a:t> 2</a:t>
            </a:r>
          </a:p>
          <a:p>
            <a:pPr lvl="2"/>
            <a:r>
              <a:rPr dirty="0"/>
              <a:t>Text </a:t>
            </a:r>
            <a:r>
              <a:rPr lang="cs-CZ" dirty="0"/>
              <a:t>level</a:t>
            </a:r>
            <a:r>
              <a:rPr dirty="0"/>
              <a:t> 2</a:t>
            </a:r>
          </a:p>
          <a:p>
            <a:pPr lvl="3"/>
            <a:r>
              <a:rPr dirty="0"/>
              <a:t>Text </a:t>
            </a:r>
            <a:r>
              <a:rPr lang="cs-CZ" dirty="0"/>
              <a:t>level</a:t>
            </a:r>
            <a:r>
              <a:rPr dirty="0"/>
              <a:t> 3</a:t>
            </a:r>
          </a:p>
          <a:p>
            <a:pPr lvl="4"/>
            <a:r>
              <a:rPr dirty="0"/>
              <a:t>Text </a:t>
            </a:r>
            <a:r>
              <a:rPr lang="cs-CZ" dirty="0"/>
              <a:t>level</a:t>
            </a:r>
            <a:r>
              <a:rPr dirty="0"/>
              <a:t> 4</a:t>
            </a:r>
          </a:p>
          <a:p>
            <a:pPr lvl="5"/>
            <a:r>
              <a:rPr dirty="0"/>
              <a:t>Text </a:t>
            </a:r>
            <a:r>
              <a:rPr lang="cs-CZ" dirty="0"/>
              <a:t>level </a:t>
            </a:r>
            <a:r>
              <a:rPr dirty="0"/>
              <a:t>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r>
              <a:rPr lang="en-US"/>
              <a:t>Operational Research I, ŠAU, Jan Fábry, 9.11. 2022</a:t>
            </a:r>
            <a:endParaRPr lang="cs-CZ" dirty="0"/>
          </a:p>
        </p:txBody>
      </p:sp>
      <p:pic>
        <p:nvPicPr>
          <p:cNvPr id="10" name="Obrázek 9">
            <a:extLst>
              <a:ext uri="{FF2B5EF4-FFF2-40B4-BE49-F238E27FC236}">
                <a16:creationId xmlns:a16="http://schemas.microsoft.com/office/drawing/2014/main" id="{B96AD8F6-50AE-46C9-97FC-E761A4EA293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579462" y="208688"/>
            <a:ext cx="1458659" cy="857950"/>
          </a:xfrm>
          <a:prstGeom prst="rect">
            <a:avLst/>
          </a:prstGeom>
        </p:spPr>
      </p:pic>
    </p:spTree>
    <p:extLst>
      <p:ext uri="{BB962C8B-B14F-4D97-AF65-F5344CB8AC3E}">
        <p14:creationId xmlns:p14="http://schemas.microsoft.com/office/powerpoint/2010/main" val="3781256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bsah">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hasCustomPrompt="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rPr lang="en-US" noProof="0" dirty="0"/>
              <a:t>Title</a:t>
            </a:r>
            <a:r>
              <a:rPr lang="cs-CZ" dirty="0"/>
              <a:t> text</a:t>
            </a:r>
            <a:endParaRPr dirty="0"/>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8" y="1647546"/>
            <a:ext cx="11480629"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lang="cs-CZ" dirty="0"/>
              <a:t>level</a:t>
            </a:r>
            <a:r>
              <a:rPr dirty="0"/>
              <a:t> 1</a:t>
            </a:r>
          </a:p>
          <a:p>
            <a:pPr lvl="1"/>
            <a:r>
              <a:rPr dirty="0"/>
              <a:t>Text </a:t>
            </a:r>
            <a:r>
              <a:rPr lang="cs-CZ" dirty="0"/>
              <a:t>level</a:t>
            </a:r>
            <a:r>
              <a:rPr dirty="0"/>
              <a:t> 2</a:t>
            </a:r>
          </a:p>
          <a:p>
            <a:pPr lvl="2"/>
            <a:r>
              <a:rPr dirty="0"/>
              <a:t>Text </a:t>
            </a:r>
            <a:r>
              <a:rPr lang="cs-CZ" dirty="0"/>
              <a:t>level</a:t>
            </a:r>
            <a:r>
              <a:rPr dirty="0"/>
              <a:t> 2</a:t>
            </a:r>
          </a:p>
          <a:p>
            <a:pPr lvl="3"/>
            <a:r>
              <a:rPr dirty="0"/>
              <a:t>Text </a:t>
            </a:r>
            <a:r>
              <a:rPr lang="cs-CZ" dirty="0"/>
              <a:t>level</a:t>
            </a:r>
            <a:r>
              <a:rPr dirty="0"/>
              <a:t> 3</a:t>
            </a:r>
          </a:p>
          <a:p>
            <a:pPr lvl="4"/>
            <a:r>
              <a:rPr dirty="0"/>
              <a:t>Text </a:t>
            </a:r>
            <a:r>
              <a:rPr lang="cs-CZ" dirty="0"/>
              <a:t>level</a:t>
            </a:r>
            <a:r>
              <a:rPr dirty="0"/>
              <a:t> 4</a:t>
            </a:r>
          </a:p>
          <a:p>
            <a:pPr lvl="5"/>
            <a:r>
              <a:rPr dirty="0"/>
              <a:t>Text </a:t>
            </a:r>
            <a:r>
              <a:rPr lang="cs-CZ" dirty="0"/>
              <a:t>level</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r>
              <a:rPr lang="en-US"/>
              <a:t>Operational Research I, ŠAU, Jan Fábry, 9.11. 2022</a:t>
            </a:r>
            <a:endParaRPr lang="cs-CZ" dirty="0"/>
          </a:p>
        </p:txBody>
      </p:sp>
      <p:sp>
        <p:nvSpPr>
          <p:cNvPr id="7" name="Podnadpis">
            <a:extLst>
              <a:ext uri="{FF2B5EF4-FFF2-40B4-BE49-F238E27FC236}">
                <a16:creationId xmlns:a16="http://schemas.microsoft.com/office/drawing/2014/main" id="{4CEA6031-126F-4660-B831-AF344BF2998D}"/>
              </a:ext>
            </a:extLst>
          </p:cNvPr>
          <p:cNvSpPr txBox="1">
            <a:spLocks noGrp="1"/>
          </p:cNvSpPr>
          <p:nvPr>
            <p:ph type="body" sz="quarter" idx="23" hasCustomPrompt="1"/>
          </p:nvPr>
        </p:nvSpPr>
        <p:spPr>
          <a:xfrm>
            <a:off x="460326" y="1066638"/>
            <a:ext cx="9242159" cy="369332"/>
          </a:xfrm>
          <a:prstGeom prst="rect">
            <a:avLst/>
          </a:prstGeom>
        </p:spPr>
        <p:txBody>
          <a:bodyPr wrap="square">
            <a:spAutoFit/>
          </a:bodyPr>
          <a:lstStyle>
            <a:lvl1pPr marL="0" indent="0">
              <a:lnSpc>
                <a:spcPct val="100000"/>
              </a:lnSpc>
              <a:spcBef>
                <a:spcPts val="0"/>
              </a:spcBef>
              <a:buClr>
                <a:srgbClr val="D9D9D9"/>
              </a:buClr>
              <a:buSzTx/>
              <a:buFont typeface="Wingdings"/>
              <a:buNone/>
              <a:defRPr sz="1800" b="1"/>
            </a:lvl1pPr>
          </a:lstStyle>
          <a:p>
            <a:r>
              <a:rPr lang="en-US" noProof="0" dirty="0"/>
              <a:t>Subtitle</a:t>
            </a:r>
            <a:r>
              <a:rPr lang="cs-CZ" dirty="0"/>
              <a:t> text</a:t>
            </a:r>
            <a:endParaRPr dirty="0"/>
          </a:p>
        </p:txBody>
      </p:sp>
      <p:pic>
        <p:nvPicPr>
          <p:cNvPr id="8" name="Obrázek 7">
            <a:extLst>
              <a:ext uri="{FF2B5EF4-FFF2-40B4-BE49-F238E27FC236}">
                <a16:creationId xmlns:a16="http://schemas.microsoft.com/office/drawing/2014/main" id="{D7D648E9-3AAC-4711-9533-EAE3D510151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579462" y="208688"/>
            <a:ext cx="1458659" cy="857950"/>
          </a:xfrm>
          <a:prstGeom prst="rect">
            <a:avLst/>
          </a:prstGeom>
        </p:spPr>
      </p:pic>
    </p:spTree>
    <p:extLst>
      <p:ext uri="{BB962C8B-B14F-4D97-AF65-F5344CB8AC3E}">
        <p14:creationId xmlns:p14="http://schemas.microsoft.com/office/powerpoint/2010/main" val="2437895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bsah - velký obrázek">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1359337"/>
            <a:ext cx="11308968" cy="456045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hasCustomPrompt="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rPr lang="cs-CZ" dirty="0" err="1"/>
              <a:t>Title</a:t>
            </a:r>
            <a:r>
              <a:rPr lang="cs-CZ" dirty="0"/>
              <a:t> text</a:t>
            </a:r>
            <a:endParaRPr dirty="0"/>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r>
              <a:rPr lang="en-US"/>
              <a:t>Operational Research I, ŠAU, Jan Fábry, 9.11. 2022</a:t>
            </a:r>
            <a:endParaRPr lang="cs-CZ" dirty="0"/>
          </a:p>
        </p:txBody>
      </p:sp>
      <p:pic>
        <p:nvPicPr>
          <p:cNvPr id="6" name="Obrázek 5">
            <a:extLst>
              <a:ext uri="{FF2B5EF4-FFF2-40B4-BE49-F238E27FC236}">
                <a16:creationId xmlns:a16="http://schemas.microsoft.com/office/drawing/2014/main" id="{FE72F4D7-E6A6-452B-A775-31EA6CB29BB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579462" y="208688"/>
            <a:ext cx="1458659" cy="857950"/>
          </a:xfrm>
          <a:prstGeom prst="rect">
            <a:avLst/>
          </a:prstGeom>
        </p:spPr>
      </p:pic>
    </p:spTree>
    <p:extLst>
      <p:ext uri="{BB962C8B-B14F-4D97-AF65-F5344CB8AC3E}">
        <p14:creationId xmlns:p14="http://schemas.microsoft.com/office/powerpoint/2010/main" val="21443319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bsah - celý obrázek">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441393"/>
            <a:ext cx="11308968" cy="5478395"/>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r>
              <a:rPr lang="en-US"/>
              <a:t>Operational Research I, ŠAU, Jan Fábry, 9.11. 2022</a:t>
            </a:r>
            <a:endParaRPr lang="cs-CZ" dirty="0"/>
          </a:p>
        </p:txBody>
      </p:sp>
    </p:spTree>
    <p:extLst>
      <p:ext uri="{BB962C8B-B14F-4D97-AF65-F5344CB8AC3E}">
        <p14:creationId xmlns:p14="http://schemas.microsoft.com/office/powerpoint/2010/main" val="19309880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onec">
    <p:spTree>
      <p:nvGrpSpPr>
        <p:cNvPr id="1" name=""/>
        <p:cNvGrpSpPr/>
        <p:nvPr/>
      </p:nvGrpSpPr>
      <p:grpSpPr>
        <a:xfrm>
          <a:off x="0" y="0"/>
          <a:ext cx="0" cy="0"/>
          <a:chOff x="0" y="0"/>
          <a:chExt cx="0" cy="0"/>
        </a:xfrm>
      </p:grpSpPr>
      <p:sp>
        <p:nvSpPr>
          <p:cNvPr id="7" name="Děkuji za pozornost.">
            <a:extLst>
              <a:ext uri="{FF2B5EF4-FFF2-40B4-BE49-F238E27FC236}">
                <a16:creationId xmlns:a16="http://schemas.microsoft.com/office/drawing/2014/main" id="{96DA163D-293A-4071-90D4-4484B7E0ED28}"/>
              </a:ext>
            </a:extLst>
          </p:cNvPr>
          <p:cNvSpPr txBox="1">
            <a:spLocks noGrp="1"/>
          </p:cNvSpPr>
          <p:nvPr>
            <p:ph type="title" hasCustomPrompt="1"/>
          </p:nvPr>
        </p:nvSpPr>
        <p:spPr>
          <a:xfrm>
            <a:off x="701963" y="2701172"/>
            <a:ext cx="10812703" cy="1286628"/>
          </a:xfrm>
          <a:prstGeom prst="rect">
            <a:avLst/>
          </a:prstGeom>
        </p:spPr>
        <p:txBody>
          <a:bodyPr/>
          <a:lstStyle>
            <a:lvl1pPr algn="ctr">
              <a:defRPr sz="6000" b="1"/>
            </a:lvl1pPr>
          </a:lstStyle>
          <a:p>
            <a:r>
              <a:rPr lang="cs-CZ" dirty="0" err="1"/>
              <a:t>Thank</a:t>
            </a:r>
            <a:r>
              <a:rPr lang="cs-CZ" dirty="0"/>
              <a:t> </a:t>
            </a:r>
            <a:r>
              <a:rPr lang="cs-CZ" dirty="0" err="1"/>
              <a:t>you</a:t>
            </a:r>
            <a:r>
              <a:rPr lang="cs-CZ" dirty="0"/>
              <a:t> </a:t>
            </a:r>
            <a:r>
              <a:rPr lang="cs-CZ" dirty="0" err="1"/>
              <a:t>for</a:t>
            </a:r>
            <a:r>
              <a:rPr lang="cs-CZ" dirty="0"/>
              <a:t> </a:t>
            </a:r>
            <a:r>
              <a:rPr lang="cs-CZ" dirty="0" err="1"/>
              <a:t>your</a:t>
            </a:r>
            <a:r>
              <a:rPr lang="cs-CZ" dirty="0"/>
              <a:t> </a:t>
            </a:r>
            <a:r>
              <a:rPr lang="cs-CZ" dirty="0" err="1"/>
              <a:t>attention</a:t>
            </a:r>
            <a:r>
              <a:rPr lang="cs-CZ" dirty="0"/>
              <a:t>.</a:t>
            </a:r>
            <a:endParaRPr dirty="0"/>
          </a:p>
        </p:txBody>
      </p:sp>
      <p:sp>
        <p:nvSpPr>
          <p:cNvPr id="8" name="Jméno">
            <a:extLst>
              <a:ext uri="{FF2B5EF4-FFF2-40B4-BE49-F238E27FC236}">
                <a16:creationId xmlns:a16="http://schemas.microsoft.com/office/drawing/2014/main" id="{16CFA609-4657-4603-9DEA-0A11A05DA0AA}"/>
              </a:ext>
            </a:extLst>
          </p:cNvPr>
          <p:cNvSpPr txBox="1">
            <a:spLocks noGrp="1"/>
          </p:cNvSpPr>
          <p:nvPr>
            <p:ph type="body" sz="quarter" idx="1" hasCustomPrompt="1"/>
          </p:nvPr>
        </p:nvSpPr>
        <p:spPr>
          <a:xfrm>
            <a:off x="701675" y="3987800"/>
            <a:ext cx="10812464" cy="406647"/>
          </a:xfrm>
          <a:prstGeom prst="rect">
            <a:avLst/>
          </a:prstGeom>
        </p:spPr>
        <p:txBody>
          <a:bodyPr/>
          <a:lstStyle>
            <a:lvl1pPr algn="ctr">
              <a:buNone/>
              <a:defRPr sz="2000" b="1"/>
            </a:lvl1pPr>
          </a:lstStyle>
          <a:p>
            <a:r>
              <a:rPr lang="cs-CZ" dirty="0"/>
              <a:t>Name</a:t>
            </a:r>
            <a:endParaRPr dirty="0"/>
          </a:p>
        </p:txBody>
      </p:sp>
      <p:sp>
        <p:nvSpPr>
          <p:cNvPr id="10" name="Zástupný text 10">
            <a:extLst>
              <a:ext uri="{FF2B5EF4-FFF2-40B4-BE49-F238E27FC236}">
                <a16:creationId xmlns:a16="http://schemas.microsoft.com/office/drawing/2014/main" id="{EC67C78D-9CD4-4FF3-B15D-7A707D56671E}"/>
              </a:ext>
            </a:extLst>
          </p:cNvPr>
          <p:cNvSpPr>
            <a:spLocks noGrp="1"/>
          </p:cNvSpPr>
          <p:nvPr>
            <p:ph type="body" idx="21" hasCustomPrompt="1"/>
          </p:nvPr>
        </p:nvSpPr>
        <p:spPr>
          <a:xfrm>
            <a:off x="702202" y="4394446"/>
            <a:ext cx="10812465" cy="406647"/>
          </a:xfrm>
          <a:prstGeom prst="rect">
            <a:avLst/>
          </a:prstGeom>
        </p:spPr>
        <p:txBody>
          <a:bodyPr/>
          <a:lstStyle>
            <a:lvl1pPr algn="ctr">
              <a:buNone/>
              <a:defRPr sz="1600" b="1">
                <a:solidFill>
                  <a:schemeClr val="accent1">
                    <a:lumMod val="75000"/>
                  </a:schemeClr>
                </a:solidFill>
              </a:defRPr>
            </a:lvl1pPr>
          </a:lstStyle>
          <a:p>
            <a:r>
              <a:rPr lang="cs-CZ" dirty="0" err="1"/>
              <a:t>Position</a:t>
            </a:r>
            <a:endParaRPr dirty="0"/>
          </a:p>
        </p:txBody>
      </p:sp>
      <p:sp>
        <p:nvSpPr>
          <p:cNvPr id="12" name="Zástupný text 10">
            <a:extLst>
              <a:ext uri="{FF2B5EF4-FFF2-40B4-BE49-F238E27FC236}">
                <a16:creationId xmlns:a16="http://schemas.microsoft.com/office/drawing/2014/main" id="{AB15E619-4691-4FC1-9F7F-AC937C81A14D}"/>
              </a:ext>
            </a:extLst>
          </p:cNvPr>
          <p:cNvSpPr>
            <a:spLocks noGrp="1"/>
          </p:cNvSpPr>
          <p:nvPr>
            <p:ph type="body" idx="22" hasCustomPrompt="1"/>
          </p:nvPr>
        </p:nvSpPr>
        <p:spPr>
          <a:xfrm>
            <a:off x="707523" y="5207741"/>
            <a:ext cx="10812465" cy="406647"/>
          </a:xfrm>
          <a:prstGeom prst="rect">
            <a:avLst/>
          </a:prstGeom>
        </p:spPr>
        <p:txBody>
          <a:bodyPr/>
          <a:lstStyle>
            <a:lvl1pPr algn="ctr">
              <a:buNone/>
              <a:defRPr sz="1600" b="1">
                <a:solidFill>
                  <a:schemeClr val="bg1">
                    <a:lumMod val="65000"/>
                  </a:schemeClr>
                </a:solidFill>
              </a:defRPr>
            </a:lvl1pPr>
          </a:lstStyle>
          <a:p>
            <a:r>
              <a:rPr lang="cs-CZ" dirty="0" err="1"/>
              <a:t>Contact</a:t>
            </a:r>
            <a:endParaRPr dirty="0"/>
          </a:p>
        </p:txBody>
      </p:sp>
      <p:sp>
        <p:nvSpPr>
          <p:cNvPr id="2" name="TextovéPole 16">
            <a:extLst>
              <a:ext uri="{FF2B5EF4-FFF2-40B4-BE49-F238E27FC236}">
                <a16:creationId xmlns:a16="http://schemas.microsoft.com/office/drawing/2014/main" id="{98E839B3-B47D-4C13-A9B7-B3202B6A43A4}"/>
              </a:ext>
            </a:extLst>
          </p:cNvPr>
          <p:cNvSpPr txBox="1"/>
          <p:nvPr userDrawn="1"/>
        </p:nvSpPr>
        <p:spPr>
          <a:xfrm>
            <a:off x="747394" y="6073809"/>
            <a:ext cx="10726874"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a:solidFill>
                  <a:schemeClr val="accent2"/>
                </a:solidFill>
              </a:defRPr>
            </a:lvl1pPr>
          </a:lstStyle>
          <a:p>
            <a:r>
              <a:rPr b="1" dirty="0">
                <a:solidFill>
                  <a:schemeClr val="accent1">
                    <a:lumMod val="75000"/>
                  </a:schemeClr>
                </a:solidFill>
                <a:latin typeface="Arial" panose="020B0604020202020204" pitchFamily="34" charset="0"/>
                <a:cs typeface="Arial" panose="020B0604020202020204" pitchFamily="34" charset="0"/>
              </a:rPr>
              <a:t>www.savs.cz</a:t>
            </a:r>
          </a:p>
        </p:txBody>
      </p:sp>
      <p:pic>
        <p:nvPicPr>
          <p:cNvPr id="18" name="Obrázek 17">
            <a:extLst>
              <a:ext uri="{FF2B5EF4-FFF2-40B4-BE49-F238E27FC236}">
                <a16:creationId xmlns:a16="http://schemas.microsoft.com/office/drawing/2014/main" id="{5E2C1780-B2D4-400A-A4C9-B1A4DEA894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378577" y="1613512"/>
            <a:ext cx="1458659" cy="857950"/>
          </a:xfrm>
          <a:prstGeom prst="rect">
            <a:avLst/>
          </a:prstGeom>
        </p:spPr>
      </p:pic>
    </p:spTree>
    <p:extLst>
      <p:ext uri="{BB962C8B-B14F-4D97-AF65-F5344CB8AC3E}">
        <p14:creationId xmlns:p14="http://schemas.microsoft.com/office/powerpoint/2010/main" val="1450507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pic>
        <p:nvPicPr>
          <p:cNvPr id="8" name="Untitled-9.png" descr="Untitled-9.png">
            <a:extLst>
              <a:ext uri="{FF2B5EF4-FFF2-40B4-BE49-F238E27FC236}">
                <a16:creationId xmlns:a16="http://schemas.microsoft.com/office/drawing/2014/main" id="{E7213F5E-61A6-4F7C-B817-A43AF5F3E6FF}"/>
              </a:ext>
            </a:extLst>
          </p:cNvPr>
          <p:cNvPicPr>
            <a:picLocks noChangeAspect="1"/>
          </p:cNvPicPr>
          <p:nvPr userDrawn="1"/>
        </p:nvPicPr>
        <p:blipFill rotWithShape="1">
          <a:blip r:embed="rId2"/>
          <a:srcRect t="19324" r="19914"/>
          <a:stretch/>
        </p:blipFill>
        <p:spPr>
          <a:xfrm>
            <a:off x="5848101" y="0"/>
            <a:ext cx="6343899" cy="6390730"/>
          </a:xfrm>
          <a:prstGeom prst="rect">
            <a:avLst/>
          </a:prstGeom>
          <a:ln w="12700">
            <a:miter lim="400000"/>
          </a:ln>
        </p:spPr>
      </p:pic>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2003994"/>
          </a:xfrm>
          <a:prstGeom prst="rect">
            <a:avLst/>
          </a:prstGeom>
        </p:spPr>
        <p:txBody>
          <a:bodyPr anchor="t"/>
          <a:lstStyle>
            <a:lvl1pPr>
              <a:defRPr sz="5000"/>
            </a:lvl1pPr>
          </a:lstStyle>
          <a:p>
            <a:r>
              <a:rPr lang="cs-CZ" dirty="0"/>
              <a:t>Enter </a:t>
            </a:r>
            <a:r>
              <a:rPr lang="cs-CZ" dirty="0" err="1"/>
              <a:t>title</a:t>
            </a:r>
            <a:r>
              <a:rPr lang="cs-CZ" dirty="0"/>
              <a:t>:</a:t>
            </a:r>
            <a:br>
              <a:rPr lang="cs-CZ" dirty="0"/>
            </a:br>
            <a:r>
              <a:rPr lang="cs-CZ" dirty="0" err="1"/>
              <a:t>topic</a:t>
            </a:r>
            <a:r>
              <a:rPr lang="cs-CZ" dirty="0"/>
              <a:t> </a:t>
            </a:r>
            <a:r>
              <a:rPr lang="cs-CZ" dirty="0" err="1"/>
              <a:t>of</a:t>
            </a:r>
            <a:r>
              <a:rPr lang="cs-CZ" dirty="0"/>
              <a:t> </a:t>
            </a:r>
            <a:r>
              <a:rPr lang="cs-CZ" dirty="0" err="1"/>
              <a:t>seminar</a:t>
            </a:r>
            <a:br>
              <a:rPr lang="cs-CZ" dirty="0"/>
            </a:br>
            <a:r>
              <a:rPr lang="cs-CZ" dirty="0" err="1"/>
              <a:t>work</a:t>
            </a:r>
            <a:endParaRPr dirty="0"/>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959441"/>
            <a:ext cx="4678364" cy="1763346"/>
          </a:xfrm>
          <a:prstGeom prst="rect">
            <a:avLst/>
          </a:prstGeom>
        </p:spPr>
        <p:txBody>
          <a:bodyPr/>
          <a:lstStyle>
            <a:lvl1pPr marL="0" indent="0">
              <a:lnSpc>
                <a:spcPct val="120000"/>
              </a:lnSpc>
              <a:buClr>
                <a:srgbClr val="D9D9D9"/>
              </a:buClr>
              <a:buSzTx/>
              <a:buFont typeface="Wingdings"/>
              <a:buNone/>
              <a:defRPr sz="1800">
                <a:solidFill>
                  <a:schemeClr val="bg2"/>
                </a:solidFill>
              </a:defRPr>
            </a:lvl1pPr>
            <a:lvl2pPr marL="457200" indent="0">
              <a:lnSpc>
                <a:spcPct val="120000"/>
              </a:lnSpc>
              <a:buClr>
                <a:srgbClr val="D9D9D9"/>
              </a:buClr>
              <a:buSzPct val="100000"/>
              <a:buFontTx/>
              <a:buNone/>
              <a:defRPr sz="1800">
                <a:solidFill>
                  <a:schemeClr val="bg2"/>
                </a:solidFill>
              </a:defRPr>
            </a:lvl2pPr>
            <a:lvl3pPr marL="1120139" indent="-205739">
              <a:lnSpc>
                <a:spcPct val="120000"/>
              </a:lnSpc>
              <a:buClr>
                <a:srgbClr val="D9D9D9"/>
              </a:buClr>
              <a:buFontTx/>
              <a:defRPr sz="1800">
                <a:solidFill>
                  <a:schemeClr val="bg2"/>
                </a:solidFill>
              </a:defRPr>
            </a:lvl3pPr>
            <a:lvl4pPr marL="1600200" indent="-228600">
              <a:lnSpc>
                <a:spcPct val="120000"/>
              </a:lnSpc>
              <a:buClr>
                <a:srgbClr val="D9D9D9"/>
              </a:buClr>
              <a:buFontTx/>
              <a:defRPr sz="1800">
                <a:solidFill>
                  <a:schemeClr val="bg2"/>
                </a:solidFill>
              </a:defRPr>
            </a:lvl4pPr>
            <a:lvl5pPr marL="2057400" indent="-228600">
              <a:lnSpc>
                <a:spcPct val="120000"/>
              </a:lnSpc>
              <a:buClr>
                <a:srgbClr val="D9D9D9"/>
              </a:buClr>
              <a:buSzPct val="100000"/>
              <a:buFontTx/>
              <a:buChar char="•"/>
              <a:defRPr sz="1800">
                <a:solidFill>
                  <a:schemeClr val="bg2"/>
                </a:solidFill>
              </a:defRPr>
            </a:lvl5pPr>
          </a:lstStyle>
          <a:p>
            <a:r>
              <a:rPr lang="cs-CZ" dirty="0"/>
              <a:t>Enter </a:t>
            </a:r>
            <a:r>
              <a:rPr lang="cs-CZ" dirty="0" err="1"/>
              <a:t>subtitle</a:t>
            </a:r>
            <a:r>
              <a:rPr lang="cs-CZ" dirty="0"/>
              <a:t>: </a:t>
            </a:r>
            <a:r>
              <a:rPr lang="cs-CZ" dirty="0" err="1"/>
              <a:t>subject</a:t>
            </a:r>
            <a:r>
              <a:rPr lang="cs-CZ" dirty="0"/>
              <a:t> </a:t>
            </a:r>
            <a:r>
              <a:rPr lang="cs-CZ" dirty="0" err="1"/>
              <a:t>name</a:t>
            </a:r>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err="1"/>
              <a:t>Aut</a:t>
            </a:r>
            <a:r>
              <a:rPr lang="cs-CZ" dirty="0"/>
              <a:t>h</a:t>
            </a:r>
            <a:r>
              <a:rPr dirty="0"/>
              <a:t>or</a:t>
            </a:r>
            <a:br>
              <a:rPr lang="cs-CZ" dirty="0"/>
            </a:br>
            <a:r>
              <a:rPr dirty="0" err="1"/>
              <a:t>Dat</a:t>
            </a:r>
            <a:r>
              <a:rPr lang="cs-CZ" dirty="0"/>
              <a:t>e</a:t>
            </a:r>
            <a:endParaRPr dirty="0"/>
          </a:p>
        </p:txBody>
      </p:sp>
      <p:pic>
        <p:nvPicPr>
          <p:cNvPr id="7" name="Obrázek 6">
            <a:extLst>
              <a:ext uri="{FF2B5EF4-FFF2-40B4-BE49-F238E27FC236}">
                <a16:creationId xmlns:a16="http://schemas.microsoft.com/office/drawing/2014/main" id="{612919DF-851D-45B9-88C0-FDD1278BA19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45854" y="277263"/>
            <a:ext cx="1458659" cy="857950"/>
          </a:xfrm>
          <a:prstGeom prst="rect">
            <a:avLst/>
          </a:prstGeom>
        </p:spPr>
      </p:pic>
    </p:spTree>
    <p:extLst>
      <p:ext uri="{BB962C8B-B14F-4D97-AF65-F5344CB8AC3E}">
        <p14:creationId xmlns:p14="http://schemas.microsoft.com/office/powerpoint/2010/main" val="9287611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Úvodní snímek - obrázky">
    <p:spTree>
      <p:nvGrpSpPr>
        <p:cNvPr id="1" name=""/>
        <p:cNvGrpSpPr/>
        <p:nvPr/>
      </p:nvGrpSpPr>
      <p:grpSpPr>
        <a:xfrm>
          <a:off x="0" y="0"/>
          <a:ext cx="0" cy="0"/>
          <a:chOff x="0" y="0"/>
          <a:chExt cx="0" cy="0"/>
        </a:xfrm>
      </p:grpSpPr>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rPr lang="cs-CZ" dirty="0"/>
              <a:t>Enter </a:t>
            </a:r>
            <a:r>
              <a:rPr lang="cs-CZ" dirty="0" err="1"/>
              <a:t>title</a:t>
            </a:r>
            <a:r>
              <a:rPr lang="cs-CZ" dirty="0"/>
              <a:t>.</a:t>
            </a:r>
            <a:endParaRPr dirty="0"/>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bg2"/>
                </a:solidFill>
              </a:defRPr>
            </a:lvl1pPr>
            <a:lvl2pPr marL="457200" indent="0">
              <a:lnSpc>
                <a:spcPct val="120000"/>
              </a:lnSpc>
              <a:buClr>
                <a:srgbClr val="D9D9D9"/>
              </a:buClr>
              <a:buSzPct val="100000"/>
              <a:buFontTx/>
              <a:buNone/>
              <a:defRPr sz="1800">
                <a:solidFill>
                  <a:schemeClr val="bg2"/>
                </a:solidFill>
              </a:defRPr>
            </a:lvl2pPr>
            <a:lvl3pPr marL="1120139" indent="-205739">
              <a:lnSpc>
                <a:spcPct val="120000"/>
              </a:lnSpc>
              <a:buClr>
                <a:srgbClr val="D9D9D9"/>
              </a:buClr>
              <a:buFontTx/>
              <a:defRPr sz="1800">
                <a:solidFill>
                  <a:schemeClr val="bg2"/>
                </a:solidFill>
              </a:defRPr>
            </a:lvl3pPr>
            <a:lvl4pPr marL="1600200" indent="-228600">
              <a:lnSpc>
                <a:spcPct val="120000"/>
              </a:lnSpc>
              <a:buClr>
                <a:srgbClr val="D9D9D9"/>
              </a:buClr>
              <a:buFontTx/>
              <a:defRPr sz="1800">
                <a:solidFill>
                  <a:schemeClr val="bg2"/>
                </a:solidFill>
              </a:defRPr>
            </a:lvl4pPr>
            <a:lvl5pPr marL="2057400" indent="-228600">
              <a:lnSpc>
                <a:spcPct val="120000"/>
              </a:lnSpc>
              <a:buClr>
                <a:srgbClr val="D9D9D9"/>
              </a:buClr>
              <a:buSzPct val="100000"/>
              <a:buFontTx/>
              <a:buChar char="•"/>
              <a:defRPr sz="1800">
                <a:solidFill>
                  <a:schemeClr val="bg2"/>
                </a:solidFill>
              </a:defRPr>
            </a:lvl5pPr>
          </a:lstStyle>
          <a:p>
            <a:r>
              <a:rPr lang="cs-CZ" dirty="0"/>
              <a:t>Enter </a:t>
            </a:r>
            <a:r>
              <a:rPr lang="cs-CZ" dirty="0" err="1"/>
              <a:t>subtitle</a:t>
            </a:r>
            <a:r>
              <a:rPr lang="cs-CZ" dirty="0"/>
              <a:t>.</a:t>
            </a:r>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err="1"/>
              <a:t>Aut</a:t>
            </a:r>
            <a:r>
              <a:rPr lang="cs-CZ" dirty="0"/>
              <a:t>h</a:t>
            </a:r>
            <a:r>
              <a:rPr dirty="0"/>
              <a:t>or</a:t>
            </a:r>
            <a:br>
              <a:rPr lang="cs-CZ" dirty="0"/>
            </a:br>
            <a:r>
              <a:rPr dirty="0" err="1"/>
              <a:t>Dat</a:t>
            </a:r>
            <a:r>
              <a:rPr lang="cs-CZ" dirty="0"/>
              <a:t>e</a:t>
            </a:r>
            <a:endParaRPr dirty="0"/>
          </a:p>
        </p:txBody>
      </p:sp>
      <p:sp>
        <p:nvSpPr>
          <p:cNvPr id="14" name="Zástupný symbol obrázku 11">
            <a:extLst>
              <a:ext uri="{FF2B5EF4-FFF2-40B4-BE49-F238E27FC236}">
                <a16:creationId xmlns:a16="http://schemas.microsoft.com/office/drawing/2014/main" id="{3BE28B54-6AFB-41A9-A2FC-82BB7DE0DB4F}"/>
              </a:ext>
            </a:extLst>
          </p:cNvPr>
          <p:cNvSpPr>
            <a:spLocks noGrp="1"/>
          </p:cNvSpPr>
          <p:nvPr>
            <p:ph type="pic" sz="quarter" idx="24" hasCustomPrompt="1"/>
          </p:nvPr>
        </p:nvSpPr>
        <p:spPr>
          <a:xfrm>
            <a:off x="11127942" y="-17585"/>
            <a:ext cx="1067297" cy="4642339"/>
          </a:xfrm>
          <a:custGeom>
            <a:avLst/>
            <a:gdLst>
              <a:gd name="connsiteX0" fmla="*/ 0 w 3070225"/>
              <a:gd name="connsiteY0" fmla="*/ 7518400 h 7518400"/>
              <a:gd name="connsiteX1" fmla="*/ 767556 w 3070225"/>
              <a:gd name="connsiteY1" fmla="*/ 0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0225"/>
              <a:gd name="connsiteY0" fmla="*/ 7518400 h 7518400"/>
              <a:gd name="connsiteX1" fmla="*/ 428191 w 3070225"/>
              <a:gd name="connsiteY1" fmla="*/ 2290713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5667"/>
              <a:gd name="connsiteY0" fmla="*/ 7518400 h 7518400"/>
              <a:gd name="connsiteX1" fmla="*/ 428191 w 3075667"/>
              <a:gd name="connsiteY1" fmla="*/ 2290713 h 7518400"/>
              <a:gd name="connsiteX2" fmla="*/ 3070225 w 3075667"/>
              <a:gd name="connsiteY2" fmla="*/ 0 h 7518400"/>
              <a:gd name="connsiteX3" fmla="*/ 3075667 w 3075667"/>
              <a:gd name="connsiteY3" fmla="*/ 7452413 h 7518400"/>
              <a:gd name="connsiteX4" fmla="*/ 0 w 3075667"/>
              <a:gd name="connsiteY4" fmla="*/ 7518400 h 7518400"/>
              <a:gd name="connsiteX0" fmla="*/ 5442 w 2647476"/>
              <a:gd name="connsiteY0" fmla="*/ 5312528 h 7452413"/>
              <a:gd name="connsiteX1" fmla="*/ 0 w 2647476"/>
              <a:gd name="connsiteY1" fmla="*/ 2290713 h 7452413"/>
              <a:gd name="connsiteX2" fmla="*/ 2642034 w 2647476"/>
              <a:gd name="connsiteY2" fmla="*/ 0 h 7452413"/>
              <a:gd name="connsiteX3" fmla="*/ 2647476 w 2647476"/>
              <a:gd name="connsiteY3" fmla="*/ 7452413 h 7452413"/>
              <a:gd name="connsiteX4" fmla="*/ 5442 w 2647476"/>
              <a:gd name="connsiteY4" fmla="*/ 5312528 h 7452413"/>
              <a:gd name="connsiteX0" fmla="*/ 5442 w 2647476"/>
              <a:gd name="connsiteY0" fmla="*/ 5312528 h 7452413"/>
              <a:gd name="connsiteX1" fmla="*/ 0 w 2647476"/>
              <a:gd name="connsiteY1" fmla="*/ 2290713 h 7452413"/>
              <a:gd name="connsiteX2" fmla="*/ 891143 w 2647476"/>
              <a:gd name="connsiteY2" fmla="*/ 1512766 h 7452413"/>
              <a:gd name="connsiteX3" fmla="*/ 2642034 w 2647476"/>
              <a:gd name="connsiteY3" fmla="*/ 0 h 7452413"/>
              <a:gd name="connsiteX4" fmla="*/ 2647476 w 2647476"/>
              <a:gd name="connsiteY4" fmla="*/ 7452413 h 7452413"/>
              <a:gd name="connsiteX5" fmla="*/ 5442 w 2647476"/>
              <a:gd name="connsiteY5" fmla="*/ 5312528 h 7452413"/>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5442 w 2647476"/>
              <a:gd name="connsiteY5" fmla="*/ 3799762 h 5939647"/>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1058196 w 2647476"/>
              <a:gd name="connsiteY5" fmla="*/ 4642339 h 5939647"/>
              <a:gd name="connsiteX6" fmla="*/ 5442 w 2647476"/>
              <a:gd name="connsiteY6" fmla="*/ 3799762 h 5939647"/>
              <a:gd name="connsiteX0" fmla="*/ 5442 w 1064860"/>
              <a:gd name="connsiteY0" fmla="*/ 3799762 h 4642339"/>
              <a:gd name="connsiteX1" fmla="*/ 0 w 1064860"/>
              <a:gd name="connsiteY1" fmla="*/ 777947 h 4642339"/>
              <a:gd name="connsiteX2" fmla="*/ 891143 w 1064860"/>
              <a:gd name="connsiteY2" fmla="*/ 0 h 4642339"/>
              <a:gd name="connsiteX3" fmla="*/ 1050626 w 1064860"/>
              <a:gd name="connsiteY3" fmla="*/ 17095 h 4642339"/>
              <a:gd name="connsiteX4" fmla="*/ 1064860 w 1064860"/>
              <a:gd name="connsiteY4" fmla="*/ 3556932 h 4642339"/>
              <a:gd name="connsiteX5" fmla="*/ 1058196 w 1064860"/>
              <a:gd name="connsiteY5" fmla="*/ 4642339 h 4642339"/>
              <a:gd name="connsiteX6" fmla="*/ 5442 w 1064860"/>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9252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7297" h="4642339">
                <a:moveTo>
                  <a:pt x="5442" y="3799762"/>
                </a:moveTo>
                <a:lnTo>
                  <a:pt x="0" y="777947"/>
                </a:lnTo>
                <a:cubicBezTo>
                  <a:pt x="291186" y="518631"/>
                  <a:pt x="599957" y="259316"/>
                  <a:pt x="891143" y="0"/>
                </a:cubicBezTo>
                <a:lnTo>
                  <a:pt x="1059252" y="17095"/>
                </a:lnTo>
                <a:cubicBezTo>
                  <a:pt x="1063997" y="1197041"/>
                  <a:pt x="1060115" y="2376986"/>
                  <a:pt x="1064860" y="3556932"/>
                </a:cubicBezTo>
                <a:cubicBezTo>
                  <a:pt x="1062639" y="3918734"/>
                  <a:pt x="1069043" y="4280537"/>
                  <a:pt x="1066822" y="4642339"/>
                </a:cubicBezTo>
                <a:lnTo>
                  <a:pt x="5442" y="3799762"/>
                </a:lnTo>
                <a:close/>
              </a:path>
            </a:pathLst>
          </a:custGeom>
          <a:gradFill>
            <a:gsLst>
              <a:gs pos="0">
                <a:schemeClr val="bg1">
                  <a:lumMod val="65000"/>
                  <a:alpha val="0"/>
                </a:schemeClr>
              </a:gs>
              <a:gs pos="100000">
                <a:schemeClr val="bg1">
                  <a:lumMod val="85000"/>
                </a:schemeClr>
              </a:gs>
            </a:gsLst>
            <a:lin ang="10800000" scaled="0"/>
          </a:gradFill>
        </p:spPr>
        <p:txBody>
          <a:bodyPr anchor="ctr">
            <a:normAutofit/>
          </a:bodyPr>
          <a:lstStyle>
            <a:lvl1pPr marL="0" indent="0">
              <a:buNone/>
              <a:defRPr sz="1100"/>
            </a:lvl1pPr>
          </a:lstStyle>
          <a:p>
            <a:r>
              <a:rPr lang="cs-CZ" dirty="0"/>
              <a:t>Insert </a:t>
            </a:r>
            <a:r>
              <a:rPr lang="cs-CZ" dirty="0" err="1"/>
              <a:t>picture</a:t>
            </a:r>
            <a:endParaRPr lang="cs-CZ" dirty="0"/>
          </a:p>
        </p:txBody>
      </p:sp>
      <p:sp>
        <p:nvSpPr>
          <p:cNvPr id="15" name="Zástupný symbol obrázku 2">
            <a:extLst>
              <a:ext uri="{FF2B5EF4-FFF2-40B4-BE49-F238E27FC236}">
                <a16:creationId xmlns:a16="http://schemas.microsoft.com/office/drawing/2014/main" id="{F5EB3F67-086B-4ED5-BD80-DA1CC57A1646}"/>
              </a:ext>
            </a:extLst>
          </p:cNvPr>
          <p:cNvSpPr>
            <a:spLocks noGrp="1"/>
          </p:cNvSpPr>
          <p:nvPr>
            <p:ph type="pic" sz="quarter" idx="22" hasCustomPrompt="1"/>
          </p:nvPr>
        </p:nvSpPr>
        <p:spPr>
          <a:xfrm>
            <a:off x="5840210" y="-8792"/>
            <a:ext cx="4657397" cy="4852299"/>
          </a:xfrm>
          <a:custGeom>
            <a:avLst/>
            <a:gdLst>
              <a:gd name="connsiteX0" fmla="*/ 0 w 4677281"/>
              <a:gd name="connsiteY0" fmla="*/ 5588949 h 5588949"/>
              <a:gd name="connsiteX1" fmla="*/ 1169320 w 4677281"/>
              <a:gd name="connsiteY1" fmla="*/ 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77281"/>
              <a:gd name="connsiteY0" fmla="*/ 5588949 h 5588949"/>
              <a:gd name="connsiteX1" fmla="*/ 397 w 4677281"/>
              <a:gd name="connsiteY1" fmla="*/ 2828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49001"/>
              <a:gd name="connsiteY0" fmla="*/ 5560669 h 5560669"/>
              <a:gd name="connsiteX1" fmla="*/ 397 w 4649001"/>
              <a:gd name="connsiteY1" fmla="*/ 0 h 5560669"/>
              <a:gd name="connsiteX2" fmla="*/ 4649001 w 4649001"/>
              <a:gd name="connsiteY2" fmla="*/ 1451729 h 5560669"/>
              <a:gd name="connsiteX3" fmla="*/ 3507961 w 4649001"/>
              <a:gd name="connsiteY3" fmla="*/ 5560669 h 5560669"/>
              <a:gd name="connsiteX4" fmla="*/ 0 w 4649001"/>
              <a:gd name="connsiteY4" fmla="*/ 5560669 h 5560669"/>
              <a:gd name="connsiteX0" fmla="*/ 0 w 4649001"/>
              <a:gd name="connsiteY0" fmla="*/ 5560669 h 5560669"/>
              <a:gd name="connsiteX1" fmla="*/ 397 w 4649001"/>
              <a:gd name="connsiteY1" fmla="*/ 0 h 5560669"/>
              <a:gd name="connsiteX2" fmla="*/ 4649001 w 4649001"/>
              <a:gd name="connsiteY2" fmla="*/ 1451729 h 5560669"/>
              <a:gd name="connsiteX3" fmla="*/ 4648604 w 4649001"/>
              <a:gd name="connsiteY3" fmla="*/ 3976966 h 5560669"/>
              <a:gd name="connsiteX4" fmla="*/ 0 w 4649001"/>
              <a:gd name="connsiteY4" fmla="*/ 5560669 h 5560669"/>
              <a:gd name="connsiteX0" fmla="*/ 0 w 4649001"/>
              <a:gd name="connsiteY0" fmla="*/ 5560669 h 5560669"/>
              <a:gd name="connsiteX1" fmla="*/ 397 w 4649001"/>
              <a:gd name="connsiteY1" fmla="*/ 0 h 5560669"/>
              <a:gd name="connsiteX2" fmla="*/ 2293071 w 4649001"/>
              <a:gd name="connsiteY2" fmla="*/ 708370 h 5560669"/>
              <a:gd name="connsiteX3" fmla="*/ 4649001 w 4649001"/>
              <a:gd name="connsiteY3" fmla="*/ 1451729 h 5560669"/>
              <a:gd name="connsiteX4" fmla="*/ 4648604 w 4649001"/>
              <a:gd name="connsiteY4" fmla="*/ 3976966 h 5560669"/>
              <a:gd name="connsiteX5" fmla="*/ 0 w 4649001"/>
              <a:gd name="connsiteY5" fmla="*/ 5560669 h 5560669"/>
              <a:gd name="connsiteX0" fmla="*/ 17187 w 4666188"/>
              <a:gd name="connsiteY0" fmla="*/ 4852299 h 4852299"/>
              <a:gd name="connsiteX1" fmla="*/ 0 w 4666188"/>
              <a:gd name="connsiteY1" fmla="*/ 3807 h 4852299"/>
              <a:gd name="connsiteX2" fmla="*/ 2310258 w 4666188"/>
              <a:gd name="connsiteY2" fmla="*/ 0 h 4852299"/>
              <a:gd name="connsiteX3" fmla="*/ 4666188 w 4666188"/>
              <a:gd name="connsiteY3" fmla="*/ 743359 h 4852299"/>
              <a:gd name="connsiteX4" fmla="*/ 4665791 w 4666188"/>
              <a:gd name="connsiteY4" fmla="*/ 3268596 h 4852299"/>
              <a:gd name="connsiteX5" fmla="*/ 17187 w 4666188"/>
              <a:gd name="connsiteY5" fmla="*/ 4852299 h 4852299"/>
              <a:gd name="connsiteX0" fmla="*/ 0 w 4649001"/>
              <a:gd name="connsiteY0" fmla="*/ 4852299 h 4852299"/>
              <a:gd name="connsiteX1" fmla="*/ 397 w 4649001"/>
              <a:gd name="connsiteY1" fmla="*/ 3807 h 4852299"/>
              <a:gd name="connsiteX2" fmla="*/ 2293071 w 4649001"/>
              <a:gd name="connsiteY2" fmla="*/ 0 h 4852299"/>
              <a:gd name="connsiteX3" fmla="*/ 4649001 w 4649001"/>
              <a:gd name="connsiteY3" fmla="*/ 743359 h 4852299"/>
              <a:gd name="connsiteX4" fmla="*/ 4648604 w 4649001"/>
              <a:gd name="connsiteY4" fmla="*/ 3268596 h 4852299"/>
              <a:gd name="connsiteX5" fmla="*/ 0 w 4649001"/>
              <a:gd name="connsiteY5" fmla="*/ 4852299 h 4852299"/>
              <a:gd name="connsiteX0" fmla="*/ 8396 w 4657397"/>
              <a:gd name="connsiteY0" fmla="*/ 4852299 h 4852299"/>
              <a:gd name="connsiteX1" fmla="*/ 1 w 4657397"/>
              <a:gd name="connsiteY1" fmla="*/ 3807 h 4852299"/>
              <a:gd name="connsiteX2" fmla="*/ 2301467 w 4657397"/>
              <a:gd name="connsiteY2" fmla="*/ 0 h 4852299"/>
              <a:gd name="connsiteX3" fmla="*/ 4657397 w 4657397"/>
              <a:gd name="connsiteY3" fmla="*/ 743359 h 4852299"/>
              <a:gd name="connsiteX4" fmla="*/ 4657000 w 4657397"/>
              <a:gd name="connsiteY4" fmla="*/ 3268596 h 4852299"/>
              <a:gd name="connsiteX5" fmla="*/ 8396 w 4657397"/>
              <a:gd name="connsiteY5" fmla="*/ 4852299 h 485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7397" h="4852299">
                <a:moveTo>
                  <a:pt x="8396" y="4852299"/>
                </a:moveTo>
                <a:cubicBezTo>
                  <a:pt x="8528" y="2998743"/>
                  <a:pt x="-131" y="1857363"/>
                  <a:pt x="1" y="3807"/>
                </a:cubicBezTo>
                <a:lnTo>
                  <a:pt x="2301467" y="0"/>
                </a:lnTo>
                <a:lnTo>
                  <a:pt x="4657397" y="743359"/>
                </a:lnTo>
                <a:cubicBezTo>
                  <a:pt x="4657265" y="1585105"/>
                  <a:pt x="4657132" y="2426850"/>
                  <a:pt x="4657000" y="3268596"/>
                </a:cubicBezTo>
                <a:lnTo>
                  <a:pt x="8396" y="4852299"/>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sp>
        <p:nvSpPr>
          <p:cNvPr id="5" name="Zástupný symbol obrázku 4">
            <a:extLst>
              <a:ext uri="{FF2B5EF4-FFF2-40B4-BE49-F238E27FC236}">
                <a16:creationId xmlns:a16="http://schemas.microsoft.com/office/drawing/2014/main" id="{6EFDB9B7-8CAA-46D8-AA1F-D840BD257321}"/>
              </a:ext>
            </a:extLst>
          </p:cNvPr>
          <p:cNvSpPr>
            <a:spLocks noGrp="1"/>
          </p:cNvSpPr>
          <p:nvPr>
            <p:ph type="pic" sz="quarter" idx="23" hasCustomPrompt="1"/>
          </p:nvPr>
        </p:nvSpPr>
        <p:spPr>
          <a:xfrm>
            <a:off x="6741084" y="2903303"/>
            <a:ext cx="5456883" cy="3468573"/>
          </a:xfrm>
          <a:custGeom>
            <a:avLst/>
            <a:gdLst>
              <a:gd name="connsiteX0" fmla="*/ 0 w 5659437"/>
              <a:gd name="connsiteY0" fmla="*/ 2695575 h 2695575"/>
              <a:gd name="connsiteX1" fmla="*/ 673894 w 5659437"/>
              <a:gd name="connsiteY1" fmla="*/ 0 h 2695575"/>
              <a:gd name="connsiteX2" fmla="*/ 5659437 w 5659437"/>
              <a:gd name="connsiteY2" fmla="*/ 0 h 2695575"/>
              <a:gd name="connsiteX3" fmla="*/ 4985543 w 5659437"/>
              <a:gd name="connsiteY3" fmla="*/ 2695575 h 2695575"/>
              <a:gd name="connsiteX4" fmla="*/ 0 w 5659437"/>
              <a:gd name="connsiteY4" fmla="*/ 2695575 h 2695575"/>
              <a:gd name="connsiteX0" fmla="*/ 0 w 5659437"/>
              <a:gd name="connsiteY0" fmla="*/ 3044367 h 3044367"/>
              <a:gd name="connsiteX1" fmla="*/ 211981 w 5659437"/>
              <a:gd name="connsiteY1" fmla="*/ 0 h 3044367"/>
              <a:gd name="connsiteX2" fmla="*/ 5659437 w 5659437"/>
              <a:gd name="connsiteY2" fmla="*/ 348792 h 3044367"/>
              <a:gd name="connsiteX3" fmla="*/ 4985543 w 5659437"/>
              <a:gd name="connsiteY3" fmla="*/ 3044367 h 3044367"/>
              <a:gd name="connsiteX4" fmla="*/ 0 w 5659437"/>
              <a:gd name="connsiteY4" fmla="*/ 3044367 h 3044367"/>
              <a:gd name="connsiteX0" fmla="*/ 23689 w 5447456"/>
              <a:gd name="connsiteY0" fmla="*/ 2167674 h 3044367"/>
              <a:gd name="connsiteX1" fmla="*/ 0 w 5447456"/>
              <a:gd name="connsiteY1" fmla="*/ 0 h 3044367"/>
              <a:gd name="connsiteX2" fmla="*/ 5447456 w 5447456"/>
              <a:gd name="connsiteY2" fmla="*/ 348792 h 3044367"/>
              <a:gd name="connsiteX3" fmla="*/ 4773562 w 5447456"/>
              <a:gd name="connsiteY3" fmla="*/ 3044367 h 3044367"/>
              <a:gd name="connsiteX4" fmla="*/ 23689 w 5447456"/>
              <a:gd name="connsiteY4" fmla="*/ 2167674 h 3044367"/>
              <a:gd name="connsiteX0" fmla="*/ 23689 w 5452292"/>
              <a:gd name="connsiteY0" fmla="*/ 2167674 h 3468573"/>
              <a:gd name="connsiteX1" fmla="*/ 0 w 5452292"/>
              <a:gd name="connsiteY1" fmla="*/ 0 h 3468573"/>
              <a:gd name="connsiteX2" fmla="*/ 5447456 w 5452292"/>
              <a:gd name="connsiteY2" fmla="*/ 348792 h 3468573"/>
              <a:gd name="connsiteX3" fmla="*/ 5452292 w 5452292"/>
              <a:gd name="connsiteY3" fmla="*/ 3468573 h 3468573"/>
              <a:gd name="connsiteX4" fmla="*/ 23689 w 5452292"/>
              <a:gd name="connsiteY4" fmla="*/ 2167674 h 3468573"/>
              <a:gd name="connsiteX0" fmla="*/ 23689 w 5456883"/>
              <a:gd name="connsiteY0" fmla="*/ 2167674 h 3468573"/>
              <a:gd name="connsiteX1" fmla="*/ 0 w 5456883"/>
              <a:gd name="connsiteY1" fmla="*/ 0 h 3468573"/>
              <a:gd name="connsiteX2" fmla="*/ 5456883 w 5456883"/>
              <a:gd name="connsiteY2" fmla="*/ 377072 h 3468573"/>
              <a:gd name="connsiteX3" fmla="*/ 5452292 w 5456883"/>
              <a:gd name="connsiteY3" fmla="*/ 3468573 h 3468573"/>
              <a:gd name="connsiteX4" fmla="*/ 23689 w 5456883"/>
              <a:gd name="connsiteY4" fmla="*/ 2167674 h 346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6883" h="3468573">
                <a:moveTo>
                  <a:pt x="23689" y="2167674"/>
                </a:moveTo>
                <a:lnTo>
                  <a:pt x="0" y="0"/>
                </a:lnTo>
                <a:lnTo>
                  <a:pt x="5456883" y="377072"/>
                </a:lnTo>
                <a:cubicBezTo>
                  <a:pt x="5455353" y="1407572"/>
                  <a:pt x="5453822" y="2438073"/>
                  <a:pt x="5452292" y="3468573"/>
                </a:cubicBezTo>
                <a:lnTo>
                  <a:pt x="23689" y="2167674"/>
                </a:lnTo>
                <a:close/>
              </a:path>
            </a:pathLst>
          </a:custGeom>
          <a:gradFill>
            <a:gsLst>
              <a:gs pos="0">
                <a:schemeClr val="bg1">
                  <a:lumMod val="65000"/>
                </a:schemeClr>
              </a:gs>
              <a:gs pos="100000">
                <a:schemeClr val="bg1">
                  <a:lumMod val="85000"/>
                </a:schemeClr>
              </a:gs>
            </a:gsLst>
            <a:lin ang="10800000" scaled="0"/>
          </a:gradFill>
        </p:spPr>
        <p:txBody>
          <a:bodyPr anchor="ctr">
            <a:normAutofit/>
          </a:bodyPr>
          <a:lstStyle>
            <a:lvl1pPr>
              <a:buNone/>
              <a:defRPr sz="1100"/>
            </a:lvl1pPr>
          </a:lstStyle>
          <a:p>
            <a:r>
              <a:rPr lang="cs-CZ" dirty="0"/>
              <a:t>Insert </a:t>
            </a:r>
            <a:r>
              <a:rPr lang="cs-CZ" dirty="0" err="1"/>
              <a:t>picture</a:t>
            </a:r>
            <a:endParaRPr lang="cs-CZ" dirty="0"/>
          </a:p>
        </p:txBody>
      </p:sp>
      <p:pic>
        <p:nvPicPr>
          <p:cNvPr id="12" name="Obrázek 11">
            <a:extLst>
              <a:ext uri="{FF2B5EF4-FFF2-40B4-BE49-F238E27FC236}">
                <a16:creationId xmlns:a16="http://schemas.microsoft.com/office/drawing/2014/main" id="{B52FE54E-6B66-45BF-B19C-0337586EDBC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5854" y="277263"/>
            <a:ext cx="1458659" cy="857950"/>
          </a:xfrm>
          <a:prstGeom prst="rect">
            <a:avLst/>
          </a:prstGeom>
        </p:spPr>
      </p:pic>
    </p:spTree>
    <p:extLst>
      <p:ext uri="{BB962C8B-B14F-4D97-AF65-F5344CB8AC3E}">
        <p14:creationId xmlns:p14="http://schemas.microsoft.com/office/powerpoint/2010/main" val="40795800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apitola">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32843ED8-1DF7-4BAB-8E56-0295B9562E47}"/>
              </a:ext>
            </a:extLst>
          </p:cNvPr>
          <p:cNvSpPr>
            <a:spLocks noGrp="1"/>
          </p:cNvSpPr>
          <p:nvPr>
            <p:ph type="ftr" sz="quarter" idx="11"/>
          </p:nvPr>
        </p:nvSpPr>
        <p:spPr>
          <a:xfrm>
            <a:off x="444499" y="6173787"/>
            <a:ext cx="6553200" cy="365125"/>
          </a:xfrm>
        </p:spPr>
        <p:txBody>
          <a:bodyPr/>
          <a:lstStyle>
            <a:lvl1pPr algn="l">
              <a:defRPr/>
            </a:lvl1pPr>
          </a:lstStyle>
          <a:p>
            <a:r>
              <a:rPr lang="en-US"/>
              <a:t>Operational Research I, ŠAU, Jan Fábry, 9.11. 2022</a:t>
            </a:r>
            <a:endParaRPr lang="cs-CZ" dirty="0"/>
          </a:p>
        </p:txBody>
      </p:sp>
      <p:sp>
        <p:nvSpPr>
          <p:cNvPr id="5" name="Zástupný symbol pro číslo snímku 4">
            <a:extLst>
              <a:ext uri="{FF2B5EF4-FFF2-40B4-BE49-F238E27FC236}">
                <a16:creationId xmlns:a16="http://schemas.microsoft.com/office/drawing/2014/main" id="{B3D6331E-CB7B-4362-AD65-E326A47E5F5B}"/>
              </a:ext>
            </a:extLst>
          </p:cNvPr>
          <p:cNvSpPr>
            <a:spLocks noGrp="1"/>
          </p:cNvSpPr>
          <p:nvPr>
            <p:ph type="sldNum" sz="quarter" idx="12"/>
          </p:nvPr>
        </p:nvSpPr>
        <p:spPr>
          <a:xfrm>
            <a:off x="9004301" y="6085897"/>
            <a:ext cx="2743200" cy="365125"/>
          </a:xfrm>
        </p:spPr>
        <p:txBody>
          <a:bodyPr/>
          <a:lstStyle/>
          <a:p>
            <a:fld id="{2CCBFC96-D0B0-4748-8307-6E5E2D74C2B0}" type="slidenum">
              <a:rPr lang="cs-CZ" smtClean="0"/>
              <a:t>‹#›</a:t>
            </a:fld>
            <a:endParaRPr lang="cs-CZ"/>
          </a:p>
        </p:txBody>
      </p:sp>
      <p:sp>
        <p:nvSpPr>
          <p:cNvPr id="6" name="Text názvu">
            <a:extLst>
              <a:ext uri="{FF2B5EF4-FFF2-40B4-BE49-F238E27FC236}">
                <a16:creationId xmlns:a16="http://schemas.microsoft.com/office/drawing/2014/main" id="{FF7E7A73-21D0-413A-A71D-342857EBB711}"/>
              </a:ext>
            </a:extLst>
          </p:cNvPr>
          <p:cNvSpPr txBox="1">
            <a:spLocks noGrp="1"/>
          </p:cNvSpPr>
          <p:nvPr>
            <p:ph type="title" hasCustomPrompt="1"/>
          </p:nvPr>
        </p:nvSpPr>
        <p:spPr>
          <a:xfrm>
            <a:off x="444500" y="2973323"/>
            <a:ext cx="6535739" cy="736437"/>
          </a:xfrm>
          <a:prstGeom prst="rect">
            <a:avLst/>
          </a:prstGeom>
        </p:spPr>
        <p:txBody>
          <a:bodyPr/>
          <a:lstStyle/>
          <a:p>
            <a:r>
              <a:rPr lang="cs-CZ" dirty="0" err="1"/>
              <a:t>Title</a:t>
            </a:r>
            <a:r>
              <a:rPr lang="cs-CZ" dirty="0"/>
              <a:t> text</a:t>
            </a:r>
          </a:p>
        </p:txBody>
      </p:sp>
      <p:sp>
        <p:nvSpPr>
          <p:cNvPr id="7" name="Zástupný text 6">
            <a:extLst>
              <a:ext uri="{FF2B5EF4-FFF2-40B4-BE49-F238E27FC236}">
                <a16:creationId xmlns:a16="http://schemas.microsoft.com/office/drawing/2014/main" id="{48EEE370-3843-4069-B9CB-48DBD1E46234}"/>
              </a:ext>
            </a:extLst>
          </p:cNvPr>
          <p:cNvSpPr>
            <a:spLocks noGrp="1"/>
          </p:cNvSpPr>
          <p:nvPr>
            <p:ph type="body" sz="quarter" idx="21" hasCustomPrompt="1"/>
          </p:nvPr>
        </p:nvSpPr>
        <p:spPr>
          <a:xfrm>
            <a:off x="444500" y="2506663"/>
            <a:ext cx="6535738" cy="448234"/>
          </a:xfrm>
          <a:prstGeom prst="rect">
            <a:avLst/>
          </a:prstGeom>
        </p:spPr>
        <p:txBody>
          <a:bodyPr>
            <a:normAutofit/>
          </a:bodyPr>
          <a:lstStyle>
            <a:lvl1pPr marL="0" indent="0" defTabSz="786384">
              <a:spcBef>
                <a:spcPts val="800"/>
              </a:spcBef>
              <a:buClr>
                <a:srgbClr val="D9D9D9"/>
              </a:buClr>
              <a:buSzTx/>
              <a:buFont typeface="Wingdings"/>
              <a:buNone/>
              <a:defRPr sz="2580" b="1">
                <a:solidFill>
                  <a:schemeClr val="bg2"/>
                </a:solidFill>
              </a:defRPr>
            </a:lvl1pPr>
          </a:lstStyle>
          <a:p>
            <a:r>
              <a:rPr lang="en-US" dirty="0"/>
              <a:t>Click to insert chapter number.</a:t>
            </a:r>
          </a:p>
        </p:txBody>
      </p:sp>
      <p:sp>
        <p:nvSpPr>
          <p:cNvPr id="8" name="Text úrovně 1">
            <a:extLst>
              <a:ext uri="{FF2B5EF4-FFF2-40B4-BE49-F238E27FC236}">
                <a16:creationId xmlns:a16="http://schemas.microsoft.com/office/drawing/2014/main" id="{CB2A18A9-072A-4C1E-8A0B-C14E9E74A602}"/>
              </a:ext>
            </a:extLst>
          </p:cNvPr>
          <p:cNvSpPr txBox="1">
            <a:spLocks noGrp="1"/>
          </p:cNvSpPr>
          <p:nvPr>
            <p:ph type="body" sz="quarter" idx="23" hasCustomPrompt="1"/>
          </p:nvPr>
        </p:nvSpPr>
        <p:spPr>
          <a:xfrm>
            <a:off x="444500" y="3718814"/>
            <a:ext cx="6553200" cy="2276380"/>
          </a:xfrm>
          <a:prstGeom prst="rect">
            <a:avLst/>
          </a:prstGeom>
        </p:spPr>
        <p:txBody>
          <a:bodyPr>
            <a:normAutofit/>
          </a:bodyPr>
          <a:lstStyle>
            <a:lvl1pPr marL="0" indent="0">
              <a:lnSpc>
                <a:spcPct val="120000"/>
              </a:lnSpc>
              <a:buClr>
                <a:srgbClr val="D9D9D9"/>
              </a:buClr>
              <a:buSzTx/>
              <a:buFont typeface="Wingdings"/>
              <a:buNone/>
              <a:defRPr sz="1800">
                <a:solidFill>
                  <a:schemeClr val="tx1"/>
                </a:solidFill>
              </a:defRPr>
            </a:lvl1pPr>
          </a:lstStyle>
          <a:p>
            <a:r>
              <a:rPr dirty="0"/>
              <a:t>Text </a:t>
            </a:r>
            <a:r>
              <a:rPr lang="cs-CZ" dirty="0"/>
              <a:t>level</a:t>
            </a:r>
            <a:r>
              <a:rPr dirty="0"/>
              <a:t> 1</a:t>
            </a:r>
          </a:p>
        </p:txBody>
      </p:sp>
      <p:sp>
        <p:nvSpPr>
          <p:cNvPr id="12" name="Zástupný symbol obrázku 11">
            <a:extLst>
              <a:ext uri="{FF2B5EF4-FFF2-40B4-BE49-F238E27FC236}">
                <a16:creationId xmlns:a16="http://schemas.microsoft.com/office/drawing/2014/main" id="{1F90B6E8-8A32-4354-A1C5-8B5012EA2982}"/>
              </a:ext>
            </a:extLst>
          </p:cNvPr>
          <p:cNvSpPr>
            <a:spLocks noGrp="1"/>
          </p:cNvSpPr>
          <p:nvPr>
            <p:ph type="pic" sz="quarter" idx="24" hasCustomPrompt="1"/>
          </p:nvPr>
        </p:nvSpPr>
        <p:spPr>
          <a:xfrm>
            <a:off x="7749459" y="0"/>
            <a:ext cx="4442541" cy="6180138"/>
          </a:xfrm>
          <a:custGeom>
            <a:avLst/>
            <a:gdLst>
              <a:gd name="connsiteX0" fmla="*/ 0 w 4440237"/>
              <a:gd name="connsiteY0" fmla="*/ 6180138 h 6180138"/>
              <a:gd name="connsiteX1" fmla="*/ 1110059 w 4440237"/>
              <a:gd name="connsiteY1" fmla="*/ 0 h 6180138"/>
              <a:gd name="connsiteX2" fmla="*/ 4440237 w 4440237"/>
              <a:gd name="connsiteY2" fmla="*/ 0 h 6180138"/>
              <a:gd name="connsiteX3" fmla="*/ 3330178 w 4440237"/>
              <a:gd name="connsiteY3" fmla="*/ 6180138 h 6180138"/>
              <a:gd name="connsiteX4" fmla="*/ 0 w 4440237"/>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3332482 w 4442541"/>
              <a:gd name="connsiteY3" fmla="*/ 6180138 h 6180138"/>
              <a:gd name="connsiteX4" fmla="*/ 2304 w 4442541"/>
              <a:gd name="connsiteY4" fmla="*/ 6180138 h 6180138"/>
              <a:gd name="connsiteX0" fmla="*/ 2304 w 4444845"/>
              <a:gd name="connsiteY0" fmla="*/ 6180138 h 6180138"/>
              <a:gd name="connsiteX1" fmla="*/ 0 w 4444845"/>
              <a:gd name="connsiteY1" fmla="*/ 0 h 6180138"/>
              <a:gd name="connsiteX2" fmla="*/ 4442541 w 4444845"/>
              <a:gd name="connsiteY2" fmla="*/ 0 h 6180138"/>
              <a:gd name="connsiteX3" fmla="*/ 4444845 w 4444845"/>
              <a:gd name="connsiteY3" fmla="*/ 4577581 h 6180138"/>
              <a:gd name="connsiteX4" fmla="*/ 2304 w 4444845"/>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4435418 w 4442541"/>
              <a:gd name="connsiteY3" fmla="*/ 4605861 h 6180138"/>
              <a:gd name="connsiteX4" fmla="*/ 2304 w 4442541"/>
              <a:gd name="connsiteY4" fmla="*/ 6180138 h 618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541" h="6180138">
                <a:moveTo>
                  <a:pt x="2304" y="6180138"/>
                </a:moveTo>
                <a:lnTo>
                  <a:pt x="0" y="0"/>
                </a:lnTo>
                <a:lnTo>
                  <a:pt x="4442541" y="0"/>
                </a:lnTo>
                <a:cubicBezTo>
                  <a:pt x="4440167" y="1535287"/>
                  <a:pt x="4437792" y="3070574"/>
                  <a:pt x="4435418" y="4605861"/>
                </a:cubicBezTo>
                <a:lnTo>
                  <a:pt x="2304" y="6180138"/>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pic>
        <p:nvPicPr>
          <p:cNvPr id="9" name="Obrázek 8">
            <a:extLst>
              <a:ext uri="{FF2B5EF4-FFF2-40B4-BE49-F238E27FC236}">
                <a16:creationId xmlns:a16="http://schemas.microsoft.com/office/drawing/2014/main" id="{366792B7-A5ED-4257-9257-4EE23CFAAF1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5854" y="277263"/>
            <a:ext cx="1458659" cy="857950"/>
          </a:xfrm>
          <a:prstGeom prst="rect">
            <a:avLst/>
          </a:prstGeom>
        </p:spPr>
      </p:pic>
    </p:spTree>
    <p:extLst>
      <p:ext uri="{BB962C8B-B14F-4D97-AF65-F5344CB8AC3E}">
        <p14:creationId xmlns:p14="http://schemas.microsoft.com/office/powerpoint/2010/main" val="20270442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bsah">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hasCustomPrompt="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rPr lang="cs-CZ" dirty="0" err="1"/>
              <a:t>Title</a:t>
            </a:r>
            <a:r>
              <a:rPr lang="cs-CZ" dirty="0"/>
              <a:t> text</a:t>
            </a:r>
            <a:endParaRPr dirty="0"/>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lang="cs-CZ" dirty="0"/>
              <a:t>level</a:t>
            </a:r>
            <a:r>
              <a:rPr dirty="0"/>
              <a:t> 1</a:t>
            </a:r>
          </a:p>
          <a:p>
            <a:pPr lvl="1"/>
            <a:r>
              <a:rPr dirty="0"/>
              <a:t>Text </a:t>
            </a:r>
            <a:r>
              <a:rPr lang="cs-CZ" dirty="0"/>
              <a:t>level</a:t>
            </a:r>
            <a:r>
              <a:rPr dirty="0"/>
              <a:t> 2</a:t>
            </a:r>
          </a:p>
          <a:p>
            <a:pPr lvl="2"/>
            <a:r>
              <a:rPr dirty="0"/>
              <a:t>Text </a:t>
            </a:r>
            <a:r>
              <a:rPr lang="cs-CZ" dirty="0"/>
              <a:t>level</a:t>
            </a:r>
            <a:r>
              <a:rPr dirty="0"/>
              <a:t> 2</a:t>
            </a:r>
          </a:p>
          <a:p>
            <a:pPr lvl="3"/>
            <a:r>
              <a:rPr dirty="0"/>
              <a:t>Text </a:t>
            </a:r>
            <a:r>
              <a:rPr lang="cs-CZ" dirty="0"/>
              <a:t>level</a:t>
            </a:r>
            <a:r>
              <a:rPr dirty="0"/>
              <a:t> 3</a:t>
            </a:r>
          </a:p>
          <a:p>
            <a:pPr lvl="4"/>
            <a:r>
              <a:rPr dirty="0"/>
              <a:t>Text </a:t>
            </a:r>
            <a:r>
              <a:rPr lang="cs-CZ" dirty="0"/>
              <a:t>level</a:t>
            </a:r>
            <a:r>
              <a:rPr dirty="0"/>
              <a:t> 4</a:t>
            </a:r>
          </a:p>
          <a:p>
            <a:pPr lvl="5"/>
            <a:r>
              <a:rPr dirty="0"/>
              <a:t>Text </a:t>
            </a:r>
            <a:r>
              <a:rPr lang="cs-CZ" dirty="0"/>
              <a:t>level</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r>
              <a:rPr lang="en-US"/>
              <a:t>Operational Research I, ŠAU, Jan Fábry, 9.11. 2022</a:t>
            </a:r>
            <a:endParaRPr lang="cs-CZ" dirty="0"/>
          </a:p>
        </p:txBody>
      </p:sp>
      <p:pic>
        <p:nvPicPr>
          <p:cNvPr id="6" name="Obrázek 5">
            <a:extLst>
              <a:ext uri="{FF2B5EF4-FFF2-40B4-BE49-F238E27FC236}">
                <a16:creationId xmlns:a16="http://schemas.microsoft.com/office/drawing/2014/main" id="{90921B97-BCDF-4954-94B1-6ADFC330FFA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579462" y="208688"/>
            <a:ext cx="1458659" cy="857950"/>
          </a:xfrm>
          <a:prstGeom prst="rect">
            <a:avLst/>
          </a:prstGeom>
        </p:spPr>
      </p:pic>
    </p:spTree>
    <p:extLst>
      <p:ext uri="{BB962C8B-B14F-4D97-AF65-F5344CB8AC3E}">
        <p14:creationId xmlns:p14="http://schemas.microsoft.com/office/powerpoint/2010/main" val="22250200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bsah - prázdný">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hasCustomPrompt="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rPr lang="cs-CZ" dirty="0" err="1"/>
              <a:t>Title</a:t>
            </a:r>
            <a:r>
              <a:rPr lang="cs-CZ" dirty="0"/>
              <a:t> text</a:t>
            </a:r>
            <a:endParaRPr dirty="0"/>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lang="cs-CZ" dirty="0"/>
              <a:t>level</a:t>
            </a:r>
            <a:r>
              <a:rPr dirty="0"/>
              <a:t> 1</a:t>
            </a:r>
          </a:p>
          <a:p>
            <a:pPr lvl="1"/>
            <a:r>
              <a:rPr dirty="0"/>
              <a:t>Text </a:t>
            </a:r>
            <a:r>
              <a:rPr lang="cs-CZ" dirty="0"/>
              <a:t>level</a:t>
            </a:r>
            <a:r>
              <a:rPr dirty="0"/>
              <a:t> 2</a:t>
            </a:r>
          </a:p>
          <a:p>
            <a:pPr lvl="2"/>
            <a:r>
              <a:rPr dirty="0"/>
              <a:t>Text </a:t>
            </a:r>
            <a:r>
              <a:rPr lang="cs-CZ" dirty="0"/>
              <a:t>level</a:t>
            </a:r>
            <a:r>
              <a:rPr dirty="0"/>
              <a:t> 2</a:t>
            </a:r>
          </a:p>
          <a:p>
            <a:pPr lvl="3"/>
            <a:r>
              <a:rPr dirty="0"/>
              <a:t>Text</a:t>
            </a:r>
            <a:r>
              <a:rPr lang="cs-CZ" dirty="0"/>
              <a:t> level</a:t>
            </a:r>
            <a:r>
              <a:rPr dirty="0"/>
              <a:t> 3</a:t>
            </a:r>
          </a:p>
          <a:p>
            <a:pPr lvl="4"/>
            <a:r>
              <a:rPr dirty="0"/>
              <a:t>Text </a:t>
            </a:r>
            <a:r>
              <a:rPr lang="cs-CZ" dirty="0"/>
              <a:t>level</a:t>
            </a:r>
            <a:r>
              <a:rPr dirty="0"/>
              <a:t> 4</a:t>
            </a:r>
          </a:p>
          <a:p>
            <a:pPr lvl="5"/>
            <a:r>
              <a:rPr dirty="0"/>
              <a:t>Text </a:t>
            </a:r>
            <a:r>
              <a:rPr lang="cs-CZ" dirty="0"/>
              <a:t>level</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r>
              <a:rPr lang="en-US"/>
              <a:t>Operational Research I, ŠAU, Jan Fábry, 9.11. 2022</a:t>
            </a:r>
            <a:endParaRPr lang="cs-CZ" dirty="0"/>
          </a:p>
        </p:txBody>
      </p:sp>
      <p:pic>
        <p:nvPicPr>
          <p:cNvPr id="6" name="Obrázek 5">
            <a:extLst>
              <a:ext uri="{FF2B5EF4-FFF2-40B4-BE49-F238E27FC236}">
                <a16:creationId xmlns:a16="http://schemas.microsoft.com/office/drawing/2014/main" id="{46ED72CD-C2B3-4D76-AA80-17CA6C73442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579462" y="208688"/>
            <a:ext cx="1458659" cy="857950"/>
          </a:xfrm>
          <a:prstGeom prst="rect">
            <a:avLst/>
          </a:prstGeom>
        </p:spPr>
      </p:pic>
    </p:spTree>
    <p:extLst>
      <p:ext uri="{BB962C8B-B14F-4D97-AF65-F5344CB8AC3E}">
        <p14:creationId xmlns:p14="http://schemas.microsoft.com/office/powerpoint/2010/main" val="17587226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bsah - obrázek">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hasCustomPrompt="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rPr lang="cs-CZ" dirty="0" err="1"/>
              <a:t>Title</a:t>
            </a:r>
            <a:r>
              <a:rPr lang="cs-CZ" dirty="0"/>
              <a:t> text</a:t>
            </a:r>
            <a:endParaRPr dirty="0"/>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428945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lang="cs-CZ" dirty="0"/>
              <a:t>Text level 1</a:t>
            </a:r>
          </a:p>
          <a:p>
            <a:pPr lvl="1"/>
            <a:r>
              <a:rPr lang="cs-CZ" dirty="0"/>
              <a:t>Text level 2</a:t>
            </a:r>
          </a:p>
          <a:p>
            <a:pPr lvl="2"/>
            <a:r>
              <a:rPr lang="cs-CZ" dirty="0"/>
              <a:t>Text level 2</a:t>
            </a:r>
          </a:p>
          <a:p>
            <a:pPr lvl="3"/>
            <a:r>
              <a:rPr lang="cs-CZ" dirty="0"/>
              <a:t>Text level 3</a:t>
            </a:r>
          </a:p>
          <a:p>
            <a:pPr lvl="4"/>
            <a:r>
              <a:rPr lang="cs-CZ" dirty="0"/>
              <a:t>Text level 4</a:t>
            </a:r>
          </a:p>
          <a:p>
            <a:pPr lvl="5"/>
            <a:r>
              <a:rPr lang="cs-CZ" dirty="0"/>
              <a:t>Text level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r>
              <a:rPr lang="en-US"/>
              <a:t>Operational Research I, ŠAU, Jan Fábry, 9.11. 2022</a:t>
            </a:r>
            <a:endParaRPr lang="cs-CZ" dirty="0"/>
          </a:p>
        </p:txBody>
      </p:sp>
      <p:sp>
        <p:nvSpPr>
          <p:cNvPr id="3" name="Zástupný symbol obrázku 2">
            <a:extLst>
              <a:ext uri="{FF2B5EF4-FFF2-40B4-BE49-F238E27FC236}">
                <a16:creationId xmlns:a16="http://schemas.microsoft.com/office/drawing/2014/main" id="{DB6AB0FB-5C1D-4B7A-8CE7-F1BF56E2E1C4}"/>
              </a:ext>
            </a:extLst>
          </p:cNvPr>
          <p:cNvSpPr>
            <a:spLocks noGrp="1"/>
          </p:cNvSpPr>
          <p:nvPr>
            <p:ph type="pic" sz="quarter" idx="24" hasCustomPrompt="1"/>
          </p:nvPr>
        </p:nvSpPr>
        <p:spPr>
          <a:xfrm>
            <a:off x="6320573" y="1654135"/>
            <a:ext cx="5429911" cy="4289453"/>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pic>
        <p:nvPicPr>
          <p:cNvPr id="7" name="Obrázek 6">
            <a:extLst>
              <a:ext uri="{FF2B5EF4-FFF2-40B4-BE49-F238E27FC236}">
                <a16:creationId xmlns:a16="http://schemas.microsoft.com/office/drawing/2014/main" id="{F98F0E74-373B-4440-91D2-63CB030043F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579462" y="208688"/>
            <a:ext cx="1458659" cy="857950"/>
          </a:xfrm>
          <a:prstGeom prst="rect">
            <a:avLst/>
          </a:prstGeom>
        </p:spPr>
      </p:pic>
    </p:spTree>
    <p:extLst>
      <p:ext uri="{BB962C8B-B14F-4D97-AF65-F5344CB8AC3E}">
        <p14:creationId xmlns:p14="http://schemas.microsoft.com/office/powerpoint/2010/main" val="41446150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bsah - 4 obrázky">
    <p:spTree>
      <p:nvGrpSpPr>
        <p:cNvPr id="1" name=""/>
        <p:cNvGrpSpPr/>
        <p:nvPr/>
      </p:nvGrpSpPr>
      <p:grpSpPr>
        <a:xfrm>
          <a:off x="0" y="0"/>
          <a:ext cx="0" cy="0"/>
          <a:chOff x="0" y="0"/>
          <a:chExt cx="0" cy="0"/>
        </a:xfrm>
      </p:grpSpPr>
      <p:sp>
        <p:nvSpPr>
          <p:cNvPr id="18" name="Zástupný symbol obrázku 3">
            <a:extLst>
              <a:ext uri="{FF2B5EF4-FFF2-40B4-BE49-F238E27FC236}">
                <a16:creationId xmlns:a16="http://schemas.microsoft.com/office/drawing/2014/main" id="{AB7F9E6A-777D-44DD-A47B-5DD5FC8C8A86}"/>
              </a:ext>
            </a:extLst>
          </p:cNvPr>
          <p:cNvSpPr>
            <a:spLocks noGrp="1"/>
          </p:cNvSpPr>
          <p:nvPr>
            <p:ph type="pic" sz="quarter" idx="25" hasCustomPrompt="1"/>
          </p:nvPr>
        </p:nvSpPr>
        <p:spPr>
          <a:xfrm>
            <a:off x="9002780" y="1515861"/>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sp>
        <p:nvSpPr>
          <p:cNvPr id="20" name="Zástupný symbol obrázku 3">
            <a:extLst>
              <a:ext uri="{FF2B5EF4-FFF2-40B4-BE49-F238E27FC236}">
                <a16:creationId xmlns:a16="http://schemas.microsoft.com/office/drawing/2014/main" id="{EDCA234F-0E17-4D14-AB29-11CFBF7D94B5}"/>
              </a:ext>
            </a:extLst>
          </p:cNvPr>
          <p:cNvSpPr>
            <a:spLocks noGrp="1"/>
          </p:cNvSpPr>
          <p:nvPr>
            <p:ph type="pic" sz="quarter" idx="26" hasCustomPrompt="1"/>
          </p:nvPr>
        </p:nvSpPr>
        <p:spPr>
          <a:xfrm>
            <a:off x="5990209" y="1515860"/>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sp>
        <p:nvSpPr>
          <p:cNvPr id="21" name="Zástupný symbol obrázku 3">
            <a:extLst>
              <a:ext uri="{FF2B5EF4-FFF2-40B4-BE49-F238E27FC236}">
                <a16:creationId xmlns:a16="http://schemas.microsoft.com/office/drawing/2014/main" id="{17411511-1D11-48AE-8839-6957854EF4BE}"/>
              </a:ext>
            </a:extLst>
          </p:cNvPr>
          <p:cNvSpPr>
            <a:spLocks noGrp="1"/>
          </p:cNvSpPr>
          <p:nvPr>
            <p:ph type="pic" sz="quarter" idx="27" hasCustomPrompt="1"/>
          </p:nvPr>
        </p:nvSpPr>
        <p:spPr>
          <a:xfrm>
            <a:off x="5990209" y="3648588"/>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sp>
        <p:nvSpPr>
          <p:cNvPr id="22" name="Zástupný symbol obrázku 3">
            <a:extLst>
              <a:ext uri="{FF2B5EF4-FFF2-40B4-BE49-F238E27FC236}">
                <a16:creationId xmlns:a16="http://schemas.microsoft.com/office/drawing/2014/main" id="{D299162E-383C-4EBB-821A-1A31ACCF5315}"/>
              </a:ext>
            </a:extLst>
          </p:cNvPr>
          <p:cNvSpPr>
            <a:spLocks noGrp="1"/>
          </p:cNvSpPr>
          <p:nvPr>
            <p:ph type="pic" sz="quarter" idx="28" hasCustomPrompt="1"/>
          </p:nvPr>
        </p:nvSpPr>
        <p:spPr>
          <a:xfrm>
            <a:off x="9002780" y="3648587"/>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hasCustomPrompt="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rPr lang="cs-CZ" dirty="0" err="1"/>
              <a:t>Title</a:t>
            </a:r>
            <a:r>
              <a:rPr lang="cs-CZ" dirty="0"/>
              <a:t> text</a:t>
            </a:r>
            <a:endParaRPr dirty="0"/>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390604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lang="cs-CZ" dirty="0"/>
              <a:t>level</a:t>
            </a:r>
            <a:r>
              <a:rPr dirty="0"/>
              <a:t> 1</a:t>
            </a:r>
          </a:p>
          <a:p>
            <a:pPr lvl="1"/>
            <a:r>
              <a:rPr dirty="0"/>
              <a:t>Text </a:t>
            </a:r>
            <a:r>
              <a:rPr lang="cs-CZ" dirty="0"/>
              <a:t>level</a:t>
            </a:r>
            <a:r>
              <a:rPr dirty="0"/>
              <a:t> 2</a:t>
            </a:r>
          </a:p>
          <a:p>
            <a:pPr lvl="2"/>
            <a:r>
              <a:rPr dirty="0"/>
              <a:t>Text </a:t>
            </a:r>
            <a:r>
              <a:rPr lang="cs-CZ" dirty="0"/>
              <a:t>level </a:t>
            </a:r>
            <a:r>
              <a:rPr dirty="0"/>
              <a:t>2</a:t>
            </a:r>
          </a:p>
          <a:p>
            <a:pPr lvl="3"/>
            <a:r>
              <a:rPr dirty="0"/>
              <a:t>Text </a:t>
            </a:r>
            <a:r>
              <a:rPr lang="cs-CZ" dirty="0"/>
              <a:t>level</a:t>
            </a:r>
            <a:r>
              <a:rPr dirty="0"/>
              <a:t> 3</a:t>
            </a:r>
          </a:p>
          <a:p>
            <a:pPr lvl="4"/>
            <a:r>
              <a:rPr dirty="0"/>
              <a:t>Text </a:t>
            </a:r>
            <a:r>
              <a:rPr lang="cs-CZ" dirty="0"/>
              <a:t>level</a:t>
            </a:r>
            <a:r>
              <a:rPr dirty="0"/>
              <a:t> 4</a:t>
            </a:r>
          </a:p>
          <a:p>
            <a:pPr lvl="5"/>
            <a:r>
              <a:rPr dirty="0"/>
              <a:t>Text </a:t>
            </a:r>
            <a:r>
              <a:rPr lang="cs-CZ" dirty="0"/>
              <a:t>level</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r>
              <a:rPr lang="en-US"/>
              <a:t>Operational Research I, ŠAU, Jan Fábry, 9.11. 2022</a:t>
            </a:r>
            <a:endParaRPr lang="cs-CZ" dirty="0"/>
          </a:p>
        </p:txBody>
      </p:sp>
      <p:pic>
        <p:nvPicPr>
          <p:cNvPr id="10" name="Obrázek 9">
            <a:extLst>
              <a:ext uri="{FF2B5EF4-FFF2-40B4-BE49-F238E27FC236}">
                <a16:creationId xmlns:a16="http://schemas.microsoft.com/office/drawing/2014/main" id="{E8905496-AE49-4B0D-ADED-7D04476ECEC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579462" y="208688"/>
            <a:ext cx="1458659" cy="857950"/>
          </a:xfrm>
          <a:prstGeom prst="rect">
            <a:avLst/>
          </a:prstGeom>
        </p:spPr>
      </p:pic>
    </p:spTree>
    <p:extLst>
      <p:ext uri="{BB962C8B-B14F-4D97-AF65-F5344CB8AC3E}">
        <p14:creationId xmlns:p14="http://schemas.microsoft.com/office/powerpoint/2010/main" val="1985855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sah - prázný">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hasCustomPrompt="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rPr lang="cs-CZ" dirty="0" err="1"/>
              <a:t>Title</a:t>
            </a:r>
            <a:r>
              <a:rPr lang="cs-CZ" dirty="0"/>
              <a:t> text</a:t>
            </a:r>
            <a:endParaRPr dirty="0"/>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8" y="1647546"/>
            <a:ext cx="11491261"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lang="cs-CZ" dirty="0"/>
              <a:t>level</a:t>
            </a:r>
            <a:r>
              <a:rPr dirty="0"/>
              <a:t> 1</a:t>
            </a:r>
          </a:p>
          <a:p>
            <a:pPr lvl="1"/>
            <a:r>
              <a:rPr dirty="0"/>
              <a:t>Text </a:t>
            </a:r>
            <a:r>
              <a:rPr lang="cs-CZ" dirty="0"/>
              <a:t>level</a:t>
            </a:r>
            <a:r>
              <a:rPr dirty="0"/>
              <a:t> 2</a:t>
            </a:r>
          </a:p>
          <a:p>
            <a:pPr lvl="2"/>
            <a:r>
              <a:rPr dirty="0"/>
              <a:t>Text </a:t>
            </a:r>
            <a:r>
              <a:rPr lang="cs-CZ" dirty="0"/>
              <a:t>level</a:t>
            </a:r>
            <a:r>
              <a:rPr dirty="0"/>
              <a:t> 2</a:t>
            </a:r>
          </a:p>
          <a:p>
            <a:pPr lvl="3"/>
            <a:r>
              <a:rPr dirty="0"/>
              <a:t>Text </a:t>
            </a:r>
            <a:r>
              <a:rPr lang="cs-CZ" dirty="0"/>
              <a:t>level</a:t>
            </a:r>
            <a:r>
              <a:rPr dirty="0"/>
              <a:t> 3</a:t>
            </a:r>
          </a:p>
          <a:p>
            <a:pPr lvl="4"/>
            <a:r>
              <a:rPr dirty="0"/>
              <a:t>Text </a:t>
            </a:r>
            <a:r>
              <a:rPr lang="cs-CZ" dirty="0"/>
              <a:t>level</a:t>
            </a:r>
            <a:r>
              <a:rPr dirty="0"/>
              <a:t> 4</a:t>
            </a:r>
          </a:p>
          <a:p>
            <a:pPr lvl="5"/>
            <a:r>
              <a:rPr dirty="0"/>
              <a:t>Text </a:t>
            </a:r>
            <a:r>
              <a:rPr lang="cs-CZ" dirty="0"/>
              <a:t>level</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r>
              <a:rPr lang="en-US"/>
              <a:t>Operational Research I, ŠAU, Jan Fábry, 9.11. 2022</a:t>
            </a:r>
            <a:endParaRPr lang="cs-CZ" dirty="0"/>
          </a:p>
        </p:txBody>
      </p:sp>
      <p:sp>
        <p:nvSpPr>
          <p:cNvPr id="7" name="Podnadpis">
            <a:extLst>
              <a:ext uri="{FF2B5EF4-FFF2-40B4-BE49-F238E27FC236}">
                <a16:creationId xmlns:a16="http://schemas.microsoft.com/office/drawing/2014/main" id="{4CEA6031-126F-4660-B831-AF344BF2998D}"/>
              </a:ext>
            </a:extLst>
          </p:cNvPr>
          <p:cNvSpPr txBox="1">
            <a:spLocks noGrp="1"/>
          </p:cNvSpPr>
          <p:nvPr>
            <p:ph type="body" sz="quarter" idx="23" hasCustomPrompt="1"/>
          </p:nvPr>
        </p:nvSpPr>
        <p:spPr>
          <a:xfrm>
            <a:off x="460326" y="1066638"/>
            <a:ext cx="9242159" cy="369332"/>
          </a:xfrm>
          <a:prstGeom prst="rect">
            <a:avLst/>
          </a:prstGeom>
        </p:spPr>
        <p:txBody>
          <a:bodyPr wrap="square">
            <a:spAutoFit/>
          </a:bodyPr>
          <a:lstStyle>
            <a:lvl1pPr marL="0" indent="0">
              <a:lnSpc>
                <a:spcPct val="100000"/>
              </a:lnSpc>
              <a:spcBef>
                <a:spcPts val="0"/>
              </a:spcBef>
              <a:buClr>
                <a:srgbClr val="D9D9D9"/>
              </a:buClr>
              <a:buSzTx/>
              <a:buFont typeface="Wingdings"/>
              <a:buNone/>
              <a:defRPr sz="1800" b="1"/>
            </a:lvl1pPr>
          </a:lstStyle>
          <a:p>
            <a:r>
              <a:rPr lang="cs-CZ" dirty="0" err="1"/>
              <a:t>Subtitle</a:t>
            </a:r>
            <a:r>
              <a:rPr lang="cs-CZ" dirty="0"/>
              <a:t> text</a:t>
            </a:r>
            <a:endParaRPr dirty="0"/>
          </a:p>
        </p:txBody>
      </p:sp>
      <p:pic>
        <p:nvPicPr>
          <p:cNvPr id="8" name="Obrázek 7">
            <a:extLst>
              <a:ext uri="{FF2B5EF4-FFF2-40B4-BE49-F238E27FC236}">
                <a16:creationId xmlns:a16="http://schemas.microsoft.com/office/drawing/2014/main" id="{14C7DFCD-C369-4A76-9BBF-DC6FD0768EF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579462" y="208688"/>
            <a:ext cx="1458659" cy="857950"/>
          </a:xfrm>
          <a:prstGeom prst="rect">
            <a:avLst/>
          </a:prstGeom>
        </p:spPr>
      </p:pic>
    </p:spTree>
    <p:extLst>
      <p:ext uri="{BB962C8B-B14F-4D97-AF65-F5344CB8AC3E}">
        <p14:creationId xmlns:p14="http://schemas.microsoft.com/office/powerpoint/2010/main" val="14176382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bsah - velký obrázek">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1359337"/>
            <a:ext cx="11308968" cy="456045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hasCustomPrompt="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rPr lang="cs-CZ" dirty="0" err="1"/>
              <a:t>Title</a:t>
            </a:r>
            <a:r>
              <a:rPr lang="cs-CZ" dirty="0"/>
              <a:t> text</a:t>
            </a:r>
            <a:endParaRPr dirty="0"/>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r>
              <a:rPr lang="en-US"/>
              <a:t>Operational Research I, ŠAU, Jan Fábry, 9.11. 2022</a:t>
            </a:r>
            <a:endParaRPr lang="cs-CZ" dirty="0"/>
          </a:p>
        </p:txBody>
      </p:sp>
      <p:pic>
        <p:nvPicPr>
          <p:cNvPr id="6" name="Obrázek 5">
            <a:extLst>
              <a:ext uri="{FF2B5EF4-FFF2-40B4-BE49-F238E27FC236}">
                <a16:creationId xmlns:a16="http://schemas.microsoft.com/office/drawing/2014/main" id="{32CC3BBD-9588-4035-913E-1AD36F415B6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579462" y="208688"/>
            <a:ext cx="1458659" cy="857950"/>
          </a:xfrm>
          <a:prstGeom prst="rect">
            <a:avLst/>
          </a:prstGeom>
        </p:spPr>
      </p:pic>
    </p:spTree>
    <p:extLst>
      <p:ext uri="{BB962C8B-B14F-4D97-AF65-F5344CB8AC3E}">
        <p14:creationId xmlns:p14="http://schemas.microsoft.com/office/powerpoint/2010/main" val="27422444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bsah - celý obrázek">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441393"/>
            <a:ext cx="11308968" cy="5478395"/>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r>
              <a:rPr lang="en-US"/>
              <a:t>Operational Research I, ŠAU, Jan Fábry, 9.11. 2022</a:t>
            </a:r>
            <a:endParaRPr lang="cs-CZ" dirty="0"/>
          </a:p>
        </p:txBody>
      </p:sp>
    </p:spTree>
    <p:extLst>
      <p:ext uri="{BB962C8B-B14F-4D97-AF65-F5344CB8AC3E}">
        <p14:creationId xmlns:p14="http://schemas.microsoft.com/office/powerpoint/2010/main" val="42841023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onec">
    <p:spTree>
      <p:nvGrpSpPr>
        <p:cNvPr id="1" name=""/>
        <p:cNvGrpSpPr/>
        <p:nvPr/>
      </p:nvGrpSpPr>
      <p:grpSpPr>
        <a:xfrm>
          <a:off x="0" y="0"/>
          <a:ext cx="0" cy="0"/>
          <a:chOff x="0" y="0"/>
          <a:chExt cx="0" cy="0"/>
        </a:xfrm>
      </p:grpSpPr>
      <p:sp>
        <p:nvSpPr>
          <p:cNvPr id="7" name="Děkuji za pozornost.">
            <a:extLst>
              <a:ext uri="{FF2B5EF4-FFF2-40B4-BE49-F238E27FC236}">
                <a16:creationId xmlns:a16="http://schemas.microsoft.com/office/drawing/2014/main" id="{96DA163D-293A-4071-90D4-4484B7E0ED28}"/>
              </a:ext>
            </a:extLst>
          </p:cNvPr>
          <p:cNvSpPr txBox="1">
            <a:spLocks noGrp="1"/>
          </p:cNvSpPr>
          <p:nvPr>
            <p:ph type="title" hasCustomPrompt="1"/>
          </p:nvPr>
        </p:nvSpPr>
        <p:spPr>
          <a:xfrm>
            <a:off x="701963" y="2701172"/>
            <a:ext cx="10812703" cy="1286628"/>
          </a:xfrm>
          <a:prstGeom prst="rect">
            <a:avLst/>
          </a:prstGeom>
        </p:spPr>
        <p:txBody>
          <a:bodyPr/>
          <a:lstStyle>
            <a:lvl1pPr algn="ctr">
              <a:defRPr sz="6000" b="1"/>
            </a:lvl1pPr>
          </a:lstStyle>
          <a:p>
            <a:r>
              <a:rPr lang="cs-CZ" dirty="0" err="1"/>
              <a:t>Thank</a:t>
            </a:r>
            <a:r>
              <a:rPr lang="cs-CZ" dirty="0"/>
              <a:t> </a:t>
            </a:r>
            <a:r>
              <a:rPr lang="cs-CZ" dirty="0" err="1"/>
              <a:t>you</a:t>
            </a:r>
            <a:r>
              <a:rPr lang="cs-CZ" dirty="0"/>
              <a:t> </a:t>
            </a:r>
            <a:r>
              <a:rPr lang="cs-CZ" dirty="0" err="1"/>
              <a:t>for</a:t>
            </a:r>
            <a:r>
              <a:rPr lang="cs-CZ" dirty="0"/>
              <a:t> </a:t>
            </a:r>
            <a:r>
              <a:rPr lang="cs-CZ" dirty="0" err="1"/>
              <a:t>your</a:t>
            </a:r>
            <a:r>
              <a:rPr lang="cs-CZ" dirty="0"/>
              <a:t> </a:t>
            </a:r>
            <a:r>
              <a:rPr lang="cs-CZ" dirty="0" err="1"/>
              <a:t>attention</a:t>
            </a:r>
            <a:r>
              <a:rPr lang="cs-CZ" dirty="0"/>
              <a:t>.</a:t>
            </a:r>
            <a:endParaRPr dirty="0"/>
          </a:p>
        </p:txBody>
      </p:sp>
      <p:sp>
        <p:nvSpPr>
          <p:cNvPr id="8" name="Jméno">
            <a:extLst>
              <a:ext uri="{FF2B5EF4-FFF2-40B4-BE49-F238E27FC236}">
                <a16:creationId xmlns:a16="http://schemas.microsoft.com/office/drawing/2014/main" id="{16CFA609-4657-4603-9DEA-0A11A05DA0AA}"/>
              </a:ext>
            </a:extLst>
          </p:cNvPr>
          <p:cNvSpPr txBox="1">
            <a:spLocks noGrp="1"/>
          </p:cNvSpPr>
          <p:nvPr>
            <p:ph type="body" sz="quarter" idx="1" hasCustomPrompt="1"/>
          </p:nvPr>
        </p:nvSpPr>
        <p:spPr>
          <a:xfrm>
            <a:off x="701675" y="3987800"/>
            <a:ext cx="10812464" cy="406647"/>
          </a:xfrm>
          <a:prstGeom prst="rect">
            <a:avLst/>
          </a:prstGeom>
        </p:spPr>
        <p:txBody>
          <a:bodyPr/>
          <a:lstStyle>
            <a:lvl1pPr algn="ctr">
              <a:buNone/>
              <a:defRPr sz="2000" b="1"/>
            </a:lvl1pPr>
          </a:lstStyle>
          <a:p>
            <a:r>
              <a:rPr lang="cs-CZ" dirty="0"/>
              <a:t>Name</a:t>
            </a:r>
            <a:endParaRPr dirty="0"/>
          </a:p>
        </p:txBody>
      </p:sp>
      <p:sp>
        <p:nvSpPr>
          <p:cNvPr id="10" name="Zástupný text 10">
            <a:extLst>
              <a:ext uri="{FF2B5EF4-FFF2-40B4-BE49-F238E27FC236}">
                <a16:creationId xmlns:a16="http://schemas.microsoft.com/office/drawing/2014/main" id="{EC67C78D-9CD4-4FF3-B15D-7A707D56671E}"/>
              </a:ext>
            </a:extLst>
          </p:cNvPr>
          <p:cNvSpPr>
            <a:spLocks noGrp="1"/>
          </p:cNvSpPr>
          <p:nvPr>
            <p:ph type="body" idx="21" hasCustomPrompt="1"/>
          </p:nvPr>
        </p:nvSpPr>
        <p:spPr>
          <a:xfrm>
            <a:off x="702202" y="4394446"/>
            <a:ext cx="10812465" cy="406647"/>
          </a:xfrm>
          <a:prstGeom prst="rect">
            <a:avLst/>
          </a:prstGeom>
        </p:spPr>
        <p:txBody>
          <a:bodyPr/>
          <a:lstStyle>
            <a:lvl1pPr algn="ctr">
              <a:buNone/>
              <a:defRPr sz="1600" b="1">
                <a:solidFill>
                  <a:schemeClr val="bg2"/>
                </a:solidFill>
              </a:defRPr>
            </a:lvl1pPr>
          </a:lstStyle>
          <a:p>
            <a:r>
              <a:rPr lang="cs-CZ" dirty="0" err="1"/>
              <a:t>Position</a:t>
            </a:r>
            <a:endParaRPr dirty="0"/>
          </a:p>
        </p:txBody>
      </p:sp>
      <p:sp>
        <p:nvSpPr>
          <p:cNvPr id="12" name="Zástupný text 10">
            <a:extLst>
              <a:ext uri="{FF2B5EF4-FFF2-40B4-BE49-F238E27FC236}">
                <a16:creationId xmlns:a16="http://schemas.microsoft.com/office/drawing/2014/main" id="{AB15E619-4691-4FC1-9F7F-AC937C81A14D}"/>
              </a:ext>
            </a:extLst>
          </p:cNvPr>
          <p:cNvSpPr>
            <a:spLocks noGrp="1"/>
          </p:cNvSpPr>
          <p:nvPr>
            <p:ph type="body" idx="22" hasCustomPrompt="1"/>
          </p:nvPr>
        </p:nvSpPr>
        <p:spPr>
          <a:xfrm>
            <a:off x="707523" y="5207741"/>
            <a:ext cx="10812465" cy="406647"/>
          </a:xfrm>
          <a:prstGeom prst="rect">
            <a:avLst/>
          </a:prstGeom>
        </p:spPr>
        <p:txBody>
          <a:bodyPr/>
          <a:lstStyle>
            <a:lvl1pPr algn="ctr">
              <a:buNone/>
              <a:defRPr sz="1600" b="1">
                <a:solidFill>
                  <a:schemeClr val="bg1">
                    <a:lumMod val="65000"/>
                  </a:schemeClr>
                </a:solidFill>
              </a:defRPr>
            </a:lvl1pPr>
          </a:lstStyle>
          <a:p>
            <a:r>
              <a:rPr lang="cs-CZ" dirty="0" err="1"/>
              <a:t>Contact</a:t>
            </a:r>
            <a:endParaRPr dirty="0"/>
          </a:p>
        </p:txBody>
      </p:sp>
      <p:sp>
        <p:nvSpPr>
          <p:cNvPr id="2" name="TextovéPole 16">
            <a:extLst>
              <a:ext uri="{FF2B5EF4-FFF2-40B4-BE49-F238E27FC236}">
                <a16:creationId xmlns:a16="http://schemas.microsoft.com/office/drawing/2014/main" id="{98E839B3-B47D-4C13-A9B7-B3202B6A43A4}"/>
              </a:ext>
            </a:extLst>
          </p:cNvPr>
          <p:cNvSpPr txBox="1"/>
          <p:nvPr userDrawn="1"/>
        </p:nvSpPr>
        <p:spPr>
          <a:xfrm>
            <a:off x="747394" y="6073809"/>
            <a:ext cx="10726874"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a:solidFill>
                  <a:schemeClr val="accent2"/>
                </a:solidFill>
              </a:defRPr>
            </a:lvl1pPr>
          </a:lstStyle>
          <a:p>
            <a:r>
              <a:rPr b="1" dirty="0">
                <a:solidFill>
                  <a:schemeClr val="bg2"/>
                </a:solidFill>
                <a:latin typeface="Arial" panose="020B0604020202020204" pitchFamily="34" charset="0"/>
                <a:cs typeface="Arial" panose="020B0604020202020204" pitchFamily="34" charset="0"/>
              </a:rPr>
              <a:t>www.savs.cz</a:t>
            </a:r>
          </a:p>
        </p:txBody>
      </p:sp>
      <p:pic>
        <p:nvPicPr>
          <p:cNvPr id="14" name="Obrázek 13">
            <a:extLst>
              <a:ext uri="{FF2B5EF4-FFF2-40B4-BE49-F238E27FC236}">
                <a16:creationId xmlns:a16="http://schemas.microsoft.com/office/drawing/2014/main" id="{25C9740B-E557-47E1-A7CB-BD9993A5FF1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378577" y="1613512"/>
            <a:ext cx="1458659" cy="857950"/>
          </a:xfrm>
          <a:prstGeom prst="rect">
            <a:avLst/>
          </a:prstGeom>
        </p:spPr>
      </p:pic>
    </p:spTree>
    <p:extLst>
      <p:ext uri="{BB962C8B-B14F-4D97-AF65-F5344CB8AC3E}">
        <p14:creationId xmlns:p14="http://schemas.microsoft.com/office/powerpoint/2010/main" val="8454130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pic>
        <p:nvPicPr>
          <p:cNvPr id="8" name="Untitled-9.png" descr="Untitled-9.png">
            <a:extLst>
              <a:ext uri="{FF2B5EF4-FFF2-40B4-BE49-F238E27FC236}">
                <a16:creationId xmlns:a16="http://schemas.microsoft.com/office/drawing/2014/main" id="{E7213F5E-61A6-4F7C-B817-A43AF5F3E6FF}"/>
              </a:ext>
            </a:extLst>
          </p:cNvPr>
          <p:cNvPicPr>
            <a:picLocks noChangeAspect="1"/>
          </p:cNvPicPr>
          <p:nvPr userDrawn="1"/>
        </p:nvPicPr>
        <p:blipFill rotWithShape="1">
          <a:blip r:embed="rId2"/>
          <a:srcRect t="19324" r="19914"/>
          <a:stretch/>
        </p:blipFill>
        <p:spPr>
          <a:xfrm>
            <a:off x="5848101" y="0"/>
            <a:ext cx="6343899" cy="6390730"/>
          </a:xfrm>
          <a:prstGeom prst="rect">
            <a:avLst/>
          </a:prstGeom>
          <a:ln w="12700">
            <a:miter lim="400000"/>
          </a:ln>
        </p:spPr>
      </p:pic>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rPr dirty="0" err="1"/>
              <a:t>Zadejte</a:t>
            </a:r>
            <a:r>
              <a:rPr dirty="0"/>
              <a:t> </a:t>
            </a:r>
            <a:r>
              <a:rPr dirty="0" err="1"/>
              <a:t>nadpis</a:t>
            </a:r>
            <a:r>
              <a:rPr dirty="0"/>
              <a:t>.</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accent2"/>
                </a:solidFill>
              </a:defRPr>
            </a:lvl1pPr>
            <a:lvl2pPr marL="628650" indent="-171450">
              <a:lnSpc>
                <a:spcPct val="120000"/>
              </a:lnSpc>
              <a:buClr>
                <a:srgbClr val="D9D9D9"/>
              </a:buClr>
              <a:buSzPct val="100000"/>
              <a:buFontTx/>
              <a:buChar char="•"/>
              <a:defRPr sz="1800">
                <a:solidFill>
                  <a:schemeClr val="accent2"/>
                </a:solidFill>
              </a:defRPr>
            </a:lvl2pPr>
            <a:lvl3pPr marL="1120139" indent="-205739">
              <a:lnSpc>
                <a:spcPct val="120000"/>
              </a:lnSpc>
              <a:buClr>
                <a:srgbClr val="D9D9D9"/>
              </a:buClr>
              <a:buFontTx/>
              <a:defRPr sz="1800">
                <a:solidFill>
                  <a:schemeClr val="accent2"/>
                </a:solidFill>
              </a:defRPr>
            </a:lvl3pPr>
            <a:lvl4pPr marL="1600200" indent="-228600">
              <a:lnSpc>
                <a:spcPct val="120000"/>
              </a:lnSpc>
              <a:buClr>
                <a:srgbClr val="D9D9D9"/>
              </a:buClr>
              <a:buFontTx/>
              <a:defRPr sz="1800">
                <a:solidFill>
                  <a:schemeClr val="accent2"/>
                </a:solidFill>
              </a:defRPr>
            </a:lvl4pPr>
            <a:lvl5pPr marL="2057400" indent="-228600">
              <a:lnSpc>
                <a:spcPct val="120000"/>
              </a:lnSpc>
              <a:buClr>
                <a:srgbClr val="D9D9D9"/>
              </a:buClr>
              <a:buSzPct val="100000"/>
              <a:buFontTx/>
              <a:buChar char="•"/>
              <a:defRPr sz="1800">
                <a:solidFill>
                  <a:schemeClr val="accent2"/>
                </a:solidFill>
              </a:defRPr>
            </a:lvl5pPr>
          </a:lstStyle>
          <a:p>
            <a:r>
              <a:rPr dirty="0" err="1"/>
              <a:t>Zadejte</a:t>
            </a:r>
            <a:r>
              <a:rPr dirty="0"/>
              <a:t> </a:t>
            </a:r>
            <a:r>
              <a:rPr dirty="0" err="1"/>
              <a:t>podnadpis</a:t>
            </a:r>
            <a:r>
              <a:rPr dirty="0"/>
              <a:t>.</a:t>
            </a:r>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a:t>Autor</a:t>
            </a:r>
            <a:br>
              <a:rPr lang="cs-CZ" dirty="0"/>
            </a:br>
            <a:r>
              <a:rPr dirty="0"/>
              <a:t>Datum</a:t>
            </a:r>
          </a:p>
        </p:txBody>
      </p:sp>
      <p:pic>
        <p:nvPicPr>
          <p:cNvPr id="13" name="SAVS_logo_vertical_CZ.png" descr="SAVS_logo_vertical_CZ.png">
            <a:extLst>
              <a:ext uri="{FF2B5EF4-FFF2-40B4-BE49-F238E27FC236}">
                <a16:creationId xmlns:a16="http://schemas.microsoft.com/office/drawing/2014/main" id="{CBEA5A7A-3B2D-4ED2-BA09-1DB772D4268A}"/>
              </a:ext>
            </a:extLst>
          </p:cNvPr>
          <p:cNvPicPr>
            <a:picLocks noChangeAspect="1"/>
          </p:cNvPicPr>
          <p:nvPr userDrawn="1"/>
        </p:nvPicPr>
        <p:blipFill>
          <a:blip r:embed="rId3"/>
          <a:stretch>
            <a:fillRect/>
          </a:stretch>
        </p:blipFill>
        <p:spPr>
          <a:xfrm>
            <a:off x="441126" y="450575"/>
            <a:ext cx="1961672" cy="1018170"/>
          </a:xfrm>
          <a:prstGeom prst="rect">
            <a:avLst/>
          </a:prstGeom>
          <a:ln w="12700">
            <a:miter lim="400000"/>
          </a:ln>
        </p:spPr>
      </p:pic>
    </p:spTree>
    <p:extLst>
      <p:ext uri="{BB962C8B-B14F-4D97-AF65-F5344CB8AC3E}">
        <p14:creationId xmlns:p14="http://schemas.microsoft.com/office/powerpoint/2010/main" val="15630609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Úvodní snímek - obrázky">
    <p:spTree>
      <p:nvGrpSpPr>
        <p:cNvPr id="1" name=""/>
        <p:cNvGrpSpPr/>
        <p:nvPr/>
      </p:nvGrpSpPr>
      <p:grpSpPr>
        <a:xfrm>
          <a:off x="0" y="0"/>
          <a:ext cx="0" cy="0"/>
          <a:chOff x="0" y="0"/>
          <a:chExt cx="0" cy="0"/>
        </a:xfrm>
      </p:grpSpPr>
      <p:sp>
        <p:nvSpPr>
          <p:cNvPr id="12" name="Zástupný symbol obrázku 11">
            <a:extLst>
              <a:ext uri="{FF2B5EF4-FFF2-40B4-BE49-F238E27FC236}">
                <a16:creationId xmlns:a16="http://schemas.microsoft.com/office/drawing/2014/main" id="{D5D16A0C-FC9C-489D-A2E4-12BAE5162934}"/>
              </a:ext>
            </a:extLst>
          </p:cNvPr>
          <p:cNvSpPr>
            <a:spLocks noGrp="1"/>
          </p:cNvSpPr>
          <p:nvPr>
            <p:ph type="pic" sz="quarter" idx="24" hasCustomPrompt="1"/>
          </p:nvPr>
        </p:nvSpPr>
        <p:spPr>
          <a:xfrm>
            <a:off x="11127942" y="-17585"/>
            <a:ext cx="1067297" cy="4642339"/>
          </a:xfrm>
          <a:custGeom>
            <a:avLst/>
            <a:gdLst>
              <a:gd name="connsiteX0" fmla="*/ 0 w 3070225"/>
              <a:gd name="connsiteY0" fmla="*/ 7518400 h 7518400"/>
              <a:gd name="connsiteX1" fmla="*/ 767556 w 3070225"/>
              <a:gd name="connsiteY1" fmla="*/ 0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0225"/>
              <a:gd name="connsiteY0" fmla="*/ 7518400 h 7518400"/>
              <a:gd name="connsiteX1" fmla="*/ 428191 w 3070225"/>
              <a:gd name="connsiteY1" fmla="*/ 2290713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5667"/>
              <a:gd name="connsiteY0" fmla="*/ 7518400 h 7518400"/>
              <a:gd name="connsiteX1" fmla="*/ 428191 w 3075667"/>
              <a:gd name="connsiteY1" fmla="*/ 2290713 h 7518400"/>
              <a:gd name="connsiteX2" fmla="*/ 3070225 w 3075667"/>
              <a:gd name="connsiteY2" fmla="*/ 0 h 7518400"/>
              <a:gd name="connsiteX3" fmla="*/ 3075667 w 3075667"/>
              <a:gd name="connsiteY3" fmla="*/ 7452413 h 7518400"/>
              <a:gd name="connsiteX4" fmla="*/ 0 w 3075667"/>
              <a:gd name="connsiteY4" fmla="*/ 7518400 h 7518400"/>
              <a:gd name="connsiteX0" fmla="*/ 5442 w 2647476"/>
              <a:gd name="connsiteY0" fmla="*/ 5312528 h 7452413"/>
              <a:gd name="connsiteX1" fmla="*/ 0 w 2647476"/>
              <a:gd name="connsiteY1" fmla="*/ 2290713 h 7452413"/>
              <a:gd name="connsiteX2" fmla="*/ 2642034 w 2647476"/>
              <a:gd name="connsiteY2" fmla="*/ 0 h 7452413"/>
              <a:gd name="connsiteX3" fmla="*/ 2647476 w 2647476"/>
              <a:gd name="connsiteY3" fmla="*/ 7452413 h 7452413"/>
              <a:gd name="connsiteX4" fmla="*/ 5442 w 2647476"/>
              <a:gd name="connsiteY4" fmla="*/ 5312528 h 7452413"/>
              <a:gd name="connsiteX0" fmla="*/ 5442 w 2647476"/>
              <a:gd name="connsiteY0" fmla="*/ 5312528 h 7452413"/>
              <a:gd name="connsiteX1" fmla="*/ 0 w 2647476"/>
              <a:gd name="connsiteY1" fmla="*/ 2290713 h 7452413"/>
              <a:gd name="connsiteX2" fmla="*/ 891143 w 2647476"/>
              <a:gd name="connsiteY2" fmla="*/ 1512766 h 7452413"/>
              <a:gd name="connsiteX3" fmla="*/ 2642034 w 2647476"/>
              <a:gd name="connsiteY3" fmla="*/ 0 h 7452413"/>
              <a:gd name="connsiteX4" fmla="*/ 2647476 w 2647476"/>
              <a:gd name="connsiteY4" fmla="*/ 7452413 h 7452413"/>
              <a:gd name="connsiteX5" fmla="*/ 5442 w 2647476"/>
              <a:gd name="connsiteY5" fmla="*/ 5312528 h 7452413"/>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5442 w 2647476"/>
              <a:gd name="connsiteY5" fmla="*/ 3799762 h 5939647"/>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1058196 w 2647476"/>
              <a:gd name="connsiteY5" fmla="*/ 4642339 h 5939647"/>
              <a:gd name="connsiteX6" fmla="*/ 5442 w 2647476"/>
              <a:gd name="connsiteY6" fmla="*/ 3799762 h 5939647"/>
              <a:gd name="connsiteX0" fmla="*/ 5442 w 1064860"/>
              <a:gd name="connsiteY0" fmla="*/ 3799762 h 4642339"/>
              <a:gd name="connsiteX1" fmla="*/ 0 w 1064860"/>
              <a:gd name="connsiteY1" fmla="*/ 777947 h 4642339"/>
              <a:gd name="connsiteX2" fmla="*/ 891143 w 1064860"/>
              <a:gd name="connsiteY2" fmla="*/ 0 h 4642339"/>
              <a:gd name="connsiteX3" fmla="*/ 1050626 w 1064860"/>
              <a:gd name="connsiteY3" fmla="*/ 17095 h 4642339"/>
              <a:gd name="connsiteX4" fmla="*/ 1064860 w 1064860"/>
              <a:gd name="connsiteY4" fmla="*/ 3556932 h 4642339"/>
              <a:gd name="connsiteX5" fmla="*/ 1058196 w 1064860"/>
              <a:gd name="connsiteY5" fmla="*/ 4642339 h 4642339"/>
              <a:gd name="connsiteX6" fmla="*/ 5442 w 1064860"/>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9252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7297" h="4642339">
                <a:moveTo>
                  <a:pt x="5442" y="3799762"/>
                </a:moveTo>
                <a:lnTo>
                  <a:pt x="0" y="777947"/>
                </a:lnTo>
                <a:cubicBezTo>
                  <a:pt x="291186" y="518631"/>
                  <a:pt x="599957" y="259316"/>
                  <a:pt x="891143" y="0"/>
                </a:cubicBezTo>
                <a:lnTo>
                  <a:pt x="1059252" y="17095"/>
                </a:lnTo>
                <a:cubicBezTo>
                  <a:pt x="1063997" y="1197041"/>
                  <a:pt x="1060115" y="2376986"/>
                  <a:pt x="1064860" y="3556932"/>
                </a:cubicBezTo>
                <a:cubicBezTo>
                  <a:pt x="1062639" y="3918734"/>
                  <a:pt x="1069043" y="4280537"/>
                  <a:pt x="1066822" y="4642339"/>
                </a:cubicBezTo>
                <a:lnTo>
                  <a:pt x="5442" y="3799762"/>
                </a:lnTo>
                <a:close/>
              </a:path>
            </a:pathLst>
          </a:custGeom>
          <a:gradFill>
            <a:gsLst>
              <a:gs pos="0">
                <a:schemeClr val="bg1">
                  <a:lumMod val="65000"/>
                  <a:alpha val="0"/>
                </a:schemeClr>
              </a:gs>
              <a:gs pos="100000">
                <a:schemeClr val="bg1">
                  <a:lumMod val="85000"/>
                </a:schemeClr>
              </a:gs>
            </a:gsLst>
            <a:lin ang="10800000" scaled="0"/>
          </a:gradFill>
        </p:spPr>
        <p:txBody>
          <a:bodyPr anchor="ctr">
            <a:normAutofit/>
          </a:bodyPr>
          <a:lstStyle>
            <a:lvl1pPr marL="0" indent="0">
              <a:buNone/>
              <a:defRPr sz="1100"/>
            </a:lvl1pPr>
          </a:lstStyle>
          <a:p>
            <a:r>
              <a:rPr lang="cs-CZ" dirty="0"/>
              <a:t>Vložte obrázek</a:t>
            </a:r>
          </a:p>
        </p:txBody>
      </p:sp>
      <p:sp>
        <p:nvSpPr>
          <p:cNvPr id="3" name="Zástupný symbol obrázku 2">
            <a:extLst>
              <a:ext uri="{FF2B5EF4-FFF2-40B4-BE49-F238E27FC236}">
                <a16:creationId xmlns:a16="http://schemas.microsoft.com/office/drawing/2014/main" id="{9AFD0005-5D43-4B0A-90DC-41604A6F85D0}"/>
              </a:ext>
            </a:extLst>
          </p:cNvPr>
          <p:cNvSpPr>
            <a:spLocks noGrp="1"/>
          </p:cNvSpPr>
          <p:nvPr>
            <p:ph type="pic" sz="quarter" idx="22" hasCustomPrompt="1"/>
          </p:nvPr>
        </p:nvSpPr>
        <p:spPr>
          <a:xfrm>
            <a:off x="5840210" y="-8792"/>
            <a:ext cx="4657397" cy="4852299"/>
          </a:xfrm>
          <a:custGeom>
            <a:avLst/>
            <a:gdLst>
              <a:gd name="connsiteX0" fmla="*/ 0 w 4677281"/>
              <a:gd name="connsiteY0" fmla="*/ 5588949 h 5588949"/>
              <a:gd name="connsiteX1" fmla="*/ 1169320 w 4677281"/>
              <a:gd name="connsiteY1" fmla="*/ 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77281"/>
              <a:gd name="connsiteY0" fmla="*/ 5588949 h 5588949"/>
              <a:gd name="connsiteX1" fmla="*/ 397 w 4677281"/>
              <a:gd name="connsiteY1" fmla="*/ 2828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49001"/>
              <a:gd name="connsiteY0" fmla="*/ 5560669 h 5560669"/>
              <a:gd name="connsiteX1" fmla="*/ 397 w 4649001"/>
              <a:gd name="connsiteY1" fmla="*/ 0 h 5560669"/>
              <a:gd name="connsiteX2" fmla="*/ 4649001 w 4649001"/>
              <a:gd name="connsiteY2" fmla="*/ 1451729 h 5560669"/>
              <a:gd name="connsiteX3" fmla="*/ 3507961 w 4649001"/>
              <a:gd name="connsiteY3" fmla="*/ 5560669 h 5560669"/>
              <a:gd name="connsiteX4" fmla="*/ 0 w 4649001"/>
              <a:gd name="connsiteY4" fmla="*/ 5560669 h 5560669"/>
              <a:gd name="connsiteX0" fmla="*/ 0 w 4649001"/>
              <a:gd name="connsiteY0" fmla="*/ 5560669 h 5560669"/>
              <a:gd name="connsiteX1" fmla="*/ 397 w 4649001"/>
              <a:gd name="connsiteY1" fmla="*/ 0 h 5560669"/>
              <a:gd name="connsiteX2" fmla="*/ 4649001 w 4649001"/>
              <a:gd name="connsiteY2" fmla="*/ 1451729 h 5560669"/>
              <a:gd name="connsiteX3" fmla="*/ 4648604 w 4649001"/>
              <a:gd name="connsiteY3" fmla="*/ 3976966 h 5560669"/>
              <a:gd name="connsiteX4" fmla="*/ 0 w 4649001"/>
              <a:gd name="connsiteY4" fmla="*/ 5560669 h 5560669"/>
              <a:gd name="connsiteX0" fmla="*/ 0 w 4649001"/>
              <a:gd name="connsiteY0" fmla="*/ 5560669 h 5560669"/>
              <a:gd name="connsiteX1" fmla="*/ 397 w 4649001"/>
              <a:gd name="connsiteY1" fmla="*/ 0 h 5560669"/>
              <a:gd name="connsiteX2" fmla="*/ 2293071 w 4649001"/>
              <a:gd name="connsiteY2" fmla="*/ 708370 h 5560669"/>
              <a:gd name="connsiteX3" fmla="*/ 4649001 w 4649001"/>
              <a:gd name="connsiteY3" fmla="*/ 1451729 h 5560669"/>
              <a:gd name="connsiteX4" fmla="*/ 4648604 w 4649001"/>
              <a:gd name="connsiteY4" fmla="*/ 3976966 h 5560669"/>
              <a:gd name="connsiteX5" fmla="*/ 0 w 4649001"/>
              <a:gd name="connsiteY5" fmla="*/ 5560669 h 5560669"/>
              <a:gd name="connsiteX0" fmla="*/ 17187 w 4666188"/>
              <a:gd name="connsiteY0" fmla="*/ 4852299 h 4852299"/>
              <a:gd name="connsiteX1" fmla="*/ 0 w 4666188"/>
              <a:gd name="connsiteY1" fmla="*/ 3807 h 4852299"/>
              <a:gd name="connsiteX2" fmla="*/ 2310258 w 4666188"/>
              <a:gd name="connsiteY2" fmla="*/ 0 h 4852299"/>
              <a:gd name="connsiteX3" fmla="*/ 4666188 w 4666188"/>
              <a:gd name="connsiteY3" fmla="*/ 743359 h 4852299"/>
              <a:gd name="connsiteX4" fmla="*/ 4665791 w 4666188"/>
              <a:gd name="connsiteY4" fmla="*/ 3268596 h 4852299"/>
              <a:gd name="connsiteX5" fmla="*/ 17187 w 4666188"/>
              <a:gd name="connsiteY5" fmla="*/ 4852299 h 4852299"/>
              <a:gd name="connsiteX0" fmla="*/ 0 w 4649001"/>
              <a:gd name="connsiteY0" fmla="*/ 4852299 h 4852299"/>
              <a:gd name="connsiteX1" fmla="*/ 397 w 4649001"/>
              <a:gd name="connsiteY1" fmla="*/ 3807 h 4852299"/>
              <a:gd name="connsiteX2" fmla="*/ 2293071 w 4649001"/>
              <a:gd name="connsiteY2" fmla="*/ 0 h 4852299"/>
              <a:gd name="connsiteX3" fmla="*/ 4649001 w 4649001"/>
              <a:gd name="connsiteY3" fmla="*/ 743359 h 4852299"/>
              <a:gd name="connsiteX4" fmla="*/ 4648604 w 4649001"/>
              <a:gd name="connsiteY4" fmla="*/ 3268596 h 4852299"/>
              <a:gd name="connsiteX5" fmla="*/ 0 w 4649001"/>
              <a:gd name="connsiteY5" fmla="*/ 4852299 h 4852299"/>
              <a:gd name="connsiteX0" fmla="*/ 8396 w 4657397"/>
              <a:gd name="connsiteY0" fmla="*/ 4852299 h 4852299"/>
              <a:gd name="connsiteX1" fmla="*/ 1 w 4657397"/>
              <a:gd name="connsiteY1" fmla="*/ 3807 h 4852299"/>
              <a:gd name="connsiteX2" fmla="*/ 2301467 w 4657397"/>
              <a:gd name="connsiteY2" fmla="*/ 0 h 4852299"/>
              <a:gd name="connsiteX3" fmla="*/ 4657397 w 4657397"/>
              <a:gd name="connsiteY3" fmla="*/ 743359 h 4852299"/>
              <a:gd name="connsiteX4" fmla="*/ 4657000 w 4657397"/>
              <a:gd name="connsiteY4" fmla="*/ 3268596 h 4852299"/>
              <a:gd name="connsiteX5" fmla="*/ 8396 w 4657397"/>
              <a:gd name="connsiteY5" fmla="*/ 4852299 h 485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7397" h="4852299">
                <a:moveTo>
                  <a:pt x="8396" y="4852299"/>
                </a:moveTo>
                <a:cubicBezTo>
                  <a:pt x="8528" y="2998743"/>
                  <a:pt x="-131" y="1857363"/>
                  <a:pt x="1" y="3807"/>
                </a:cubicBezTo>
                <a:lnTo>
                  <a:pt x="2301467" y="0"/>
                </a:lnTo>
                <a:lnTo>
                  <a:pt x="4657397" y="743359"/>
                </a:lnTo>
                <a:cubicBezTo>
                  <a:pt x="4657265" y="1585105"/>
                  <a:pt x="4657132" y="2426850"/>
                  <a:pt x="4657000" y="3268596"/>
                </a:cubicBezTo>
                <a:lnTo>
                  <a:pt x="8396" y="4852299"/>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t>Zadejte nadpis.</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accent2"/>
                </a:solidFill>
              </a:defRPr>
            </a:lvl1pPr>
            <a:lvl2pPr marL="628650" indent="-171450">
              <a:lnSpc>
                <a:spcPct val="120000"/>
              </a:lnSpc>
              <a:buClr>
                <a:srgbClr val="D9D9D9"/>
              </a:buClr>
              <a:buSzPct val="100000"/>
              <a:buFontTx/>
              <a:buChar char="•"/>
              <a:defRPr sz="1800">
                <a:solidFill>
                  <a:schemeClr val="accent2"/>
                </a:solidFill>
              </a:defRPr>
            </a:lvl2pPr>
            <a:lvl3pPr marL="1120139" indent="-205739">
              <a:lnSpc>
                <a:spcPct val="120000"/>
              </a:lnSpc>
              <a:buClr>
                <a:srgbClr val="D9D9D9"/>
              </a:buClr>
              <a:buFontTx/>
              <a:defRPr sz="1800">
                <a:solidFill>
                  <a:schemeClr val="accent2"/>
                </a:solidFill>
              </a:defRPr>
            </a:lvl3pPr>
            <a:lvl4pPr marL="1600200" indent="-228600">
              <a:lnSpc>
                <a:spcPct val="120000"/>
              </a:lnSpc>
              <a:buClr>
                <a:srgbClr val="D9D9D9"/>
              </a:buClr>
              <a:buFontTx/>
              <a:defRPr sz="1800">
                <a:solidFill>
                  <a:schemeClr val="accent2"/>
                </a:solidFill>
              </a:defRPr>
            </a:lvl4pPr>
            <a:lvl5pPr marL="2057400" indent="-228600">
              <a:lnSpc>
                <a:spcPct val="120000"/>
              </a:lnSpc>
              <a:buClr>
                <a:srgbClr val="D9D9D9"/>
              </a:buClr>
              <a:buSzPct val="100000"/>
              <a:buFontTx/>
              <a:buChar char="•"/>
              <a:defRPr sz="1800">
                <a:solidFill>
                  <a:schemeClr val="accent2"/>
                </a:solidFill>
              </a:defRPr>
            </a:lvl5pPr>
          </a:lstStyle>
          <a:p>
            <a:r>
              <a:t>Zadejte podnadpis.</a:t>
            </a:r>
          </a:p>
          <a:p>
            <a:pPr lvl="1"/>
            <a:endParaRPr/>
          </a:p>
          <a:p>
            <a:pPr lvl="2"/>
            <a:endParaRPr/>
          </a:p>
          <a:p>
            <a:pPr lvl="3"/>
            <a:endParaRPr/>
          </a:p>
          <a:p>
            <a:pPr lvl="4"/>
            <a:endParaRPr/>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a:t>Autor</a:t>
            </a:r>
            <a:br>
              <a:rPr lang="cs-CZ" dirty="0"/>
            </a:br>
            <a:r>
              <a:rPr dirty="0"/>
              <a:t>Datum</a:t>
            </a:r>
          </a:p>
        </p:txBody>
      </p:sp>
      <p:pic>
        <p:nvPicPr>
          <p:cNvPr id="13" name="SAVS_logo_vertical_CZ.png" descr="SAVS_logo_vertical_CZ.png">
            <a:extLst>
              <a:ext uri="{FF2B5EF4-FFF2-40B4-BE49-F238E27FC236}">
                <a16:creationId xmlns:a16="http://schemas.microsoft.com/office/drawing/2014/main" id="{CBEA5A7A-3B2D-4ED2-BA09-1DB772D4268A}"/>
              </a:ext>
            </a:extLst>
          </p:cNvPr>
          <p:cNvPicPr>
            <a:picLocks noChangeAspect="1"/>
          </p:cNvPicPr>
          <p:nvPr userDrawn="1"/>
        </p:nvPicPr>
        <p:blipFill>
          <a:blip r:embed="rId2"/>
          <a:stretch>
            <a:fillRect/>
          </a:stretch>
        </p:blipFill>
        <p:spPr>
          <a:xfrm>
            <a:off x="441126" y="450575"/>
            <a:ext cx="1961672" cy="1018170"/>
          </a:xfrm>
          <a:prstGeom prst="rect">
            <a:avLst/>
          </a:prstGeom>
          <a:ln w="12700">
            <a:miter lim="400000"/>
          </a:ln>
        </p:spPr>
      </p:pic>
      <p:sp>
        <p:nvSpPr>
          <p:cNvPr id="5" name="Zástupný symbol obrázku 4">
            <a:extLst>
              <a:ext uri="{FF2B5EF4-FFF2-40B4-BE49-F238E27FC236}">
                <a16:creationId xmlns:a16="http://schemas.microsoft.com/office/drawing/2014/main" id="{6EFDB9B7-8CAA-46D8-AA1F-D840BD257321}"/>
              </a:ext>
            </a:extLst>
          </p:cNvPr>
          <p:cNvSpPr>
            <a:spLocks noGrp="1"/>
          </p:cNvSpPr>
          <p:nvPr>
            <p:ph type="pic" sz="quarter" idx="23" hasCustomPrompt="1"/>
          </p:nvPr>
        </p:nvSpPr>
        <p:spPr>
          <a:xfrm>
            <a:off x="6741084" y="2903303"/>
            <a:ext cx="5456883" cy="3468573"/>
          </a:xfrm>
          <a:custGeom>
            <a:avLst/>
            <a:gdLst>
              <a:gd name="connsiteX0" fmla="*/ 0 w 5659437"/>
              <a:gd name="connsiteY0" fmla="*/ 2695575 h 2695575"/>
              <a:gd name="connsiteX1" fmla="*/ 673894 w 5659437"/>
              <a:gd name="connsiteY1" fmla="*/ 0 h 2695575"/>
              <a:gd name="connsiteX2" fmla="*/ 5659437 w 5659437"/>
              <a:gd name="connsiteY2" fmla="*/ 0 h 2695575"/>
              <a:gd name="connsiteX3" fmla="*/ 4985543 w 5659437"/>
              <a:gd name="connsiteY3" fmla="*/ 2695575 h 2695575"/>
              <a:gd name="connsiteX4" fmla="*/ 0 w 5659437"/>
              <a:gd name="connsiteY4" fmla="*/ 2695575 h 2695575"/>
              <a:gd name="connsiteX0" fmla="*/ 0 w 5659437"/>
              <a:gd name="connsiteY0" fmla="*/ 3044367 h 3044367"/>
              <a:gd name="connsiteX1" fmla="*/ 211981 w 5659437"/>
              <a:gd name="connsiteY1" fmla="*/ 0 h 3044367"/>
              <a:gd name="connsiteX2" fmla="*/ 5659437 w 5659437"/>
              <a:gd name="connsiteY2" fmla="*/ 348792 h 3044367"/>
              <a:gd name="connsiteX3" fmla="*/ 4985543 w 5659437"/>
              <a:gd name="connsiteY3" fmla="*/ 3044367 h 3044367"/>
              <a:gd name="connsiteX4" fmla="*/ 0 w 5659437"/>
              <a:gd name="connsiteY4" fmla="*/ 3044367 h 3044367"/>
              <a:gd name="connsiteX0" fmla="*/ 23689 w 5447456"/>
              <a:gd name="connsiteY0" fmla="*/ 2167674 h 3044367"/>
              <a:gd name="connsiteX1" fmla="*/ 0 w 5447456"/>
              <a:gd name="connsiteY1" fmla="*/ 0 h 3044367"/>
              <a:gd name="connsiteX2" fmla="*/ 5447456 w 5447456"/>
              <a:gd name="connsiteY2" fmla="*/ 348792 h 3044367"/>
              <a:gd name="connsiteX3" fmla="*/ 4773562 w 5447456"/>
              <a:gd name="connsiteY3" fmla="*/ 3044367 h 3044367"/>
              <a:gd name="connsiteX4" fmla="*/ 23689 w 5447456"/>
              <a:gd name="connsiteY4" fmla="*/ 2167674 h 3044367"/>
              <a:gd name="connsiteX0" fmla="*/ 23689 w 5452292"/>
              <a:gd name="connsiteY0" fmla="*/ 2167674 h 3468573"/>
              <a:gd name="connsiteX1" fmla="*/ 0 w 5452292"/>
              <a:gd name="connsiteY1" fmla="*/ 0 h 3468573"/>
              <a:gd name="connsiteX2" fmla="*/ 5447456 w 5452292"/>
              <a:gd name="connsiteY2" fmla="*/ 348792 h 3468573"/>
              <a:gd name="connsiteX3" fmla="*/ 5452292 w 5452292"/>
              <a:gd name="connsiteY3" fmla="*/ 3468573 h 3468573"/>
              <a:gd name="connsiteX4" fmla="*/ 23689 w 5452292"/>
              <a:gd name="connsiteY4" fmla="*/ 2167674 h 3468573"/>
              <a:gd name="connsiteX0" fmla="*/ 23689 w 5456883"/>
              <a:gd name="connsiteY0" fmla="*/ 2167674 h 3468573"/>
              <a:gd name="connsiteX1" fmla="*/ 0 w 5456883"/>
              <a:gd name="connsiteY1" fmla="*/ 0 h 3468573"/>
              <a:gd name="connsiteX2" fmla="*/ 5456883 w 5456883"/>
              <a:gd name="connsiteY2" fmla="*/ 377072 h 3468573"/>
              <a:gd name="connsiteX3" fmla="*/ 5452292 w 5456883"/>
              <a:gd name="connsiteY3" fmla="*/ 3468573 h 3468573"/>
              <a:gd name="connsiteX4" fmla="*/ 23689 w 5456883"/>
              <a:gd name="connsiteY4" fmla="*/ 2167674 h 346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6883" h="3468573">
                <a:moveTo>
                  <a:pt x="23689" y="2167674"/>
                </a:moveTo>
                <a:lnTo>
                  <a:pt x="0" y="0"/>
                </a:lnTo>
                <a:lnTo>
                  <a:pt x="5456883" y="377072"/>
                </a:lnTo>
                <a:cubicBezTo>
                  <a:pt x="5455353" y="1407572"/>
                  <a:pt x="5453822" y="2438073"/>
                  <a:pt x="5452292" y="3468573"/>
                </a:cubicBezTo>
                <a:lnTo>
                  <a:pt x="23689" y="2167674"/>
                </a:lnTo>
                <a:close/>
              </a:path>
            </a:pathLst>
          </a:custGeom>
          <a:gradFill>
            <a:gsLst>
              <a:gs pos="0">
                <a:schemeClr val="bg1">
                  <a:lumMod val="65000"/>
                </a:schemeClr>
              </a:gs>
              <a:gs pos="100000">
                <a:schemeClr val="bg1">
                  <a:lumMod val="85000"/>
                </a:schemeClr>
              </a:gs>
            </a:gsLst>
            <a:lin ang="10800000" scaled="0"/>
          </a:gradFill>
        </p:spPr>
        <p:txBody>
          <a:bodyPr anchor="ctr">
            <a:normAutofit/>
          </a:bodyPr>
          <a:lstStyle>
            <a:lvl1pPr>
              <a:buNone/>
              <a:defRPr sz="1100"/>
            </a:lvl1pPr>
          </a:lstStyle>
          <a:p>
            <a:r>
              <a:rPr lang="cs-CZ" dirty="0"/>
              <a:t>Vložte obrázek</a:t>
            </a:r>
          </a:p>
        </p:txBody>
      </p:sp>
    </p:spTree>
    <p:extLst>
      <p:ext uri="{BB962C8B-B14F-4D97-AF65-F5344CB8AC3E}">
        <p14:creationId xmlns:p14="http://schemas.microsoft.com/office/powerpoint/2010/main" val="11699625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apitola">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32843ED8-1DF7-4BAB-8E56-0295B9562E47}"/>
              </a:ext>
            </a:extLst>
          </p:cNvPr>
          <p:cNvSpPr>
            <a:spLocks noGrp="1"/>
          </p:cNvSpPr>
          <p:nvPr>
            <p:ph type="ftr" sz="quarter" idx="11"/>
          </p:nvPr>
        </p:nvSpPr>
        <p:spPr>
          <a:xfrm>
            <a:off x="444499" y="6173787"/>
            <a:ext cx="6553200" cy="365125"/>
          </a:xfrm>
        </p:spPr>
        <p:txBody>
          <a:bodyPr/>
          <a:lstStyle>
            <a:lvl1pPr algn="l">
              <a:defRPr/>
            </a:lvl1pPr>
          </a:lstStyle>
          <a:p>
            <a:pPr algn="l"/>
            <a:r>
              <a:rPr lang="en-US"/>
              <a:t>Operational Research I, ŠAU, Jan Fábry, 9.11. 2022</a:t>
            </a:r>
            <a:endParaRPr lang="cs-CZ" dirty="0"/>
          </a:p>
        </p:txBody>
      </p:sp>
      <p:sp>
        <p:nvSpPr>
          <p:cNvPr id="5" name="Zástupný symbol pro číslo snímku 4">
            <a:extLst>
              <a:ext uri="{FF2B5EF4-FFF2-40B4-BE49-F238E27FC236}">
                <a16:creationId xmlns:a16="http://schemas.microsoft.com/office/drawing/2014/main" id="{B3D6331E-CB7B-4362-AD65-E326A47E5F5B}"/>
              </a:ext>
            </a:extLst>
          </p:cNvPr>
          <p:cNvSpPr>
            <a:spLocks noGrp="1"/>
          </p:cNvSpPr>
          <p:nvPr>
            <p:ph type="sldNum" sz="quarter" idx="12"/>
          </p:nvPr>
        </p:nvSpPr>
        <p:spPr>
          <a:xfrm>
            <a:off x="9004301" y="6085897"/>
            <a:ext cx="2743200" cy="365125"/>
          </a:xfrm>
        </p:spPr>
        <p:txBody>
          <a:bodyPr/>
          <a:lstStyle/>
          <a:p>
            <a:fld id="{2CCBFC96-D0B0-4748-8307-6E5E2D74C2B0}" type="slidenum">
              <a:rPr lang="cs-CZ" smtClean="0"/>
              <a:t>‹#›</a:t>
            </a:fld>
            <a:endParaRPr lang="cs-CZ"/>
          </a:p>
        </p:txBody>
      </p:sp>
      <p:sp>
        <p:nvSpPr>
          <p:cNvPr id="6" name="Text názvu">
            <a:extLst>
              <a:ext uri="{FF2B5EF4-FFF2-40B4-BE49-F238E27FC236}">
                <a16:creationId xmlns:a16="http://schemas.microsoft.com/office/drawing/2014/main" id="{FF7E7A73-21D0-413A-A71D-342857EBB711}"/>
              </a:ext>
            </a:extLst>
          </p:cNvPr>
          <p:cNvSpPr txBox="1">
            <a:spLocks noGrp="1"/>
          </p:cNvSpPr>
          <p:nvPr>
            <p:ph type="title"/>
          </p:nvPr>
        </p:nvSpPr>
        <p:spPr>
          <a:xfrm>
            <a:off x="444500" y="2973323"/>
            <a:ext cx="6535739" cy="736437"/>
          </a:xfrm>
          <a:prstGeom prst="rect">
            <a:avLst/>
          </a:prstGeom>
        </p:spPr>
        <p:txBody>
          <a:bodyPr/>
          <a:lstStyle/>
          <a:p>
            <a:r>
              <a:t>Text názvu</a:t>
            </a:r>
          </a:p>
        </p:txBody>
      </p:sp>
      <p:sp>
        <p:nvSpPr>
          <p:cNvPr id="7" name="Zástupný text 6">
            <a:extLst>
              <a:ext uri="{FF2B5EF4-FFF2-40B4-BE49-F238E27FC236}">
                <a16:creationId xmlns:a16="http://schemas.microsoft.com/office/drawing/2014/main" id="{48EEE370-3843-4069-B9CB-48DBD1E46234}"/>
              </a:ext>
            </a:extLst>
          </p:cNvPr>
          <p:cNvSpPr>
            <a:spLocks noGrp="1"/>
          </p:cNvSpPr>
          <p:nvPr>
            <p:ph type="body" sz="quarter" idx="21" hasCustomPrompt="1"/>
          </p:nvPr>
        </p:nvSpPr>
        <p:spPr>
          <a:xfrm>
            <a:off x="444500" y="2506663"/>
            <a:ext cx="6535738" cy="448234"/>
          </a:xfrm>
          <a:prstGeom prst="rect">
            <a:avLst/>
          </a:prstGeom>
        </p:spPr>
        <p:txBody>
          <a:bodyPr>
            <a:normAutofit/>
          </a:bodyPr>
          <a:lstStyle>
            <a:lvl1pPr marL="0" indent="0" defTabSz="786384">
              <a:spcBef>
                <a:spcPts val="800"/>
              </a:spcBef>
              <a:buClr>
                <a:srgbClr val="D9D9D9"/>
              </a:buClr>
              <a:buSzTx/>
              <a:buFont typeface="Wingdings"/>
              <a:buNone/>
              <a:defRPr sz="2580" b="1">
                <a:solidFill>
                  <a:schemeClr val="accent2"/>
                </a:solidFill>
              </a:defRPr>
            </a:lvl1pPr>
          </a:lstStyle>
          <a:p>
            <a:r>
              <a:rPr dirty="0" err="1"/>
              <a:t>Kliknutím</a:t>
            </a:r>
            <a:r>
              <a:rPr dirty="0"/>
              <a:t> </a:t>
            </a:r>
            <a:r>
              <a:rPr dirty="0" err="1"/>
              <a:t>vložíte</a:t>
            </a:r>
            <a:r>
              <a:rPr dirty="0"/>
              <a:t> </a:t>
            </a:r>
            <a:r>
              <a:rPr dirty="0" err="1"/>
              <a:t>číslo</a:t>
            </a:r>
            <a:r>
              <a:rPr dirty="0"/>
              <a:t> </a:t>
            </a:r>
            <a:r>
              <a:rPr dirty="0" err="1"/>
              <a:t>kapitoly</a:t>
            </a:r>
            <a:r>
              <a:rPr dirty="0"/>
              <a:t>.</a:t>
            </a:r>
          </a:p>
        </p:txBody>
      </p:sp>
      <p:sp>
        <p:nvSpPr>
          <p:cNvPr id="8" name="Text úrovně 1">
            <a:extLst>
              <a:ext uri="{FF2B5EF4-FFF2-40B4-BE49-F238E27FC236}">
                <a16:creationId xmlns:a16="http://schemas.microsoft.com/office/drawing/2014/main" id="{CB2A18A9-072A-4C1E-8A0B-C14E9E74A602}"/>
              </a:ext>
            </a:extLst>
          </p:cNvPr>
          <p:cNvSpPr txBox="1">
            <a:spLocks noGrp="1"/>
          </p:cNvSpPr>
          <p:nvPr>
            <p:ph type="body" sz="quarter" idx="23" hasCustomPrompt="1"/>
          </p:nvPr>
        </p:nvSpPr>
        <p:spPr>
          <a:xfrm>
            <a:off x="444500" y="3718814"/>
            <a:ext cx="6553200" cy="2276380"/>
          </a:xfrm>
          <a:prstGeom prst="rect">
            <a:avLst/>
          </a:prstGeom>
        </p:spPr>
        <p:txBody>
          <a:bodyPr>
            <a:normAutofit/>
          </a:bodyPr>
          <a:lstStyle>
            <a:lvl1pPr marL="0" indent="0">
              <a:lnSpc>
                <a:spcPct val="120000"/>
              </a:lnSpc>
              <a:buClr>
                <a:srgbClr val="D9D9D9"/>
              </a:buClr>
              <a:buSzTx/>
              <a:buFont typeface="Wingdings"/>
              <a:buNone/>
              <a:defRPr sz="1800">
                <a:solidFill>
                  <a:schemeClr val="tx1"/>
                </a:solidFill>
              </a:defRPr>
            </a:lvl1pPr>
          </a:lstStyle>
          <a:p>
            <a:r>
              <a:rPr dirty="0"/>
              <a:t>Text </a:t>
            </a:r>
            <a:r>
              <a:rPr dirty="0" err="1"/>
              <a:t>úrovně</a:t>
            </a:r>
            <a:r>
              <a:rPr dirty="0"/>
              <a:t> 1</a:t>
            </a:r>
          </a:p>
        </p:txBody>
      </p:sp>
      <p:sp>
        <p:nvSpPr>
          <p:cNvPr id="12" name="Zástupný symbol obrázku 11">
            <a:extLst>
              <a:ext uri="{FF2B5EF4-FFF2-40B4-BE49-F238E27FC236}">
                <a16:creationId xmlns:a16="http://schemas.microsoft.com/office/drawing/2014/main" id="{1F90B6E8-8A32-4354-A1C5-8B5012EA2982}"/>
              </a:ext>
            </a:extLst>
          </p:cNvPr>
          <p:cNvSpPr>
            <a:spLocks noGrp="1"/>
          </p:cNvSpPr>
          <p:nvPr>
            <p:ph type="pic" sz="quarter" idx="24" hasCustomPrompt="1"/>
          </p:nvPr>
        </p:nvSpPr>
        <p:spPr>
          <a:xfrm>
            <a:off x="7749459" y="0"/>
            <a:ext cx="4442541" cy="6180138"/>
          </a:xfrm>
          <a:custGeom>
            <a:avLst/>
            <a:gdLst>
              <a:gd name="connsiteX0" fmla="*/ 0 w 4440237"/>
              <a:gd name="connsiteY0" fmla="*/ 6180138 h 6180138"/>
              <a:gd name="connsiteX1" fmla="*/ 1110059 w 4440237"/>
              <a:gd name="connsiteY1" fmla="*/ 0 h 6180138"/>
              <a:gd name="connsiteX2" fmla="*/ 4440237 w 4440237"/>
              <a:gd name="connsiteY2" fmla="*/ 0 h 6180138"/>
              <a:gd name="connsiteX3" fmla="*/ 3330178 w 4440237"/>
              <a:gd name="connsiteY3" fmla="*/ 6180138 h 6180138"/>
              <a:gd name="connsiteX4" fmla="*/ 0 w 4440237"/>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3332482 w 4442541"/>
              <a:gd name="connsiteY3" fmla="*/ 6180138 h 6180138"/>
              <a:gd name="connsiteX4" fmla="*/ 2304 w 4442541"/>
              <a:gd name="connsiteY4" fmla="*/ 6180138 h 6180138"/>
              <a:gd name="connsiteX0" fmla="*/ 2304 w 4444845"/>
              <a:gd name="connsiteY0" fmla="*/ 6180138 h 6180138"/>
              <a:gd name="connsiteX1" fmla="*/ 0 w 4444845"/>
              <a:gd name="connsiteY1" fmla="*/ 0 h 6180138"/>
              <a:gd name="connsiteX2" fmla="*/ 4442541 w 4444845"/>
              <a:gd name="connsiteY2" fmla="*/ 0 h 6180138"/>
              <a:gd name="connsiteX3" fmla="*/ 4444845 w 4444845"/>
              <a:gd name="connsiteY3" fmla="*/ 4577581 h 6180138"/>
              <a:gd name="connsiteX4" fmla="*/ 2304 w 4444845"/>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4435418 w 4442541"/>
              <a:gd name="connsiteY3" fmla="*/ 4605861 h 6180138"/>
              <a:gd name="connsiteX4" fmla="*/ 2304 w 4442541"/>
              <a:gd name="connsiteY4" fmla="*/ 6180138 h 618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541" h="6180138">
                <a:moveTo>
                  <a:pt x="2304" y="6180138"/>
                </a:moveTo>
                <a:lnTo>
                  <a:pt x="0" y="0"/>
                </a:lnTo>
                <a:lnTo>
                  <a:pt x="4442541" y="0"/>
                </a:lnTo>
                <a:cubicBezTo>
                  <a:pt x="4440167" y="1535287"/>
                  <a:pt x="4437792" y="3070574"/>
                  <a:pt x="4435418" y="4605861"/>
                </a:cubicBezTo>
                <a:lnTo>
                  <a:pt x="2304" y="6180138"/>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Tree>
    <p:extLst>
      <p:ext uri="{BB962C8B-B14F-4D97-AF65-F5344CB8AC3E}">
        <p14:creationId xmlns:p14="http://schemas.microsoft.com/office/powerpoint/2010/main" val="19963775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bsa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Operational Research I, ŠAU, Jan Fábry, 9.11. 2022</a:t>
            </a:r>
            <a:endParaRPr lang="cs-CZ" dirty="0"/>
          </a:p>
        </p:txBody>
      </p:sp>
      <p:sp>
        <p:nvSpPr>
          <p:cNvPr id="7" name="Podnadpis">
            <a:extLst>
              <a:ext uri="{FF2B5EF4-FFF2-40B4-BE49-F238E27FC236}">
                <a16:creationId xmlns:a16="http://schemas.microsoft.com/office/drawing/2014/main" id="{4CEA6031-126F-4660-B831-AF344BF2998D}"/>
              </a:ext>
            </a:extLst>
          </p:cNvPr>
          <p:cNvSpPr txBox="1">
            <a:spLocks noGrp="1"/>
          </p:cNvSpPr>
          <p:nvPr>
            <p:ph type="body" sz="quarter" idx="23"/>
          </p:nvPr>
        </p:nvSpPr>
        <p:spPr>
          <a:xfrm>
            <a:off x="460326" y="1066638"/>
            <a:ext cx="9242159" cy="369332"/>
          </a:xfrm>
          <a:prstGeom prst="rect">
            <a:avLst/>
          </a:prstGeom>
        </p:spPr>
        <p:txBody>
          <a:bodyPr wrap="square">
            <a:spAutoFit/>
          </a:bodyPr>
          <a:lstStyle>
            <a:lvl1pPr marL="0" indent="0">
              <a:lnSpc>
                <a:spcPct val="100000"/>
              </a:lnSpc>
              <a:spcBef>
                <a:spcPts val="0"/>
              </a:spcBef>
              <a:buClr>
                <a:srgbClr val="D9D9D9"/>
              </a:buClr>
              <a:buSzTx/>
              <a:buFont typeface="Wingdings"/>
              <a:buNone/>
              <a:defRPr sz="1800" b="1"/>
            </a:lvl1pPr>
          </a:lstStyle>
          <a:p>
            <a:r>
              <a:t>Podnadpis</a:t>
            </a:r>
          </a:p>
        </p:txBody>
      </p:sp>
    </p:spTree>
    <p:extLst>
      <p:ext uri="{BB962C8B-B14F-4D97-AF65-F5344CB8AC3E}">
        <p14:creationId xmlns:p14="http://schemas.microsoft.com/office/powerpoint/2010/main" val="18501305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bsah - prázn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Operational Research I, ŠAU, Jan Fábry, 9.11. 2022</a:t>
            </a:r>
            <a:endParaRPr lang="cs-CZ" dirty="0"/>
          </a:p>
        </p:txBody>
      </p:sp>
      <p:sp>
        <p:nvSpPr>
          <p:cNvPr id="7" name="Podnadpis">
            <a:extLst>
              <a:ext uri="{FF2B5EF4-FFF2-40B4-BE49-F238E27FC236}">
                <a16:creationId xmlns:a16="http://schemas.microsoft.com/office/drawing/2014/main" id="{4CEA6031-126F-4660-B831-AF344BF2998D}"/>
              </a:ext>
            </a:extLst>
          </p:cNvPr>
          <p:cNvSpPr txBox="1">
            <a:spLocks noGrp="1"/>
          </p:cNvSpPr>
          <p:nvPr>
            <p:ph type="body" sz="quarter" idx="23"/>
          </p:nvPr>
        </p:nvSpPr>
        <p:spPr>
          <a:xfrm>
            <a:off x="460326" y="1066638"/>
            <a:ext cx="9242159" cy="369332"/>
          </a:xfrm>
          <a:prstGeom prst="rect">
            <a:avLst/>
          </a:prstGeom>
        </p:spPr>
        <p:txBody>
          <a:bodyPr wrap="square">
            <a:spAutoFit/>
          </a:bodyPr>
          <a:lstStyle>
            <a:lvl1pPr marL="0" indent="0">
              <a:lnSpc>
                <a:spcPct val="100000"/>
              </a:lnSpc>
              <a:spcBef>
                <a:spcPts val="0"/>
              </a:spcBef>
              <a:buClr>
                <a:srgbClr val="D9D9D9"/>
              </a:buClr>
              <a:buSzTx/>
              <a:buFont typeface="Wingdings"/>
              <a:buNone/>
              <a:defRPr sz="1800" b="1"/>
            </a:lvl1pPr>
          </a:lstStyle>
          <a:p>
            <a:r>
              <a:t>Podnadpis</a:t>
            </a:r>
          </a:p>
        </p:txBody>
      </p:sp>
    </p:spTree>
    <p:extLst>
      <p:ext uri="{BB962C8B-B14F-4D97-AF65-F5344CB8AC3E}">
        <p14:creationId xmlns:p14="http://schemas.microsoft.com/office/powerpoint/2010/main" val="38995810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bsah - obráz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428945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lang="cs-CZ" dirty="0"/>
              <a:t>Text úrovně 1</a:t>
            </a:r>
          </a:p>
          <a:p>
            <a:pPr lvl="1"/>
            <a:r>
              <a:rPr lang="cs-CZ" dirty="0"/>
              <a:t>Text úrovně 2</a:t>
            </a:r>
          </a:p>
          <a:p>
            <a:pPr lvl="2"/>
            <a:r>
              <a:rPr lang="cs-CZ" dirty="0"/>
              <a:t>Text úrovně 2</a:t>
            </a:r>
          </a:p>
          <a:p>
            <a:pPr lvl="3"/>
            <a:r>
              <a:rPr lang="cs-CZ" dirty="0"/>
              <a:t>Text úrovně 3</a:t>
            </a:r>
          </a:p>
          <a:p>
            <a:pPr lvl="4"/>
            <a:r>
              <a:rPr lang="cs-CZ" dirty="0"/>
              <a:t>Text úrovně 4</a:t>
            </a:r>
          </a:p>
          <a:p>
            <a:pPr lvl="5"/>
            <a:r>
              <a:rPr lang="cs-CZ" dirty="0"/>
              <a:t>Text úrovně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Operational Research I, ŠAU, Jan Fábry, 9.11. 2022</a:t>
            </a:r>
            <a:endParaRPr lang="cs-CZ" dirty="0"/>
          </a:p>
        </p:txBody>
      </p:sp>
      <p:sp>
        <p:nvSpPr>
          <p:cNvPr id="3" name="Zástupný symbol obrázku 2">
            <a:extLst>
              <a:ext uri="{FF2B5EF4-FFF2-40B4-BE49-F238E27FC236}">
                <a16:creationId xmlns:a16="http://schemas.microsoft.com/office/drawing/2014/main" id="{DB6AB0FB-5C1D-4B7A-8CE7-F1BF56E2E1C4}"/>
              </a:ext>
            </a:extLst>
          </p:cNvPr>
          <p:cNvSpPr>
            <a:spLocks noGrp="1"/>
          </p:cNvSpPr>
          <p:nvPr>
            <p:ph type="pic" sz="quarter" idx="24" hasCustomPrompt="1"/>
          </p:nvPr>
        </p:nvSpPr>
        <p:spPr>
          <a:xfrm>
            <a:off x="6320573" y="1654135"/>
            <a:ext cx="5429911" cy="4289453"/>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Tree>
    <p:extLst>
      <p:ext uri="{BB962C8B-B14F-4D97-AF65-F5344CB8AC3E}">
        <p14:creationId xmlns:p14="http://schemas.microsoft.com/office/powerpoint/2010/main" val="4424688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bsah - 4 obrázk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Zástupný symbol obrázku 3">
            <a:extLst>
              <a:ext uri="{FF2B5EF4-FFF2-40B4-BE49-F238E27FC236}">
                <a16:creationId xmlns:a16="http://schemas.microsoft.com/office/drawing/2014/main" id="{AB7F9E6A-777D-44DD-A47B-5DD5FC8C8A86}"/>
              </a:ext>
            </a:extLst>
          </p:cNvPr>
          <p:cNvSpPr>
            <a:spLocks noGrp="1"/>
          </p:cNvSpPr>
          <p:nvPr>
            <p:ph type="pic" sz="quarter" idx="25" hasCustomPrompt="1"/>
          </p:nvPr>
        </p:nvSpPr>
        <p:spPr>
          <a:xfrm>
            <a:off x="9002780" y="1515861"/>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0" name="Zástupný symbol obrázku 3">
            <a:extLst>
              <a:ext uri="{FF2B5EF4-FFF2-40B4-BE49-F238E27FC236}">
                <a16:creationId xmlns:a16="http://schemas.microsoft.com/office/drawing/2014/main" id="{EDCA234F-0E17-4D14-AB29-11CFBF7D94B5}"/>
              </a:ext>
            </a:extLst>
          </p:cNvPr>
          <p:cNvSpPr>
            <a:spLocks noGrp="1"/>
          </p:cNvSpPr>
          <p:nvPr>
            <p:ph type="pic" sz="quarter" idx="26" hasCustomPrompt="1"/>
          </p:nvPr>
        </p:nvSpPr>
        <p:spPr>
          <a:xfrm>
            <a:off x="5990209" y="1515860"/>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1" name="Zástupný symbol obrázku 3">
            <a:extLst>
              <a:ext uri="{FF2B5EF4-FFF2-40B4-BE49-F238E27FC236}">
                <a16:creationId xmlns:a16="http://schemas.microsoft.com/office/drawing/2014/main" id="{17411511-1D11-48AE-8839-6957854EF4BE}"/>
              </a:ext>
            </a:extLst>
          </p:cNvPr>
          <p:cNvSpPr>
            <a:spLocks noGrp="1"/>
          </p:cNvSpPr>
          <p:nvPr>
            <p:ph type="pic" sz="quarter" idx="27" hasCustomPrompt="1"/>
          </p:nvPr>
        </p:nvSpPr>
        <p:spPr>
          <a:xfrm>
            <a:off x="5990209" y="3648588"/>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2" name="Zástupný symbol obrázku 3">
            <a:extLst>
              <a:ext uri="{FF2B5EF4-FFF2-40B4-BE49-F238E27FC236}">
                <a16:creationId xmlns:a16="http://schemas.microsoft.com/office/drawing/2014/main" id="{D299162E-383C-4EBB-821A-1A31ACCF5315}"/>
              </a:ext>
            </a:extLst>
          </p:cNvPr>
          <p:cNvSpPr>
            <a:spLocks noGrp="1"/>
          </p:cNvSpPr>
          <p:nvPr>
            <p:ph type="pic" sz="quarter" idx="28" hasCustomPrompt="1"/>
          </p:nvPr>
        </p:nvSpPr>
        <p:spPr>
          <a:xfrm>
            <a:off x="9002780" y="3648587"/>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390604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Operational Research I, ŠAU, Jan Fábry, 9.11. 2022</a:t>
            </a:r>
            <a:endParaRPr lang="cs-CZ" dirty="0"/>
          </a:p>
        </p:txBody>
      </p:sp>
    </p:spTree>
    <p:extLst>
      <p:ext uri="{BB962C8B-B14F-4D97-AF65-F5344CB8AC3E}">
        <p14:creationId xmlns:p14="http://schemas.microsoft.com/office/powerpoint/2010/main" val="3687806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sah - obrázek">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hasCustomPrompt="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rPr lang="cs-CZ" dirty="0" err="1"/>
              <a:t>Title</a:t>
            </a:r>
            <a:r>
              <a:rPr lang="cs-CZ" dirty="0"/>
              <a:t> text</a:t>
            </a:r>
            <a:endParaRPr dirty="0"/>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428945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lang="cs-CZ" dirty="0"/>
              <a:t>Text level 1</a:t>
            </a:r>
          </a:p>
          <a:p>
            <a:pPr lvl="1"/>
            <a:r>
              <a:rPr lang="cs-CZ" dirty="0"/>
              <a:t>Text level 2</a:t>
            </a:r>
          </a:p>
          <a:p>
            <a:pPr lvl="2"/>
            <a:r>
              <a:rPr lang="cs-CZ" dirty="0"/>
              <a:t>Text level 2</a:t>
            </a:r>
          </a:p>
          <a:p>
            <a:pPr lvl="3"/>
            <a:r>
              <a:rPr lang="cs-CZ" dirty="0"/>
              <a:t>Text level 3</a:t>
            </a:r>
          </a:p>
          <a:p>
            <a:pPr lvl="4"/>
            <a:r>
              <a:rPr lang="cs-CZ" dirty="0"/>
              <a:t>Text level 4</a:t>
            </a:r>
          </a:p>
          <a:p>
            <a:pPr lvl="5"/>
            <a:r>
              <a:rPr lang="cs-CZ" dirty="0"/>
              <a:t>Text level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r>
              <a:rPr lang="en-US"/>
              <a:t>Operational Research I, ŠAU, Jan Fábry, 9.11. 2022</a:t>
            </a:r>
            <a:endParaRPr lang="cs-CZ" dirty="0"/>
          </a:p>
        </p:txBody>
      </p:sp>
      <p:sp>
        <p:nvSpPr>
          <p:cNvPr id="3" name="Zástupný symbol obrázku 2">
            <a:extLst>
              <a:ext uri="{FF2B5EF4-FFF2-40B4-BE49-F238E27FC236}">
                <a16:creationId xmlns:a16="http://schemas.microsoft.com/office/drawing/2014/main" id="{DB6AB0FB-5C1D-4B7A-8CE7-F1BF56E2E1C4}"/>
              </a:ext>
            </a:extLst>
          </p:cNvPr>
          <p:cNvSpPr>
            <a:spLocks noGrp="1"/>
          </p:cNvSpPr>
          <p:nvPr>
            <p:ph type="pic" sz="quarter" idx="24" hasCustomPrompt="1"/>
          </p:nvPr>
        </p:nvSpPr>
        <p:spPr>
          <a:xfrm>
            <a:off x="6320573" y="1654135"/>
            <a:ext cx="5429911" cy="4289453"/>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pic>
        <p:nvPicPr>
          <p:cNvPr id="7" name="Obrázek 6">
            <a:extLst>
              <a:ext uri="{FF2B5EF4-FFF2-40B4-BE49-F238E27FC236}">
                <a16:creationId xmlns:a16="http://schemas.microsoft.com/office/drawing/2014/main" id="{6359DAE5-C9F0-4A80-BFFF-254C579C08E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579462" y="208688"/>
            <a:ext cx="1458659" cy="857950"/>
          </a:xfrm>
          <a:prstGeom prst="rect">
            <a:avLst/>
          </a:prstGeom>
        </p:spPr>
      </p:pic>
    </p:spTree>
    <p:extLst>
      <p:ext uri="{BB962C8B-B14F-4D97-AF65-F5344CB8AC3E}">
        <p14:creationId xmlns:p14="http://schemas.microsoft.com/office/powerpoint/2010/main" val="42522849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bsah - velký obráz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1359337"/>
            <a:ext cx="11308968" cy="456045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Operational Research I, ŠAU, Jan Fábry, 9.11. 2022</a:t>
            </a:r>
            <a:endParaRPr lang="cs-CZ" dirty="0"/>
          </a:p>
        </p:txBody>
      </p:sp>
    </p:spTree>
    <p:extLst>
      <p:ext uri="{BB962C8B-B14F-4D97-AF65-F5344CB8AC3E}">
        <p14:creationId xmlns:p14="http://schemas.microsoft.com/office/powerpoint/2010/main" val="35485342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bsah - celý obráz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441393"/>
            <a:ext cx="11308968" cy="5478395"/>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Operational Research I, ŠAU, Jan Fábry, 9.11. 2022</a:t>
            </a:r>
            <a:endParaRPr lang="cs-CZ" dirty="0"/>
          </a:p>
        </p:txBody>
      </p:sp>
    </p:spTree>
    <p:extLst>
      <p:ext uri="{BB962C8B-B14F-4D97-AF65-F5344CB8AC3E}">
        <p14:creationId xmlns:p14="http://schemas.microsoft.com/office/powerpoint/2010/main" val="25277841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brázek na pozadí - tmavé">
    <p:spTree>
      <p:nvGrpSpPr>
        <p:cNvPr id="1" name=""/>
        <p:cNvGrpSpPr/>
        <p:nvPr/>
      </p:nvGrpSpPr>
      <p:grpSpPr>
        <a:xfrm>
          <a:off x="0" y="0"/>
          <a:ext cx="0" cy="0"/>
          <a:chOff x="0" y="0"/>
          <a:chExt cx="0" cy="0"/>
        </a:xfrm>
      </p:grpSpPr>
      <p:sp>
        <p:nvSpPr>
          <p:cNvPr id="2" name="Obdélník">
            <a:extLst>
              <a:ext uri="{FF2B5EF4-FFF2-40B4-BE49-F238E27FC236}">
                <a16:creationId xmlns:a16="http://schemas.microsoft.com/office/drawing/2014/main" id="{FB41D8C4-E997-4E0E-9885-F50EF9F5CD83}"/>
              </a:ext>
            </a:extLst>
          </p:cNvPr>
          <p:cNvSpPr/>
          <p:nvPr userDrawn="1"/>
        </p:nvSpPr>
        <p:spPr>
          <a:xfrm>
            <a:off x="0" y="0"/>
            <a:ext cx="6553200" cy="6858001"/>
          </a:xfrm>
          <a:prstGeom prst="rect">
            <a:avLst/>
          </a:prstGeom>
          <a:gradFill>
            <a:gsLst>
              <a:gs pos="0">
                <a:srgbClr val="000000">
                  <a:alpha val="75099"/>
                </a:srgbClr>
              </a:gs>
              <a:gs pos="100000">
                <a:srgbClr val="000000">
                  <a:alpha val="0"/>
                </a:srgbClr>
              </a:gs>
            </a:gsLst>
          </a:gradFill>
          <a:ln w="12700">
            <a:miter lim="400000"/>
          </a:ln>
        </p:spPr>
        <p:txBody>
          <a:bodyPr lIns="45719" rIns="45719" anchor="ctr"/>
          <a:lstStyle/>
          <a:p>
            <a:pPr>
              <a:lnSpc>
                <a:spcPct val="90000"/>
              </a:lnSpc>
              <a:spcBef>
                <a:spcPts val="1000"/>
              </a:spcBef>
              <a:defRPr sz="1500">
                <a:solidFill>
                  <a:schemeClr val="accent1"/>
                </a:solidFill>
              </a:defRPr>
            </a:pPr>
            <a:endParaRPr/>
          </a:p>
        </p:txBody>
      </p:sp>
      <p:pic>
        <p:nvPicPr>
          <p:cNvPr id="9" name="logo-wht.png" descr="logo-wht.png">
            <a:extLst>
              <a:ext uri="{FF2B5EF4-FFF2-40B4-BE49-F238E27FC236}">
                <a16:creationId xmlns:a16="http://schemas.microsoft.com/office/drawing/2014/main" id="{63A92A0B-9411-4774-AA41-3E1C279336F0}"/>
              </a:ext>
            </a:extLst>
          </p:cNvPr>
          <p:cNvPicPr>
            <a:picLocks noChangeAspect="1"/>
          </p:cNvPicPr>
          <p:nvPr userDrawn="1"/>
        </p:nvPicPr>
        <p:blipFill>
          <a:blip r:embed="rId2"/>
          <a:stretch>
            <a:fillRect/>
          </a:stretch>
        </p:blipFill>
        <p:spPr>
          <a:xfrm>
            <a:off x="444500" y="444500"/>
            <a:ext cx="1957447" cy="1016000"/>
          </a:xfrm>
          <a:prstGeom prst="rect">
            <a:avLst/>
          </a:prstGeom>
          <a:ln w="12700">
            <a:miter lim="400000"/>
          </a:ln>
        </p:spPr>
      </p:pic>
      <p:sp>
        <p:nvSpPr>
          <p:cNvPr id="16" name="Zástupný symbol pro zápatí 3">
            <a:extLst>
              <a:ext uri="{FF2B5EF4-FFF2-40B4-BE49-F238E27FC236}">
                <a16:creationId xmlns:a16="http://schemas.microsoft.com/office/drawing/2014/main" id="{1D589DDD-A667-4DE9-8759-40D859CFDCD3}"/>
              </a:ext>
            </a:extLst>
          </p:cNvPr>
          <p:cNvSpPr>
            <a:spLocks noGrp="1"/>
          </p:cNvSpPr>
          <p:nvPr>
            <p:ph type="ftr" sz="quarter" idx="11"/>
          </p:nvPr>
        </p:nvSpPr>
        <p:spPr>
          <a:xfrm>
            <a:off x="444499" y="6173787"/>
            <a:ext cx="6553200" cy="365125"/>
          </a:xfrm>
        </p:spPr>
        <p:txBody>
          <a:bodyPr/>
          <a:lstStyle>
            <a:lvl1pPr algn="l">
              <a:defRPr>
                <a:solidFill>
                  <a:schemeClr val="bg1"/>
                </a:solidFill>
              </a:defRPr>
            </a:lvl1pPr>
          </a:lstStyle>
          <a:p>
            <a:r>
              <a:rPr lang="en-US"/>
              <a:t>Operational Research I, ŠAU, Jan Fábry, 9.11. 2022</a:t>
            </a:r>
            <a:endParaRPr lang="cs-CZ" dirty="0"/>
          </a:p>
        </p:txBody>
      </p:sp>
      <p:sp>
        <p:nvSpPr>
          <p:cNvPr id="18" name="Zástupný text 17">
            <a:extLst>
              <a:ext uri="{FF2B5EF4-FFF2-40B4-BE49-F238E27FC236}">
                <a16:creationId xmlns:a16="http://schemas.microsoft.com/office/drawing/2014/main" id="{3960EDF8-70D2-4CA2-9AC7-949500175D83}"/>
              </a:ext>
            </a:extLst>
          </p:cNvPr>
          <p:cNvSpPr>
            <a:spLocks noGrp="1"/>
          </p:cNvSpPr>
          <p:nvPr>
            <p:ph type="body" sz="quarter" idx="12" hasCustomPrompt="1"/>
          </p:nvPr>
        </p:nvSpPr>
        <p:spPr>
          <a:xfrm>
            <a:off x="444500" y="1938338"/>
            <a:ext cx="6553200" cy="1460500"/>
          </a:xfrm>
        </p:spPr>
        <p:txBody>
          <a:bodyPr>
            <a:normAutofit/>
          </a:bodyPr>
          <a:lstStyle>
            <a:lvl1pPr marL="0" indent="0">
              <a:buNone/>
              <a:defRPr sz="4800" b="0">
                <a:solidFill>
                  <a:schemeClr val="bg1"/>
                </a:solidFill>
              </a:defRPr>
            </a:lvl1pPr>
          </a:lstStyle>
          <a:p>
            <a:pPr lvl="0"/>
            <a:r>
              <a:rPr lang="cs-CZ" dirty="0"/>
              <a:t>Zadejte nadpis.</a:t>
            </a:r>
            <a:br>
              <a:rPr lang="cs-CZ" dirty="0"/>
            </a:br>
            <a:r>
              <a:rPr lang="cs-CZ" dirty="0"/>
              <a:t>Na 2 řádky maximálně.</a:t>
            </a:r>
          </a:p>
        </p:txBody>
      </p:sp>
      <p:sp>
        <p:nvSpPr>
          <p:cNvPr id="20" name="Zástupný text 19">
            <a:extLst>
              <a:ext uri="{FF2B5EF4-FFF2-40B4-BE49-F238E27FC236}">
                <a16:creationId xmlns:a16="http://schemas.microsoft.com/office/drawing/2014/main" id="{F6861F44-827A-488F-A044-532DE8B13256}"/>
              </a:ext>
            </a:extLst>
          </p:cNvPr>
          <p:cNvSpPr>
            <a:spLocks noGrp="1"/>
          </p:cNvSpPr>
          <p:nvPr>
            <p:ph type="body" sz="quarter" idx="13" hasCustomPrompt="1"/>
          </p:nvPr>
        </p:nvSpPr>
        <p:spPr>
          <a:xfrm>
            <a:off x="444500" y="3548063"/>
            <a:ext cx="6553200" cy="687386"/>
          </a:xfrm>
        </p:spPr>
        <p:txBody>
          <a:bodyPr/>
          <a:lstStyle>
            <a:lvl1pPr marL="0" indent="0">
              <a:buNone/>
              <a:defRPr sz="1800">
                <a:solidFill>
                  <a:schemeClr val="bg1"/>
                </a:solidFill>
              </a:defRPr>
            </a:lvl1pPr>
          </a:lstStyle>
          <a:p>
            <a:pPr lvl="0"/>
            <a:r>
              <a:rPr lang="cs-CZ" dirty="0"/>
              <a:t>Obrázek na pozadí je nutné změnit přes nabídku Formát pozadí</a:t>
            </a:r>
          </a:p>
        </p:txBody>
      </p:sp>
    </p:spTree>
    <p:extLst>
      <p:ext uri="{BB962C8B-B14F-4D97-AF65-F5344CB8AC3E}">
        <p14:creationId xmlns:p14="http://schemas.microsoft.com/office/powerpoint/2010/main" val="40573649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brázek na pozadí - světlé">
    <p:spTree>
      <p:nvGrpSpPr>
        <p:cNvPr id="1" name=""/>
        <p:cNvGrpSpPr/>
        <p:nvPr/>
      </p:nvGrpSpPr>
      <p:grpSpPr>
        <a:xfrm>
          <a:off x="0" y="0"/>
          <a:ext cx="0" cy="0"/>
          <a:chOff x="0" y="0"/>
          <a:chExt cx="0" cy="0"/>
        </a:xfrm>
      </p:grpSpPr>
      <p:sp>
        <p:nvSpPr>
          <p:cNvPr id="2" name="Obdélník">
            <a:extLst>
              <a:ext uri="{FF2B5EF4-FFF2-40B4-BE49-F238E27FC236}">
                <a16:creationId xmlns:a16="http://schemas.microsoft.com/office/drawing/2014/main" id="{CF6DC65D-10DD-4DB5-898A-7879CDB9F727}"/>
              </a:ext>
            </a:extLst>
          </p:cNvPr>
          <p:cNvSpPr/>
          <p:nvPr userDrawn="1"/>
        </p:nvSpPr>
        <p:spPr>
          <a:xfrm>
            <a:off x="-1" y="0"/>
            <a:ext cx="9954883" cy="6858001"/>
          </a:xfrm>
          <a:prstGeom prst="rect">
            <a:avLst/>
          </a:prstGeom>
          <a:gradFill>
            <a:gsLst>
              <a:gs pos="0">
                <a:schemeClr val="accent1">
                  <a:lumOff val="44000"/>
                </a:schemeClr>
              </a:gs>
              <a:gs pos="100000">
                <a:srgbClr val="000000">
                  <a:alpha val="0"/>
                </a:srgbClr>
              </a:gs>
            </a:gsLst>
          </a:gradFill>
          <a:ln w="12700">
            <a:miter lim="400000"/>
          </a:ln>
        </p:spPr>
        <p:txBody>
          <a:bodyPr lIns="45719" rIns="45719" anchor="ctr"/>
          <a:lstStyle/>
          <a:p>
            <a:pPr defTabSz="457200">
              <a:defRPr b="0">
                <a:latin typeface="+mn-lt"/>
                <a:ea typeface="+mn-ea"/>
                <a:cs typeface="+mn-cs"/>
                <a:sym typeface="Helvetica"/>
              </a:defRPr>
            </a:pPr>
            <a:endParaRPr/>
          </a:p>
        </p:txBody>
      </p:sp>
      <p:sp>
        <p:nvSpPr>
          <p:cNvPr id="16" name="Zástupný symbol pro zápatí 3">
            <a:extLst>
              <a:ext uri="{FF2B5EF4-FFF2-40B4-BE49-F238E27FC236}">
                <a16:creationId xmlns:a16="http://schemas.microsoft.com/office/drawing/2014/main" id="{1D589DDD-A667-4DE9-8759-40D859CFDCD3}"/>
              </a:ext>
            </a:extLst>
          </p:cNvPr>
          <p:cNvSpPr>
            <a:spLocks noGrp="1"/>
          </p:cNvSpPr>
          <p:nvPr>
            <p:ph type="ftr" sz="quarter" idx="11"/>
          </p:nvPr>
        </p:nvSpPr>
        <p:spPr>
          <a:xfrm>
            <a:off x="444499" y="6173787"/>
            <a:ext cx="6553200" cy="365125"/>
          </a:xfrm>
        </p:spPr>
        <p:txBody>
          <a:bodyPr/>
          <a:lstStyle>
            <a:lvl1pPr algn="l">
              <a:defRPr>
                <a:solidFill>
                  <a:schemeClr val="bg1"/>
                </a:solidFill>
              </a:defRPr>
            </a:lvl1pPr>
          </a:lstStyle>
          <a:p>
            <a:r>
              <a:rPr lang="en-US"/>
              <a:t>Operational Research I, ŠAU, Jan Fábry, 9.11. 2022</a:t>
            </a:r>
            <a:endParaRPr lang="cs-CZ" dirty="0"/>
          </a:p>
        </p:txBody>
      </p:sp>
      <p:sp>
        <p:nvSpPr>
          <p:cNvPr id="18" name="Zástupný text 17">
            <a:extLst>
              <a:ext uri="{FF2B5EF4-FFF2-40B4-BE49-F238E27FC236}">
                <a16:creationId xmlns:a16="http://schemas.microsoft.com/office/drawing/2014/main" id="{3960EDF8-70D2-4CA2-9AC7-949500175D83}"/>
              </a:ext>
            </a:extLst>
          </p:cNvPr>
          <p:cNvSpPr>
            <a:spLocks noGrp="1"/>
          </p:cNvSpPr>
          <p:nvPr>
            <p:ph type="body" sz="quarter" idx="12" hasCustomPrompt="1"/>
          </p:nvPr>
        </p:nvSpPr>
        <p:spPr>
          <a:xfrm>
            <a:off x="444500" y="1938338"/>
            <a:ext cx="6553200" cy="1460500"/>
          </a:xfrm>
        </p:spPr>
        <p:txBody>
          <a:bodyPr>
            <a:normAutofit/>
          </a:bodyPr>
          <a:lstStyle>
            <a:lvl1pPr marL="0" indent="0">
              <a:buNone/>
              <a:defRPr sz="4800" b="0">
                <a:solidFill>
                  <a:schemeClr val="tx1"/>
                </a:solidFill>
              </a:defRPr>
            </a:lvl1pPr>
          </a:lstStyle>
          <a:p>
            <a:pPr lvl="0"/>
            <a:r>
              <a:rPr lang="cs-CZ" dirty="0"/>
              <a:t>Zadejte nadpis.</a:t>
            </a:r>
            <a:br>
              <a:rPr lang="cs-CZ" dirty="0"/>
            </a:br>
            <a:r>
              <a:rPr lang="cs-CZ" dirty="0"/>
              <a:t>Na 2 řádky maximálně.</a:t>
            </a:r>
          </a:p>
        </p:txBody>
      </p:sp>
      <p:sp>
        <p:nvSpPr>
          <p:cNvPr id="20" name="Zástupný text 19">
            <a:extLst>
              <a:ext uri="{FF2B5EF4-FFF2-40B4-BE49-F238E27FC236}">
                <a16:creationId xmlns:a16="http://schemas.microsoft.com/office/drawing/2014/main" id="{F6861F44-827A-488F-A044-532DE8B13256}"/>
              </a:ext>
            </a:extLst>
          </p:cNvPr>
          <p:cNvSpPr>
            <a:spLocks noGrp="1"/>
          </p:cNvSpPr>
          <p:nvPr>
            <p:ph type="body" sz="quarter" idx="13" hasCustomPrompt="1"/>
          </p:nvPr>
        </p:nvSpPr>
        <p:spPr>
          <a:xfrm>
            <a:off x="444500" y="3548062"/>
            <a:ext cx="6553200" cy="566737"/>
          </a:xfrm>
        </p:spPr>
        <p:txBody>
          <a:bodyPr/>
          <a:lstStyle>
            <a:lvl1pPr marL="0" indent="0">
              <a:buNone/>
              <a:defRPr sz="1800">
                <a:solidFill>
                  <a:schemeClr val="tx1"/>
                </a:solidFill>
              </a:defRPr>
            </a:lvl1pPr>
          </a:lstStyle>
          <a:p>
            <a:pPr lvl="0"/>
            <a:r>
              <a:rPr lang="cs-CZ" dirty="0"/>
              <a:t>Obrázek na pozadí je nutné změnit přes nabídku Formát pozadí</a:t>
            </a:r>
          </a:p>
        </p:txBody>
      </p:sp>
      <p:pic>
        <p:nvPicPr>
          <p:cNvPr id="3" name="logo.png" descr="logo.png">
            <a:extLst>
              <a:ext uri="{FF2B5EF4-FFF2-40B4-BE49-F238E27FC236}">
                <a16:creationId xmlns:a16="http://schemas.microsoft.com/office/drawing/2014/main" id="{5F397676-AE48-49AA-B278-83C59E27C103}"/>
              </a:ext>
            </a:extLst>
          </p:cNvPr>
          <p:cNvPicPr>
            <a:picLocks noChangeAspect="1"/>
          </p:cNvPicPr>
          <p:nvPr userDrawn="1"/>
        </p:nvPicPr>
        <p:blipFill>
          <a:blip r:embed="rId2"/>
          <a:stretch>
            <a:fillRect/>
          </a:stretch>
        </p:blipFill>
        <p:spPr>
          <a:xfrm>
            <a:off x="444500" y="444500"/>
            <a:ext cx="1957494" cy="1016000"/>
          </a:xfrm>
          <a:prstGeom prst="rect">
            <a:avLst/>
          </a:prstGeom>
          <a:ln w="12700">
            <a:miter lim="400000"/>
          </a:ln>
        </p:spPr>
      </p:pic>
    </p:spTree>
    <p:extLst>
      <p:ext uri="{BB962C8B-B14F-4D97-AF65-F5344CB8AC3E}">
        <p14:creationId xmlns:p14="http://schemas.microsoft.com/office/powerpoint/2010/main" val="12129253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Kone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ěkuji za pozornost.">
            <a:extLst>
              <a:ext uri="{FF2B5EF4-FFF2-40B4-BE49-F238E27FC236}">
                <a16:creationId xmlns:a16="http://schemas.microsoft.com/office/drawing/2014/main" id="{96DA163D-293A-4071-90D4-4484B7E0ED28}"/>
              </a:ext>
            </a:extLst>
          </p:cNvPr>
          <p:cNvSpPr txBox="1">
            <a:spLocks noGrp="1"/>
          </p:cNvSpPr>
          <p:nvPr>
            <p:ph type="title" hasCustomPrompt="1"/>
          </p:nvPr>
        </p:nvSpPr>
        <p:spPr>
          <a:xfrm>
            <a:off x="701963" y="2701172"/>
            <a:ext cx="10812703" cy="1286628"/>
          </a:xfrm>
          <a:prstGeom prst="rect">
            <a:avLst/>
          </a:prstGeom>
        </p:spPr>
        <p:txBody>
          <a:bodyPr/>
          <a:lstStyle>
            <a:lvl1pPr algn="ctr">
              <a:defRPr sz="6000" b="1"/>
            </a:lvl1pPr>
          </a:lstStyle>
          <a:p>
            <a:r>
              <a:rPr lang="cs-CZ" dirty="0"/>
              <a:t>Děkuji za pozornost.</a:t>
            </a:r>
            <a:endParaRPr dirty="0"/>
          </a:p>
        </p:txBody>
      </p:sp>
      <p:sp>
        <p:nvSpPr>
          <p:cNvPr id="8" name="Jméno">
            <a:extLst>
              <a:ext uri="{FF2B5EF4-FFF2-40B4-BE49-F238E27FC236}">
                <a16:creationId xmlns:a16="http://schemas.microsoft.com/office/drawing/2014/main" id="{16CFA609-4657-4603-9DEA-0A11A05DA0AA}"/>
              </a:ext>
            </a:extLst>
          </p:cNvPr>
          <p:cNvSpPr txBox="1">
            <a:spLocks noGrp="1"/>
          </p:cNvSpPr>
          <p:nvPr>
            <p:ph type="body" sz="quarter" idx="1" hasCustomPrompt="1"/>
          </p:nvPr>
        </p:nvSpPr>
        <p:spPr>
          <a:xfrm>
            <a:off x="701675" y="3987800"/>
            <a:ext cx="10812464" cy="406647"/>
          </a:xfrm>
          <a:prstGeom prst="rect">
            <a:avLst/>
          </a:prstGeom>
        </p:spPr>
        <p:txBody>
          <a:bodyPr/>
          <a:lstStyle>
            <a:lvl1pPr algn="ctr">
              <a:buNone/>
              <a:defRPr sz="2000" b="1"/>
            </a:lvl1pPr>
          </a:lstStyle>
          <a:p>
            <a:r>
              <a:rPr lang="cs-CZ" dirty="0"/>
              <a:t>Jméno</a:t>
            </a:r>
            <a:endParaRPr dirty="0"/>
          </a:p>
        </p:txBody>
      </p:sp>
      <p:sp>
        <p:nvSpPr>
          <p:cNvPr id="10" name="Zástupný text 10">
            <a:extLst>
              <a:ext uri="{FF2B5EF4-FFF2-40B4-BE49-F238E27FC236}">
                <a16:creationId xmlns:a16="http://schemas.microsoft.com/office/drawing/2014/main" id="{EC67C78D-9CD4-4FF3-B15D-7A707D56671E}"/>
              </a:ext>
            </a:extLst>
          </p:cNvPr>
          <p:cNvSpPr>
            <a:spLocks noGrp="1"/>
          </p:cNvSpPr>
          <p:nvPr>
            <p:ph type="body" idx="21" hasCustomPrompt="1"/>
          </p:nvPr>
        </p:nvSpPr>
        <p:spPr>
          <a:xfrm>
            <a:off x="702202" y="4394446"/>
            <a:ext cx="10812465" cy="406647"/>
          </a:xfrm>
          <a:prstGeom prst="rect">
            <a:avLst/>
          </a:prstGeom>
        </p:spPr>
        <p:txBody>
          <a:bodyPr/>
          <a:lstStyle>
            <a:lvl1pPr algn="ctr">
              <a:buNone/>
              <a:defRPr sz="1600" b="1">
                <a:solidFill>
                  <a:schemeClr val="accent2"/>
                </a:solidFill>
              </a:defRPr>
            </a:lvl1pPr>
          </a:lstStyle>
          <a:p>
            <a:r>
              <a:rPr lang="cs-CZ" dirty="0"/>
              <a:t>Pozice</a:t>
            </a:r>
            <a:endParaRPr dirty="0"/>
          </a:p>
        </p:txBody>
      </p:sp>
      <p:sp>
        <p:nvSpPr>
          <p:cNvPr id="12" name="Zástupný text 10">
            <a:extLst>
              <a:ext uri="{FF2B5EF4-FFF2-40B4-BE49-F238E27FC236}">
                <a16:creationId xmlns:a16="http://schemas.microsoft.com/office/drawing/2014/main" id="{AB15E619-4691-4FC1-9F7F-AC937C81A14D}"/>
              </a:ext>
            </a:extLst>
          </p:cNvPr>
          <p:cNvSpPr>
            <a:spLocks noGrp="1"/>
          </p:cNvSpPr>
          <p:nvPr>
            <p:ph type="body" idx="22" hasCustomPrompt="1"/>
          </p:nvPr>
        </p:nvSpPr>
        <p:spPr>
          <a:xfrm>
            <a:off x="707523" y="5207741"/>
            <a:ext cx="10812465" cy="406647"/>
          </a:xfrm>
          <a:prstGeom prst="rect">
            <a:avLst/>
          </a:prstGeom>
        </p:spPr>
        <p:txBody>
          <a:bodyPr/>
          <a:lstStyle>
            <a:lvl1pPr algn="ctr">
              <a:buNone/>
              <a:defRPr sz="1600" b="1">
                <a:solidFill>
                  <a:schemeClr val="bg1">
                    <a:lumMod val="65000"/>
                  </a:schemeClr>
                </a:solidFill>
              </a:defRPr>
            </a:lvl1pPr>
          </a:lstStyle>
          <a:p>
            <a:r>
              <a:rPr lang="cs-CZ" dirty="0"/>
              <a:t>Kontakt</a:t>
            </a:r>
            <a:endParaRPr dirty="0"/>
          </a:p>
        </p:txBody>
      </p:sp>
      <p:sp>
        <p:nvSpPr>
          <p:cNvPr id="2" name="TextovéPole 16">
            <a:extLst>
              <a:ext uri="{FF2B5EF4-FFF2-40B4-BE49-F238E27FC236}">
                <a16:creationId xmlns:a16="http://schemas.microsoft.com/office/drawing/2014/main" id="{98E839B3-B47D-4C13-A9B7-B3202B6A43A4}"/>
              </a:ext>
            </a:extLst>
          </p:cNvPr>
          <p:cNvSpPr txBox="1"/>
          <p:nvPr userDrawn="1"/>
        </p:nvSpPr>
        <p:spPr>
          <a:xfrm>
            <a:off x="747394" y="6073809"/>
            <a:ext cx="10726874"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a:solidFill>
                  <a:schemeClr val="accent2"/>
                </a:solidFill>
              </a:defRPr>
            </a:lvl1pPr>
          </a:lstStyle>
          <a:p>
            <a:r>
              <a:rPr b="1" dirty="0">
                <a:latin typeface="Arial" panose="020B0604020202020204" pitchFamily="34" charset="0"/>
                <a:cs typeface="Arial" panose="020B0604020202020204" pitchFamily="34" charset="0"/>
              </a:rPr>
              <a:t>www.savs.cz</a:t>
            </a:r>
          </a:p>
        </p:txBody>
      </p:sp>
      <p:sp>
        <p:nvSpPr>
          <p:cNvPr id="3" name="Obdélník 2">
            <a:extLst>
              <a:ext uri="{FF2B5EF4-FFF2-40B4-BE49-F238E27FC236}">
                <a16:creationId xmlns:a16="http://schemas.microsoft.com/office/drawing/2014/main" id="{1DE76C34-E242-457E-92DE-A6312CA1A609}"/>
              </a:ext>
            </a:extLst>
          </p:cNvPr>
          <p:cNvSpPr/>
          <p:nvPr userDrawn="1"/>
        </p:nvSpPr>
        <p:spPr>
          <a:xfrm>
            <a:off x="4997302" y="1169581"/>
            <a:ext cx="2169042" cy="1212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1" name="Obrázek 10">
            <a:extLst>
              <a:ext uri="{FF2B5EF4-FFF2-40B4-BE49-F238E27FC236}">
                <a16:creationId xmlns:a16="http://schemas.microsoft.com/office/drawing/2014/main" id="{D3475CB5-3E7C-455E-BAC4-B1EDCB8A304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378577" y="1443389"/>
            <a:ext cx="1458659" cy="857950"/>
          </a:xfrm>
          <a:prstGeom prst="rect">
            <a:avLst/>
          </a:prstGeom>
        </p:spPr>
      </p:pic>
    </p:spTree>
    <p:extLst>
      <p:ext uri="{BB962C8B-B14F-4D97-AF65-F5344CB8AC3E}">
        <p14:creationId xmlns:p14="http://schemas.microsoft.com/office/powerpoint/2010/main" val="13446820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pic>
        <p:nvPicPr>
          <p:cNvPr id="8" name="Untitled-9.png" descr="Untitled-9.png">
            <a:extLst>
              <a:ext uri="{FF2B5EF4-FFF2-40B4-BE49-F238E27FC236}">
                <a16:creationId xmlns:a16="http://schemas.microsoft.com/office/drawing/2014/main" id="{E7213F5E-61A6-4F7C-B817-A43AF5F3E6FF}"/>
              </a:ext>
            </a:extLst>
          </p:cNvPr>
          <p:cNvPicPr>
            <a:picLocks noChangeAspect="1"/>
          </p:cNvPicPr>
          <p:nvPr userDrawn="1"/>
        </p:nvPicPr>
        <p:blipFill rotWithShape="1">
          <a:blip r:embed="rId2"/>
          <a:srcRect t="19324" r="19914"/>
          <a:stretch/>
        </p:blipFill>
        <p:spPr>
          <a:xfrm>
            <a:off x="5848101" y="0"/>
            <a:ext cx="6343899" cy="6390730"/>
          </a:xfrm>
          <a:prstGeom prst="rect">
            <a:avLst/>
          </a:prstGeom>
          <a:ln w="12700">
            <a:miter lim="400000"/>
          </a:ln>
        </p:spPr>
      </p:pic>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rPr dirty="0" err="1"/>
              <a:t>Zadejte</a:t>
            </a:r>
            <a:r>
              <a:rPr dirty="0"/>
              <a:t> </a:t>
            </a:r>
            <a:r>
              <a:rPr dirty="0" err="1"/>
              <a:t>nadpis</a:t>
            </a:r>
            <a:r>
              <a:rPr dirty="0"/>
              <a:t>.</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tx2"/>
                </a:solidFill>
              </a:defRPr>
            </a:lvl1pPr>
            <a:lvl2pPr marL="628650" indent="-171450">
              <a:lnSpc>
                <a:spcPct val="120000"/>
              </a:lnSpc>
              <a:buClr>
                <a:srgbClr val="D9D9D9"/>
              </a:buClr>
              <a:buSzPct val="100000"/>
              <a:buFontTx/>
              <a:buChar char="•"/>
              <a:defRPr sz="1800">
                <a:solidFill>
                  <a:schemeClr val="accent2"/>
                </a:solidFill>
              </a:defRPr>
            </a:lvl2pPr>
            <a:lvl3pPr marL="1120139" indent="-205739">
              <a:lnSpc>
                <a:spcPct val="120000"/>
              </a:lnSpc>
              <a:buClr>
                <a:srgbClr val="D9D9D9"/>
              </a:buClr>
              <a:buFontTx/>
              <a:defRPr sz="1800">
                <a:solidFill>
                  <a:schemeClr val="accent2"/>
                </a:solidFill>
              </a:defRPr>
            </a:lvl3pPr>
            <a:lvl4pPr marL="1600200" indent="-228600">
              <a:lnSpc>
                <a:spcPct val="120000"/>
              </a:lnSpc>
              <a:buClr>
                <a:srgbClr val="D9D9D9"/>
              </a:buClr>
              <a:buFontTx/>
              <a:defRPr sz="1800">
                <a:solidFill>
                  <a:schemeClr val="accent2"/>
                </a:solidFill>
              </a:defRPr>
            </a:lvl4pPr>
            <a:lvl5pPr marL="2057400" indent="-228600">
              <a:lnSpc>
                <a:spcPct val="120000"/>
              </a:lnSpc>
              <a:buClr>
                <a:srgbClr val="D9D9D9"/>
              </a:buClr>
              <a:buSzPct val="100000"/>
              <a:buFontTx/>
              <a:buChar char="•"/>
              <a:defRPr sz="1800">
                <a:solidFill>
                  <a:schemeClr val="accent2"/>
                </a:solidFill>
              </a:defRPr>
            </a:lvl5pPr>
          </a:lstStyle>
          <a:p>
            <a:r>
              <a:rPr dirty="0" err="1"/>
              <a:t>Zadejte</a:t>
            </a:r>
            <a:r>
              <a:rPr dirty="0"/>
              <a:t> </a:t>
            </a:r>
            <a:r>
              <a:rPr dirty="0" err="1"/>
              <a:t>podnadpis</a:t>
            </a:r>
            <a:r>
              <a:rPr dirty="0"/>
              <a:t>.</a:t>
            </a:r>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a:t>Autor</a:t>
            </a:r>
            <a:br>
              <a:rPr lang="cs-CZ" dirty="0"/>
            </a:br>
            <a:r>
              <a:rPr dirty="0"/>
              <a:t>Datum</a:t>
            </a:r>
          </a:p>
        </p:txBody>
      </p:sp>
      <p:pic>
        <p:nvPicPr>
          <p:cNvPr id="13" name="SAVS_logo_vertical_CZ.png" descr="SAVS_logo_vertical_CZ.png">
            <a:extLst>
              <a:ext uri="{FF2B5EF4-FFF2-40B4-BE49-F238E27FC236}">
                <a16:creationId xmlns:a16="http://schemas.microsoft.com/office/drawing/2014/main" id="{CBEA5A7A-3B2D-4ED2-BA09-1DB772D4268A}"/>
              </a:ext>
            </a:extLst>
          </p:cNvPr>
          <p:cNvPicPr>
            <a:picLocks noChangeAspect="1"/>
          </p:cNvPicPr>
          <p:nvPr userDrawn="1"/>
        </p:nvPicPr>
        <p:blipFill>
          <a:blip r:embed="rId3"/>
          <a:stretch>
            <a:fillRect/>
          </a:stretch>
        </p:blipFill>
        <p:spPr>
          <a:xfrm>
            <a:off x="441126" y="450575"/>
            <a:ext cx="1961672" cy="1018170"/>
          </a:xfrm>
          <a:prstGeom prst="rect">
            <a:avLst/>
          </a:prstGeom>
          <a:ln w="12700">
            <a:miter lim="400000"/>
          </a:ln>
        </p:spPr>
      </p:pic>
    </p:spTree>
    <p:extLst>
      <p:ext uri="{BB962C8B-B14F-4D97-AF65-F5344CB8AC3E}">
        <p14:creationId xmlns:p14="http://schemas.microsoft.com/office/powerpoint/2010/main" val="33363664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Úvodní snímek - obrázky">
    <p:spTree>
      <p:nvGrpSpPr>
        <p:cNvPr id="1" name=""/>
        <p:cNvGrpSpPr/>
        <p:nvPr/>
      </p:nvGrpSpPr>
      <p:grpSpPr>
        <a:xfrm>
          <a:off x="0" y="0"/>
          <a:ext cx="0" cy="0"/>
          <a:chOff x="0" y="0"/>
          <a:chExt cx="0" cy="0"/>
        </a:xfrm>
      </p:grpSpPr>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t>Zadejte nadpis.</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tx2"/>
                </a:solidFill>
              </a:defRPr>
            </a:lvl1pPr>
            <a:lvl2pPr marL="628650" indent="-171450">
              <a:lnSpc>
                <a:spcPct val="120000"/>
              </a:lnSpc>
              <a:buClr>
                <a:srgbClr val="D9D9D9"/>
              </a:buClr>
              <a:buSzPct val="100000"/>
              <a:buFontTx/>
              <a:buChar char="•"/>
              <a:defRPr sz="1800">
                <a:solidFill>
                  <a:schemeClr val="accent2"/>
                </a:solidFill>
              </a:defRPr>
            </a:lvl2pPr>
            <a:lvl3pPr marL="1120139" indent="-205739">
              <a:lnSpc>
                <a:spcPct val="120000"/>
              </a:lnSpc>
              <a:buClr>
                <a:srgbClr val="D9D9D9"/>
              </a:buClr>
              <a:buFontTx/>
              <a:defRPr sz="1800">
                <a:solidFill>
                  <a:schemeClr val="accent2"/>
                </a:solidFill>
              </a:defRPr>
            </a:lvl3pPr>
            <a:lvl4pPr marL="1600200" indent="-228600">
              <a:lnSpc>
                <a:spcPct val="120000"/>
              </a:lnSpc>
              <a:buClr>
                <a:srgbClr val="D9D9D9"/>
              </a:buClr>
              <a:buFontTx/>
              <a:defRPr sz="1800">
                <a:solidFill>
                  <a:schemeClr val="accent2"/>
                </a:solidFill>
              </a:defRPr>
            </a:lvl4pPr>
            <a:lvl5pPr marL="2057400" indent="-228600">
              <a:lnSpc>
                <a:spcPct val="120000"/>
              </a:lnSpc>
              <a:buClr>
                <a:srgbClr val="D9D9D9"/>
              </a:buClr>
              <a:buSzPct val="100000"/>
              <a:buFontTx/>
              <a:buChar char="•"/>
              <a:defRPr sz="1800">
                <a:solidFill>
                  <a:schemeClr val="accent2"/>
                </a:solidFill>
              </a:defRPr>
            </a:lvl5pPr>
          </a:lstStyle>
          <a:p>
            <a:r>
              <a:rPr dirty="0" err="1"/>
              <a:t>Zadejte</a:t>
            </a:r>
            <a:r>
              <a:rPr dirty="0"/>
              <a:t> </a:t>
            </a:r>
            <a:r>
              <a:rPr dirty="0" err="1"/>
              <a:t>podnadpis</a:t>
            </a:r>
            <a:r>
              <a:rPr dirty="0"/>
              <a:t>.</a:t>
            </a:r>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a:t>Autor</a:t>
            </a:r>
            <a:br>
              <a:rPr lang="cs-CZ" dirty="0"/>
            </a:br>
            <a:r>
              <a:rPr dirty="0"/>
              <a:t>Datum</a:t>
            </a:r>
          </a:p>
        </p:txBody>
      </p:sp>
      <p:pic>
        <p:nvPicPr>
          <p:cNvPr id="13" name="SAVS_logo_vertical_CZ.png" descr="SAVS_logo_vertical_CZ.png">
            <a:extLst>
              <a:ext uri="{FF2B5EF4-FFF2-40B4-BE49-F238E27FC236}">
                <a16:creationId xmlns:a16="http://schemas.microsoft.com/office/drawing/2014/main" id="{CBEA5A7A-3B2D-4ED2-BA09-1DB772D4268A}"/>
              </a:ext>
            </a:extLst>
          </p:cNvPr>
          <p:cNvPicPr>
            <a:picLocks noChangeAspect="1"/>
          </p:cNvPicPr>
          <p:nvPr userDrawn="1"/>
        </p:nvPicPr>
        <p:blipFill>
          <a:blip r:embed="rId2"/>
          <a:stretch>
            <a:fillRect/>
          </a:stretch>
        </p:blipFill>
        <p:spPr>
          <a:xfrm>
            <a:off x="441126" y="450575"/>
            <a:ext cx="1961672" cy="1018170"/>
          </a:xfrm>
          <a:prstGeom prst="rect">
            <a:avLst/>
          </a:prstGeom>
          <a:ln w="12700">
            <a:miter lim="400000"/>
          </a:ln>
        </p:spPr>
      </p:pic>
      <p:sp>
        <p:nvSpPr>
          <p:cNvPr id="14" name="Zástupný symbol obrázku 11">
            <a:extLst>
              <a:ext uri="{FF2B5EF4-FFF2-40B4-BE49-F238E27FC236}">
                <a16:creationId xmlns:a16="http://schemas.microsoft.com/office/drawing/2014/main" id="{1943B063-FDA3-41FF-BF47-B18944A9FFF0}"/>
              </a:ext>
            </a:extLst>
          </p:cNvPr>
          <p:cNvSpPr>
            <a:spLocks noGrp="1"/>
          </p:cNvSpPr>
          <p:nvPr>
            <p:ph type="pic" sz="quarter" idx="24" hasCustomPrompt="1"/>
          </p:nvPr>
        </p:nvSpPr>
        <p:spPr>
          <a:xfrm>
            <a:off x="11127942" y="-17585"/>
            <a:ext cx="1067297" cy="4642339"/>
          </a:xfrm>
          <a:custGeom>
            <a:avLst/>
            <a:gdLst>
              <a:gd name="connsiteX0" fmla="*/ 0 w 3070225"/>
              <a:gd name="connsiteY0" fmla="*/ 7518400 h 7518400"/>
              <a:gd name="connsiteX1" fmla="*/ 767556 w 3070225"/>
              <a:gd name="connsiteY1" fmla="*/ 0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0225"/>
              <a:gd name="connsiteY0" fmla="*/ 7518400 h 7518400"/>
              <a:gd name="connsiteX1" fmla="*/ 428191 w 3070225"/>
              <a:gd name="connsiteY1" fmla="*/ 2290713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5667"/>
              <a:gd name="connsiteY0" fmla="*/ 7518400 h 7518400"/>
              <a:gd name="connsiteX1" fmla="*/ 428191 w 3075667"/>
              <a:gd name="connsiteY1" fmla="*/ 2290713 h 7518400"/>
              <a:gd name="connsiteX2" fmla="*/ 3070225 w 3075667"/>
              <a:gd name="connsiteY2" fmla="*/ 0 h 7518400"/>
              <a:gd name="connsiteX3" fmla="*/ 3075667 w 3075667"/>
              <a:gd name="connsiteY3" fmla="*/ 7452413 h 7518400"/>
              <a:gd name="connsiteX4" fmla="*/ 0 w 3075667"/>
              <a:gd name="connsiteY4" fmla="*/ 7518400 h 7518400"/>
              <a:gd name="connsiteX0" fmla="*/ 5442 w 2647476"/>
              <a:gd name="connsiteY0" fmla="*/ 5312528 h 7452413"/>
              <a:gd name="connsiteX1" fmla="*/ 0 w 2647476"/>
              <a:gd name="connsiteY1" fmla="*/ 2290713 h 7452413"/>
              <a:gd name="connsiteX2" fmla="*/ 2642034 w 2647476"/>
              <a:gd name="connsiteY2" fmla="*/ 0 h 7452413"/>
              <a:gd name="connsiteX3" fmla="*/ 2647476 w 2647476"/>
              <a:gd name="connsiteY3" fmla="*/ 7452413 h 7452413"/>
              <a:gd name="connsiteX4" fmla="*/ 5442 w 2647476"/>
              <a:gd name="connsiteY4" fmla="*/ 5312528 h 7452413"/>
              <a:gd name="connsiteX0" fmla="*/ 5442 w 2647476"/>
              <a:gd name="connsiteY0" fmla="*/ 5312528 h 7452413"/>
              <a:gd name="connsiteX1" fmla="*/ 0 w 2647476"/>
              <a:gd name="connsiteY1" fmla="*/ 2290713 h 7452413"/>
              <a:gd name="connsiteX2" fmla="*/ 891143 w 2647476"/>
              <a:gd name="connsiteY2" fmla="*/ 1512766 h 7452413"/>
              <a:gd name="connsiteX3" fmla="*/ 2642034 w 2647476"/>
              <a:gd name="connsiteY3" fmla="*/ 0 h 7452413"/>
              <a:gd name="connsiteX4" fmla="*/ 2647476 w 2647476"/>
              <a:gd name="connsiteY4" fmla="*/ 7452413 h 7452413"/>
              <a:gd name="connsiteX5" fmla="*/ 5442 w 2647476"/>
              <a:gd name="connsiteY5" fmla="*/ 5312528 h 7452413"/>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5442 w 2647476"/>
              <a:gd name="connsiteY5" fmla="*/ 3799762 h 5939647"/>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1058196 w 2647476"/>
              <a:gd name="connsiteY5" fmla="*/ 4642339 h 5939647"/>
              <a:gd name="connsiteX6" fmla="*/ 5442 w 2647476"/>
              <a:gd name="connsiteY6" fmla="*/ 3799762 h 5939647"/>
              <a:gd name="connsiteX0" fmla="*/ 5442 w 1064860"/>
              <a:gd name="connsiteY0" fmla="*/ 3799762 h 4642339"/>
              <a:gd name="connsiteX1" fmla="*/ 0 w 1064860"/>
              <a:gd name="connsiteY1" fmla="*/ 777947 h 4642339"/>
              <a:gd name="connsiteX2" fmla="*/ 891143 w 1064860"/>
              <a:gd name="connsiteY2" fmla="*/ 0 h 4642339"/>
              <a:gd name="connsiteX3" fmla="*/ 1050626 w 1064860"/>
              <a:gd name="connsiteY3" fmla="*/ 17095 h 4642339"/>
              <a:gd name="connsiteX4" fmla="*/ 1064860 w 1064860"/>
              <a:gd name="connsiteY4" fmla="*/ 3556932 h 4642339"/>
              <a:gd name="connsiteX5" fmla="*/ 1058196 w 1064860"/>
              <a:gd name="connsiteY5" fmla="*/ 4642339 h 4642339"/>
              <a:gd name="connsiteX6" fmla="*/ 5442 w 1064860"/>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9252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7297" h="4642339">
                <a:moveTo>
                  <a:pt x="5442" y="3799762"/>
                </a:moveTo>
                <a:lnTo>
                  <a:pt x="0" y="777947"/>
                </a:lnTo>
                <a:cubicBezTo>
                  <a:pt x="291186" y="518631"/>
                  <a:pt x="599957" y="259316"/>
                  <a:pt x="891143" y="0"/>
                </a:cubicBezTo>
                <a:lnTo>
                  <a:pt x="1059252" y="17095"/>
                </a:lnTo>
                <a:cubicBezTo>
                  <a:pt x="1063997" y="1197041"/>
                  <a:pt x="1060115" y="2376986"/>
                  <a:pt x="1064860" y="3556932"/>
                </a:cubicBezTo>
                <a:cubicBezTo>
                  <a:pt x="1062639" y="3918734"/>
                  <a:pt x="1069043" y="4280537"/>
                  <a:pt x="1066822" y="4642339"/>
                </a:cubicBezTo>
                <a:lnTo>
                  <a:pt x="5442" y="3799762"/>
                </a:lnTo>
                <a:close/>
              </a:path>
            </a:pathLst>
          </a:custGeom>
          <a:gradFill>
            <a:gsLst>
              <a:gs pos="0">
                <a:schemeClr val="bg1">
                  <a:lumMod val="65000"/>
                  <a:alpha val="0"/>
                </a:schemeClr>
              </a:gs>
              <a:gs pos="100000">
                <a:schemeClr val="bg1">
                  <a:lumMod val="85000"/>
                </a:schemeClr>
              </a:gs>
            </a:gsLst>
            <a:lin ang="10800000" scaled="0"/>
          </a:gradFill>
        </p:spPr>
        <p:txBody>
          <a:bodyPr anchor="ctr">
            <a:normAutofit/>
          </a:bodyPr>
          <a:lstStyle>
            <a:lvl1pPr marL="0" indent="0">
              <a:buNone/>
              <a:defRPr sz="1100"/>
            </a:lvl1pPr>
          </a:lstStyle>
          <a:p>
            <a:r>
              <a:rPr lang="cs-CZ" dirty="0"/>
              <a:t>Vložte obrázek</a:t>
            </a:r>
          </a:p>
        </p:txBody>
      </p:sp>
      <p:sp>
        <p:nvSpPr>
          <p:cNvPr id="15" name="Zástupný symbol obrázku 2">
            <a:extLst>
              <a:ext uri="{FF2B5EF4-FFF2-40B4-BE49-F238E27FC236}">
                <a16:creationId xmlns:a16="http://schemas.microsoft.com/office/drawing/2014/main" id="{849D000F-8D6D-4F06-92C2-F2AC4EC038BE}"/>
              </a:ext>
            </a:extLst>
          </p:cNvPr>
          <p:cNvSpPr>
            <a:spLocks noGrp="1"/>
          </p:cNvSpPr>
          <p:nvPr>
            <p:ph type="pic" sz="quarter" idx="22" hasCustomPrompt="1"/>
          </p:nvPr>
        </p:nvSpPr>
        <p:spPr>
          <a:xfrm>
            <a:off x="5840210" y="-8792"/>
            <a:ext cx="4657397" cy="4852299"/>
          </a:xfrm>
          <a:custGeom>
            <a:avLst/>
            <a:gdLst>
              <a:gd name="connsiteX0" fmla="*/ 0 w 4677281"/>
              <a:gd name="connsiteY0" fmla="*/ 5588949 h 5588949"/>
              <a:gd name="connsiteX1" fmla="*/ 1169320 w 4677281"/>
              <a:gd name="connsiteY1" fmla="*/ 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77281"/>
              <a:gd name="connsiteY0" fmla="*/ 5588949 h 5588949"/>
              <a:gd name="connsiteX1" fmla="*/ 397 w 4677281"/>
              <a:gd name="connsiteY1" fmla="*/ 2828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49001"/>
              <a:gd name="connsiteY0" fmla="*/ 5560669 h 5560669"/>
              <a:gd name="connsiteX1" fmla="*/ 397 w 4649001"/>
              <a:gd name="connsiteY1" fmla="*/ 0 h 5560669"/>
              <a:gd name="connsiteX2" fmla="*/ 4649001 w 4649001"/>
              <a:gd name="connsiteY2" fmla="*/ 1451729 h 5560669"/>
              <a:gd name="connsiteX3" fmla="*/ 3507961 w 4649001"/>
              <a:gd name="connsiteY3" fmla="*/ 5560669 h 5560669"/>
              <a:gd name="connsiteX4" fmla="*/ 0 w 4649001"/>
              <a:gd name="connsiteY4" fmla="*/ 5560669 h 5560669"/>
              <a:gd name="connsiteX0" fmla="*/ 0 w 4649001"/>
              <a:gd name="connsiteY0" fmla="*/ 5560669 h 5560669"/>
              <a:gd name="connsiteX1" fmla="*/ 397 w 4649001"/>
              <a:gd name="connsiteY1" fmla="*/ 0 h 5560669"/>
              <a:gd name="connsiteX2" fmla="*/ 4649001 w 4649001"/>
              <a:gd name="connsiteY2" fmla="*/ 1451729 h 5560669"/>
              <a:gd name="connsiteX3" fmla="*/ 4648604 w 4649001"/>
              <a:gd name="connsiteY3" fmla="*/ 3976966 h 5560669"/>
              <a:gd name="connsiteX4" fmla="*/ 0 w 4649001"/>
              <a:gd name="connsiteY4" fmla="*/ 5560669 h 5560669"/>
              <a:gd name="connsiteX0" fmla="*/ 0 w 4649001"/>
              <a:gd name="connsiteY0" fmla="*/ 5560669 h 5560669"/>
              <a:gd name="connsiteX1" fmla="*/ 397 w 4649001"/>
              <a:gd name="connsiteY1" fmla="*/ 0 h 5560669"/>
              <a:gd name="connsiteX2" fmla="*/ 2293071 w 4649001"/>
              <a:gd name="connsiteY2" fmla="*/ 708370 h 5560669"/>
              <a:gd name="connsiteX3" fmla="*/ 4649001 w 4649001"/>
              <a:gd name="connsiteY3" fmla="*/ 1451729 h 5560669"/>
              <a:gd name="connsiteX4" fmla="*/ 4648604 w 4649001"/>
              <a:gd name="connsiteY4" fmla="*/ 3976966 h 5560669"/>
              <a:gd name="connsiteX5" fmla="*/ 0 w 4649001"/>
              <a:gd name="connsiteY5" fmla="*/ 5560669 h 5560669"/>
              <a:gd name="connsiteX0" fmla="*/ 17187 w 4666188"/>
              <a:gd name="connsiteY0" fmla="*/ 4852299 h 4852299"/>
              <a:gd name="connsiteX1" fmla="*/ 0 w 4666188"/>
              <a:gd name="connsiteY1" fmla="*/ 3807 h 4852299"/>
              <a:gd name="connsiteX2" fmla="*/ 2310258 w 4666188"/>
              <a:gd name="connsiteY2" fmla="*/ 0 h 4852299"/>
              <a:gd name="connsiteX3" fmla="*/ 4666188 w 4666188"/>
              <a:gd name="connsiteY3" fmla="*/ 743359 h 4852299"/>
              <a:gd name="connsiteX4" fmla="*/ 4665791 w 4666188"/>
              <a:gd name="connsiteY4" fmla="*/ 3268596 h 4852299"/>
              <a:gd name="connsiteX5" fmla="*/ 17187 w 4666188"/>
              <a:gd name="connsiteY5" fmla="*/ 4852299 h 4852299"/>
              <a:gd name="connsiteX0" fmla="*/ 0 w 4649001"/>
              <a:gd name="connsiteY0" fmla="*/ 4852299 h 4852299"/>
              <a:gd name="connsiteX1" fmla="*/ 397 w 4649001"/>
              <a:gd name="connsiteY1" fmla="*/ 3807 h 4852299"/>
              <a:gd name="connsiteX2" fmla="*/ 2293071 w 4649001"/>
              <a:gd name="connsiteY2" fmla="*/ 0 h 4852299"/>
              <a:gd name="connsiteX3" fmla="*/ 4649001 w 4649001"/>
              <a:gd name="connsiteY3" fmla="*/ 743359 h 4852299"/>
              <a:gd name="connsiteX4" fmla="*/ 4648604 w 4649001"/>
              <a:gd name="connsiteY4" fmla="*/ 3268596 h 4852299"/>
              <a:gd name="connsiteX5" fmla="*/ 0 w 4649001"/>
              <a:gd name="connsiteY5" fmla="*/ 4852299 h 4852299"/>
              <a:gd name="connsiteX0" fmla="*/ 8396 w 4657397"/>
              <a:gd name="connsiteY0" fmla="*/ 4852299 h 4852299"/>
              <a:gd name="connsiteX1" fmla="*/ 1 w 4657397"/>
              <a:gd name="connsiteY1" fmla="*/ 3807 h 4852299"/>
              <a:gd name="connsiteX2" fmla="*/ 2301467 w 4657397"/>
              <a:gd name="connsiteY2" fmla="*/ 0 h 4852299"/>
              <a:gd name="connsiteX3" fmla="*/ 4657397 w 4657397"/>
              <a:gd name="connsiteY3" fmla="*/ 743359 h 4852299"/>
              <a:gd name="connsiteX4" fmla="*/ 4657000 w 4657397"/>
              <a:gd name="connsiteY4" fmla="*/ 3268596 h 4852299"/>
              <a:gd name="connsiteX5" fmla="*/ 8396 w 4657397"/>
              <a:gd name="connsiteY5" fmla="*/ 4852299 h 485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7397" h="4852299">
                <a:moveTo>
                  <a:pt x="8396" y="4852299"/>
                </a:moveTo>
                <a:cubicBezTo>
                  <a:pt x="8528" y="2998743"/>
                  <a:pt x="-131" y="1857363"/>
                  <a:pt x="1" y="3807"/>
                </a:cubicBezTo>
                <a:lnTo>
                  <a:pt x="2301467" y="0"/>
                </a:lnTo>
                <a:lnTo>
                  <a:pt x="4657397" y="743359"/>
                </a:lnTo>
                <a:cubicBezTo>
                  <a:pt x="4657265" y="1585105"/>
                  <a:pt x="4657132" y="2426850"/>
                  <a:pt x="4657000" y="3268596"/>
                </a:cubicBezTo>
                <a:lnTo>
                  <a:pt x="8396" y="4852299"/>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5" name="Zástupný symbol obrázku 4">
            <a:extLst>
              <a:ext uri="{FF2B5EF4-FFF2-40B4-BE49-F238E27FC236}">
                <a16:creationId xmlns:a16="http://schemas.microsoft.com/office/drawing/2014/main" id="{6EFDB9B7-8CAA-46D8-AA1F-D840BD257321}"/>
              </a:ext>
            </a:extLst>
          </p:cNvPr>
          <p:cNvSpPr>
            <a:spLocks noGrp="1"/>
          </p:cNvSpPr>
          <p:nvPr>
            <p:ph type="pic" sz="quarter" idx="23" hasCustomPrompt="1"/>
          </p:nvPr>
        </p:nvSpPr>
        <p:spPr>
          <a:xfrm>
            <a:off x="6741084" y="2903303"/>
            <a:ext cx="5456883" cy="3468573"/>
          </a:xfrm>
          <a:custGeom>
            <a:avLst/>
            <a:gdLst>
              <a:gd name="connsiteX0" fmla="*/ 0 w 5659437"/>
              <a:gd name="connsiteY0" fmla="*/ 2695575 h 2695575"/>
              <a:gd name="connsiteX1" fmla="*/ 673894 w 5659437"/>
              <a:gd name="connsiteY1" fmla="*/ 0 h 2695575"/>
              <a:gd name="connsiteX2" fmla="*/ 5659437 w 5659437"/>
              <a:gd name="connsiteY2" fmla="*/ 0 h 2695575"/>
              <a:gd name="connsiteX3" fmla="*/ 4985543 w 5659437"/>
              <a:gd name="connsiteY3" fmla="*/ 2695575 h 2695575"/>
              <a:gd name="connsiteX4" fmla="*/ 0 w 5659437"/>
              <a:gd name="connsiteY4" fmla="*/ 2695575 h 2695575"/>
              <a:gd name="connsiteX0" fmla="*/ 0 w 5659437"/>
              <a:gd name="connsiteY0" fmla="*/ 3044367 h 3044367"/>
              <a:gd name="connsiteX1" fmla="*/ 211981 w 5659437"/>
              <a:gd name="connsiteY1" fmla="*/ 0 h 3044367"/>
              <a:gd name="connsiteX2" fmla="*/ 5659437 w 5659437"/>
              <a:gd name="connsiteY2" fmla="*/ 348792 h 3044367"/>
              <a:gd name="connsiteX3" fmla="*/ 4985543 w 5659437"/>
              <a:gd name="connsiteY3" fmla="*/ 3044367 h 3044367"/>
              <a:gd name="connsiteX4" fmla="*/ 0 w 5659437"/>
              <a:gd name="connsiteY4" fmla="*/ 3044367 h 3044367"/>
              <a:gd name="connsiteX0" fmla="*/ 23689 w 5447456"/>
              <a:gd name="connsiteY0" fmla="*/ 2167674 h 3044367"/>
              <a:gd name="connsiteX1" fmla="*/ 0 w 5447456"/>
              <a:gd name="connsiteY1" fmla="*/ 0 h 3044367"/>
              <a:gd name="connsiteX2" fmla="*/ 5447456 w 5447456"/>
              <a:gd name="connsiteY2" fmla="*/ 348792 h 3044367"/>
              <a:gd name="connsiteX3" fmla="*/ 4773562 w 5447456"/>
              <a:gd name="connsiteY3" fmla="*/ 3044367 h 3044367"/>
              <a:gd name="connsiteX4" fmla="*/ 23689 w 5447456"/>
              <a:gd name="connsiteY4" fmla="*/ 2167674 h 3044367"/>
              <a:gd name="connsiteX0" fmla="*/ 23689 w 5452292"/>
              <a:gd name="connsiteY0" fmla="*/ 2167674 h 3468573"/>
              <a:gd name="connsiteX1" fmla="*/ 0 w 5452292"/>
              <a:gd name="connsiteY1" fmla="*/ 0 h 3468573"/>
              <a:gd name="connsiteX2" fmla="*/ 5447456 w 5452292"/>
              <a:gd name="connsiteY2" fmla="*/ 348792 h 3468573"/>
              <a:gd name="connsiteX3" fmla="*/ 5452292 w 5452292"/>
              <a:gd name="connsiteY3" fmla="*/ 3468573 h 3468573"/>
              <a:gd name="connsiteX4" fmla="*/ 23689 w 5452292"/>
              <a:gd name="connsiteY4" fmla="*/ 2167674 h 3468573"/>
              <a:gd name="connsiteX0" fmla="*/ 23689 w 5456883"/>
              <a:gd name="connsiteY0" fmla="*/ 2167674 h 3468573"/>
              <a:gd name="connsiteX1" fmla="*/ 0 w 5456883"/>
              <a:gd name="connsiteY1" fmla="*/ 0 h 3468573"/>
              <a:gd name="connsiteX2" fmla="*/ 5456883 w 5456883"/>
              <a:gd name="connsiteY2" fmla="*/ 377072 h 3468573"/>
              <a:gd name="connsiteX3" fmla="*/ 5452292 w 5456883"/>
              <a:gd name="connsiteY3" fmla="*/ 3468573 h 3468573"/>
              <a:gd name="connsiteX4" fmla="*/ 23689 w 5456883"/>
              <a:gd name="connsiteY4" fmla="*/ 2167674 h 346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6883" h="3468573">
                <a:moveTo>
                  <a:pt x="23689" y="2167674"/>
                </a:moveTo>
                <a:lnTo>
                  <a:pt x="0" y="0"/>
                </a:lnTo>
                <a:lnTo>
                  <a:pt x="5456883" y="377072"/>
                </a:lnTo>
                <a:cubicBezTo>
                  <a:pt x="5455353" y="1407572"/>
                  <a:pt x="5453822" y="2438073"/>
                  <a:pt x="5452292" y="3468573"/>
                </a:cubicBezTo>
                <a:lnTo>
                  <a:pt x="23689" y="2167674"/>
                </a:lnTo>
                <a:close/>
              </a:path>
            </a:pathLst>
          </a:custGeom>
          <a:gradFill>
            <a:gsLst>
              <a:gs pos="0">
                <a:schemeClr val="bg1">
                  <a:lumMod val="65000"/>
                </a:schemeClr>
              </a:gs>
              <a:gs pos="100000">
                <a:schemeClr val="bg1">
                  <a:lumMod val="85000"/>
                </a:schemeClr>
              </a:gs>
            </a:gsLst>
            <a:lin ang="10800000" scaled="0"/>
          </a:gradFill>
        </p:spPr>
        <p:txBody>
          <a:bodyPr anchor="ctr">
            <a:normAutofit/>
          </a:bodyPr>
          <a:lstStyle>
            <a:lvl1pPr>
              <a:buNone/>
              <a:defRPr sz="1100"/>
            </a:lvl1pPr>
          </a:lstStyle>
          <a:p>
            <a:r>
              <a:rPr lang="cs-CZ" dirty="0"/>
              <a:t>Vložte obrázek</a:t>
            </a:r>
          </a:p>
        </p:txBody>
      </p:sp>
    </p:spTree>
    <p:extLst>
      <p:ext uri="{BB962C8B-B14F-4D97-AF65-F5344CB8AC3E}">
        <p14:creationId xmlns:p14="http://schemas.microsoft.com/office/powerpoint/2010/main" val="33598750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Kapitola">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32843ED8-1DF7-4BAB-8E56-0295B9562E47}"/>
              </a:ext>
            </a:extLst>
          </p:cNvPr>
          <p:cNvSpPr>
            <a:spLocks noGrp="1"/>
          </p:cNvSpPr>
          <p:nvPr>
            <p:ph type="ftr" sz="quarter" idx="11"/>
          </p:nvPr>
        </p:nvSpPr>
        <p:spPr>
          <a:xfrm>
            <a:off x="444499" y="6173787"/>
            <a:ext cx="6553200" cy="365125"/>
          </a:xfrm>
        </p:spPr>
        <p:txBody>
          <a:bodyPr/>
          <a:lstStyle>
            <a:lvl1pPr algn="l">
              <a:defRPr/>
            </a:lvl1pPr>
          </a:lstStyle>
          <a:p>
            <a:pPr algn="l"/>
            <a:r>
              <a:rPr lang="en-US"/>
              <a:t>Operational Research I, ŠAU, Jan Fábry, 9.11. 2022</a:t>
            </a:r>
            <a:endParaRPr lang="cs-CZ" dirty="0"/>
          </a:p>
        </p:txBody>
      </p:sp>
      <p:sp>
        <p:nvSpPr>
          <p:cNvPr id="5" name="Zástupný symbol pro číslo snímku 4">
            <a:extLst>
              <a:ext uri="{FF2B5EF4-FFF2-40B4-BE49-F238E27FC236}">
                <a16:creationId xmlns:a16="http://schemas.microsoft.com/office/drawing/2014/main" id="{B3D6331E-CB7B-4362-AD65-E326A47E5F5B}"/>
              </a:ext>
            </a:extLst>
          </p:cNvPr>
          <p:cNvSpPr>
            <a:spLocks noGrp="1"/>
          </p:cNvSpPr>
          <p:nvPr>
            <p:ph type="sldNum" sz="quarter" idx="12"/>
          </p:nvPr>
        </p:nvSpPr>
        <p:spPr>
          <a:xfrm>
            <a:off x="9004301" y="6085897"/>
            <a:ext cx="2743200" cy="365125"/>
          </a:xfrm>
        </p:spPr>
        <p:txBody>
          <a:bodyPr/>
          <a:lstStyle/>
          <a:p>
            <a:fld id="{2CCBFC96-D0B0-4748-8307-6E5E2D74C2B0}" type="slidenum">
              <a:rPr lang="cs-CZ" smtClean="0"/>
              <a:t>‹#›</a:t>
            </a:fld>
            <a:endParaRPr lang="cs-CZ"/>
          </a:p>
        </p:txBody>
      </p:sp>
      <p:sp>
        <p:nvSpPr>
          <p:cNvPr id="6" name="Text názvu">
            <a:extLst>
              <a:ext uri="{FF2B5EF4-FFF2-40B4-BE49-F238E27FC236}">
                <a16:creationId xmlns:a16="http://schemas.microsoft.com/office/drawing/2014/main" id="{FF7E7A73-21D0-413A-A71D-342857EBB711}"/>
              </a:ext>
            </a:extLst>
          </p:cNvPr>
          <p:cNvSpPr txBox="1">
            <a:spLocks noGrp="1"/>
          </p:cNvSpPr>
          <p:nvPr>
            <p:ph type="title"/>
          </p:nvPr>
        </p:nvSpPr>
        <p:spPr>
          <a:xfrm>
            <a:off x="444500" y="2973323"/>
            <a:ext cx="6535739" cy="736437"/>
          </a:xfrm>
          <a:prstGeom prst="rect">
            <a:avLst/>
          </a:prstGeom>
        </p:spPr>
        <p:txBody>
          <a:bodyPr/>
          <a:lstStyle/>
          <a:p>
            <a:r>
              <a:t>Text názvu</a:t>
            </a:r>
          </a:p>
        </p:txBody>
      </p:sp>
      <p:sp>
        <p:nvSpPr>
          <p:cNvPr id="7" name="Zástupný text 6">
            <a:extLst>
              <a:ext uri="{FF2B5EF4-FFF2-40B4-BE49-F238E27FC236}">
                <a16:creationId xmlns:a16="http://schemas.microsoft.com/office/drawing/2014/main" id="{48EEE370-3843-4069-B9CB-48DBD1E46234}"/>
              </a:ext>
            </a:extLst>
          </p:cNvPr>
          <p:cNvSpPr>
            <a:spLocks noGrp="1"/>
          </p:cNvSpPr>
          <p:nvPr>
            <p:ph type="body" sz="quarter" idx="21" hasCustomPrompt="1"/>
          </p:nvPr>
        </p:nvSpPr>
        <p:spPr>
          <a:xfrm>
            <a:off x="444500" y="2506663"/>
            <a:ext cx="6535738" cy="448234"/>
          </a:xfrm>
          <a:prstGeom prst="rect">
            <a:avLst/>
          </a:prstGeom>
        </p:spPr>
        <p:txBody>
          <a:bodyPr>
            <a:normAutofit/>
          </a:bodyPr>
          <a:lstStyle>
            <a:lvl1pPr marL="0" indent="0" defTabSz="786384">
              <a:spcBef>
                <a:spcPts val="800"/>
              </a:spcBef>
              <a:buClr>
                <a:srgbClr val="D9D9D9"/>
              </a:buClr>
              <a:buSzTx/>
              <a:buFont typeface="Wingdings"/>
              <a:buNone/>
              <a:defRPr sz="2580" b="1">
                <a:solidFill>
                  <a:schemeClr val="accent5"/>
                </a:solidFill>
              </a:defRPr>
            </a:lvl1pPr>
          </a:lstStyle>
          <a:p>
            <a:r>
              <a:rPr dirty="0" err="1"/>
              <a:t>Kliknutím</a:t>
            </a:r>
            <a:r>
              <a:rPr dirty="0"/>
              <a:t> </a:t>
            </a:r>
            <a:r>
              <a:rPr dirty="0" err="1"/>
              <a:t>vložíte</a:t>
            </a:r>
            <a:r>
              <a:rPr dirty="0"/>
              <a:t> </a:t>
            </a:r>
            <a:r>
              <a:rPr dirty="0" err="1"/>
              <a:t>číslo</a:t>
            </a:r>
            <a:r>
              <a:rPr dirty="0"/>
              <a:t> </a:t>
            </a:r>
            <a:r>
              <a:rPr dirty="0" err="1"/>
              <a:t>kapitoly</a:t>
            </a:r>
            <a:r>
              <a:rPr dirty="0"/>
              <a:t>.</a:t>
            </a:r>
          </a:p>
        </p:txBody>
      </p:sp>
      <p:sp>
        <p:nvSpPr>
          <p:cNvPr id="8" name="Text úrovně 1">
            <a:extLst>
              <a:ext uri="{FF2B5EF4-FFF2-40B4-BE49-F238E27FC236}">
                <a16:creationId xmlns:a16="http://schemas.microsoft.com/office/drawing/2014/main" id="{CB2A18A9-072A-4C1E-8A0B-C14E9E74A602}"/>
              </a:ext>
            </a:extLst>
          </p:cNvPr>
          <p:cNvSpPr txBox="1">
            <a:spLocks noGrp="1"/>
          </p:cNvSpPr>
          <p:nvPr>
            <p:ph type="body" sz="quarter" idx="23" hasCustomPrompt="1"/>
          </p:nvPr>
        </p:nvSpPr>
        <p:spPr>
          <a:xfrm>
            <a:off x="444500" y="3718814"/>
            <a:ext cx="6553200" cy="2276380"/>
          </a:xfrm>
          <a:prstGeom prst="rect">
            <a:avLst/>
          </a:prstGeom>
        </p:spPr>
        <p:txBody>
          <a:bodyPr>
            <a:normAutofit/>
          </a:bodyPr>
          <a:lstStyle>
            <a:lvl1pPr marL="0" indent="0">
              <a:lnSpc>
                <a:spcPct val="120000"/>
              </a:lnSpc>
              <a:buClr>
                <a:srgbClr val="D9D9D9"/>
              </a:buClr>
              <a:buSzTx/>
              <a:buFont typeface="Wingdings"/>
              <a:buNone/>
              <a:defRPr sz="1800">
                <a:solidFill>
                  <a:schemeClr val="tx1"/>
                </a:solidFill>
              </a:defRPr>
            </a:lvl1pPr>
          </a:lstStyle>
          <a:p>
            <a:r>
              <a:rPr dirty="0"/>
              <a:t>Text </a:t>
            </a:r>
            <a:r>
              <a:rPr dirty="0" err="1"/>
              <a:t>úrovně</a:t>
            </a:r>
            <a:r>
              <a:rPr dirty="0"/>
              <a:t> 1</a:t>
            </a:r>
          </a:p>
        </p:txBody>
      </p:sp>
      <p:sp>
        <p:nvSpPr>
          <p:cNvPr id="12" name="Zástupný symbol obrázku 11">
            <a:extLst>
              <a:ext uri="{FF2B5EF4-FFF2-40B4-BE49-F238E27FC236}">
                <a16:creationId xmlns:a16="http://schemas.microsoft.com/office/drawing/2014/main" id="{1F90B6E8-8A32-4354-A1C5-8B5012EA2982}"/>
              </a:ext>
            </a:extLst>
          </p:cNvPr>
          <p:cNvSpPr>
            <a:spLocks noGrp="1"/>
          </p:cNvSpPr>
          <p:nvPr>
            <p:ph type="pic" sz="quarter" idx="24" hasCustomPrompt="1"/>
          </p:nvPr>
        </p:nvSpPr>
        <p:spPr>
          <a:xfrm>
            <a:off x="7749459" y="0"/>
            <a:ext cx="4442541" cy="6180138"/>
          </a:xfrm>
          <a:custGeom>
            <a:avLst/>
            <a:gdLst>
              <a:gd name="connsiteX0" fmla="*/ 0 w 4440237"/>
              <a:gd name="connsiteY0" fmla="*/ 6180138 h 6180138"/>
              <a:gd name="connsiteX1" fmla="*/ 1110059 w 4440237"/>
              <a:gd name="connsiteY1" fmla="*/ 0 h 6180138"/>
              <a:gd name="connsiteX2" fmla="*/ 4440237 w 4440237"/>
              <a:gd name="connsiteY2" fmla="*/ 0 h 6180138"/>
              <a:gd name="connsiteX3" fmla="*/ 3330178 w 4440237"/>
              <a:gd name="connsiteY3" fmla="*/ 6180138 h 6180138"/>
              <a:gd name="connsiteX4" fmla="*/ 0 w 4440237"/>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3332482 w 4442541"/>
              <a:gd name="connsiteY3" fmla="*/ 6180138 h 6180138"/>
              <a:gd name="connsiteX4" fmla="*/ 2304 w 4442541"/>
              <a:gd name="connsiteY4" fmla="*/ 6180138 h 6180138"/>
              <a:gd name="connsiteX0" fmla="*/ 2304 w 4444845"/>
              <a:gd name="connsiteY0" fmla="*/ 6180138 h 6180138"/>
              <a:gd name="connsiteX1" fmla="*/ 0 w 4444845"/>
              <a:gd name="connsiteY1" fmla="*/ 0 h 6180138"/>
              <a:gd name="connsiteX2" fmla="*/ 4442541 w 4444845"/>
              <a:gd name="connsiteY2" fmla="*/ 0 h 6180138"/>
              <a:gd name="connsiteX3" fmla="*/ 4444845 w 4444845"/>
              <a:gd name="connsiteY3" fmla="*/ 4577581 h 6180138"/>
              <a:gd name="connsiteX4" fmla="*/ 2304 w 4444845"/>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4435418 w 4442541"/>
              <a:gd name="connsiteY3" fmla="*/ 4605861 h 6180138"/>
              <a:gd name="connsiteX4" fmla="*/ 2304 w 4442541"/>
              <a:gd name="connsiteY4" fmla="*/ 6180138 h 618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541" h="6180138">
                <a:moveTo>
                  <a:pt x="2304" y="6180138"/>
                </a:moveTo>
                <a:lnTo>
                  <a:pt x="0" y="0"/>
                </a:lnTo>
                <a:lnTo>
                  <a:pt x="4442541" y="0"/>
                </a:lnTo>
                <a:cubicBezTo>
                  <a:pt x="4440167" y="1535287"/>
                  <a:pt x="4437792" y="3070574"/>
                  <a:pt x="4435418" y="4605861"/>
                </a:cubicBezTo>
                <a:lnTo>
                  <a:pt x="2304" y="6180138"/>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Tree>
    <p:extLst>
      <p:ext uri="{BB962C8B-B14F-4D97-AF65-F5344CB8AC3E}">
        <p14:creationId xmlns:p14="http://schemas.microsoft.com/office/powerpoint/2010/main" val="2086105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bsa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Operational Research I, ŠAU, Jan Fábry, 9.11. 2022</a:t>
            </a:r>
            <a:endParaRPr lang="cs-CZ" dirty="0"/>
          </a:p>
        </p:txBody>
      </p:sp>
    </p:spTree>
    <p:extLst>
      <p:ext uri="{BB962C8B-B14F-4D97-AF65-F5344CB8AC3E}">
        <p14:creationId xmlns:p14="http://schemas.microsoft.com/office/powerpoint/2010/main" val="40729430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Obsah - prázdn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Operational Research I, ŠAU, Jan Fábry, 9.11. 2022</a:t>
            </a:r>
            <a:endParaRPr lang="cs-CZ" dirty="0"/>
          </a:p>
        </p:txBody>
      </p:sp>
    </p:spTree>
    <p:extLst>
      <p:ext uri="{BB962C8B-B14F-4D97-AF65-F5344CB8AC3E}">
        <p14:creationId xmlns:p14="http://schemas.microsoft.com/office/powerpoint/2010/main" val="20662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sah - 4 obrázky">
    <p:spTree>
      <p:nvGrpSpPr>
        <p:cNvPr id="1" name=""/>
        <p:cNvGrpSpPr/>
        <p:nvPr/>
      </p:nvGrpSpPr>
      <p:grpSpPr>
        <a:xfrm>
          <a:off x="0" y="0"/>
          <a:ext cx="0" cy="0"/>
          <a:chOff x="0" y="0"/>
          <a:chExt cx="0" cy="0"/>
        </a:xfrm>
      </p:grpSpPr>
      <p:sp>
        <p:nvSpPr>
          <p:cNvPr id="18" name="Zástupný symbol obrázku 3">
            <a:extLst>
              <a:ext uri="{FF2B5EF4-FFF2-40B4-BE49-F238E27FC236}">
                <a16:creationId xmlns:a16="http://schemas.microsoft.com/office/drawing/2014/main" id="{AB7F9E6A-777D-44DD-A47B-5DD5FC8C8A86}"/>
              </a:ext>
            </a:extLst>
          </p:cNvPr>
          <p:cNvSpPr>
            <a:spLocks noGrp="1"/>
          </p:cNvSpPr>
          <p:nvPr>
            <p:ph type="pic" sz="quarter" idx="25" hasCustomPrompt="1"/>
          </p:nvPr>
        </p:nvSpPr>
        <p:spPr>
          <a:xfrm>
            <a:off x="9002780" y="1515861"/>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sp>
        <p:nvSpPr>
          <p:cNvPr id="20" name="Zástupný symbol obrázku 3">
            <a:extLst>
              <a:ext uri="{FF2B5EF4-FFF2-40B4-BE49-F238E27FC236}">
                <a16:creationId xmlns:a16="http://schemas.microsoft.com/office/drawing/2014/main" id="{EDCA234F-0E17-4D14-AB29-11CFBF7D94B5}"/>
              </a:ext>
            </a:extLst>
          </p:cNvPr>
          <p:cNvSpPr>
            <a:spLocks noGrp="1"/>
          </p:cNvSpPr>
          <p:nvPr>
            <p:ph type="pic" sz="quarter" idx="26" hasCustomPrompt="1"/>
          </p:nvPr>
        </p:nvSpPr>
        <p:spPr>
          <a:xfrm>
            <a:off x="5990209" y="1515860"/>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sp>
        <p:nvSpPr>
          <p:cNvPr id="21" name="Zástupný symbol obrázku 3">
            <a:extLst>
              <a:ext uri="{FF2B5EF4-FFF2-40B4-BE49-F238E27FC236}">
                <a16:creationId xmlns:a16="http://schemas.microsoft.com/office/drawing/2014/main" id="{17411511-1D11-48AE-8839-6957854EF4BE}"/>
              </a:ext>
            </a:extLst>
          </p:cNvPr>
          <p:cNvSpPr>
            <a:spLocks noGrp="1"/>
          </p:cNvSpPr>
          <p:nvPr>
            <p:ph type="pic" sz="quarter" idx="27" hasCustomPrompt="1"/>
          </p:nvPr>
        </p:nvSpPr>
        <p:spPr>
          <a:xfrm>
            <a:off x="5990209" y="3648588"/>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sp>
        <p:nvSpPr>
          <p:cNvPr id="22" name="Zástupný symbol obrázku 3">
            <a:extLst>
              <a:ext uri="{FF2B5EF4-FFF2-40B4-BE49-F238E27FC236}">
                <a16:creationId xmlns:a16="http://schemas.microsoft.com/office/drawing/2014/main" id="{D299162E-383C-4EBB-821A-1A31ACCF5315}"/>
              </a:ext>
            </a:extLst>
          </p:cNvPr>
          <p:cNvSpPr>
            <a:spLocks noGrp="1"/>
          </p:cNvSpPr>
          <p:nvPr>
            <p:ph type="pic" sz="quarter" idx="28" hasCustomPrompt="1"/>
          </p:nvPr>
        </p:nvSpPr>
        <p:spPr>
          <a:xfrm>
            <a:off x="9002780" y="3648587"/>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hasCustomPrompt="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rPr lang="cs-CZ" dirty="0" err="1"/>
              <a:t>Title</a:t>
            </a:r>
            <a:r>
              <a:rPr lang="cs-CZ" dirty="0"/>
              <a:t> text</a:t>
            </a:r>
            <a:endParaRPr dirty="0"/>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390604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lang="cs-CZ" dirty="0"/>
              <a:t>level</a:t>
            </a:r>
            <a:r>
              <a:rPr dirty="0"/>
              <a:t> 1</a:t>
            </a:r>
          </a:p>
          <a:p>
            <a:pPr lvl="1"/>
            <a:r>
              <a:rPr dirty="0"/>
              <a:t>Text </a:t>
            </a:r>
            <a:r>
              <a:rPr lang="cs-CZ" dirty="0"/>
              <a:t>level</a:t>
            </a:r>
            <a:r>
              <a:rPr dirty="0"/>
              <a:t> 2</a:t>
            </a:r>
          </a:p>
          <a:p>
            <a:pPr lvl="2"/>
            <a:r>
              <a:rPr dirty="0"/>
              <a:t>Text </a:t>
            </a:r>
            <a:r>
              <a:rPr lang="cs-CZ" dirty="0"/>
              <a:t>level</a:t>
            </a:r>
            <a:r>
              <a:rPr dirty="0"/>
              <a:t> 2</a:t>
            </a:r>
          </a:p>
          <a:p>
            <a:pPr lvl="3"/>
            <a:r>
              <a:rPr dirty="0"/>
              <a:t>Text </a:t>
            </a:r>
            <a:r>
              <a:rPr lang="cs-CZ" dirty="0"/>
              <a:t>level</a:t>
            </a:r>
            <a:r>
              <a:rPr dirty="0"/>
              <a:t> 3</a:t>
            </a:r>
          </a:p>
          <a:p>
            <a:pPr lvl="4"/>
            <a:r>
              <a:rPr dirty="0"/>
              <a:t>Text </a:t>
            </a:r>
            <a:r>
              <a:rPr lang="cs-CZ" dirty="0"/>
              <a:t>level</a:t>
            </a:r>
            <a:r>
              <a:rPr dirty="0"/>
              <a:t> 4</a:t>
            </a:r>
          </a:p>
          <a:p>
            <a:pPr lvl="5"/>
            <a:r>
              <a:rPr dirty="0"/>
              <a:t>Text</a:t>
            </a:r>
            <a:r>
              <a:rPr lang="cs-CZ" dirty="0"/>
              <a:t> level</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r>
              <a:rPr lang="en-US"/>
              <a:t>Operational Research I, ŠAU, Jan Fábry, 9.11. 2022</a:t>
            </a:r>
            <a:endParaRPr lang="cs-CZ" dirty="0"/>
          </a:p>
        </p:txBody>
      </p:sp>
      <p:pic>
        <p:nvPicPr>
          <p:cNvPr id="10" name="Obrázek 9">
            <a:extLst>
              <a:ext uri="{FF2B5EF4-FFF2-40B4-BE49-F238E27FC236}">
                <a16:creationId xmlns:a16="http://schemas.microsoft.com/office/drawing/2014/main" id="{C3E44430-9CCD-4B86-911B-456AEF355F2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579462" y="208688"/>
            <a:ext cx="1458659" cy="857950"/>
          </a:xfrm>
          <a:prstGeom prst="rect">
            <a:avLst/>
          </a:prstGeom>
        </p:spPr>
      </p:pic>
    </p:spTree>
    <p:extLst>
      <p:ext uri="{BB962C8B-B14F-4D97-AF65-F5344CB8AC3E}">
        <p14:creationId xmlns:p14="http://schemas.microsoft.com/office/powerpoint/2010/main" val="5044125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bsah - obráz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428945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lang="cs-CZ" dirty="0"/>
              <a:t>Text úrovně 1</a:t>
            </a:r>
          </a:p>
          <a:p>
            <a:pPr lvl="1"/>
            <a:r>
              <a:rPr lang="cs-CZ" dirty="0"/>
              <a:t>Text úrovně 2</a:t>
            </a:r>
          </a:p>
          <a:p>
            <a:pPr lvl="2"/>
            <a:r>
              <a:rPr lang="cs-CZ" dirty="0"/>
              <a:t>Text úrovně 2</a:t>
            </a:r>
          </a:p>
          <a:p>
            <a:pPr lvl="3"/>
            <a:r>
              <a:rPr lang="cs-CZ" dirty="0"/>
              <a:t>Text úrovně 3</a:t>
            </a:r>
          </a:p>
          <a:p>
            <a:pPr lvl="4"/>
            <a:r>
              <a:rPr lang="cs-CZ" dirty="0"/>
              <a:t>Text úrovně 4</a:t>
            </a:r>
          </a:p>
          <a:p>
            <a:pPr lvl="5"/>
            <a:r>
              <a:rPr lang="cs-CZ" dirty="0"/>
              <a:t>Text úrovně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Operational Research I, ŠAU, Jan Fábry, 9.11. 2022</a:t>
            </a:r>
            <a:endParaRPr lang="cs-CZ" dirty="0"/>
          </a:p>
        </p:txBody>
      </p:sp>
      <p:sp>
        <p:nvSpPr>
          <p:cNvPr id="3" name="Zástupný symbol obrázku 2">
            <a:extLst>
              <a:ext uri="{FF2B5EF4-FFF2-40B4-BE49-F238E27FC236}">
                <a16:creationId xmlns:a16="http://schemas.microsoft.com/office/drawing/2014/main" id="{DB6AB0FB-5C1D-4B7A-8CE7-F1BF56E2E1C4}"/>
              </a:ext>
            </a:extLst>
          </p:cNvPr>
          <p:cNvSpPr>
            <a:spLocks noGrp="1"/>
          </p:cNvSpPr>
          <p:nvPr>
            <p:ph type="pic" sz="quarter" idx="24" hasCustomPrompt="1"/>
          </p:nvPr>
        </p:nvSpPr>
        <p:spPr>
          <a:xfrm>
            <a:off x="6320573" y="1654135"/>
            <a:ext cx="5429911" cy="4289453"/>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Tree>
    <p:extLst>
      <p:ext uri="{BB962C8B-B14F-4D97-AF65-F5344CB8AC3E}">
        <p14:creationId xmlns:p14="http://schemas.microsoft.com/office/powerpoint/2010/main" val="12775891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bsah - 4 obrázk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Zástupný symbol obrázku 3">
            <a:extLst>
              <a:ext uri="{FF2B5EF4-FFF2-40B4-BE49-F238E27FC236}">
                <a16:creationId xmlns:a16="http://schemas.microsoft.com/office/drawing/2014/main" id="{AB7F9E6A-777D-44DD-A47B-5DD5FC8C8A86}"/>
              </a:ext>
            </a:extLst>
          </p:cNvPr>
          <p:cNvSpPr>
            <a:spLocks noGrp="1"/>
          </p:cNvSpPr>
          <p:nvPr>
            <p:ph type="pic" sz="quarter" idx="25" hasCustomPrompt="1"/>
          </p:nvPr>
        </p:nvSpPr>
        <p:spPr>
          <a:xfrm>
            <a:off x="9002780" y="1515861"/>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0" name="Zástupný symbol obrázku 3">
            <a:extLst>
              <a:ext uri="{FF2B5EF4-FFF2-40B4-BE49-F238E27FC236}">
                <a16:creationId xmlns:a16="http://schemas.microsoft.com/office/drawing/2014/main" id="{EDCA234F-0E17-4D14-AB29-11CFBF7D94B5}"/>
              </a:ext>
            </a:extLst>
          </p:cNvPr>
          <p:cNvSpPr>
            <a:spLocks noGrp="1"/>
          </p:cNvSpPr>
          <p:nvPr>
            <p:ph type="pic" sz="quarter" idx="26" hasCustomPrompt="1"/>
          </p:nvPr>
        </p:nvSpPr>
        <p:spPr>
          <a:xfrm>
            <a:off x="5990209" y="1515860"/>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1" name="Zástupný symbol obrázku 3">
            <a:extLst>
              <a:ext uri="{FF2B5EF4-FFF2-40B4-BE49-F238E27FC236}">
                <a16:creationId xmlns:a16="http://schemas.microsoft.com/office/drawing/2014/main" id="{17411511-1D11-48AE-8839-6957854EF4BE}"/>
              </a:ext>
            </a:extLst>
          </p:cNvPr>
          <p:cNvSpPr>
            <a:spLocks noGrp="1"/>
          </p:cNvSpPr>
          <p:nvPr>
            <p:ph type="pic" sz="quarter" idx="27" hasCustomPrompt="1"/>
          </p:nvPr>
        </p:nvSpPr>
        <p:spPr>
          <a:xfrm>
            <a:off x="5990209" y="3648588"/>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2" name="Zástupný symbol obrázku 3">
            <a:extLst>
              <a:ext uri="{FF2B5EF4-FFF2-40B4-BE49-F238E27FC236}">
                <a16:creationId xmlns:a16="http://schemas.microsoft.com/office/drawing/2014/main" id="{D299162E-383C-4EBB-821A-1A31ACCF5315}"/>
              </a:ext>
            </a:extLst>
          </p:cNvPr>
          <p:cNvSpPr>
            <a:spLocks noGrp="1"/>
          </p:cNvSpPr>
          <p:nvPr>
            <p:ph type="pic" sz="quarter" idx="28" hasCustomPrompt="1"/>
          </p:nvPr>
        </p:nvSpPr>
        <p:spPr>
          <a:xfrm>
            <a:off x="9002780" y="3648587"/>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390604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Operational Research I, ŠAU, Jan Fábry, 9.11. 2022</a:t>
            </a:r>
            <a:endParaRPr lang="cs-CZ" dirty="0"/>
          </a:p>
        </p:txBody>
      </p:sp>
    </p:spTree>
    <p:extLst>
      <p:ext uri="{BB962C8B-B14F-4D97-AF65-F5344CB8AC3E}">
        <p14:creationId xmlns:p14="http://schemas.microsoft.com/office/powerpoint/2010/main" val="33459504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bsah - velký obráz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1359337"/>
            <a:ext cx="11308968" cy="456045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Operational Research I, ŠAU, Jan Fábry, 9.11. 2022</a:t>
            </a:r>
            <a:endParaRPr lang="cs-CZ" dirty="0"/>
          </a:p>
        </p:txBody>
      </p:sp>
    </p:spTree>
    <p:extLst>
      <p:ext uri="{BB962C8B-B14F-4D97-AF65-F5344CB8AC3E}">
        <p14:creationId xmlns:p14="http://schemas.microsoft.com/office/powerpoint/2010/main" val="39198016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bsah - celý obráz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441393"/>
            <a:ext cx="11308968" cy="5478395"/>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Operational Research I, ŠAU, Jan Fábry, 9.11. 2022</a:t>
            </a:r>
            <a:endParaRPr lang="cs-CZ" dirty="0"/>
          </a:p>
        </p:txBody>
      </p:sp>
    </p:spTree>
    <p:extLst>
      <p:ext uri="{BB962C8B-B14F-4D97-AF65-F5344CB8AC3E}">
        <p14:creationId xmlns:p14="http://schemas.microsoft.com/office/powerpoint/2010/main" val="38358267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Kone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ěkuji za pozornost.">
            <a:extLst>
              <a:ext uri="{FF2B5EF4-FFF2-40B4-BE49-F238E27FC236}">
                <a16:creationId xmlns:a16="http://schemas.microsoft.com/office/drawing/2014/main" id="{96DA163D-293A-4071-90D4-4484B7E0ED28}"/>
              </a:ext>
            </a:extLst>
          </p:cNvPr>
          <p:cNvSpPr txBox="1">
            <a:spLocks noGrp="1"/>
          </p:cNvSpPr>
          <p:nvPr>
            <p:ph type="title" hasCustomPrompt="1"/>
          </p:nvPr>
        </p:nvSpPr>
        <p:spPr>
          <a:xfrm>
            <a:off x="701963" y="2701172"/>
            <a:ext cx="10812703" cy="1286628"/>
          </a:xfrm>
          <a:prstGeom prst="rect">
            <a:avLst/>
          </a:prstGeom>
        </p:spPr>
        <p:txBody>
          <a:bodyPr/>
          <a:lstStyle>
            <a:lvl1pPr algn="ctr">
              <a:defRPr sz="6000" b="1"/>
            </a:lvl1pPr>
          </a:lstStyle>
          <a:p>
            <a:r>
              <a:rPr lang="cs-CZ" dirty="0"/>
              <a:t>Děkuji za pozornost.</a:t>
            </a:r>
            <a:endParaRPr dirty="0"/>
          </a:p>
        </p:txBody>
      </p:sp>
      <p:sp>
        <p:nvSpPr>
          <p:cNvPr id="8" name="Jméno">
            <a:extLst>
              <a:ext uri="{FF2B5EF4-FFF2-40B4-BE49-F238E27FC236}">
                <a16:creationId xmlns:a16="http://schemas.microsoft.com/office/drawing/2014/main" id="{16CFA609-4657-4603-9DEA-0A11A05DA0AA}"/>
              </a:ext>
            </a:extLst>
          </p:cNvPr>
          <p:cNvSpPr txBox="1">
            <a:spLocks noGrp="1"/>
          </p:cNvSpPr>
          <p:nvPr>
            <p:ph type="body" sz="quarter" idx="1" hasCustomPrompt="1"/>
          </p:nvPr>
        </p:nvSpPr>
        <p:spPr>
          <a:xfrm>
            <a:off x="701675" y="3987800"/>
            <a:ext cx="10812464" cy="406647"/>
          </a:xfrm>
          <a:prstGeom prst="rect">
            <a:avLst/>
          </a:prstGeom>
        </p:spPr>
        <p:txBody>
          <a:bodyPr/>
          <a:lstStyle>
            <a:lvl1pPr algn="ctr">
              <a:buNone/>
              <a:defRPr sz="2000" b="1"/>
            </a:lvl1pPr>
          </a:lstStyle>
          <a:p>
            <a:r>
              <a:rPr lang="cs-CZ" dirty="0"/>
              <a:t>Jméno</a:t>
            </a:r>
            <a:endParaRPr dirty="0"/>
          </a:p>
        </p:txBody>
      </p:sp>
      <p:sp>
        <p:nvSpPr>
          <p:cNvPr id="10" name="Zástupný text 10">
            <a:extLst>
              <a:ext uri="{FF2B5EF4-FFF2-40B4-BE49-F238E27FC236}">
                <a16:creationId xmlns:a16="http://schemas.microsoft.com/office/drawing/2014/main" id="{EC67C78D-9CD4-4FF3-B15D-7A707D56671E}"/>
              </a:ext>
            </a:extLst>
          </p:cNvPr>
          <p:cNvSpPr>
            <a:spLocks noGrp="1"/>
          </p:cNvSpPr>
          <p:nvPr>
            <p:ph type="body" idx="21" hasCustomPrompt="1"/>
          </p:nvPr>
        </p:nvSpPr>
        <p:spPr>
          <a:xfrm>
            <a:off x="702202" y="4394446"/>
            <a:ext cx="10812465" cy="406647"/>
          </a:xfrm>
          <a:prstGeom prst="rect">
            <a:avLst/>
          </a:prstGeom>
        </p:spPr>
        <p:txBody>
          <a:bodyPr/>
          <a:lstStyle>
            <a:lvl1pPr algn="ctr">
              <a:buNone/>
              <a:defRPr sz="1600" b="1">
                <a:solidFill>
                  <a:schemeClr val="tx2"/>
                </a:solidFill>
              </a:defRPr>
            </a:lvl1pPr>
          </a:lstStyle>
          <a:p>
            <a:r>
              <a:rPr lang="cs-CZ" dirty="0"/>
              <a:t>Pozice</a:t>
            </a:r>
            <a:endParaRPr dirty="0"/>
          </a:p>
        </p:txBody>
      </p:sp>
      <p:sp>
        <p:nvSpPr>
          <p:cNvPr id="12" name="Zástupný text 10">
            <a:extLst>
              <a:ext uri="{FF2B5EF4-FFF2-40B4-BE49-F238E27FC236}">
                <a16:creationId xmlns:a16="http://schemas.microsoft.com/office/drawing/2014/main" id="{AB15E619-4691-4FC1-9F7F-AC937C81A14D}"/>
              </a:ext>
            </a:extLst>
          </p:cNvPr>
          <p:cNvSpPr>
            <a:spLocks noGrp="1"/>
          </p:cNvSpPr>
          <p:nvPr>
            <p:ph type="body" idx="22" hasCustomPrompt="1"/>
          </p:nvPr>
        </p:nvSpPr>
        <p:spPr>
          <a:xfrm>
            <a:off x="707523" y="5207741"/>
            <a:ext cx="10812465" cy="406647"/>
          </a:xfrm>
          <a:prstGeom prst="rect">
            <a:avLst/>
          </a:prstGeom>
        </p:spPr>
        <p:txBody>
          <a:bodyPr/>
          <a:lstStyle>
            <a:lvl1pPr algn="ctr">
              <a:buNone/>
              <a:defRPr sz="1600" b="1">
                <a:solidFill>
                  <a:schemeClr val="bg1">
                    <a:lumMod val="65000"/>
                  </a:schemeClr>
                </a:solidFill>
              </a:defRPr>
            </a:lvl1pPr>
          </a:lstStyle>
          <a:p>
            <a:r>
              <a:rPr lang="cs-CZ" dirty="0"/>
              <a:t>Kontakt</a:t>
            </a:r>
            <a:endParaRPr dirty="0"/>
          </a:p>
        </p:txBody>
      </p:sp>
      <p:sp>
        <p:nvSpPr>
          <p:cNvPr id="2" name="TextovéPole 16">
            <a:extLst>
              <a:ext uri="{FF2B5EF4-FFF2-40B4-BE49-F238E27FC236}">
                <a16:creationId xmlns:a16="http://schemas.microsoft.com/office/drawing/2014/main" id="{98E839B3-B47D-4C13-A9B7-B3202B6A43A4}"/>
              </a:ext>
            </a:extLst>
          </p:cNvPr>
          <p:cNvSpPr txBox="1"/>
          <p:nvPr userDrawn="1"/>
        </p:nvSpPr>
        <p:spPr>
          <a:xfrm>
            <a:off x="747394" y="6073809"/>
            <a:ext cx="10726874"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a:solidFill>
                  <a:schemeClr val="accent2"/>
                </a:solidFill>
              </a:defRPr>
            </a:lvl1pPr>
          </a:lstStyle>
          <a:p>
            <a:r>
              <a:rPr b="1" dirty="0">
                <a:solidFill>
                  <a:schemeClr val="tx2"/>
                </a:solidFill>
                <a:latin typeface="Arial" panose="020B0604020202020204" pitchFamily="34" charset="0"/>
                <a:cs typeface="Arial" panose="020B0604020202020204" pitchFamily="34" charset="0"/>
              </a:rPr>
              <a:t>www.savs.cz</a:t>
            </a:r>
          </a:p>
        </p:txBody>
      </p:sp>
    </p:spTree>
    <p:extLst>
      <p:ext uri="{BB962C8B-B14F-4D97-AF65-F5344CB8AC3E}">
        <p14:creationId xmlns:p14="http://schemas.microsoft.com/office/powerpoint/2010/main" val="23306747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pic>
        <p:nvPicPr>
          <p:cNvPr id="8" name="Untitled-9.png" descr="Untitled-9.png">
            <a:extLst>
              <a:ext uri="{FF2B5EF4-FFF2-40B4-BE49-F238E27FC236}">
                <a16:creationId xmlns:a16="http://schemas.microsoft.com/office/drawing/2014/main" id="{E7213F5E-61A6-4F7C-B817-A43AF5F3E6FF}"/>
              </a:ext>
            </a:extLst>
          </p:cNvPr>
          <p:cNvPicPr>
            <a:picLocks noChangeAspect="1"/>
          </p:cNvPicPr>
          <p:nvPr userDrawn="1"/>
        </p:nvPicPr>
        <p:blipFill rotWithShape="1">
          <a:blip r:embed="rId2"/>
          <a:srcRect t="19324" r="19914"/>
          <a:stretch/>
        </p:blipFill>
        <p:spPr>
          <a:xfrm>
            <a:off x="5848101" y="0"/>
            <a:ext cx="6343899" cy="6390730"/>
          </a:xfrm>
          <a:prstGeom prst="rect">
            <a:avLst/>
          </a:prstGeom>
          <a:ln w="12700">
            <a:miter lim="400000"/>
          </a:ln>
        </p:spPr>
      </p:pic>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rPr dirty="0" err="1"/>
              <a:t>Zadejte</a:t>
            </a:r>
            <a:r>
              <a:rPr dirty="0"/>
              <a:t> </a:t>
            </a:r>
            <a:r>
              <a:rPr dirty="0" err="1"/>
              <a:t>nadpis</a:t>
            </a:r>
            <a:r>
              <a:rPr dirty="0"/>
              <a:t>.</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tx2"/>
                </a:solidFill>
              </a:defRPr>
            </a:lvl1pPr>
            <a:lvl2pPr marL="628650" indent="-171450">
              <a:lnSpc>
                <a:spcPct val="120000"/>
              </a:lnSpc>
              <a:buClr>
                <a:srgbClr val="D9D9D9"/>
              </a:buClr>
              <a:buSzPct val="100000"/>
              <a:buFontTx/>
              <a:buChar char="•"/>
              <a:defRPr sz="1800">
                <a:solidFill>
                  <a:schemeClr val="tx2"/>
                </a:solidFill>
              </a:defRPr>
            </a:lvl2pPr>
            <a:lvl3pPr marL="1120139" indent="-205739">
              <a:lnSpc>
                <a:spcPct val="120000"/>
              </a:lnSpc>
              <a:buClr>
                <a:srgbClr val="D9D9D9"/>
              </a:buClr>
              <a:buFontTx/>
              <a:defRPr sz="1800">
                <a:solidFill>
                  <a:schemeClr val="tx2"/>
                </a:solidFill>
              </a:defRPr>
            </a:lvl3pPr>
            <a:lvl4pPr marL="1600200" indent="-228600">
              <a:lnSpc>
                <a:spcPct val="120000"/>
              </a:lnSpc>
              <a:buClr>
                <a:srgbClr val="D9D9D9"/>
              </a:buClr>
              <a:buFontTx/>
              <a:defRPr sz="1800">
                <a:solidFill>
                  <a:schemeClr val="tx2"/>
                </a:solidFill>
              </a:defRPr>
            </a:lvl4pPr>
            <a:lvl5pPr marL="2057400" indent="-228600">
              <a:lnSpc>
                <a:spcPct val="120000"/>
              </a:lnSpc>
              <a:buClr>
                <a:srgbClr val="D9D9D9"/>
              </a:buClr>
              <a:buSzPct val="100000"/>
              <a:buFontTx/>
              <a:buChar char="•"/>
              <a:defRPr sz="1800">
                <a:solidFill>
                  <a:schemeClr val="tx2"/>
                </a:solidFill>
              </a:defRPr>
            </a:lvl5pPr>
          </a:lstStyle>
          <a:p>
            <a:r>
              <a:rPr dirty="0" err="1"/>
              <a:t>Zadejte</a:t>
            </a:r>
            <a:r>
              <a:rPr dirty="0"/>
              <a:t> </a:t>
            </a:r>
            <a:r>
              <a:rPr dirty="0" err="1"/>
              <a:t>podnadpis</a:t>
            </a:r>
            <a:r>
              <a:rPr dirty="0"/>
              <a:t>.</a:t>
            </a:r>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tx2">
                    <a:lumMod val="60000"/>
                    <a:lumOff val="40000"/>
                  </a:schemeClr>
                </a:solidFill>
              </a:defRPr>
            </a:lvl1pPr>
          </a:lstStyle>
          <a:p>
            <a:r>
              <a:rPr dirty="0"/>
              <a:t>Autor</a:t>
            </a:r>
            <a:br>
              <a:rPr lang="cs-CZ" dirty="0"/>
            </a:br>
            <a:r>
              <a:rPr dirty="0"/>
              <a:t>Datum</a:t>
            </a:r>
          </a:p>
        </p:txBody>
      </p:sp>
      <p:pic>
        <p:nvPicPr>
          <p:cNvPr id="13" name="SAVS_logo_vertical_CZ.png" descr="SAVS_logo_vertical_CZ.png">
            <a:extLst>
              <a:ext uri="{FF2B5EF4-FFF2-40B4-BE49-F238E27FC236}">
                <a16:creationId xmlns:a16="http://schemas.microsoft.com/office/drawing/2014/main" id="{CBEA5A7A-3B2D-4ED2-BA09-1DB772D4268A}"/>
              </a:ext>
            </a:extLst>
          </p:cNvPr>
          <p:cNvPicPr>
            <a:picLocks noChangeAspect="1"/>
          </p:cNvPicPr>
          <p:nvPr userDrawn="1"/>
        </p:nvPicPr>
        <p:blipFill>
          <a:blip r:embed="rId3"/>
          <a:stretch>
            <a:fillRect/>
          </a:stretch>
        </p:blipFill>
        <p:spPr>
          <a:xfrm>
            <a:off x="441126" y="450575"/>
            <a:ext cx="1961672" cy="1018170"/>
          </a:xfrm>
          <a:prstGeom prst="rect">
            <a:avLst/>
          </a:prstGeom>
          <a:ln w="12700">
            <a:miter lim="400000"/>
          </a:ln>
        </p:spPr>
      </p:pic>
    </p:spTree>
    <p:extLst>
      <p:ext uri="{BB962C8B-B14F-4D97-AF65-F5344CB8AC3E}">
        <p14:creationId xmlns:p14="http://schemas.microsoft.com/office/powerpoint/2010/main" val="27804573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Úvodní snímek - obrázky">
    <p:spTree>
      <p:nvGrpSpPr>
        <p:cNvPr id="1" name=""/>
        <p:cNvGrpSpPr/>
        <p:nvPr/>
      </p:nvGrpSpPr>
      <p:grpSpPr>
        <a:xfrm>
          <a:off x="0" y="0"/>
          <a:ext cx="0" cy="0"/>
          <a:chOff x="0" y="0"/>
          <a:chExt cx="0" cy="0"/>
        </a:xfrm>
      </p:grpSpPr>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t>Zadejte nadpis.</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tx2"/>
                </a:solidFill>
              </a:defRPr>
            </a:lvl1pPr>
            <a:lvl2pPr marL="628650" indent="-171450">
              <a:lnSpc>
                <a:spcPct val="120000"/>
              </a:lnSpc>
              <a:buClr>
                <a:srgbClr val="D9D9D9"/>
              </a:buClr>
              <a:buSzPct val="100000"/>
              <a:buFontTx/>
              <a:buChar char="•"/>
              <a:defRPr sz="1800">
                <a:solidFill>
                  <a:schemeClr val="tx2"/>
                </a:solidFill>
              </a:defRPr>
            </a:lvl2pPr>
            <a:lvl3pPr marL="1120139" indent="-205739">
              <a:lnSpc>
                <a:spcPct val="120000"/>
              </a:lnSpc>
              <a:buClr>
                <a:srgbClr val="D9D9D9"/>
              </a:buClr>
              <a:buFontTx/>
              <a:defRPr sz="1800">
                <a:solidFill>
                  <a:schemeClr val="tx2"/>
                </a:solidFill>
              </a:defRPr>
            </a:lvl3pPr>
            <a:lvl4pPr marL="1600200" indent="-228600">
              <a:lnSpc>
                <a:spcPct val="120000"/>
              </a:lnSpc>
              <a:buClr>
                <a:srgbClr val="D9D9D9"/>
              </a:buClr>
              <a:buFontTx/>
              <a:defRPr sz="1800">
                <a:solidFill>
                  <a:schemeClr val="tx2"/>
                </a:solidFill>
              </a:defRPr>
            </a:lvl4pPr>
            <a:lvl5pPr marL="2057400" indent="-228600">
              <a:lnSpc>
                <a:spcPct val="120000"/>
              </a:lnSpc>
              <a:buClr>
                <a:srgbClr val="D9D9D9"/>
              </a:buClr>
              <a:buSzPct val="100000"/>
              <a:buFontTx/>
              <a:buChar char="•"/>
              <a:defRPr sz="1800">
                <a:solidFill>
                  <a:schemeClr val="tx2"/>
                </a:solidFill>
              </a:defRPr>
            </a:lvl5pPr>
          </a:lstStyle>
          <a:p>
            <a:r>
              <a:rPr dirty="0" err="1"/>
              <a:t>Zadejte</a:t>
            </a:r>
            <a:r>
              <a:rPr dirty="0"/>
              <a:t> </a:t>
            </a:r>
            <a:r>
              <a:rPr dirty="0" err="1"/>
              <a:t>podnadpis</a:t>
            </a:r>
            <a:r>
              <a:rPr dirty="0"/>
              <a:t>.</a:t>
            </a:r>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tx2">
                    <a:lumMod val="60000"/>
                    <a:lumOff val="40000"/>
                  </a:schemeClr>
                </a:solidFill>
              </a:defRPr>
            </a:lvl1pPr>
          </a:lstStyle>
          <a:p>
            <a:r>
              <a:rPr dirty="0"/>
              <a:t>Autor</a:t>
            </a:r>
            <a:br>
              <a:rPr lang="cs-CZ" dirty="0"/>
            </a:br>
            <a:r>
              <a:rPr dirty="0"/>
              <a:t>Datum</a:t>
            </a:r>
          </a:p>
        </p:txBody>
      </p:sp>
      <p:pic>
        <p:nvPicPr>
          <p:cNvPr id="13" name="SAVS_logo_vertical_CZ.png" descr="SAVS_logo_vertical_CZ.png">
            <a:extLst>
              <a:ext uri="{FF2B5EF4-FFF2-40B4-BE49-F238E27FC236}">
                <a16:creationId xmlns:a16="http://schemas.microsoft.com/office/drawing/2014/main" id="{CBEA5A7A-3B2D-4ED2-BA09-1DB772D4268A}"/>
              </a:ext>
            </a:extLst>
          </p:cNvPr>
          <p:cNvPicPr>
            <a:picLocks noChangeAspect="1"/>
          </p:cNvPicPr>
          <p:nvPr userDrawn="1"/>
        </p:nvPicPr>
        <p:blipFill>
          <a:blip r:embed="rId2"/>
          <a:stretch>
            <a:fillRect/>
          </a:stretch>
        </p:blipFill>
        <p:spPr>
          <a:xfrm>
            <a:off x="441126" y="450575"/>
            <a:ext cx="1961672" cy="1018170"/>
          </a:xfrm>
          <a:prstGeom prst="rect">
            <a:avLst/>
          </a:prstGeom>
          <a:ln w="12700">
            <a:miter lim="400000"/>
          </a:ln>
        </p:spPr>
      </p:pic>
      <p:sp>
        <p:nvSpPr>
          <p:cNvPr id="14" name="Zástupný symbol obrázku 11">
            <a:extLst>
              <a:ext uri="{FF2B5EF4-FFF2-40B4-BE49-F238E27FC236}">
                <a16:creationId xmlns:a16="http://schemas.microsoft.com/office/drawing/2014/main" id="{4E4A1681-8585-45A5-9765-833F31600866}"/>
              </a:ext>
            </a:extLst>
          </p:cNvPr>
          <p:cNvSpPr>
            <a:spLocks noGrp="1"/>
          </p:cNvSpPr>
          <p:nvPr>
            <p:ph type="pic" sz="quarter" idx="24" hasCustomPrompt="1"/>
          </p:nvPr>
        </p:nvSpPr>
        <p:spPr>
          <a:xfrm>
            <a:off x="11127942" y="-17585"/>
            <a:ext cx="1067297" cy="4642339"/>
          </a:xfrm>
          <a:custGeom>
            <a:avLst/>
            <a:gdLst>
              <a:gd name="connsiteX0" fmla="*/ 0 w 3070225"/>
              <a:gd name="connsiteY0" fmla="*/ 7518400 h 7518400"/>
              <a:gd name="connsiteX1" fmla="*/ 767556 w 3070225"/>
              <a:gd name="connsiteY1" fmla="*/ 0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0225"/>
              <a:gd name="connsiteY0" fmla="*/ 7518400 h 7518400"/>
              <a:gd name="connsiteX1" fmla="*/ 428191 w 3070225"/>
              <a:gd name="connsiteY1" fmla="*/ 2290713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5667"/>
              <a:gd name="connsiteY0" fmla="*/ 7518400 h 7518400"/>
              <a:gd name="connsiteX1" fmla="*/ 428191 w 3075667"/>
              <a:gd name="connsiteY1" fmla="*/ 2290713 h 7518400"/>
              <a:gd name="connsiteX2" fmla="*/ 3070225 w 3075667"/>
              <a:gd name="connsiteY2" fmla="*/ 0 h 7518400"/>
              <a:gd name="connsiteX3" fmla="*/ 3075667 w 3075667"/>
              <a:gd name="connsiteY3" fmla="*/ 7452413 h 7518400"/>
              <a:gd name="connsiteX4" fmla="*/ 0 w 3075667"/>
              <a:gd name="connsiteY4" fmla="*/ 7518400 h 7518400"/>
              <a:gd name="connsiteX0" fmla="*/ 5442 w 2647476"/>
              <a:gd name="connsiteY0" fmla="*/ 5312528 h 7452413"/>
              <a:gd name="connsiteX1" fmla="*/ 0 w 2647476"/>
              <a:gd name="connsiteY1" fmla="*/ 2290713 h 7452413"/>
              <a:gd name="connsiteX2" fmla="*/ 2642034 w 2647476"/>
              <a:gd name="connsiteY2" fmla="*/ 0 h 7452413"/>
              <a:gd name="connsiteX3" fmla="*/ 2647476 w 2647476"/>
              <a:gd name="connsiteY3" fmla="*/ 7452413 h 7452413"/>
              <a:gd name="connsiteX4" fmla="*/ 5442 w 2647476"/>
              <a:gd name="connsiteY4" fmla="*/ 5312528 h 7452413"/>
              <a:gd name="connsiteX0" fmla="*/ 5442 w 2647476"/>
              <a:gd name="connsiteY0" fmla="*/ 5312528 h 7452413"/>
              <a:gd name="connsiteX1" fmla="*/ 0 w 2647476"/>
              <a:gd name="connsiteY1" fmla="*/ 2290713 h 7452413"/>
              <a:gd name="connsiteX2" fmla="*/ 891143 w 2647476"/>
              <a:gd name="connsiteY2" fmla="*/ 1512766 h 7452413"/>
              <a:gd name="connsiteX3" fmla="*/ 2642034 w 2647476"/>
              <a:gd name="connsiteY3" fmla="*/ 0 h 7452413"/>
              <a:gd name="connsiteX4" fmla="*/ 2647476 w 2647476"/>
              <a:gd name="connsiteY4" fmla="*/ 7452413 h 7452413"/>
              <a:gd name="connsiteX5" fmla="*/ 5442 w 2647476"/>
              <a:gd name="connsiteY5" fmla="*/ 5312528 h 7452413"/>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5442 w 2647476"/>
              <a:gd name="connsiteY5" fmla="*/ 3799762 h 5939647"/>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1058196 w 2647476"/>
              <a:gd name="connsiteY5" fmla="*/ 4642339 h 5939647"/>
              <a:gd name="connsiteX6" fmla="*/ 5442 w 2647476"/>
              <a:gd name="connsiteY6" fmla="*/ 3799762 h 5939647"/>
              <a:gd name="connsiteX0" fmla="*/ 5442 w 1064860"/>
              <a:gd name="connsiteY0" fmla="*/ 3799762 h 4642339"/>
              <a:gd name="connsiteX1" fmla="*/ 0 w 1064860"/>
              <a:gd name="connsiteY1" fmla="*/ 777947 h 4642339"/>
              <a:gd name="connsiteX2" fmla="*/ 891143 w 1064860"/>
              <a:gd name="connsiteY2" fmla="*/ 0 h 4642339"/>
              <a:gd name="connsiteX3" fmla="*/ 1050626 w 1064860"/>
              <a:gd name="connsiteY3" fmla="*/ 17095 h 4642339"/>
              <a:gd name="connsiteX4" fmla="*/ 1064860 w 1064860"/>
              <a:gd name="connsiteY4" fmla="*/ 3556932 h 4642339"/>
              <a:gd name="connsiteX5" fmla="*/ 1058196 w 1064860"/>
              <a:gd name="connsiteY5" fmla="*/ 4642339 h 4642339"/>
              <a:gd name="connsiteX6" fmla="*/ 5442 w 1064860"/>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9252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7297" h="4642339">
                <a:moveTo>
                  <a:pt x="5442" y="3799762"/>
                </a:moveTo>
                <a:lnTo>
                  <a:pt x="0" y="777947"/>
                </a:lnTo>
                <a:cubicBezTo>
                  <a:pt x="291186" y="518631"/>
                  <a:pt x="599957" y="259316"/>
                  <a:pt x="891143" y="0"/>
                </a:cubicBezTo>
                <a:lnTo>
                  <a:pt x="1059252" y="17095"/>
                </a:lnTo>
                <a:cubicBezTo>
                  <a:pt x="1063997" y="1197041"/>
                  <a:pt x="1060115" y="2376986"/>
                  <a:pt x="1064860" y="3556932"/>
                </a:cubicBezTo>
                <a:cubicBezTo>
                  <a:pt x="1062639" y="3918734"/>
                  <a:pt x="1069043" y="4280537"/>
                  <a:pt x="1066822" y="4642339"/>
                </a:cubicBezTo>
                <a:lnTo>
                  <a:pt x="5442" y="3799762"/>
                </a:lnTo>
                <a:close/>
              </a:path>
            </a:pathLst>
          </a:custGeom>
          <a:gradFill>
            <a:gsLst>
              <a:gs pos="0">
                <a:schemeClr val="bg1">
                  <a:lumMod val="65000"/>
                  <a:alpha val="0"/>
                </a:schemeClr>
              </a:gs>
              <a:gs pos="100000">
                <a:schemeClr val="bg1">
                  <a:lumMod val="85000"/>
                </a:schemeClr>
              </a:gs>
            </a:gsLst>
            <a:lin ang="10800000" scaled="0"/>
          </a:gradFill>
        </p:spPr>
        <p:txBody>
          <a:bodyPr anchor="ctr">
            <a:normAutofit/>
          </a:bodyPr>
          <a:lstStyle>
            <a:lvl1pPr marL="0" indent="0">
              <a:buNone/>
              <a:defRPr sz="1100"/>
            </a:lvl1pPr>
          </a:lstStyle>
          <a:p>
            <a:r>
              <a:rPr lang="cs-CZ" dirty="0"/>
              <a:t>Vložte obrázek</a:t>
            </a:r>
          </a:p>
        </p:txBody>
      </p:sp>
      <p:sp>
        <p:nvSpPr>
          <p:cNvPr id="15" name="Zástupný symbol obrázku 2">
            <a:extLst>
              <a:ext uri="{FF2B5EF4-FFF2-40B4-BE49-F238E27FC236}">
                <a16:creationId xmlns:a16="http://schemas.microsoft.com/office/drawing/2014/main" id="{D562FE04-AC1A-4DCE-8269-7EBC1464456B}"/>
              </a:ext>
            </a:extLst>
          </p:cNvPr>
          <p:cNvSpPr>
            <a:spLocks noGrp="1"/>
          </p:cNvSpPr>
          <p:nvPr>
            <p:ph type="pic" sz="quarter" idx="22" hasCustomPrompt="1"/>
          </p:nvPr>
        </p:nvSpPr>
        <p:spPr>
          <a:xfrm>
            <a:off x="5840210" y="-8792"/>
            <a:ext cx="4657397" cy="4852299"/>
          </a:xfrm>
          <a:custGeom>
            <a:avLst/>
            <a:gdLst>
              <a:gd name="connsiteX0" fmla="*/ 0 w 4677281"/>
              <a:gd name="connsiteY0" fmla="*/ 5588949 h 5588949"/>
              <a:gd name="connsiteX1" fmla="*/ 1169320 w 4677281"/>
              <a:gd name="connsiteY1" fmla="*/ 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77281"/>
              <a:gd name="connsiteY0" fmla="*/ 5588949 h 5588949"/>
              <a:gd name="connsiteX1" fmla="*/ 397 w 4677281"/>
              <a:gd name="connsiteY1" fmla="*/ 2828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49001"/>
              <a:gd name="connsiteY0" fmla="*/ 5560669 h 5560669"/>
              <a:gd name="connsiteX1" fmla="*/ 397 w 4649001"/>
              <a:gd name="connsiteY1" fmla="*/ 0 h 5560669"/>
              <a:gd name="connsiteX2" fmla="*/ 4649001 w 4649001"/>
              <a:gd name="connsiteY2" fmla="*/ 1451729 h 5560669"/>
              <a:gd name="connsiteX3" fmla="*/ 3507961 w 4649001"/>
              <a:gd name="connsiteY3" fmla="*/ 5560669 h 5560669"/>
              <a:gd name="connsiteX4" fmla="*/ 0 w 4649001"/>
              <a:gd name="connsiteY4" fmla="*/ 5560669 h 5560669"/>
              <a:gd name="connsiteX0" fmla="*/ 0 w 4649001"/>
              <a:gd name="connsiteY0" fmla="*/ 5560669 h 5560669"/>
              <a:gd name="connsiteX1" fmla="*/ 397 w 4649001"/>
              <a:gd name="connsiteY1" fmla="*/ 0 h 5560669"/>
              <a:gd name="connsiteX2" fmla="*/ 4649001 w 4649001"/>
              <a:gd name="connsiteY2" fmla="*/ 1451729 h 5560669"/>
              <a:gd name="connsiteX3" fmla="*/ 4648604 w 4649001"/>
              <a:gd name="connsiteY3" fmla="*/ 3976966 h 5560669"/>
              <a:gd name="connsiteX4" fmla="*/ 0 w 4649001"/>
              <a:gd name="connsiteY4" fmla="*/ 5560669 h 5560669"/>
              <a:gd name="connsiteX0" fmla="*/ 0 w 4649001"/>
              <a:gd name="connsiteY0" fmla="*/ 5560669 h 5560669"/>
              <a:gd name="connsiteX1" fmla="*/ 397 w 4649001"/>
              <a:gd name="connsiteY1" fmla="*/ 0 h 5560669"/>
              <a:gd name="connsiteX2" fmla="*/ 2293071 w 4649001"/>
              <a:gd name="connsiteY2" fmla="*/ 708370 h 5560669"/>
              <a:gd name="connsiteX3" fmla="*/ 4649001 w 4649001"/>
              <a:gd name="connsiteY3" fmla="*/ 1451729 h 5560669"/>
              <a:gd name="connsiteX4" fmla="*/ 4648604 w 4649001"/>
              <a:gd name="connsiteY4" fmla="*/ 3976966 h 5560669"/>
              <a:gd name="connsiteX5" fmla="*/ 0 w 4649001"/>
              <a:gd name="connsiteY5" fmla="*/ 5560669 h 5560669"/>
              <a:gd name="connsiteX0" fmla="*/ 17187 w 4666188"/>
              <a:gd name="connsiteY0" fmla="*/ 4852299 h 4852299"/>
              <a:gd name="connsiteX1" fmla="*/ 0 w 4666188"/>
              <a:gd name="connsiteY1" fmla="*/ 3807 h 4852299"/>
              <a:gd name="connsiteX2" fmla="*/ 2310258 w 4666188"/>
              <a:gd name="connsiteY2" fmla="*/ 0 h 4852299"/>
              <a:gd name="connsiteX3" fmla="*/ 4666188 w 4666188"/>
              <a:gd name="connsiteY3" fmla="*/ 743359 h 4852299"/>
              <a:gd name="connsiteX4" fmla="*/ 4665791 w 4666188"/>
              <a:gd name="connsiteY4" fmla="*/ 3268596 h 4852299"/>
              <a:gd name="connsiteX5" fmla="*/ 17187 w 4666188"/>
              <a:gd name="connsiteY5" fmla="*/ 4852299 h 4852299"/>
              <a:gd name="connsiteX0" fmla="*/ 0 w 4649001"/>
              <a:gd name="connsiteY0" fmla="*/ 4852299 h 4852299"/>
              <a:gd name="connsiteX1" fmla="*/ 397 w 4649001"/>
              <a:gd name="connsiteY1" fmla="*/ 3807 h 4852299"/>
              <a:gd name="connsiteX2" fmla="*/ 2293071 w 4649001"/>
              <a:gd name="connsiteY2" fmla="*/ 0 h 4852299"/>
              <a:gd name="connsiteX3" fmla="*/ 4649001 w 4649001"/>
              <a:gd name="connsiteY3" fmla="*/ 743359 h 4852299"/>
              <a:gd name="connsiteX4" fmla="*/ 4648604 w 4649001"/>
              <a:gd name="connsiteY4" fmla="*/ 3268596 h 4852299"/>
              <a:gd name="connsiteX5" fmla="*/ 0 w 4649001"/>
              <a:gd name="connsiteY5" fmla="*/ 4852299 h 4852299"/>
              <a:gd name="connsiteX0" fmla="*/ 8396 w 4657397"/>
              <a:gd name="connsiteY0" fmla="*/ 4852299 h 4852299"/>
              <a:gd name="connsiteX1" fmla="*/ 1 w 4657397"/>
              <a:gd name="connsiteY1" fmla="*/ 3807 h 4852299"/>
              <a:gd name="connsiteX2" fmla="*/ 2301467 w 4657397"/>
              <a:gd name="connsiteY2" fmla="*/ 0 h 4852299"/>
              <a:gd name="connsiteX3" fmla="*/ 4657397 w 4657397"/>
              <a:gd name="connsiteY3" fmla="*/ 743359 h 4852299"/>
              <a:gd name="connsiteX4" fmla="*/ 4657000 w 4657397"/>
              <a:gd name="connsiteY4" fmla="*/ 3268596 h 4852299"/>
              <a:gd name="connsiteX5" fmla="*/ 8396 w 4657397"/>
              <a:gd name="connsiteY5" fmla="*/ 4852299 h 485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7397" h="4852299">
                <a:moveTo>
                  <a:pt x="8396" y="4852299"/>
                </a:moveTo>
                <a:cubicBezTo>
                  <a:pt x="8528" y="2998743"/>
                  <a:pt x="-131" y="1857363"/>
                  <a:pt x="1" y="3807"/>
                </a:cubicBezTo>
                <a:lnTo>
                  <a:pt x="2301467" y="0"/>
                </a:lnTo>
                <a:lnTo>
                  <a:pt x="4657397" y="743359"/>
                </a:lnTo>
                <a:cubicBezTo>
                  <a:pt x="4657265" y="1585105"/>
                  <a:pt x="4657132" y="2426850"/>
                  <a:pt x="4657000" y="3268596"/>
                </a:cubicBezTo>
                <a:lnTo>
                  <a:pt x="8396" y="4852299"/>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5" name="Zástupný symbol obrázku 4">
            <a:extLst>
              <a:ext uri="{FF2B5EF4-FFF2-40B4-BE49-F238E27FC236}">
                <a16:creationId xmlns:a16="http://schemas.microsoft.com/office/drawing/2014/main" id="{6EFDB9B7-8CAA-46D8-AA1F-D840BD257321}"/>
              </a:ext>
            </a:extLst>
          </p:cNvPr>
          <p:cNvSpPr>
            <a:spLocks noGrp="1"/>
          </p:cNvSpPr>
          <p:nvPr>
            <p:ph type="pic" sz="quarter" idx="23" hasCustomPrompt="1"/>
          </p:nvPr>
        </p:nvSpPr>
        <p:spPr>
          <a:xfrm>
            <a:off x="6741084" y="2903303"/>
            <a:ext cx="5456883" cy="3468573"/>
          </a:xfrm>
          <a:custGeom>
            <a:avLst/>
            <a:gdLst>
              <a:gd name="connsiteX0" fmla="*/ 0 w 5659437"/>
              <a:gd name="connsiteY0" fmla="*/ 2695575 h 2695575"/>
              <a:gd name="connsiteX1" fmla="*/ 673894 w 5659437"/>
              <a:gd name="connsiteY1" fmla="*/ 0 h 2695575"/>
              <a:gd name="connsiteX2" fmla="*/ 5659437 w 5659437"/>
              <a:gd name="connsiteY2" fmla="*/ 0 h 2695575"/>
              <a:gd name="connsiteX3" fmla="*/ 4985543 w 5659437"/>
              <a:gd name="connsiteY3" fmla="*/ 2695575 h 2695575"/>
              <a:gd name="connsiteX4" fmla="*/ 0 w 5659437"/>
              <a:gd name="connsiteY4" fmla="*/ 2695575 h 2695575"/>
              <a:gd name="connsiteX0" fmla="*/ 0 w 5659437"/>
              <a:gd name="connsiteY0" fmla="*/ 3044367 h 3044367"/>
              <a:gd name="connsiteX1" fmla="*/ 211981 w 5659437"/>
              <a:gd name="connsiteY1" fmla="*/ 0 h 3044367"/>
              <a:gd name="connsiteX2" fmla="*/ 5659437 w 5659437"/>
              <a:gd name="connsiteY2" fmla="*/ 348792 h 3044367"/>
              <a:gd name="connsiteX3" fmla="*/ 4985543 w 5659437"/>
              <a:gd name="connsiteY3" fmla="*/ 3044367 h 3044367"/>
              <a:gd name="connsiteX4" fmla="*/ 0 w 5659437"/>
              <a:gd name="connsiteY4" fmla="*/ 3044367 h 3044367"/>
              <a:gd name="connsiteX0" fmla="*/ 23689 w 5447456"/>
              <a:gd name="connsiteY0" fmla="*/ 2167674 h 3044367"/>
              <a:gd name="connsiteX1" fmla="*/ 0 w 5447456"/>
              <a:gd name="connsiteY1" fmla="*/ 0 h 3044367"/>
              <a:gd name="connsiteX2" fmla="*/ 5447456 w 5447456"/>
              <a:gd name="connsiteY2" fmla="*/ 348792 h 3044367"/>
              <a:gd name="connsiteX3" fmla="*/ 4773562 w 5447456"/>
              <a:gd name="connsiteY3" fmla="*/ 3044367 h 3044367"/>
              <a:gd name="connsiteX4" fmla="*/ 23689 w 5447456"/>
              <a:gd name="connsiteY4" fmla="*/ 2167674 h 3044367"/>
              <a:gd name="connsiteX0" fmla="*/ 23689 w 5452292"/>
              <a:gd name="connsiteY0" fmla="*/ 2167674 h 3468573"/>
              <a:gd name="connsiteX1" fmla="*/ 0 w 5452292"/>
              <a:gd name="connsiteY1" fmla="*/ 0 h 3468573"/>
              <a:gd name="connsiteX2" fmla="*/ 5447456 w 5452292"/>
              <a:gd name="connsiteY2" fmla="*/ 348792 h 3468573"/>
              <a:gd name="connsiteX3" fmla="*/ 5452292 w 5452292"/>
              <a:gd name="connsiteY3" fmla="*/ 3468573 h 3468573"/>
              <a:gd name="connsiteX4" fmla="*/ 23689 w 5452292"/>
              <a:gd name="connsiteY4" fmla="*/ 2167674 h 3468573"/>
              <a:gd name="connsiteX0" fmla="*/ 23689 w 5456883"/>
              <a:gd name="connsiteY0" fmla="*/ 2167674 h 3468573"/>
              <a:gd name="connsiteX1" fmla="*/ 0 w 5456883"/>
              <a:gd name="connsiteY1" fmla="*/ 0 h 3468573"/>
              <a:gd name="connsiteX2" fmla="*/ 5456883 w 5456883"/>
              <a:gd name="connsiteY2" fmla="*/ 377072 h 3468573"/>
              <a:gd name="connsiteX3" fmla="*/ 5452292 w 5456883"/>
              <a:gd name="connsiteY3" fmla="*/ 3468573 h 3468573"/>
              <a:gd name="connsiteX4" fmla="*/ 23689 w 5456883"/>
              <a:gd name="connsiteY4" fmla="*/ 2167674 h 346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6883" h="3468573">
                <a:moveTo>
                  <a:pt x="23689" y="2167674"/>
                </a:moveTo>
                <a:lnTo>
                  <a:pt x="0" y="0"/>
                </a:lnTo>
                <a:lnTo>
                  <a:pt x="5456883" y="377072"/>
                </a:lnTo>
                <a:cubicBezTo>
                  <a:pt x="5455353" y="1407572"/>
                  <a:pt x="5453822" y="2438073"/>
                  <a:pt x="5452292" y="3468573"/>
                </a:cubicBezTo>
                <a:lnTo>
                  <a:pt x="23689" y="2167674"/>
                </a:lnTo>
                <a:close/>
              </a:path>
            </a:pathLst>
          </a:custGeom>
          <a:gradFill>
            <a:gsLst>
              <a:gs pos="0">
                <a:schemeClr val="bg1">
                  <a:lumMod val="65000"/>
                </a:schemeClr>
              </a:gs>
              <a:gs pos="100000">
                <a:schemeClr val="bg1">
                  <a:lumMod val="85000"/>
                </a:schemeClr>
              </a:gs>
            </a:gsLst>
            <a:lin ang="10800000" scaled="0"/>
          </a:gradFill>
        </p:spPr>
        <p:txBody>
          <a:bodyPr anchor="ctr">
            <a:normAutofit/>
          </a:bodyPr>
          <a:lstStyle>
            <a:lvl1pPr>
              <a:buNone/>
              <a:defRPr sz="1100"/>
            </a:lvl1pPr>
          </a:lstStyle>
          <a:p>
            <a:r>
              <a:rPr lang="cs-CZ" dirty="0"/>
              <a:t>Vložte obrázek</a:t>
            </a:r>
          </a:p>
        </p:txBody>
      </p:sp>
    </p:spTree>
    <p:extLst>
      <p:ext uri="{BB962C8B-B14F-4D97-AF65-F5344CB8AC3E}">
        <p14:creationId xmlns:p14="http://schemas.microsoft.com/office/powerpoint/2010/main" val="11391485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Kapitola">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32843ED8-1DF7-4BAB-8E56-0295B9562E47}"/>
              </a:ext>
            </a:extLst>
          </p:cNvPr>
          <p:cNvSpPr>
            <a:spLocks noGrp="1"/>
          </p:cNvSpPr>
          <p:nvPr>
            <p:ph type="ftr" sz="quarter" idx="11"/>
          </p:nvPr>
        </p:nvSpPr>
        <p:spPr>
          <a:xfrm>
            <a:off x="444499" y="6173787"/>
            <a:ext cx="6553200" cy="365125"/>
          </a:xfrm>
        </p:spPr>
        <p:txBody>
          <a:bodyPr/>
          <a:lstStyle>
            <a:lvl1pPr algn="l">
              <a:defRPr/>
            </a:lvl1pPr>
          </a:lstStyle>
          <a:p>
            <a:pPr algn="l"/>
            <a:r>
              <a:rPr lang="en-US"/>
              <a:t>Operational Research I, ŠAU, Jan Fábry, 9.11. 2022</a:t>
            </a:r>
            <a:endParaRPr lang="cs-CZ" dirty="0"/>
          </a:p>
        </p:txBody>
      </p:sp>
      <p:sp>
        <p:nvSpPr>
          <p:cNvPr id="5" name="Zástupný symbol pro číslo snímku 4">
            <a:extLst>
              <a:ext uri="{FF2B5EF4-FFF2-40B4-BE49-F238E27FC236}">
                <a16:creationId xmlns:a16="http://schemas.microsoft.com/office/drawing/2014/main" id="{B3D6331E-CB7B-4362-AD65-E326A47E5F5B}"/>
              </a:ext>
            </a:extLst>
          </p:cNvPr>
          <p:cNvSpPr>
            <a:spLocks noGrp="1"/>
          </p:cNvSpPr>
          <p:nvPr>
            <p:ph type="sldNum" sz="quarter" idx="12"/>
          </p:nvPr>
        </p:nvSpPr>
        <p:spPr>
          <a:xfrm>
            <a:off x="9004301" y="6085897"/>
            <a:ext cx="2743200" cy="365125"/>
          </a:xfrm>
        </p:spPr>
        <p:txBody>
          <a:bodyPr/>
          <a:lstStyle/>
          <a:p>
            <a:fld id="{2CCBFC96-D0B0-4748-8307-6E5E2D74C2B0}" type="slidenum">
              <a:rPr lang="cs-CZ" smtClean="0"/>
              <a:t>‹#›</a:t>
            </a:fld>
            <a:endParaRPr lang="cs-CZ"/>
          </a:p>
        </p:txBody>
      </p:sp>
      <p:sp>
        <p:nvSpPr>
          <p:cNvPr id="6" name="Text názvu">
            <a:extLst>
              <a:ext uri="{FF2B5EF4-FFF2-40B4-BE49-F238E27FC236}">
                <a16:creationId xmlns:a16="http://schemas.microsoft.com/office/drawing/2014/main" id="{FF7E7A73-21D0-413A-A71D-342857EBB711}"/>
              </a:ext>
            </a:extLst>
          </p:cNvPr>
          <p:cNvSpPr txBox="1">
            <a:spLocks noGrp="1"/>
          </p:cNvSpPr>
          <p:nvPr>
            <p:ph type="title"/>
          </p:nvPr>
        </p:nvSpPr>
        <p:spPr>
          <a:xfrm>
            <a:off x="444500" y="2973323"/>
            <a:ext cx="6535739" cy="736437"/>
          </a:xfrm>
          <a:prstGeom prst="rect">
            <a:avLst/>
          </a:prstGeom>
        </p:spPr>
        <p:txBody>
          <a:bodyPr/>
          <a:lstStyle/>
          <a:p>
            <a:r>
              <a:t>Text názvu</a:t>
            </a:r>
          </a:p>
        </p:txBody>
      </p:sp>
      <p:sp>
        <p:nvSpPr>
          <p:cNvPr id="7" name="Zástupný text 6">
            <a:extLst>
              <a:ext uri="{FF2B5EF4-FFF2-40B4-BE49-F238E27FC236}">
                <a16:creationId xmlns:a16="http://schemas.microsoft.com/office/drawing/2014/main" id="{48EEE370-3843-4069-B9CB-48DBD1E46234}"/>
              </a:ext>
            </a:extLst>
          </p:cNvPr>
          <p:cNvSpPr>
            <a:spLocks noGrp="1"/>
          </p:cNvSpPr>
          <p:nvPr>
            <p:ph type="body" sz="quarter" idx="21" hasCustomPrompt="1"/>
          </p:nvPr>
        </p:nvSpPr>
        <p:spPr>
          <a:xfrm>
            <a:off x="444500" y="2506663"/>
            <a:ext cx="6535738" cy="448234"/>
          </a:xfrm>
          <a:prstGeom prst="rect">
            <a:avLst/>
          </a:prstGeom>
        </p:spPr>
        <p:txBody>
          <a:bodyPr>
            <a:normAutofit/>
          </a:bodyPr>
          <a:lstStyle>
            <a:lvl1pPr marL="0" indent="0" defTabSz="786384">
              <a:spcBef>
                <a:spcPts val="800"/>
              </a:spcBef>
              <a:buClr>
                <a:srgbClr val="D9D9D9"/>
              </a:buClr>
              <a:buSzTx/>
              <a:buFont typeface="Wingdings"/>
              <a:buNone/>
              <a:defRPr sz="2580" b="1">
                <a:solidFill>
                  <a:schemeClr val="tx2"/>
                </a:solidFill>
              </a:defRPr>
            </a:lvl1pPr>
          </a:lstStyle>
          <a:p>
            <a:r>
              <a:rPr dirty="0" err="1"/>
              <a:t>Kliknutím</a:t>
            </a:r>
            <a:r>
              <a:rPr dirty="0"/>
              <a:t> </a:t>
            </a:r>
            <a:r>
              <a:rPr dirty="0" err="1"/>
              <a:t>vložíte</a:t>
            </a:r>
            <a:r>
              <a:rPr dirty="0"/>
              <a:t> </a:t>
            </a:r>
            <a:r>
              <a:rPr dirty="0" err="1"/>
              <a:t>číslo</a:t>
            </a:r>
            <a:r>
              <a:rPr dirty="0"/>
              <a:t> </a:t>
            </a:r>
            <a:r>
              <a:rPr dirty="0" err="1"/>
              <a:t>kapitoly</a:t>
            </a:r>
            <a:r>
              <a:rPr dirty="0"/>
              <a:t>.</a:t>
            </a:r>
          </a:p>
        </p:txBody>
      </p:sp>
      <p:sp>
        <p:nvSpPr>
          <p:cNvPr id="8" name="Text úrovně 1">
            <a:extLst>
              <a:ext uri="{FF2B5EF4-FFF2-40B4-BE49-F238E27FC236}">
                <a16:creationId xmlns:a16="http://schemas.microsoft.com/office/drawing/2014/main" id="{CB2A18A9-072A-4C1E-8A0B-C14E9E74A602}"/>
              </a:ext>
            </a:extLst>
          </p:cNvPr>
          <p:cNvSpPr txBox="1">
            <a:spLocks noGrp="1"/>
          </p:cNvSpPr>
          <p:nvPr>
            <p:ph type="body" sz="quarter" idx="23" hasCustomPrompt="1"/>
          </p:nvPr>
        </p:nvSpPr>
        <p:spPr>
          <a:xfrm>
            <a:off x="444500" y="3718814"/>
            <a:ext cx="6553200" cy="2276380"/>
          </a:xfrm>
          <a:prstGeom prst="rect">
            <a:avLst/>
          </a:prstGeom>
        </p:spPr>
        <p:txBody>
          <a:bodyPr>
            <a:normAutofit/>
          </a:bodyPr>
          <a:lstStyle>
            <a:lvl1pPr marL="0" indent="0">
              <a:lnSpc>
                <a:spcPct val="120000"/>
              </a:lnSpc>
              <a:buClr>
                <a:srgbClr val="D9D9D9"/>
              </a:buClr>
              <a:buSzTx/>
              <a:buFont typeface="Wingdings"/>
              <a:buNone/>
              <a:defRPr sz="1800">
                <a:solidFill>
                  <a:schemeClr val="tx1"/>
                </a:solidFill>
              </a:defRPr>
            </a:lvl1pPr>
          </a:lstStyle>
          <a:p>
            <a:r>
              <a:rPr dirty="0"/>
              <a:t>Text </a:t>
            </a:r>
            <a:r>
              <a:rPr dirty="0" err="1"/>
              <a:t>úrovně</a:t>
            </a:r>
            <a:r>
              <a:rPr dirty="0"/>
              <a:t> 1</a:t>
            </a:r>
          </a:p>
        </p:txBody>
      </p:sp>
      <p:sp>
        <p:nvSpPr>
          <p:cNvPr id="12" name="Zástupný symbol obrázku 11">
            <a:extLst>
              <a:ext uri="{FF2B5EF4-FFF2-40B4-BE49-F238E27FC236}">
                <a16:creationId xmlns:a16="http://schemas.microsoft.com/office/drawing/2014/main" id="{1F90B6E8-8A32-4354-A1C5-8B5012EA2982}"/>
              </a:ext>
            </a:extLst>
          </p:cNvPr>
          <p:cNvSpPr>
            <a:spLocks noGrp="1"/>
          </p:cNvSpPr>
          <p:nvPr>
            <p:ph type="pic" sz="quarter" idx="24" hasCustomPrompt="1"/>
          </p:nvPr>
        </p:nvSpPr>
        <p:spPr>
          <a:xfrm>
            <a:off x="7749459" y="0"/>
            <a:ext cx="4442541" cy="6180138"/>
          </a:xfrm>
          <a:custGeom>
            <a:avLst/>
            <a:gdLst>
              <a:gd name="connsiteX0" fmla="*/ 0 w 4440237"/>
              <a:gd name="connsiteY0" fmla="*/ 6180138 h 6180138"/>
              <a:gd name="connsiteX1" fmla="*/ 1110059 w 4440237"/>
              <a:gd name="connsiteY1" fmla="*/ 0 h 6180138"/>
              <a:gd name="connsiteX2" fmla="*/ 4440237 w 4440237"/>
              <a:gd name="connsiteY2" fmla="*/ 0 h 6180138"/>
              <a:gd name="connsiteX3" fmla="*/ 3330178 w 4440237"/>
              <a:gd name="connsiteY3" fmla="*/ 6180138 h 6180138"/>
              <a:gd name="connsiteX4" fmla="*/ 0 w 4440237"/>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3332482 w 4442541"/>
              <a:gd name="connsiteY3" fmla="*/ 6180138 h 6180138"/>
              <a:gd name="connsiteX4" fmla="*/ 2304 w 4442541"/>
              <a:gd name="connsiteY4" fmla="*/ 6180138 h 6180138"/>
              <a:gd name="connsiteX0" fmla="*/ 2304 w 4444845"/>
              <a:gd name="connsiteY0" fmla="*/ 6180138 h 6180138"/>
              <a:gd name="connsiteX1" fmla="*/ 0 w 4444845"/>
              <a:gd name="connsiteY1" fmla="*/ 0 h 6180138"/>
              <a:gd name="connsiteX2" fmla="*/ 4442541 w 4444845"/>
              <a:gd name="connsiteY2" fmla="*/ 0 h 6180138"/>
              <a:gd name="connsiteX3" fmla="*/ 4444845 w 4444845"/>
              <a:gd name="connsiteY3" fmla="*/ 4577581 h 6180138"/>
              <a:gd name="connsiteX4" fmla="*/ 2304 w 4444845"/>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4435418 w 4442541"/>
              <a:gd name="connsiteY3" fmla="*/ 4605861 h 6180138"/>
              <a:gd name="connsiteX4" fmla="*/ 2304 w 4442541"/>
              <a:gd name="connsiteY4" fmla="*/ 6180138 h 618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541" h="6180138">
                <a:moveTo>
                  <a:pt x="2304" y="6180138"/>
                </a:moveTo>
                <a:lnTo>
                  <a:pt x="0" y="0"/>
                </a:lnTo>
                <a:lnTo>
                  <a:pt x="4442541" y="0"/>
                </a:lnTo>
                <a:cubicBezTo>
                  <a:pt x="4440167" y="1535287"/>
                  <a:pt x="4437792" y="3070574"/>
                  <a:pt x="4435418" y="4605861"/>
                </a:cubicBezTo>
                <a:lnTo>
                  <a:pt x="2304" y="6180138"/>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Tree>
    <p:extLst>
      <p:ext uri="{BB962C8B-B14F-4D97-AF65-F5344CB8AC3E}">
        <p14:creationId xmlns:p14="http://schemas.microsoft.com/office/powerpoint/2010/main" val="32176775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Obsa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Operational Research I, ŠAU, Jan Fábry, 9.11. 2022</a:t>
            </a:r>
            <a:endParaRPr lang="cs-CZ" dirty="0"/>
          </a:p>
        </p:txBody>
      </p:sp>
    </p:spTree>
    <p:extLst>
      <p:ext uri="{BB962C8B-B14F-4D97-AF65-F5344CB8AC3E}">
        <p14:creationId xmlns:p14="http://schemas.microsoft.com/office/powerpoint/2010/main" val="38186673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bsah - prázdn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Operational Research I, ŠAU, Jan Fábry, 9.11. 2022</a:t>
            </a:r>
            <a:endParaRPr lang="cs-CZ" dirty="0"/>
          </a:p>
        </p:txBody>
      </p:sp>
    </p:spTree>
    <p:extLst>
      <p:ext uri="{BB962C8B-B14F-4D97-AF65-F5344CB8AC3E}">
        <p14:creationId xmlns:p14="http://schemas.microsoft.com/office/powerpoint/2010/main" val="739483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 velký obrázek">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1359337"/>
            <a:ext cx="11308968" cy="456045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hasCustomPrompt="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rPr lang="cs-CZ" dirty="0" err="1"/>
              <a:t>Title</a:t>
            </a:r>
            <a:r>
              <a:rPr lang="cs-CZ" dirty="0"/>
              <a:t> text</a:t>
            </a:r>
            <a:endParaRPr dirty="0"/>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r>
              <a:rPr lang="en-US"/>
              <a:t>Operational Research I, ŠAU, Jan Fábry, 9.11. 2022</a:t>
            </a:r>
            <a:endParaRPr lang="cs-CZ" dirty="0"/>
          </a:p>
        </p:txBody>
      </p:sp>
      <p:pic>
        <p:nvPicPr>
          <p:cNvPr id="6" name="Obrázek 5">
            <a:extLst>
              <a:ext uri="{FF2B5EF4-FFF2-40B4-BE49-F238E27FC236}">
                <a16:creationId xmlns:a16="http://schemas.microsoft.com/office/drawing/2014/main" id="{31442263-2279-4C0A-A44D-EE231878F6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579462" y="208688"/>
            <a:ext cx="1458659" cy="857950"/>
          </a:xfrm>
          <a:prstGeom prst="rect">
            <a:avLst/>
          </a:prstGeom>
        </p:spPr>
      </p:pic>
    </p:spTree>
    <p:extLst>
      <p:ext uri="{BB962C8B-B14F-4D97-AF65-F5344CB8AC3E}">
        <p14:creationId xmlns:p14="http://schemas.microsoft.com/office/powerpoint/2010/main" val="6033682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bsah - obráz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428945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lang="cs-CZ" dirty="0"/>
              <a:t>Text úrovně 1</a:t>
            </a:r>
          </a:p>
          <a:p>
            <a:pPr lvl="1"/>
            <a:r>
              <a:rPr lang="cs-CZ" dirty="0"/>
              <a:t>Text úrovně 2</a:t>
            </a:r>
          </a:p>
          <a:p>
            <a:pPr lvl="2"/>
            <a:r>
              <a:rPr lang="cs-CZ" dirty="0"/>
              <a:t>Text úrovně 2</a:t>
            </a:r>
          </a:p>
          <a:p>
            <a:pPr lvl="3"/>
            <a:r>
              <a:rPr lang="cs-CZ" dirty="0"/>
              <a:t>Text úrovně 3</a:t>
            </a:r>
          </a:p>
          <a:p>
            <a:pPr lvl="4"/>
            <a:r>
              <a:rPr lang="cs-CZ" dirty="0"/>
              <a:t>Text úrovně 4</a:t>
            </a:r>
          </a:p>
          <a:p>
            <a:pPr lvl="5"/>
            <a:r>
              <a:rPr lang="cs-CZ" dirty="0"/>
              <a:t>Text úrovně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Operational Research I, ŠAU, Jan Fábry, 9.11. 2022</a:t>
            </a:r>
            <a:endParaRPr lang="cs-CZ" dirty="0"/>
          </a:p>
        </p:txBody>
      </p:sp>
      <p:sp>
        <p:nvSpPr>
          <p:cNvPr id="3" name="Zástupný symbol obrázku 2">
            <a:extLst>
              <a:ext uri="{FF2B5EF4-FFF2-40B4-BE49-F238E27FC236}">
                <a16:creationId xmlns:a16="http://schemas.microsoft.com/office/drawing/2014/main" id="{DB6AB0FB-5C1D-4B7A-8CE7-F1BF56E2E1C4}"/>
              </a:ext>
            </a:extLst>
          </p:cNvPr>
          <p:cNvSpPr>
            <a:spLocks noGrp="1"/>
          </p:cNvSpPr>
          <p:nvPr>
            <p:ph type="pic" sz="quarter" idx="24" hasCustomPrompt="1"/>
          </p:nvPr>
        </p:nvSpPr>
        <p:spPr>
          <a:xfrm>
            <a:off x="6320573" y="1654135"/>
            <a:ext cx="5429911" cy="4289453"/>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Tree>
    <p:extLst>
      <p:ext uri="{BB962C8B-B14F-4D97-AF65-F5344CB8AC3E}">
        <p14:creationId xmlns:p14="http://schemas.microsoft.com/office/powerpoint/2010/main" val="29880235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Obsah - 4 obrázk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Zástupný symbol obrázku 3">
            <a:extLst>
              <a:ext uri="{FF2B5EF4-FFF2-40B4-BE49-F238E27FC236}">
                <a16:creationId xmlns:a16="http://schemas.microsoft.com/office/drawing/2014/main" id="{AB7F9E6A-777D-44DD-A47B-5DD5FC8C8A86}"/>
              </a:ext>
            </a:extLst>
          </p:cNvPr>
          <p:cNvSpPr>
            <a:spLocks noGrp="1"/>
          </p:cNvSpPr>
          <p:nvPr>
            <p:ph type="pic" sz="quarter" idx="25" hasCustomPrompt="1"/>
          </p:nvPr>
        </p:nvSpPr>
        <p:spPr>
          <a:xfrm>
            <a:off x="9002780" y="1515861"/>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0" name="Zástupný symbol obrázku 3">
            <a:extLst>
              <a:ext uri="{FF2B5EF4-FFF2-40B4-BE49-F238E27FC236}">
                <a16:creationId xmlns:a16="http://schemas.microsoft.com/office/drawing/2014/main" id="{EDCA234F-0E17-4D14-AB29-11CFBF7D94B5}"/>
              </a:ext>
            </a:extLst>
          </p:cNvPr>
          <p:cNvSpPr>
            <a:spLocks noGrp="1"/>
          </p:cNvSpPr>
          <p:nvPr>
            <p:ph type="pic" sz="quarter" idx="26" hasCustomPrompt="1"/>
          </p:nvPr>
        </p:nvSpPr>
        <p:spPr>
          <a:xfrm>
            <a:off x="5990209" y="1515860"/>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1" name="Zástupný symbol obrázku 3">
            <a:extLst>
              <a:ext uri="{FF2B5EF4-FFF2-40B4-BE49-F238E27FC236}">
                <a16:creationId xmlns:a16="http://schemas.microsoft.com/office/drawing/2014/main" id="{17411511-1D11-48AE-8839-6957854EF4BE}"/>
              </a:ext>
            </a:extLst>
          </p:cNvPr>
          <p:cNvSpPr>
            <a:spLocks noGrp="1"/>
          </p:cNvSpPr>
          <p:nvPr>
            <p:ph type="pic" sz="quarter" idx="27" hasCustomPrompt="1"/>
          </p:nvPr>
        </p:nvSpPr>
        <p:spPr>
          <a:xfrm>
            <a:off x="5990209" y="3648588"/>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2" name="Zástupný symbol obrázku 3">
            <a:extLst>
              <a:ext uri="{FF2B5EF4-FFF2-40B4-BE49-F238E27FC236}">
                <a16:creationId xmlns:a16="http://schemas.microsoft.com/office/drawing/2014/main" id="{D299162E-383C-4EBB-821A-1A31ACCF5315}"/>
              </a:ext>
            </a:extLst>
          </p:cNvPr>
          <p:cNvSpPr>
            <a:spLocks noGrp="1"/>
          </p:cNvSpPr>
          <p:nvPr>
            <p:ph type="pic" sz="quarter" idx="28" hasCustomPrompt="1"/>
          </p:nvPr>
        </p:nvSpPr>
        <p:spPr>
          <a:xfrm>
            <a:off x="9002780" y="3648587"/>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390604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Operational Research I, ŠAU, Jan Fábry, 9.11. 2022</a:t>
            </a:r>
            <a:endParaRPr lang="cs-CZ" dirty="0"/>
          </a:p>
        </p:txBody>
      </p:sp>
    </p:spTree>
    <p:extLst>
      <p:ext uri="{BB962C8B-B14F-4D97-AF65-F5344CB8AC3E}">
        <p14:creationId xmlns:p14="http://schemas.microsoft.com/office/powerpoint/2010/main" val="5696746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Obsah - velký obráz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1359337"/>
            <a:ext cx="11308968" cy="456045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Operational Research I, ŠAU, Jan Fábry, 9.11. 2022</a:t>
            </a:r>
            <a:endParaRPr lang="cs-CZ" dirty="0"/>
          </a:p>
        </p:txBody>
      </p:sp>
    </p:spTree>
    <p:extLst>
      <p:ext uri="{BB962C8B-B14F-4D97-AF65-F5344CB8AC3E}">
        <p14:creationId xmlns:p14="http://schemas.microsoft.com/office/powerpoint/2010/main" val="31029221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bsah - celý obráz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441393"/>
            <a:ext cx="11308968" cy="5478395"/>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Operational Research I, ŠAU, Jan Fábry, 9.11. 2022</a:t>
            </a:r>
            <a:endParaRPr lang="cs-CZ" dirty="0"/>
          </a:p>
        </p:txBody>
      </p:sp>
    </p:spTree>
    <p:extLst>
      <p:ext uri="{BB962C8B-B14F-4D97-AF65-F5344CB8AC3E}">
        <p14:creationId xmlns:p14="http://schemas.microsoft.com/office/powerpoint/2010/main" val="9437072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Kone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ěkuji za pozornost.">
            <a:extLst>
              <a:ext uri="{FF2B5EF4-FFF2-40B4-BE49-F238E27FC236}">
                <a16:creationId xmlns:a16="http://schemas.microsoft.com/office/drawing/2014/main" id="{96DA163D-293A-4071-90D4-4484B7E0ED28}"/>
              </a:ext>
            </a:extLst>
          </p:cNvPr>
          <p:cNvSpPr txBox="1">
            <a:spLocks noGrp="1"/>
          </p:cNvSpPr>
          <p:nvPr>
            <p:ph type="title" hasCustomPrompt="1"/>
          </p:nvPr>
        </p:nvSpPr>
        <p:spPr>
          <a:xfrm>
            <a:off x="701963" y="2701172"/>
            <a:ext cx="10812703" cy="1286628"/>
          </a:xfrm>
          <a:prstGeom prst="rect">
            <a:avLst/>
          </a:prstGeom>
        </p:spPr>
        <p:txBody>
          <a:bodyPr/>
          <a:lstStyle>
            <a:lvl1pPr algn="ctr">
              <a:defRPr sz="6000" b="1"/>
            </a:lvl1pPr>
          </a:lstStyle>
          <a:p>
            <a:r>
              <a:rPr lang="cs-CZ" dirty="0"/>
              <a:t>Děkuji za pozornost.</a:t>
            </a:r>
            <a:endParaRPr dirty="0"/>
          </a:p>
        </p:txBody>
      </p:sp>
      <p:sp>
        <p:nvSpPr>
          <p:cNvPr id="8" name="Jméno">
            <a:extLst>
              <a:ext uri="{FF2B5EF4-FFF2-40B4-BE49-F238E27FC236}">
                <a16:creationId xmlns:a16="http://schemas.microsoft.com/office/drawing/2014/main" id="{16CFA609-4657-4603-9DEA-0A11A05DA0AA}"/>
              </a:ext>
            </a:extLst>
          </p:cNvPr>
          <p:cNvSpPr txBox="1">
            <a:spLocks noGrp="1"/>
          </p:cNvSpPr>
          <p:nvPr>
            <p:ph type="body" sz="quarter" idx="1" hasCustomPrompt="1"/>
          </p:nvPr>
        </p:nvSpPr>
        <p:spPr>
          <a:xfrm>
            <a:off x="701675" y="3987800"/>
            <a:ext cx="10812464" cy="406647"/>
          </a:xfrm>
          <a:prstGeom prst="rect">
            <a:avLst/>
          </a:prstGeom>
        </p:spPr>
        <p:txBody>
          <a:bodyPr/>
          <a:lstStyle>
            <a:lvl1pPr algn="ctr">
              <a:buNone/>
              <a:defRPr sz="2000" b="1"/>
            </a:lvl1pPr>
          </a:lstStyle>
          <a:p>
            <a:r>
              <a:rPr lang="cs-CZ" dirty="0"/>
              <a:t>Jméno</a:t>
            </a:r>
            <a:endParaRPr dirty="0"/>
          </a:p>
        </p:txBody>
      </p:sp>
      <p:sp>
        <p:nvSpPr>
          <p:cNvPr id="10" name="Zástupný text 10">
            <a:extLst>
              <a:ext uri="{FF2B5EF4-FFF2-40B4-BE49-F238E27FC236}">
                <a16:creationId xmlns:a16="http://schemas.microsoft.com/office/drawing/2014/main" id="{EC67C78D-9CD4-4FF3-B15D-7A707D56671E}"/>
              </a:ext>
            </a:extLst>
          </p:cNvPr>
          <p:cNvSpPr>
            <a:spLocks noGrp="1"/>
          </p:cNvSpPr>
          <p:nvPr>
            <p:ph type="body" idx="21" hasCustomPrompt="1"/>
          </p:nvPr>
        </p:nvSpPr>
        <p:spPr>
          <a:xfrm>
            <a:off x="702202" y="4394446"/>
            <a:ext cx="10812465" cy="406647"/>
          </a:xfrm>
          <a:prstGeom prst="rect">
            <a:avLst/>
          </a:prstGeom>
        </p:spPr>
        <p:txBody>
          <a:bodyPr/>
          <a:lstStyle>
            <a:lvl1pPr algn="ctr">
              <a:buNone/>
              <a:defRPr sz="1600" b="1">
                <a:solidFill>
                  <a:schemeClr val="tx2"/>
                </a:solidFill>
              </a:defRPr>
            </a:lvl1pPr>
          </a:lstStyle>
          <a:p>
            <a:r>
              <a:rPr lang="cs-CZ" dirty="0"/>
              <a:t>Pozice</a:t>
            </a:r>
            <a:endParaRPr dirty="0"/>
          </a:p>
        </p:txBody>
      </p:sp>
      <p:sp>
        <p:nvSpPr>
          <p:cNvPr id="12" name="Zástupný text 10">
            <a:extLst>
              <a:ext uri="{FF2B5EF4-FFF2-40B4-BE49-F238E27FC236}">
                <a16:creationId xmlns:a16="http://schemas.microsoft.com/office/drawing/2014/main" id="{AB15E619-4691-4FC1-9F7F-AC937C81A14D}"/>
              </a:ext>
            </a:extLst>
          </p:cNvPr>
          <p:cNvSpPr>
            <a:spLocks noGrp="1"/>
          </p:cNvSpPr>
          <p:nvPr>
            <p:ph type="body" idx="22" hasCustomPrompt="1"/>
          </p:nvPr>
        </p:nvSpPr>
        <p:spPr>
          <a:xfrm>
            <a:off x="707523" y="5207741"/>
            <a:ext cx="10812465" cy="406647"/>
          </a:xfrm>
          <a:prstGeom prst="rect">
            <a:avLst/>
          </a:prstGeom>
        </p:spPr>
        <p:txBody>
          <a:bodyPr/>
          <a:lstStyle>
            <a:lvl1pPr algn="ctr">
              <a:buNone/>
              <a:defRPr sz="1600" b="1">
                <a:solidFill>
                  <a:schemeClr val="bg1">
                    <a:lumMod val="65000"/>
                  </a:schemeClr>
                </a:solidFill>
              </a:defRPr>
            </a:lvl1pPr>
          </a:lstStyle>
          <a:p>
            <a:r>
              <a:rPr lang="cs-CZ" dirty="0"/>
              <a:t>Kontakt</a:t>
            </a:r>
            <a:endParaRPr dirty="0"/>
          </a:p>
        </p:txBody>
      </p:sp>
      <p:sp>
        <p:nvSpPr>
          <p:cNvPr id="2" name="TextovéPole 16">
            <a:extLst>
              <a:ext uri="{FF2B5EF4-FFF2-40B4-BE49-F238E27FC236}">
                <a16:creationId xmlns:a16="http://schemas.microsoft.com/office/drawing/2014/main" id="{98E839B3-B47D-4C13-A9B7-B3202B6A43A4}"/>
              </a:ext>
            </a:extLst>
          </p:cNvPr>
          <p:cNvSpPr txBox="1"/>
          <p:nvPr userDrawn="1"/>
        </p:nvSpPr>
        <p:spPr>
          <a:xfrm>
            <a:off x="747394" y="6073809"/>
            <a:ext cx="10726874"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a:solidFill>
                  <a:schemeClr val="accent2"/>
                </a:solidFill>
              </a:defRPr>
            </a:lvl1pPr>
          </a:lstStyle>
          <a:p>
            <a:r>
              <a:rPr b="1" dirty="0">
                <a:solidFill>
                  <a:schemeClr val="tx2"/>
                </a:solidFill>
                <a:latin typeface="Arial" panose="020B0604020202020204" pitchFamily="34" charset="0"/>
                <a:cs typeface="Arial" panose="020B0604020202020204" pitchFamily="34" charset="0"/>
              </a:rPr>
              <a:t>www.savs.cz</a:t>
            </a:r>
          </a:p>
        </p:txBody>
      </p:sp>
    </p:spTree>
    <p:extLst>
      <p:ext uri="{BB962C8B-B14F-4D97-AF65-F5344CB8AC3E}">
        <p14:creationId xmlns:p14="http://schemas.microsoft.com/office/powerpoint/2010/main" val="37977848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pic>
        <p:nvPicPr>
          <p:cNvPr id="8" name="Untitled-9.png" descr="Untitled-9.png">
            <a:extLst>
              <a:ext uri="{FF2B5EF4-FFF2-40B4-BE49-F238E27FC236}">
                <a16:creationId xmlns:a16="http://schemas.microsoft.com/office/drawing/2014/main" id="{E7213F5E-61A6-4F7C-B817-A43AF5F3E6FF}"/>
              </a:ext>
            </a:extLst>
          </p:cNvPr>
          <p:cNvPicPr>
            <a:picLocks noChangeAspect="1"/>
          </p:cNvPicPr>
          <p:nvPr userDrawn="1"/>
        </p:nvPicPr>
        <p:blipFill rotWithShape="1">
          <a:blip r:embed="rId2"/>
          <a:srcRect t="19324" r="19914"/>
          <a:stretch/>
        </p:blipFill>
        <p:spPr>
          <a:xfrm>
            <a:off x="5848101" y="0"/>
            <a:ext cx="6343899" cy="6390730"/>
          </a:xfrm>
          <a:prstGeom prst="rect">
            <a:avLst/>
          </a:prstGeom>
          <a:ln w="12700">
            <a:miter lim="400000"/>
          </a:ln>
        </p:spPr>
      </p:pic>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rPr dirty="0" err="1"/>
              <a:t>Zadejte</a:t>
            </a:r>
            <a:r>
              <a:rPr dirty="0"/>
              <a:t> </a:t>
            </a:r>
            <a:r>
              <a:rPr dirty="0" err="1"/>
              <a:t>nadpis</a:t>
            </a:r>
            <a:r>
              <a:rPr dirty="0"/>
              <a:t>.</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accent1">
                    <a:lumMod val="75000"/>
                  </a:schemeClr>
                </a:solidFill>
              </a:defRPr>
            </a:lvl1pPr>
            <a:lvl2pPr marL="628650" indent="-171450">
              <a:lnSpc>
                <a:spcPct val="120000"/>
              </a:lnSpc>
              <a:buClr>
                <a:srgbClr val="D9D9D9"/>
              </a:buClr>
              <a:buSzPct val="100000"/>
              <a:buFontTx/>
              <a:buChar char="•"/>
              <a:defRPr sz="1800">
                <a:solidFill>
                  <a:schemeClr val="accent2"/>
                </a:solidFill>
              </a:defRPr>
            </a:lvl2pPr>
            <a:lvl3pPr marL="1120139" indent="-205739">
              <a:lnSpc>
                <a:spcPct val="120000"/>
              </a:lnSpc>
              <a:buClr>
                <a:srgbClr val="D9D9D9"/>
              </a:buClr>
              <a:buFontTx/>
              <a:defRPr sz="1800">
                <a:solidFill>
                  <a:schemeClr val="accent2"/>
                </a:solidFill>
              </a:defRPr>
            </a:lvl3pPr>
            <a:lvl4pPr marL="1600200" indent="-228600">
              <a:lnSpc>
                <a:spcPct val="120000"/>
              </a:lnSpc>
              <a:buClr>
                <a:srgbClr val="D9D9D9"/>
              </a:buClr>
              <a:buFontTx/>
              <a:defRPr sz="1800">
                <a:solidFill>
                  <a:schemeClr val="accent2"/>
                </a:solidFill>
              </a:defRPr>
            </a:lvl4pPr>
            <a:lvl5pPr marL="2057400" indent="-228600">
              <a:lnSpc>
                <a:spcPct val="120000"/>
              </a:lnSpc>
              <a:buClr>
                <a:srgbClr val="D9D9D9"/>
              </a:buClr>
              <a:buSzPct val="100000"/>
              <a:buFontTx/>
              <a:buChar char="•"/>
              <a:defRPr sz="1800">
                <a:solidFill>
                  <a:schemeClr val="accent2"/>
                </a:solidFill>
              </a:defRPr>
            </a:lvl5pPr>
          </a:lstStyle>
          <a:p>
            <a:r>
              <a:rPr dirty="0" err="1"/>
              <a:t>Zadejte</a:t>
            </a:r>
            <a:r>
              <a:rPr dirty="0"/>
              <a:t> </a:t>
            </a:r>
            <a:r>
              <a:rPr dirty="0" err="1"/>
              <a:t>podnadpis</a:t>
            </a:r>
            <a:r>
              <a:rPr dirty="0"/>
              <a:t>.</a:t>
            </a:r>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a:t>Autor</a:t>
            </a:r>
            <a:br>
              <a:rPr lang="cs-CZ" dirty="0"/>
            </a:br>
            <a:r>
              <a:rPr dirty="0"/>
              <a:t>Datum</a:t>
            </a:r>
          </a:p>
        </p:txBody>
      </p:sp>
      <p:pic>
        <p:nvPicPr>
          <p:cNvPr id="13" name="SAVS_logo_vertical_CZ.png" descr="SAVS_logo_vertical_CZ.png">
            <a:extLst>
              <a:ext uri="{FF2B5EF4-FFF2-40B4-BE49-F238E27FC236}">
                <a16:creationId xmlns:a16="http://schemas.microsoft.com/office/drawing/2014/main" id="{CBEA5A7A-3B2D-4ED2-BA09-1DB772D4268A}"/>
              </a:ext>
            </a:extLst>
          </p:cNvPr>
          <p:cNvPicPr>
            <a:picLocks noChangeAspect="1"/>
          </p:cNvPicPr>
          <p:nvPr userDrawn="1"/>
        </p:nvPicPr>
        <p:blipFill>
          <a:blip r:embed="rId3"/>
          <a:stretch>
            <a:fillRect/>
          </a:stretch>
        </p:blipFill>
        <p:spPr>
          <a:xfrm>
            <a:off x="441126" y="450575"/>
            <a:ext cx="1961672" cy="1018170"/>
          </a:xfrm>
          <a:prstGeom prst="rect">
            <a:avLst/>
          </a:prstGeom>
          <a:ln w="12700">
            <a:miter lim="400000"/>
          </a:ln>
        </p:spPr>
      </p:pic>
    </p:spTree>
    <p:extLst>
      <p:ext uri="{BB962C8B-B14F-4D97-AF65-F5344CB8AC3E}">
        <p14:creationId xmlns:p14="http://schemas.microsoft.com/office/powerpoint/2010/main" val="41142438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Úvodní snímek - obrázky">
    <p:spTree>
      <p:nvGrpSpPr>
        <p:cNvPr id="1" name=""/>
        <p:cNvGrpSpPr/>
        <p:nvPr/>
      </p:nvGrpSpPr>
      <p:grpSpPr>
        <a:xfrm>
          <a:off x="0" y="0"/>
          <a:ext cx="0" cy="0"/>
          <a:chOff x="0" y="0"/>
          <a:chExt cx="0" cy="0"/>
        </a:xfrm>
      </p:grpSpPr>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t>Zadejte nadpis.</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accent1">
                    <a:lumMod val="75000"/>
                  </a:schemeClr>
                </a:solidFill>
              </a:defRPr>
            </a:lvl1pPr>
            <a:lvl2pPr marL="628650" indent="-171450">
              <a:lnSpc>
                <a:spcPct val="120000"/>
              </a:lnSpc>
              <a:buClr>
                <a:srgbClr val="D9D9D9"/>
              </a:buClr>
              <a:buSzPct val="100000"/>
              <a:buFontTx/>
              <a:buChar char="•"/>
              <a:defRPr sz="1800">
                <a:solidFill>
                  <a:schemeClr val="accent1">
                    <a:lumMod val="75000"/>
                  </a:schemeClr>
                </a:solidFill>
              </a:defRPr>
            </a:lvl2pPr>
            <a:lvl3pPr marL="1120139" indent="-205739">
              <a:lnSpc>
                <a:spcPct val="120000"/>
              </a:lnSpc>
              <a:buClr>
                <a:srgbClr val="D9D9D9"/>
              </a:buClr>
              <a:buFontTx/>
              <a:defRPr sz="1800">
                <a:solidFill>
                  <a:schemeClr val="accent1">
                    <a:lumMod val="75000"/>
                  </a:schemeClr>
                </a:solidFill>
              </a:defRPr>
            </a:lvl3pPr>
            <a:lvl4pPr marL="1600200" indent="-228600">
              <a:lnSpc>
                <a:spcPct val="120000"/>
              </a:lnSpc>
              <a:buClr>
                <a:srgbClr val="D9D9D9"/>
              </a:buClr>
              <a:buFontTx/>
              <a:defRPr sz="1800">
                <a:solidFill>
                  <a:schemeClr val="accent1">
                    <a:lumMod val="75000"/>
                  </a:schemeClr>
                </a:solidFill>
              </a:defRPr>
            </a:lvl4pPr>
            <a:lvl5pPr marL="2057400" indent="-228600">
              <a:lnSpc>
                <a:spcPct val="120000"/>
              </a:lnSpc>
              <a:buClr>
                <a:srgbClr val="D9D9D9"/>
              </a:buClr>
              <a:buSzPct val="100000"/>
              <a:buFontTx/>
              <a:buChar char="•"/>
              <a:defRPr sz="1800">
                <a:solidFill>
                  <a:schemeClr val="accent1">
                    <a:lumMod val="75000"/>
                  </a:schemeClr>
                </a:solidFill>
              </a:defRPr>
            </a:lvl5pPr>
          </a:lstStyle>
          <a:p>
            <a:r>
              <a:rPr dirty="0" err="1"/>
              <a:t>Zadejte</a:t>
            </a:r>
            <a:r>
              <a:rPr dirty="0"/>
              <a:t> </a:t>
            </a:r>
            <a:r>
              <a:rPr dirty="0" err="1"/>
              <a:t>podnadpis</a:t>
            </a:r>
            <a:r>
              <a:rPr dirty="0"/>
              <a:t>.</a:t>
            </a:r>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a:t>Autor</a:t>
            </a:r>
            <a:br>
              <a:rPr lang="cs-CZ" dirty="0"/>
            </a:br>
            <a:r>
              <a:rPr dirty="0"/>
              <a:t>Datum</a:t>
            </a:r>
          </a:p>
        </p:txBody>
      </p:sp>
      <p:pic>
        <p:nvPicPr>
          <p:cNvPr id="13" name="SAVS_logo_vertical_CZ.png" descr="SAVS_logo_vertical_CZ.png">
            <a:extLst>
              <a:ext uri="{FF2B5EF4-FFF2-40B4-BE49-F238E27FC236}">
                <a16:creationId xmlns:a16="http://schemas.microsoft.com/office/drawing/2014/main" id="{CBEA5A7A-3B2D-4ED2-BA09-1DB772D4268A}"/>
              </a:ext>
            </a:extLst>
          </p:cNvPr>
          <p:cNvPicPr>
            <a:picLocks noChangeAspect="1"/>
          </p:cNvPicPr>
          <p:nvPr userDrawn="1"/>
        </p:nvPicPr>
        <p:blipFill>
          <a:blip r:embed="rId2"/>
          <a:stretch>
            <a:fillRect/>
          </a:stretch>
        </p:blipFill>
        <p:spPr>
          <a:xfrm>
            <a:off x="441126" y="450575"/>
            <a:ext cx="1961672" cy="1018170"/>
          </a:xfrm>
          <a:prstGeom prst="rect">
            <a:avLst/>
          </a:prstGeom>
          <a:ln w="12700">
            <a:miter lim="400000"/>
          </a:ln>
        </p:spPr>
      </p:pic>
      <p:sp>
        <p:nvSpPr>
          <p:cNvPr id="14" name="Zástupný symbol obrázku 11">
            <a:extLst>
              <a:ext uri="{FF2B5EF4-FFF2-40B4-BE49-F238E27FC236}">
                <a16:creationId xmlns:a16="http://schemas.microsoft.com/office/drawing/2014/main" id="{32E4CA52-7B12-4421-8E99-C64B138BA4DE}"/>
              </a:ext>
            </a:extLst>
          </p:cNvPr>
          <p:cNvSpPr>
            <a:spLocks noGrp="1"/>
          </p:cNvSpPr>
          <p:nvPr>
            <p:ph type="pic" sz="quarter" idx="24" hasCustomPrompt="1"/>
          </p:nvPr>
        </p:nvSpPr>
        <p:spPr>
          <a:xfrm>
            <a:off x="11127942" y="-17585"/>
            <a:ext cx="1067297" cy="4642339"/>
          </a:xfrm>
          <a:custGeom>
            <a:avLst/>
            <a:gdLst>
              <a:gd name="connsiteX0" fmla="*/ 0 w 3070225"/>
              <a:gd name="connsiteY0" fmla="*/ 7518400 h 7518400"/>
              <a:gd name="connsiteX1" fmla="*/ 767556 w 3070225"/>
              <a:gd name="connsiteY1" fmla="*/ 0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0225"/>
              <a:gd name="connsiteY0" fmla="*/ 7518400 h 7518400"/>
              <a:gd name="connsiteX1" fmla="*/ 428191 w 3070225"/>
              <a:gd name="connsiteY1" fmla="*/ 2290713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5667"/>
              <a:gd name="connsiteY0" fmla="*/ 7518400 h 7518400"/>
              <a:gd name="connsiteX1" fmla="*/ 428191 w 3075667"/>
              <a:gd name="connsiteY1" fmla="*/ 2290713 h 7518400"/>
              <a:gd name="connsiteX2" fmla="*/ 3070225 w 3075667"/>
              <a:gd name="connsiteY2" fmla="*/ 0 h 7518400"/>
              <a:gd name="connsiteX3" fmla="*/ 3075667 w 3075667"/>
              <a:gd name="connsiteY3" fmla="*/ 7452413 h 7518400"/>
              <a:gd name="connsiteX4" fmla="*/ 0 w 3075667"/>
              <a:gd name="connsiteY4" fmla="*/ 7518400 h 7518400"/>
              <a:gd name="connsiteX0" fmla="*/ 5442 w 2647476"/>
              <a:gd name="connsiteY0" fmla="*/ 5312528 h 7452413"/>
              <a:gd name="connsiteX1" fmla="*/ 0 w 2647476"/>
              <a:gd name="connsiteY1" fmla="*/ 2290713 h 7452413"/>
              <a:gd name="connsiteX2" fmla="*/ 2642034 w 2647476"/>
              <a:gd name="connsiteY2" fmla="*/ 0 h 7452413"/>
              <a:gd name="connsiteX3" fmla="*/ 2647476 w 2647476"/>
              <a:gd name="connsiteY3" fmla="*/ 7452413 h 7452413"/>
              <a:gd name="connsiteX4" fmla="*/ 5442 w 2647476"/>
              <a:gd name="connsiteY4" fmla="*/ 5312528 h 7452413"/>
              <a:gd name="connsiteX0" fmla="*/ 5442 w 2647476"/>
              <a:gd name="connsiteY0" fmla="*/ 5312528 h 7452413"/>
              <a:gd name="connsiteX1" fmla="*/ 0 w 2647476"/>
              <a:gd name="connsiteY1" fmla="*/ 2290713 h 7452413"/>
              <a:gd name="connsiteX2" fmla="*/ 891143 w 2647476"/>
              <a:gd name="connsiteY2" fmla="*/ 1512766 h 7452413"/>
              <a:gd name="connsiteX3" fmla="*/ 2642034 w 2647476"/>
              <a:gd name="connsiteY3" fmla="*/ 0 h 7452413"/>
              <a:gd name="connsiteX4" fmla="*/ 2647476 w 2647476"/>
              <a:gd name="connsiteY4" fmla="*/ 7452413 h 7452413"/>
              <a:gd name="connsiteX5" fmla="*/ 5442 w 2647476"/>
              <a:gd name="connsiteY5" fmla="*/ 5312528 h 7452413"/>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5442 w 2647476"/>
              <a:gd name="connsiteY5" fmla="*/ 3799762 h 5939647"/>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1058196 w 2647476"/>
              <a:gd name="connsiteY5" fmla="*/ 4642339 h 5939647"/>
              <a:gd name="connsiteX6" fmla="*/ 5442 w 2647476"/>
              <a:gd name="connsiteY6" fmla="*/ 3799762 h 5939647"/>
              <a:gd name="connsiteX0" fmla="*/ 5442 w 1064860"/>
              <a:gd name="connsiteY0" fmla="*/ 3799762 h 4642339"/>
              <a:gd name="connsiteX1" fmla="*/ 0 w 1064860"/>
              <a:gd name="connsiteY1" fmla="*/ 777947 h 4642339"/>
              <a:gd name="connsiteX2" fmla="*/ 891143 w 1064860"/>
              <a:gd name="connsiteY2" fmla="*/ 0 h 4642339"/>
              <a:gd name="connsiteX3" fmla="*/ 1050626 w 1064860"/>
              <a:gd name="connsiteY3" fmla="*/ 17095 h 4642339"/>
              <a:gd name="connsiteX4" fmla="*/ 1064860 w 1064860"/>
              <a:gd name="connsiteY4" fmla="*/ 3556932 h 4642339"/>
              <a:gd name="connsiteX5" fmla="*/ 1058196 w 1064860"/>
              <a:gd name="connsiteY5" fmla="*/ 4642339 h 4642339"/>
              <a:gd name="connsiteX6" fmla="*/ 5442 w 1064860"/>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9252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7297" h="4642339">
                <a:moveTo>
                  <a:pt x="5442" y="3799762"/>
                </a:moveTo>
                <a:lnTo>
                  <a:pt x="0" y="777947"/>
                </a:lnTo>
                <a:cubicBezTo>
                  <a:pt x="291186" y="518631"/>
                  <a:pt x="599957" y="259316"/>
                  <a:pt x="891143" y="0"/>
                </a:cubicBezTo>
                <a:lnTo>
                  <a:pt x="1059252" y="17095"/>
                </a:lnTo>
                <a:cubicBezTo>
                  <a:pt x="1063997" y="1197041"/>
                  <a:pt x="1060115" y="2376986"/>
                  <a:pt x="1064860" y="3556932"/>
                </a:cubicBezTo>
                <a:cubicBezTo>
                  <a:pt x="1062639" y="3918734"/>
                  <a:pt x="1069043" y="4280537"/>
                  <a:pt x="1066822" y="4642339"/>
                </a:cubicBezTo>
                <a:lnTo>
                  <a:pt x="5442" y="3799762"/>
                </a:lnTo>
                <a:close/>
              </a:path>
            </a:pathLst>
          </a:custGeom>
          <a:gradFill>
            <a:gsLst>
              <a:gs pos="0">
                <a:schemeClr val="bg1">
                  <a:lumMod val="65000"/>
                  <a:alpha val="0"/>
                </a:schemeClr>
              </a:gs>
              <a:gs pos="100000">
                <a:schemeClr val="bg1">
                  <a:lumMod val="85000"/>
                </a:schemeClr>
              </a:gs>
            </a:gsLst>
            <a:lin ang="10800000" scaled="0"/>
          </a:gradFill>
        </p:spPr>
        <p:txBody>
          <a:bodyPr anchor="ctr">
            <a:normAutofit/>
          </a:bodyPr>
          <a:lstStyle>
            <a:lvl1pPr marL="0" indent="0">
              <a:buNone/>
              <a:defRPr sz="1100"/>
            </a:lvl1pPr>
          </a:lstStyle>
          <a:p>
            <a:r>
              <a:rPr lang="cs-CZ" dirty="0"/>
              <a:t>Vložte obrázek</a:t>
            </a:r>
          </a:p>
        </p:txBody>
      </p:sp>
      <p:sp>
        <p:nvSpPr>
          <p:cNvPr id="15" name="Zástupný symbol obrázku 2">
            <a:extLst>
              <a:ext uri="{FF2B5EF4-FFF2-40B4-BE49-F238E27FC236}">
                <a16:creationId xmlns:a16="http://schemas.microsoft.com/office/drawing/2014/main" id="{0FA1225F-80D4-4960-A1A7-DFCBFDD0069B}"/>
              </a:ext>
            </a:extLst>
          </p:cNvPr>
          <p:cNvSpPr>
            <a:spLocks noGrp="1"/>
          </p:cNvSpPr>
          <p:nvPr>
            <p:ph type="pic" sz="quarter" idx="22" hasCustomPrompt="1"/>
          </p:nvPr>
        </p:nvSpPr>
        <p:spPr>
          <a:xfrm>
            <a:off x="5840210" y="-8792"/>
            <a:ext cx="4657397" cy="4852299"/>
          </a:xfrm>
          <a:custGeom>
            <a:avLst/>
            <a:gdLst>
              <a:gd name="connsiteX0" fmla="*/ 0 w 4677281"/>
              <a:gd name="connsiteY0" fmla="*/ 5588949 h 5588949"/>
              <a:gd name="connsiteX1" fmla="*/ 1169320 w 4677281"/>
              <a:gd name="connsiteY1" fmla="*/ 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77281"/>
              <a:gd name="connsiteY0" fmla="*/ 5588949 h 5588949"/>
              <a:gd name="connsiteX1" fmla="*/ 397 w 4677281"/>
              <a:gd name="connsiteY1" fmla="*/ 2828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49001"/>
              <a:gd name="connsiteY0" fmla="*/ 5560669 h 5560669"/>
              <a:gd name="connsiteX1" fmla="*/ 397 w 4649001"/>
              <a:gd name="connsiteY1" fmla="*/ 0 h 5560669"/>
              <a:gd name="connsiteX2" fmla="*/ 4649001 w 4649001"/>
              <a:gd name="connsiteY2" fmla="*/ 1451729 h 5560669"/>
              <a:gd name="connsiteX3" fmla="*/ 3507961 w 4649001"/>
              <a:gd name="connsiteY3" fmla="*/ 5560669 h 5560669"/>
              <a:gd name="connsiteX4" fmla="*/ 0 w 4649001"/>
              <a:gd name="connsiteY4" fmla="*/ 5560669 h 5560669"/>
              <a:gd name="connsiteX0" fmla="*/ 0 w 4649001"/>
              <a:gd name="connsiteY0" fmla="*/ 5560669 h 5560669"/>
              <a:gd name="connsiteX1" fmla="*/ 397 w 4649001"/>
              <a:gd name="connsiteY1" fmla="*/ 0 h 5560669"/>
              <a:gd name="connsiteX2" fmla="*/ 4649001 w 4649001"/>
              <a:gd name="connsiteY2" fmla="*/ 1451729 h 5560669"/>
              <a:gd name="connsiteX3" fmla="*/ 4648604 w 4649001"/>
              <a:gd name="connsiteY3" fmla="*/ 3976966 h 5560669"/>
              <a:gd name="connsiteX4" fmla="*/ 0 w 4649001"/>
              <a:gd name="connsiteY4" fmla="*/ 5560669 h 5560669"/>
              <a:gd name="connsiteX0" fmla="*/ 0 w 4649001"/>
              <a:gd name="connsiteY0" fmla="*/ 5560669 h 5560669"/>
              <a:gd name="connsiteX1" fmla="*/ 397 w 4649001"/>
              <a:gd name="connsiteY1" fmla="*/ 0 h 5560669"/>
              <a:gd name="connsiteX2" fmla="*/ 2293071 w 4649001"/>
              <a:gd name="connsiteY2" fmla="*/ 708370 h 5560669"/>
              <a:gd name="connsiteX3" fmla="*/ 4649001 w 4649001"/>
              <a:gd name="connsiteY3" fmla="*/ 1451729 h 5560669"/>
              <a:gd name="connsiteX4" fmla="*/ 4648604 w 4649001"/>
              <a:gd name="connsiteY4" fmla="*/ 3976966 h 5560669"/>
              <a:gd name="connsiteX5" fmla="*/ 0 w 4649001"/>
              <a:gd name="connsiteY5" fmla="*/ 5560669 h 5560669"/>
              <a:gd name="connsiteX0" fmla="*/ 17187 w 4666188"/>
              <a:gd name="connsiteY0" fmla="*/ 4852299 h 4852299"/>
              <a:gd name="connsiteX1" fmla="*/ 0 w 4666188"/>
              <a:gd name="connsiteY1" fmla="*/ 3807 h 4852299"/>
              <a:gd name="connsiteX2" fmla="*/ 2310258 w 4666188"/>
              <a:gd name="connsiteY2" fmla="*/ 0 h 4852299"/>
              <a:gd name="connsiteX3" fmla="*/ 4666188 w 4666188"/>
              <a:gd name="connsiteY3" fmla="*/ 743359 h 4852299"/>
              <a:gd name="connsiteX4" fmla="*/ 4665791 w 4666188"/>
              <a:gd name="connsiteY4" fmla="*/ 3268596 h 4852299"/>
              <a:gd name="connsiteX5" fmla="*/ 17187 w 4666188"/>
              <a:gd name="connsiteY5" fmla="*/ 4852299 h 4852299"/>
              <a:gd name="connsiteX0" fmla="*/ 0 w 4649001"/>
              <a:gd name="connsiteY0" fmla="*/ 4852299 h 4852299"/>
              <a:gd name="connsiteX1" fmla="*/ 397 w 4649001"/>
              <a:gd name="connsiteY1" fmla="*/ 3807 h 4852299"/>
              <a:gd name="connsiteX2" fmla="*/ 2293071 w 4649001"/>
              <a:gd name="connsiteY2" fmla="*/ 0 h 4852299"/>
              <a:gd name="connsiteX3" fmla="*/ 4649001 w 4649001"/>
              <a:gd name="connsiteY3" fmla="*/ 743359 h 4852299"/>
              <a:gd name="connsiteX4" fmla="*/ 4648604 w 4649001"/>
              <a:gd name="connsiteY4" fmla="*/ 3268596 h 4852299"/>
              <a:gd name="connsiteX5" fmla="*/ 0 w 4649001"/>
              <a:gd name="connsiteY5" fmla="*/ 4852299 h 4852299"/>
              <a:gd name="connsiteX0" fmla="*/ 8396 w 4657397"/>
              <a:gd name="connsiteY0" fmla="*/ 4852299 h 4852299"/>
              <a:gd name="connsiteX1" fmla="*/ 1 w 4657397"/>
              <a:gd name="connsiteY1" fmla="*/ 3807 h 4852299"/>
              <a:gd name="connsiteX2" fmla="*/ 2301467 w 4657397"/>
              <a:gd name="connsiteY2" fmla="*/ 0 h 4852299"/>
              <a:gd name="connsiteX3" fmla="*/ 4657397 w 4657397"/>
              <a:gd name="connsiteY3" fmla="*/ 743359 h 4852299"/>
              <a:gd name="connsiteX4" fmla="*/ 4657000 w 4657397"/>
              <a:gd name="connsiteY4" fmla="*/ 3268596 h 4852299"/>
              <a:gd name="connsiteX5" fmla="*/ 8396 w 4657397"/>
              <a:gd name="connsiteY5" fmla="*/ 4852299 h 485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7397" h="4852299">
                <a:moveTo>
                  <a:pt x="8396" y="4852299"/>
                </a:moveTo>
                <a:cubicBezTo>
                  <a:pt x="8528" y="2998743"/>
                  <a:pt x="-131" y="1857363"/>
                  <a:pt x="1" y="3807"/>
                </a:cubicBezTo>
                <a:lnTo>
                  <a:pt x="2301467" y="0"/>
                </a:lnTo>
                <a:lnTo>
                  <a:pt x="4657397" y="743359"/>
                </a:lnTo>
                <a:cubicBezTo>
                  <a:pt x="4657265" y="1585105"/>
                  <a:pt x="4657132" y="2426850"/>
                  <a:pt x="4657000" y="3268596"/>
                </a:cubicBezTo>
                <a:lnTo>
                  <a:pt x="8396" y="4852299"/>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5" name="Zástupný symbol obrázku 4">
            <a:extLst>
              <a:ext uri="{FF2B5EF4-FFF2-40B4-BE49-F238E27FC236}">
                <a16:creationId xmlns:a16="http://schemas.microsoft.com/office/drawing/2014/main" id="{6EFDB9B7-8CAA-46D8-AA1F-D840BD257321}"/>
              </a:ext>
            </a:extLst>
          </p:cNvPr>
          <p:cNvSpPr>
            <a:spLocks noGrp="1"/>
          </p:cNvSpPr>
          <p:nvPr>
            <p:ph type="pic" sz="quarter" idx="23" hasCustomPrompt="1"/>
          </p:nvPr>
        </p:nvSpPr>
        <p:spPr>
          <a:xfrm>
            <a:off x="6741084" y="2903303"/>
            <a:ext cx="5456883" cy="3468573"/>
          </a:xfrm>
          <a:custGeom>
            <a:avLst/>
            <a:gdLst>
              <a:gd name="connsiteX0" fmla="*/ 0 w 5659437"/>
              <a:gd name="connsiteY0" fmla="*/ 2695575 h 2695575"/>
              <a:gd name="connsiteX1" fmla="*/ 673894 w 5659437"/>
              <a:gd name="connsiteY1" fmla="*/ 0 h 2695575"/>
              <a:gd name="connsiteX2" fmla="*/ 5659437 w 5659437"/>
              <a:gd name="connsiteY2" fmla="*/ 0 h 2695575"/>
              <a:gd name="connsiteX3" fmla="*/ 4985543 w 5659437"/>
              <a:gd name="connsiteY3" fmla="*/ 2695575 h 2695575"/>
              <a:gd name="connsiteX4" fmla="*/ 0 w 5659437"/>
              <a:gd name="connsiteY4" fmla="*/ 2695575 h 2695575"/>
              <a:gd name="connsiteX0" fmla="*/ 0 w 5659437"/>
              <a:gd name="connsiteY0" fmla="*/ 3044367 h 3044367"/>
              <a:gd name="connsiteX1" fmla="*/ 211981 w 5659437"/>
              <a:gd name="connsiteY1" fmla="*/ 0 h 3044367"/>
              <a:gd name="connsiteX2" fmla="*/ 5659437 w 5659437"/>
              <a:gd name="connsiteY2" fmla="*/ 348792 h 3044367"/>
              <a:gd name="connsiteX3" fmla="*/ 4985543 w 5659437"/>
              <a:gd name="connsiteY3" fmla="*/ 3044367 h 3044367"/>
              <a:gd name="connsiteX4" fmla="*/ 0 w 5659437"/>
              <a:gd name="connsiteY4" fmla="*/ 3044367 h 3044367"/>
              <a:gd name="connsiteX0" fmla="*/ 23689 w 5447456"/>
              <a:gd name="connsiteY0" fmla="*/ 2167674 h 3044367"/>
              <a:gd name="connsiteX1" fmla="*/ 0 w 5447456"/>
              <a:gd name="connsiteY1" fmla="*/ 0 h 3044367"/>
              <a:gd name="connsiteX2" fmla="*/ 5447456 w 5447456"/>
              <a:gd name="connsiteY2" fmla="*/ 348792 h 3044367"/>
              <a:gd name="connsiteX3" fmla="*/ 4773562 w 5447456"/>
              <a:gd name="connsiteY3" fmla="*/ 3044367 h 3044367"/>
              <a:gd name="connsiteX4" fmla="*/ 23689 w 5447456"/>
              <a:gd name="connsiteY4" fmla="*/ 2167674 h 3044367"/>
              <a:gd name="connsiteX0" fmla="*/ 23689 w 5452292"/>
              <a:gd name="connsiteY0" fmla="*/ 2167674 h 3468573"/>
              <a:gd name="connsiteX1" fmla="*/ 0 w 5452292"/>
              <a:gd name="connsiteY1" fmla="*/ 0 h 3468573"/>
              <a:gd name="connsiteX2" fmla="*/ 5447456 w 5452292"/>
              <a:gd name="connsiteY2" fmla="*/ 348792 h 3468573"/>
              <a:gd name="connsiteX3" fmla="*/ 5452292 w 5452292"/>
              <a:gd name="connsiteY3" fmla="*/ 3468573 h 3468573"/>
              <a:gd name="connsiteX4" fmla="*/ 23689 w 5452292"/>
              <a:gd name="connsiteY4" fmla="*/ 2167674 h 3468573"/>
              <a:gd name="connsiteX0" fmla="*/ 23689 w 5456883"/>
              <a:gd name="connsiteY0" fmla="*/ 2167674 h 3468573"/>
              <a:gd name="connsiteX1" fmla="*/ 0 w 5456883"/>
              <a:gd name="connsiteY1" fmla="*/ 0 h 3468573"/>
              <a:gd name="connsiteX2" fmla="*/ 5456883 w 5456883"/>
              <a:gd name="connsiteY2" fmla="*/ 377072 h 3468573"/>
              <a:gd name="connsiteX3" fmla="*/ 5452292 w 5456883"/>
              <a:gd name="connsiteY3" fmla="*/ 3468573 h 3468573"/>
              <a:gd name="connsiteX4" fmla="*/ 23689 w 5456883"/>
              <a:gd name="connsiteY4" fmla="*/ 2167674 h 346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6883" h="3468573">
                <a:moveTo>
                  <a:pt x="23689" y="2167674"/>
                </a:moveTo>
                <a:lnTo>
                  <a:pt x="0" y="0"/>
                </a:lnTo>
                <a:lnTo>
                  <a:pt x="5456883" y="377072"/>
                </a:lnTo>
                <a:cubicBezTo>
                  <a:pt x="5455353" y="1407572"/>
                  <a:pt x="5453822" y="2438073"/>
                  <a:pt x="5452292" y="3468573"/>
                </a:cubicBezTo>
                <a:lnTo>
                  <a:pt x="23689" y="2167674"/>
                </a:lnTo>
                <a:close/>
              </a:path>
            </a:pathLst>
          </a:custGeom>
          <a:gradFill>
            <a:gsLst>
              <a:gs pos="0">
                <a:schemeClr val="bg1">
                  <a:lumMod val="65000"/>
                </a:schemeClr>
              </a:gs>
              <a:gs pos="100000">
                <a:schemeClr val="bg1">
                  <a:lumMod val="85000"/>
                </a:schemeClr>
              </a:gs>
            </a:gsLst>
            <a:lin ang="10800000" scaled="0"/>
          </a:gradFill>
        </p:spPr>
        <p:txBody>
          <a:bodyPr anchor="ctr">
            <a:normAutofit/>
          </a:bodyPr>
          <a:lstStyle>
            <a:lvl1pPr>
              <a:buNone/>
              <a:defRPr sz="1100"/>
            </a:lvl1pPr>
          </a:lstStyle>
          <a:p>
            <a:r>
              <a:rPr lang="cs-CZ" dirty="0"/>
              <a:t>Vložte obrázek</a:t>
            </a:r>
          </a:p>
        </p:txBody>
      </p:sp>
    </p:spTree>
    <p:extLst>
      <p:ext uri="{BB962C8B-B14F-4D97-AF65-F5344CB8AC3E}">
        <p14:creationId xmlns:p14="http://schemas.microsoft.com/office/powerpoint/2010/main" val="24168068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Kapitola">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32843ED8-1DF7-4BAB-8E56-0295B9562E47}"/>
              </a:ext>
            </a:extLst>
          </p:cNvPr>
          <p:cNvSpPr>
            <a:spLocks noGrp="1"/>
          </p:cNvSpPr>
          <p:nvPr>
            <p:ph type="ftr" sz="quarter" idx="11"/>
          </p:nvPr>
        </p:nvSpPr>
        <p:spPr>
          <a:xfrm>
            <a:off x="444499" y="6173787"/>
            <a:ext cx="6553200" cy="365125"/>
          </a:xfrm>
        </p:spPr>
        <p:txBody>
          <a:bodyPr/>
          <a:lstStyle>
            <a:lvl1pPr algn="l">
              <a:defRPr/>
            </a:lvl1pPr>
          </a:lstStyle>
          <a:p>
            <a:pPr algn="l"/>
            <a:r>
              <a:rPr lang="en-US"/>
              <a:t>Operational Research I, ŠAU, Jan Fábry, 9.11. 2022</a:t>
            </a:r>
            <a:endParaRPr lang="cs-CZ" dirty="0"/>
          </a:p>
        </p:txBody>
      </p:sp>
      <p:sp>
        <p:nvSpPr>
          <p:cNvPr id="5" name="Zástupný symbol pro číslo snímku 4">
            <a:extLst>
              <a:ext uri="{FF2B5EF4-FFF2-40B4-BE49-F238E27FC236}">
                <a16:creationId xmlns:a16="http://schemas.microsoft.com/office/drawing/2014/main" id="{B3D6331E-CB7B-4362-AD65-E326A47E5F5B}"/>
              </a:ext>
            </a:extLst>
          </p:cNvPr>
          <p:cNvSpPr>
            <a:spLocks noGrp="1"/>
          </p:cNvSpPr>
          <p:nvPr>
            <p:ph type="sldNum" sz="quarter" idx="12"/>
          </p:nvPr>
        </p:nvSpPr>
        <p:spPr>
          <a:xfrm>
            <a:off x="9004301" y="6085897"/>
            <a:ext cx="2743200" cy="365125"/>
          </a:xfrm>
        </p:spPr>
        <p:txBody>
          <a:bodyPr/>
          <a:lstStyle/>
          <a:p>
            <a:fld id="{2CCBFC96-D0B0-4748-8307-6E5E2D74C2B0}" type="slidenum">
              <a:rPr lang="cs-CZ" smtClean="0"/>
              <a:t>‹#›</a:t>
            </a:fld>
            <a:endParaRPr lang="cs-CZ"/>
          </a:p>
        </p:txBody>
      </p:sp>
      <p:sp>
        <p:nvSpPr>
          <p:cNvPr id="6" name="Text názvu">
            <a:extLst>
              <a:ext uri="{FF2B5EF4-FFF2-40B4-BE49-F238E27FC236}">
                <a16:creationId xmlns:a16="http://schemas.microsoft.com/office/drawing/2014/main" id="{FF7E7A73-21D0-413A-A71D-342857EBB711}"/>
              </a:ext>
            </a:extLst>
          </p:cNvPr>
          <p:cNvSpPr txBox="1">
            <a:spLocks noGrp="1"/>
          </p:cNvSpPr>
          <p:nvPr>
            <p:ph type="title"/>
          </p:nvPr>
        </p:nvSpPr>
        <p:spPr>
          <a:xfrm>
            <a:off x="444500" y="2973323"/>
            <a:ext cx="6535739" cy="736437"/>
          </a:xfrm>
          <a:prstGeom prst="rect">
            <a:avLst/>
          </a:prstGeom>
        </p:spPr>
        <p:txBody>
          <a:bodyPr/>
          <a:lstStyle/>
          <a:p>
            <a:r>
              <a:t>Text názvu</a:t>
            </a:r>
          </a:p>
        </p:txBody>
      </p:sp>
      <p:sp>
        <p:nvSpPr>
          <p:cNvPr id="7" name="Zástupný text 6">
            <a:extLst>
              <a:ext uri="{FF2B5EF4-FFF2-40B4-BE49-F238E27FC236}">
                <a16:creationId xmlns:a16="http://schemas.microsoft.com/office/drawing/2014/main" id="{48EEE370-3843-4069-B9CB-48DBD1E46234}"/>
              </a:ext>
            </a:extLst>
          </p:cNvPr>
          <p:cNvSpPr>
            <a:spLocks noGrp="1"/>
          </p:cNvSpPr>
          <p:nvPr>
            <p:ph type="body" sz="quarter" idx="21" hasCustomPrompt="1"/>
          </p:nvPr>
        </p:nvSpPr>
        <p:spPr>
          <a:xfrm>
            <a:off x="444500" y="2506663"/>
            <a:ext cx="6535738" cy="448234"/>
          </a:xfrm>
          <a:prstGeom prst="rect">
            <a:avLst/>
          </a:prstGeom>
        </p:spPr>
        <p:txBody>
          <a:bodyPr>
            <a:normAutofit/>
          </a:bodyPr>
          <a:lstStyle>
            <a:lvl1pPr marL="0" indent="0" defTabSz="786384">
              <a:spcBef>
                <a:spcPts val="800"/>
              </a:spcBef>
              <a:buClr>
                <a:srgbClr val="D9D9D9"/>
              </a:buClr>
              <a:buSzTx/>
              <a:buFont typeface="Wingdings"/>
              <a:buNone/>
              <a:defRPr sz="2580" b="1">
                <a:solidFill>
                  <a:schemeClr val="accent1">
                    <a:lumMod val="75000"/>
                  </a:schemeClr>
                </a:solidFill>
              </a:defRPr>
            </a:lvl1pPr>
          </a:lstStyle>
          <a:p>
            <a:r>
              <a:rPr dirty="0" err="1"/>
              <a:t>Kliknutím</a:t>
            </a:r>
            <a:r>
              <a:rPr dirty="0"/>
              <a:t> </a:t>
            </a:r>
            <a:r>
              <a:rPr dirty="0" err="1"/>
              <a:t>vložíte</a:t>
            </a:r>
            <a:r>
              <a:rPr dirty="0"/>
              <a:t> </a:t>
            </a:r>
            <a:r>
              <a:rPr dirty="0" err="1"/>
              <a:t>číslo</a:t>
            </a:r>
            <a:r>
              <a:rPr dirty="0"/>
              <a:t> </a:t>
            </a:r>
            <a:r>
              <a:rPr dirty="0" err="1"/>
              <a:t>kapitoly</a:t>
            </a:r>
            <a:r>
              <a:rPr dirty="0"/>
              <a:t>.</a:t>
            </a:r>
          </a:p>
        </p:txBody>
      </p:sp>
      <p:sp>
        <p:nvSpPr>
          <p:cNvPr id="8" name="Text úrovně 1">
            <a:extLst>
              <a:ext uri="{FF2B5EF4-FFF2-40B4-BE49-F238E27FC236}">
                <a16:creationId xmlns:a16="http://schemas.microsoft.com/office/drawing/2014/main" id="{CB2A18A9-072A-4C1E-8A0B-C14E9E74A602}"/>
              </a:ext>
            </a:extLst>
          </p:cNvPr>
          <p:cNvSpPr txBox="1">
            <a:spLocks noGrp="1"/>
          </p:cNvSpPr>
          <p:nvPr>
            <p:ph type="body" sz="quarter" idx="23" hasCustomPrompt="1"/>
          </p:nvPr>
        </p:nvSpPr>
        <p:spPr>
          <a:xfrm>
            <a:off x="444500" y="3718814"/>
            <a:ext cx="6553200" cy="2276380"/>
          </a:xfrm>
          <a:prstGeom prst="rect">
            <a:avLst/>
          </a:prstGeom>
        </p:spPr>
        <p:txBody>
          <a:bodyPr>
            <a:normAutofit/>
          </a:bodyPr>
          <a:lstStyle>
            <a:lvl1pPr marL="0" indent="0">
              <a:lnSpc>
                <a:spcPct val="120000"/>
              </a:lnSpc>
              <a:buClr>
                <a:srgbClr val="D9D9D9"/>
              </a:buClr>
              <a:buSzTx/>
              <a:buFont typeface="Wingdings"/>
              <a:buNone/>
              <a:defRPr sz="1800">
                <a:solidFill>
                  <a:schemeClr val="tx1"/>
                </a:solidFill>
              </a:defRPr>
            </a:lvl1pPr>
          </a:lstStyle>
          <a:p>
            <a:r>
              <a:rPr dirty="0"/>
              <a:t>Text </a:t>
            </a:r>
            <a:r>
              <a:rPr dirty="0" err="1"/>
              <a:t>úrovně</a:t>
            </a:r>
            <a:r>
              <a:rPr dirty="0"/>
              <a:t> 1</a:t>
            </a:r>
          </a:p>
        </p:txBody>
      </p:sp>
      <p:sp>
        <p:nvSpPr>
          <p:cNvPr id="12" name="Zástupný symbol obrázku 11">
            <a:extLst>
              <a:ext uri="{FF2B5EF4-FFF2-40B4-BE49-F238E27FC236}">
                <a16:creationId xmlns:a16="http://schemas.microsoft.com/office/drawing/2014/main" id="{1F90B6E8-8A32-4354-A1C5-8B5012EA2982}"/>
              </a:ext>
            </a:extLst>
          </p:cNvPr>
          <p:cNvSpPr>
            <a:spLocks noGrp="1"/>
          </p:cNvSpPr>
          <p:nvPr>
            <p:ph type="pic" sz="quarter" idx="24" hasCustomPrompt="1"/>
          </p:nvPr>
        </p:nvSpPr>
        <p:spPr>
          <a:xfrm>
            <a:off x="7749459" y="0"/>
            <a:ext cx="4442541" cy="6180138"/>
          </a:xfrm>
          <a:custGeom>
            <a:avLst/>
            <a:gdLst>
              <a:gd name="connsiteX0" fmla="*/ 0 w 4440237"/>
              <a:gd name="connsiteY0" fmla="*/ 6180138 h 6180138"/>
              <a:gd name="connsiteX1" fmla="*/ 1110059 w 4440237"/>
              <a:gd name="connsiteY1" fmla="*/ 0 h 6180138"/>
              <a:gd name="connsiteX2" fmla="*/ 4440237 w 4440237"/>
              <a:gd name="connsiteY2" fmla="*/ 0 h 6180138"/>
              <a:gd name="connsiteX3" fmla="*/ 3330178 w 4440237"/>
              <a:gd name="connsiteY3" fmla="*/ 6180138 h 6180138"/>
              <a:gd name="connsiteX4" fmla="*/ 0 w 4440237"/>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3332482 w 4442541"/>
              <a:gd name="connsiteY3" fmla="*/ 6180138 h 6180138"/>
              <a:gd name="connsiteX4" fmla="*/ 2304 w 4442541"/>
              <a:gd name="connsiteY4" fmla="*/ 6180138 h 6180138"/>
              <a:gd name="connsiteX0" fmla="*/ 2304 w 4444845"/>
              <a:gd name="connsiteY0" fmla="*/ 6180138 h 6180138"/>
              <a:gd name="connsiteX1" fmla="*/ 0 w 4444845"/>
              <a:gd name="connsiteY1" fmla="*/ 0 h 6180138"/>
              <a:gd name="connsiteX2" fmla="*/ 4442541 w 4444845"/>
              <a:gd name="connsiteY2" fmla="*/ 0 h 6180138"/>
              <a:gd name="connsiteX3" fmla="*/ 4444845 w 4444845"/>
              <a:gd name="connsiteY3" fmla="*/ 4577581 h 6180138"/>
              <a:gd name="connsiteX4" fmla="*/ 2304 w 4444845"/>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4435418 w 4442541"/>
              <a:gd name="connsiteY3" fmla="*/ 4605861 h 6180138"/>
              <a:gd name="connsiteX4" fmla="*/ 2304 w 4442541"/>
              <a:gd name="connsiteY4" fmla="*/ 6180138 h 618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541" h="6180138">
                <a:moveTo>
                  <a:pt x="2304" y="6180138"/>
                </a:moveTo>
                <a:lnTo>
                  <a:pt x="0" y="0"/>
                </a:lnTo>
                <a:lnTo>
                  <a:pt x="4442541" y="0"/>
                </a:lnTo>
                <a:cubicBezTo>
                  <a:pt x="4440167" y="1535287"/>
                  <a:pt x="4437792" y="3070574"/>
                  <a:pt x="4435418" y="4605861"/>
                </a:cubicBezTo>
                <a:lnTo>
                  <a:pt x="2304" y="6180138"/>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Tree>
    <p:extLst>
      <p:ext uri="{BB962C8B-B14F-4D97-AF65-F5344CB8AC3E}">
        <p14:creationId xmlns:p14="http://schemas.microsoft.com/office/powerpoint/2010/main" val="37146671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Obsa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Operational Research I, ŠAU, Jan Fábry, 9.11. 2022</a:t>
            </a:r>
            <a:endParaRPr lang="cs-CZ" dirty="0"/>
          </a:p>
        </p:txBody>
      </p:sp>
    </p:spTree>
    <p:extLst>
      <p:ext uri="{BB962C8B-B14F-4D97-AF65-F5344CB8AC3E}">
        <p14:creationId xmlns:p14="http://schemas.microsoft.com/office/powerpoint/2010/main" val="34192368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Obsah - prázdn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Operational Research I, ŠAU, Jan Fábry, 9.11. 2022</a:t>
            </a:r>
            <a:endParaRPr lang="cs-CZ" dirty="0"/>
          </a:p>
        </p:txBody>
      </p:sp>
    </p:spTree>
    <p:extLst>
      <p:ext uri="{BB962C8B-B14F-4D97-AF65-F5344CB8AC3E}">
        <p14:creationId xmlns:p14="http://schemas.microsoft.com/office/powerpoint/2010/main" val="2520359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 celý obrázek">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441393"/>
            <a:ext cx="11308968" cy="5478395"/>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Insert </a:t>
            </a:r>
            <a:r>
              <a:rPr lang="cs-CZ" dirty="0" err="1"/>
              <a:t>picture</a:t>
            </a:r>
            <a:endParaRPr lang="cs-CZ" dirty="0"/>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r>
              <a:rPr lang="en-US"/>
              <a:t>Operational Research I, ŠAU, Jan Fábry, 9.11. 2022</a:t>
            </a:r>
            <a:endParaRPr lang="cs-CZ" dirty="0"/>
          </a:p>
        </p:txBody>
      </p:sp>
    </p:spTree>
    <p:extLst>
      <p:ext uri="{BB962C8B-B14F-4D97-AF65-F5344CB8AC3E}">
        <p14:creationId xmlns:p14="http://schemas.microsoft.com/office/powerpoint/2010/main" val="34615792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Obsah - obráz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428945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lang="cs-CZ" dirty="0"/>
              <a:t>Text úrovně 1</a:t>
            </a:r>
          </a:p>
          <a:p>
            <a:pPr lvl="1"/>
            <a:r>
              <a:rPr lang="cs-CZ" dirty="0"/>
              <a:t>Text úrovně 2</a:t>
            </a:r>
          </a:p>
          <a:p>
            <a:pPr lvl="2"/>
            <a:r>
              <a:rPr lang="cs-CZ" dirty="0"/>
              <a:t>Text úrovně 2</a:t>
            </a:r>
          </a:p>
          <a:p>
            <a:pPr lvl="3"/>
            <a:r>
              <a:rPr lang="cs-CZ" dirty="0"/>
              <a:t>Text úrovně 3</a:t>
            </a:r>
          </a:p>
          <a:p>
            <a:pPr lvl="4"/>
            <a:r>
              <a:rPr lang="cs-CZ" dirty="0"/>
              <a:t>Text úrovně 4</a:t>
            </a:r>
          </a:p>
          <a:p>
            <a:pPr lvl="5"/>
            <a:r>
              <a:rPr lang="cs-CZ" dirty="0"/>
              <a:t>Text úrovně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Operational Research I, ŠAU, Jan Fábry, 9.11. 2022</a:t>
            </a:r>
            <a:endParaRPr lang="cs-CZ" dirty="0"/>
          </a:p>
        </p:txBody>
      </p:sp>
      <p:sp>
        <p:nvSpPr>
          <p:cNvPr id="3" name="Zástupný symbol obrázku 2">
            <a:extLst>
              <a:ext uri="{FF2B5EF4-FFF2-40B4-BE49-F238E27FC236}">
                <a16:creationId xmlns:a16="http://schemas.microsoft.com/office/drawing/2014/main" id="{DB6AB0FB-5C1D-4B7A-8CE7-F1BF56E2E1C4}"/>
              </a:ext>
            </a:extLst>
          </p:cNvPr>
          <p:cNvSpPr>
            <a:spLocks noGrp="1"/>
          </p:cNvSpPr>
          <p:nvPr>
            <p:ph type="pic" sz="quarter" idx="24" hasCustomPrompt="1"/>
          </p:nvPr>
        </p:nvSpPr>
        <p:spPr>
          <a:xfrm>
            <a:off x="6320573" y="1654135"/>
            <a:ext cx="5429911" cy="4289453"/>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Tree>
    <p:extLst>
      <p:ext uri="{BB962C8B-B14F-4D97-AF65-F5344CB8AC3E}">
        <p14:creationId xmlns:p14="http://schemas.microsoft.com/office/powerpoint/2010/main" val="20078690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Obsah - 4 obrázk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Zástupný symbol obrázku 3">
            <a:extLst>
              <a:ext uri="{FF2B5EF4-FFF2-40B4-BE49-F238E27FC236}">
                <a16:creationId xmlns:a16="http://schemas.microsoft.com/office/drawing/2014/main" id="{AB7F9E6A-777D-44DD-A47B-5DD5FC8C8A86}"/>
              </a:ext>
            </a:extLst>
          </p:cNvPr>
          <p:cNvSpPr>
            <a:spLocks noGrp="1"/>
          </p:cNvSpPr>
          <p:nvPr>
            <p:ph type="pic" sz="quarter" idx="25" hasCustomPrompt="1"/>
          </p:nvPr>
        </p:nvSpPr>
        <p:spPr>
          <a:xfrm>
            <a:off x="9002780" y="1515861"/>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0" name="Zástupný symbol obrázku 3">
            <a:extLst>
              <a:ext uri="{FF2B5EF4-FFF2-40B4-BE49-F238E27FC236}">
                <a16:creationId xmlns:a16="http://schemas.microsoft.com/office/drawing/2014/main" id="{EDCA234F-0E17-4D14-AB29-11CFBF7D94B5}"/>
              </a:ext>
            </a:extLst>
          </p:cNvPr>
          <p:cNvSpPr>
            <a:spLocks noGrp="1"/>
          </p:cNvSpPr>
          <p:nvPr>
            <p:ph type="pic" sz="quarter" idx="26" hasCustomPrompt="1"/>
          </p:nvPr>
        </p:nvSpPr>
        <p:spPr>
          <a:xfrm>
            <a:off x="5990209" y="1515860"/>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1" name="Zástupný symbol obrázku 3">
            <a:extLst>
              <a:ext uri="{FF2B5EF4-FFF2-40B4-BE49-F238E27FC236}">
                <a16:creationId xmlns:a16="http://schemas.microsoft.com/office/drawing/2014/main" id="{17411511-1D11-48AE-8839-6957854EF4BE}"/>
              </a:ext>
            </a:extLst>
          </p:cNvPr>
          <p:cNvSpPr>
            <a:spLocks noGrp="1"/>
          </p:cNvSpPr>
          <p:nvPr>
            <p:ph type="pic" sz="quarter" idx="27" hasCustomPrompt="1"/>
          </p:nvPr>
        </p:nvSpPr>
        <p:spPr>
          <a:xfrm>
            <a:off x="5990209" y="3648588"/>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2" name="Zástupný symbol obrázku 3">
            <a:extLst>
              <a:ext uri="{FF2B5EF4-FFF2-40B4-BE49-F238E27FC236}">
                <a16:creationId xmlns:a16="http://schemas.microsoft.com/office/drawing/2014/main" id="{D299162E-383C-4EBB-821A-1A31ACCF5315}"/>
              </a:ext>
            </a:extLst>
          </p:cNvPr>
          <p:cNvSpPr>
            <a:spLocks noGrp="1"/>
          </p:cNvSpPr>
          <p:nvPr>
            <p:ph type="pic" sz="quarter" idx="28" hasCustomPrompt="1"/>
          </p:nvPr>
        </p:nvSpPr>
        <p:spPr>
          <a:xfrm>
            <a:off x="9002780" y="3648587"/>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390604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Operational Research I, ŠAU, Jan Fábry, 9.11. 2022</a:t>
            </a:r>
            <a:endParaRPr lang="cs-CZ" dirty="0"/>
          </a:p>
        </p:txBody>
      </p:sp>
    </p:spTree>
    <p:extLst>
      <p:ext uri="{BB962C8B-B14F-4D97-AF65-F5344CB8AC3E}">
        <p14:creationId xmlns:p14="http://schemas.microsoft.com/office/powerpoint/2010/main" val="396910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Obsah - velký obráz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1359337"/>
            <a:ext cx="11308968" cy="456045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Operational Research I, ŠAU, Jan Fábry, 9.11. 2022</a:t>
            </a:r>
            <a:endParaRPr lang="cs-CZ" dirty="0"/>
          </a:p>
        </p:txBody>
      </p:sp>
    </p:spTree>
    <p:extLst>
      <p:ext uri="{BB962C8B-B14F-4D97-AF65-F5344CB8AC3E}">
        <p14:creationId xmlns:p14="http://schemas.microsoft.com/office/powerpoint/2010/main" val="20253152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Obsah - celý obráz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441393"/>
            <a:ext cx="11308968" cy="5478395"/>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Operational Research I, ŠAU, Jan Fábry, 9.11. 2022</a:t>
            </a:r>
            <a:endParaRPr lang="cs-CZ" dirty="0"/>
          </a:p>
        </p:txBody>
      </p:sp>
    </p:spTree>
    <p:extLst>
      <p:ext uri="{BB962C8B-B14F-4D97-AF65-F5344CB8AC3E}">
        <p14:creationId xmlns:p14="http://schemas.microsoft.com/office/powerpoint/2010/main" val="11334753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Kone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ěkuji za pozornost.">
            <a:extLst>
              <a:ext uri="{FF2B5EF4-FFF2-40B4-BE49-F238E27FC236}">
                <a16:creationId xmlns:a16="http://schemas.microsoft.com/office/drawing/2014/main" id="{96DA163D-293A-4071-90D4-4484B7E0ED28}"/>
              </a:ext>
            </a:extLst>
          </p:cNvPr>
          <p:cNvSpPr txBox="1">
            <a:spLocks noGrp="1"/>
          </p:cNvSpPr>
          <p:nvPr>
            <p:ph type="title" hasCustomPrompt="1"/>
          </p:nvPr>
        </p:nvSpPr>
        <p:spPr>
          <a:xfrm>
            <a:off x="701963" y="2701172"/>
            <a:ext cx="10812703" cy="1286628"/>
          </a:xfrm>
          <a:prstGeom prst="rect">
            <a:avLst/>
          </a:prstGeom>
        </p:spPr>
        <p:txBody>
          <a:bodyPr/>
          <a:lstStyle>
            <a:lvl1pPr algn="ctr">
              <a:defRPr sz="6000" b="1"/>
            </a:lvl1pPr>
          </a:lstStyle>
          <a:p>
            <a:r>
              <a:rPr lang="cs-CZ" dirty="0"/>
              <a:t>Děkuji za pozornost.</a:t>
            </a:r>
            <a:endParaRPr dirty="0"/>
          </a:p>
        </p:txBody>
      </p:sp>
      <p:sp>
        <p:nvSpPr>
          <p:cNvPr id="8" name="Jméno">
            <a:extLst>
              <a:ext uri="{FF2B5EF4-FFF2-40B4-BE49-F238E27FC236}">
                <a16:creationId xmlns:a16="http://schemas.microsoft.com/office/drawing/2014/main" id="{16CFA609-4657-4603-9DEA-0A11A05DA0AA}"/>
              </a:ext>
            </a:extLst>
          </p:cNvPr>
          <p:cNvSpPr txBox="1">
            <a:spLocks noGrp="1"/>
          </p:cNvSpPr>
          <p:nvPr>
            <p:ph type="body" sz="quarter" idx="1" hasCustomPrompt="1"/>
          </p:nvPr>
        </p:nvSpPr>
        <p:spPr>
          <a:xfrm>
            <a:off x="701675" y="3987800"/>
            <a:ext cx="10812464" cy="406647"/>
          </a:xfrm>
          <a:prstGeom prst="rect">
            <a:avLst/>
          </a:prstGeom>
        </p:spPr>
        <p:txBody>
          <a:bodyPr/>
          <a:lstStyle>
            <a:lvl1pPr algn="ctr">
              <a:buNone/>
              <a:defRPr sz="2000" b="1"/>
            </a:lvl1pPr>
          </a:lstStyle>
          <a:p>
            <a:r>
              <a:rPr lang="cs-CZ" dirty="0"/>
              <a:t>Jméno</a:t>
            </a:r>
            <a:endParaRPr dirty="0"/>
          </a:p>
        </p:txBody>
      </p:sp>
      <p:sp>
        <p:nvSpPr>
          <p:cNvPr id="10" name="Zástupný text 10">
            <a:extLst>
              <a:ext uri="{FF2B5EF4-FFF2-40B4-BE49-F238E27FC236}">
                <a16:creationId xmlns:a16="http://schemas.microsoft.com/office/drawing/2014/main" id="{EC67C78D-9CD4-4FF3-B15D-7A707D56671E}"/>
              </a:ext>
            </a:extLst>
          </p:cNvPr>
          <p:cNvSpPr>
            <a:spLocks noGrp="1"/>
          </p:cNvSpPr>
          <p:nvPr>
            <p:ph type="body" idx="21" hasCustomPrompt="1"/>
          </p:nvPr>
        </p:nvSpPr>
        <p:spPr>
          <a:xfrm>
            <a:off x="702202" y="4394446"/>
            <a:ext cx="10812465" cy="406647"/>
          </a:xfrm>
          <a:prstGeom prst="rect">
            <a:avLst/>
          </a:prstGeom>
        </p:spPr>
        <p:txBody>
          <a:bodyPr/>
          <a:lstStyle>
            <a:lvl1pPr algn="ctr">
              <a:buNone/>
              <a:defRPr sz="1600" b="1">
                <a:solidFill>
                  <a:schemeClr val="accent1">
                    <a:lumMod val="75000"/>
                  </a:schemeClr>
                </a:solidFill>
              </a:defRPr>
            </a:lvl1pPr>
          </a:lstStyle>
          <a:p>
            <a:r>
              <a:rPr lang="cs-CZ" dirty="0"/>
              <a:t>Pozice</a:t>
            </a:r>
            <a:endParaRPr dirty="0"/>
          </a:p>
        </p:txBody>
      </p:sp>
      <p:sp>
        <p:nvSpPr>
          <p:cNvPr id="12" name="Zástupný text 10">
            <a:extLst>
              <a:ext uri="{FF2B5EF4-FFF2-40B4-BE49-F238E27FC236}">
                <a16:creationId xmlns:a16="http://schemas.microsoft.com/office/drawing/2014/main" id="{AB15E619-4691-4FC1-9F7F-AC937C81A14D}"/>
              </a:ext>
            </a:extLst>
          </p:cNvPr>
          <p:cNvSpPr>
            <a:spLocks noGrp="1"/>
          </p:cNvSpPr>
          <p:nvPr>
            <p:ph type="body" idx="22" hasCustomPrompt="1"/>
          </p:nvPr>
        </p:nvSpPr>
        <p:spPr>
          <a:xfrm>
            <a:off x="707523" y="5207741"/>
            <a:ext cx="10812465" cy="406647"/>
          </a:xfrm>
          <a:prstGeom prst="rect">
            <a:avLst/>
          </a:prstGeom>
        </p:spPr>
        <p:txBody>
          <a:bodyPr/>
          <a:lstStyle>
            <a:lvl1pPr algn="ctr">
              <a:buNone/>
              <a:defRPr sz="1600" b="1">
                <a:solidFill>
                  <a:schemeClr val="bg1">
                    <a:lumMod val="65000"/>
                  </a:schemeClr>
                </a:solidFill>
              </a:defRPr>
            </a:lvl1pPr>
          </a:lstStyle>
          <a:p>
            <a:r>
              <a:rPr lang="cs-CZ" dirty="0"/>
              <a:t>Kontakt</a:t>
            </a:r>
            <a:endParaRPr dirty="0"/>
          </a:p>
        </p:txBody>
      </p:sp>
      <p:sp>
        <p:nvSpPr>
          <p:cNvPr id="2" name="TextovéPole 16">
            <a:extLst>
              <a:ext uri="{FF2B5EF4-FFF2-40B4-BE49-F238E27FC236}">
                <a16:creationId xmlns:a16="http://schemas.microsoft.com/office/drawing/2014/main" id="{98E839B3-B47D-4C13-A9B7-B3202B6A43A4}"/>
              </a:ext>
            </a:extLst>
          </p:cNvPr>
          <p:cNvSpPr txBox="1"/>
          <p:nvPr userDrawn="1"/>
        </p:nvSpPr>
        <p:spPr>
          <a:xfrm>
            <a:off x="747394" y="6073809"/>
            <a:ext cx="10726874"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a:solidFill>
                  <a:schemeClr val="accent2"/>
                </a:solidFill>
              </a:defRPr>
            </a:lvl1pPr>
          </a:lstStyle>
          <a:p>
            <a:r>
              <a:rPr b="1" dirty="0">
                <a:solidFill>
                  <a:schemeClr val="accent1">
                    <a:lumMod val="75000"/>
                  </a:schemeClr>
                </a:solidFill>
                <a:latin typeface="Arial" panose="020B0604020202020204" pitchFamily="34" charset="0"/>
                <a:cs typeface="Arial" panose="020B0604020202020204" pitchFamily="34" charset="0"/>
              </a:rPr>
              <a:t>www.savs.cz</a:t>
            </a:r>
          </a:p>
        </p:txBody>
      </p:sp>
    </p:spTree>
    <p:extLst>
      <p:ext uri="{BB962C8B-B14F-4D97-AF65-F5344CB8AC3E}">
        <p14:creationId xmlns:p14="http://schemas.microsoft.com/office/powerpoint/2010/main" val="1175413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pic>
        <p:nvPicPr>
          <p:cNvPr id="8" name="Untitled-9.png" descr="Untitled-9.png">
            <a:extLst>
              <a:ext uri="{FF2B5EF4-FFF2-40B4-BE49-F238E27FC236}">
                <a16:creationId xmlns:a16="http://schemas.microsoft.com/office/drawing/2014/main" id="{E7213F5E-61A6-4F7C-B817-A43AF5F3E6FF}"/>
              </a:ext>
            </a:extLst>
          </p:cNvPr>
          <p:cNvPicPr>
            <a:picLocks noChangeAspect="1"/>
          </p:cNvPicPr>
          <p:nvPr userDrawn="1"/>
        </p:nvPicPr>
        <p:blipFill rotWithShape="1">
          <a:blip r:embed="rId2"/>
          <a:srcRect t="19324" r="19914"/>
          <a:stretch/>
        </p:blipFill>
        <p:spPr>
          <a:xfrm>
            <a:off x="5848101" y="0"/>
            <a:ext cx="6343899" cy="6390730"/>
          </a:xfrm>
          <a:prstGeom prst="rect">
            <a:avLst/>
          </a:prstGeom>
          <a:ln w="12700">
            <a:miter lim="400000"/>
          </a:ln>
        </p:spPr>
      </p:pic>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rPr dirty="0" err="1"/>
              <a:t>Zadejte</a:t>
            </a:r>
            <a:r>
              <a:rPr dirty="0"/>
              <a:t> </a:t>
            </a:r>
            <a:r>
              <a:rPr dirty="0" err="1"/>
              <a:t>nadpis</a:t>
            </a:r>
            <a:r>
              <a:rPr dirty="0"/>
              <a:t>.</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bg2"/>
                </a:solidFill>
              </a:defRPr>
            </a:lvl1pPr>
            <a:lvl2pPr marL="628650" indent="-171450">
              <a:lnSpc>
                <a:spcPct val="120000"/>
              </a:lnSpc>
              <a:buClr>
                <a:srgbClr val="D9D9D9"/>
              </a:buClr>
              <a:buSzPct val="100000"/>
              <a:buFontTx/>
              <a:buChar char="•"/>
              <a:defRPr sz="1800">
                <a:solidFill>
                  <a:schemeClr val="bg2"/>
                </a:solidFill>
              </a:defRPr>
            </a:lvl2pPr>
            <a:lvl3pPr marL="1120139" indent="-205739">
              <a:lnSpc>
                <a:spcPct val="120000"/>
              </a:lnSpc>
              <a:buClr>
                <a:srgbClr val="D9D9D9"/>
              </a:buClr>
              <a:buFontTx/>
              <a:defRPr sz="1800">
                <a:solidFill>
                  <a:schemeClr val="bg2"/>
                </a:solidFill>
              </a:defRPr>
            </a:lvl3pPr>
            <a:lvl4pPr marL="1600200" indent="-228600">
              <a:lnSpc>
                <a:spcPct val="120000"/>
              </a:lnSpc>
              <a:buClr>
                <a:srgbClr val="D9D9D9"/>
              </a:buClr>
              <a:buFontTx/>
              <a:defRPr sz="1800">
                <a:solidFill>
                  <a:schemeClr val="bg2"/>
                </a:solidFill>
              </a:defRPr>
            </a:lvl4pPr>
            <a:lvl5pPr marL="2057400" indent="-228600">
              <a:lnSpc>
                <a:spcPct val="120000"/>
              </a:lnSpc>
              <a:buClr>
                <a:srgbClr val="D9D9D9"/>
              </a:buClr>
              <a:buSzPct val="100000"/>
              <a:buFontTx/>
              <a:buChar char="•"/>
              <a:defRPr sz="1800">
                <a:solidFill>
                  <a:schemeClr val="bg2"/>
                </a:solidFill>
              </a:defRPr>
            </a:lvl5pPr>
          </a:lstStyle>
          <a:p>
            <a:r>
              <a:rPr dirty="0" err="1"/>
              <a:t>Zadejte</a:t>
            </a:r>
            <a:r>
              <a:rPr dirty="0"/>
              <a:t> </a:t>
            </a:r>
            <a:r>
              <a:rPr dirty="0" err="1"/>
              <a:t>podnadpis</a:t>
            </a:r>
            <a:r>
              <a:rPr dirty="0"/>
              <a:t>.</a:t>
            </a:r>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a:t>Autor</a:t>
            </a:r>
            <a:br>
              <a:rPr lang="cs-CZ" dirty="0"/>
            </a:br>
            <a:r>
              <a:rPr dirty="0"/>
              <a:t>Datum</a:t>
            </a:r>
          </a:p>
        </p:txBody>
      </p:sp>
      <p:pic>
        <p:nvPicPr>
          <p:cNvPr id="13" name="SAVS_logo_vertical_CZ.png" descr="SAVS_logo_vertical_CZ.png">
            <a:extLst>
              <a:ext uri="{FF2B5EF4-FFF2-40B4-BE49-F238E27FC236}">
                <a16:creationId xmlns:a16="http://schemas.microsoft.com/office/drawing/2014/main" id="{CBEA5A7A-3B2D-4ED2-BA09-1DB772D4268A}"/>
              </a:ext>
            </a:extLst>
          </p:cNvPr>
          <p:cNvPicPr>
            <a:picLocks noChangeAspect="1"/>
          </p:cNvPicPr>
          <p:nvPr userDrawn="1"/>
        </p:nvPicPr>
        <p:blipFill>
          <a:blip r:embed="rId3"/>
          <a:stretch>
            <a:fillRect/>
          </a:stretch>
        </p:blipFill>
        <p:spPr>
          <a:xfrm>
            <a:off x="441126" y="450575"/>
            <a:ext cx="1961672" cy="1018170"/>
          </a:xfrm>
          <a:prstGeom prst="rect">
            <a:avLst/>
          </a:prstGeom>
          <a:ln w="12700">
            <a:miter lim="400000"/>
          </a:ln>
        </p:spPr>
      </p:pic>
    </p:spTree>
    <p:extLst>
      <p:ext uri="{BB962C8B-B14F-4D97-AF65-F5344CB8AC3E}">
        <p14:creationId xmlns:p14="http://schemas.microsoft.com/office/powerpoint/2010/main" val="37236672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Úvodní snímek - obrázky">
    <p:spTree>
      <p:nvGrpSpPr>
        <p:cNvPr id="1" name=""/>
        <p:cNvGrpSpPr/>
        <p:nvPr/>
      </p:nvGrpSpPr>
      <p:grpSpPr>
        <a:xfrm>
          <a:off x="0" y="0"/>
          <a:ext cx="0" cy="0"/>
          <a:chOff x="0" y="0"/>
          <a:chExt cx="0" cy="0"/>
        </a:xfrm>
      </p:grpSpPr>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t>Zadejte nadpis.</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bg2"/>
                </a:solidFill>
              </a:defRPr>
            </a:lvl1pPr>
            <a:lvl2pPr marL="628650" indent="-171450">
              <a:lnSpc>
                <a:spcPct val="120000"/>
              </a:lnSpc>
              <a:buClr>
                <a:srgbClr val="D9D9D9"/>
              </a:buClr>
              <a:buSzPct val="100000"/>
              <a:buFontTx/>
              <a:buChar char="•"/>
              <a:defRPr sz="1800">
                <a:solidFill>
                  <a:schemeClr val="bg2"/>
                </a:solidFill>
              </a:defRPr>
            </a:lvl2pPr>
            <a:lvl3pPr marL="1120139" indent="-205739">
              <a:lnSpc>
                <a:spcPct val="120000"/>
              </a:lnSpc>
              <a:buClr>
                <a:srgbClr val="D9D9D9"/>
              </a:buClr>
              <a:buFontTx/>
              <a:defRPr sz="1800">
                <a:solidFill>
                  <a:schemeClr val="bg2"/>
                </a:solidFill>
              </a:defRPr>
            </a:lvl3pPr>
            <a:lvl4pPr marL="1600200" indent="-228600">
              <a:lnSpc>
                <a:spcPct val="120000"/>
              </a:lnSpc>
              <a:buClr>
                <a:srgbClr val="D9D9D9"/>
              </a:buClr>
              <a:buFontTx/>
              <a:defRPr sz="1800">
                <a:solidFill>
                  <a:schemeClr val="bg2"/>
                </a:solidFill>
              </a:defRPr>
            </a:lvl4pPr>
            <a:lvl5pPr marL="2057400" indent="-228600">
              <a:lnSpc>
                <a:spcPct val="120000"/>
              </a:lnSpc>
              <a:buClr>
                <a:srgbClr val="D9D9D9"/>
              </a:buClr>
              <a:buSzPct val="100000"/>
              <a:buFontTx/>
              <a:buChar char="•"/>
              <a:defRPr sz="1800">
                <a:solidFill>
                  <a:schemeClr val="bg2"/>
                </a:solidFill>
              </a:defRPr>
            </a:lvl5pPr>
          </a:lstStyle>
          <a:p>
            <a:r>
              <a:rPr dirty="0" err="1"/>
              <a:t>Zadejte</a:t>
            </a:r>
            <a:r>
              <a:rPr dirty="0"/>
              <a:t> </a:t>
            </a:r>
            <a:r>
              <a:rPr dirty="0" err="1"/>
              <a:t>podnadpis</a:t>
            </a:r>
            <a:r>
              <a:rPr dirty="0"/>
              <a:t>.</a:t>
            </a:r>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a:t>Autor</a:t>
            </a:r>
            <a:br>
              <a:rPr lang="cs-CZ" dirty="0"/>
            </a:br>
            <a:r>
              <a:rPr dirty="0"/>
              <a:t>Datum</a:t>
            </a:r>
          </a:p>
        </p:txBody>
      </p:sp>
      <p:pic>
        <p:nvPicPr>
          <p:cNvPr id="13" name="SAVS_logo_vertical_CZ.png" descr="SAVS_logo_vertical_CZ.png">
            <a:extLst>
              <a:ext uri="{FF2B5EF4-FFF2-40B4-BE49-F238E27FC236}">
                <a16:creationId xmlns:a16="http://schemas.microsoft.com/office/drawing/2014/main" id="{CBEA5A7A-3B2D-4ED2-BA09-1DB772D4268A}"/>
              </a:ext>
            </a:extLst>
          </p:cNvPr>
          <p:cNvPicPr>
            <a:picLocks noChangeAspect="1"/>
          </p:cNvPicPr>
          <p:nvPr userDrawn="1"/>
        </p:nvPicPr>
        <p:blipFill>
          <a:blip r:embed="rId2"/>
          <a:stretch>
            <a:fillRect/>
          </a:stretch>
        </p:blipFill>
        <p:spPr>
          <a:xfrm>
            <a:off x="441126" y="450575"/>
            <a:ext cx="1961672" cy="1018170"/>
          </a:xfrm>
          <a:prstGeom prst="rect">
            <a:avLst/>
          </a:prstGeom>
          <a:ln w="12700">
            <a:miter lim="400000"/>
          </a:ln>
        </p:spPr>
      </p:pic>
      <p:sp>
        <p:nvSpPr>
          <p:cNvPr id="14" name="Zástupný symbol obrázku 11">
            <a:extLst>
              <a:ext uri="{FF2B5EF4-FFF2-40B4-BE49-F238E27FC236}">
                <a16:creationId xmlns:a16="http://schemas.microsoft.com/office/drawing/2014/main" id="{3BE28B54-6AFB-41A9-A2FC-82BB7DE0DB4F}"/>
              </a:ext>
            </a:extLst>
          </p:cNvPr>
          <p:cNvSpPr>
            <a:spLocks noGrp="1"/>
          </p:cNvSpPr>
          <p:nvPr>
            <p:ph type="pic" sz="quarter" idx="24" hasCustomPrompt="1"/>
          </p:nvPr>
        </p:nvSpPr>
        <p:spPr>
          <a:xfrm>
            <a:off x="11127942" y="-17585"/>
            <a:ext cx="1067297" cy="4642339"/>
          </a:xfrm>
          <a:custGeom>
            <a:avLst/>
            <a:gdLst>
              <a:gd name="connsiteX0" fmla="*/ 0 w 3070225"/>
              <a:gd name="connsiteY0" fmla="*/ 7518400 h 7518400"/>
              <a:gd name="connsiteX1" fmla="*/ 767556 w 3070225"/>
              <a:gd name="connsiteY1" fmla="*/ 0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0225"/>
              <a:gd name="connsiteY0" fmla="*/ 7518400 h 7518400"/>
              <a:gd name="connsiteX1" fmla="*/ 428191 w 3070225"/>
              <a:gd name="connsiteY1" fmla="*/ 2290713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5667"/>
              <a:gd name="connsiteY0" fmla="*/ 7518400 h 7518400"/>
              <a:gd name="connsiteX1" fmla="*/ 428191 w 3075667"/>
              <a:gd name="connsiteY1" fmla="*/ 2290713 h 7518400"/>
              <a:gd name="connsiteX2" fmla="*/ 3070225 w 3075667"/>
              <a:gd name="connsiteY2" fmla="*/ 0 h 7518400"/>
              <a:gd name="connsiteX3" fmla="*/ 3075667 w 3075667"/>
              <a:gd name="connsiteY3" fmla="*/ 7452413 h 7518400"/>
              <a:gd name="connsiteX4" fmla="*/ 0 w 3075667"/>
              <a:gd name="connsiteY4" fmla="*/ 7518400 h 7518400"/>
              <a:gd name="connsiteX0" fmla="*/ 5442 w 2647476"/>
              <a:gd name="connsiteY0" fmla="*/ 5312528 h 7452413"/>
              <a:gd name="connsiteX1" fmla="*/ 0 w 2647476"/>
              <a:gd name="connsiteY1" fmla="*/ 2290713 h 7452413"/>
              <a:gd name="connsiteX2" fmla="*/ 2642034 w 2647476"/>
              <a:gd name="connsiteY2" fmla="*/ 0 h 7452413"/>
              <a:gd name="connsiteX3" fmla="*/ 2647476 w 2647476"/>
              <a:gd name="connsiteY3" fmla="*/ 7452413 h 7452413"/>
              <a:gd name="connsiteX4" fmla="*/ 5442 w 2647476"/>
              <a:gd name="connsiteY4" fmla="*/ 5312528 h 7452413"/>
              <a:gd name="connsiteX0" fmla="*/ 5442 w 2647476"/>
              <a:gd name="connsiteY0" fmla="*/ 5312528 h 7452413"/>
              <a:gd name="connsiteX1" fmla="*/ 0 w 2647476"/>
              <a:gd name="connsiteY1" fmla="*/ 2290713 h 7452413"/>
              <a:gd name="connsiteX2" fmla="*/ 891143 w 2647476"/>
              <a:gd name="connsiteY2" fmla="*/ 1512766 h 7452413"/>
              <a:gd name="connsiteX3" fmla="*/ 2642034 w 2647476"/>
              <a:gd name="connsiteY3" fmla="*/ 0 h 7452413"/>
              <a:gd name="connsiteX4" fmla="*/ 2647476 w 2647476"/>
              <a:gd name="connsiteY4" fmla="*/ 7452413 h 7452413"/>
              <a:gd name="connsiteX5" fmla="*/ 5442 w 2647476"/>
              <a:gd name="connsiteY5" fmla="*/ 5312528 h 7452413"/>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5442 w 2647476"/>
              <a:gd name="connsiteY5" fmla="*/ 3799762 h 5939647"/>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1058196 w 2647476"/>
              <a:gd name="connsiteY5" fmla="*/ 4642339 h 5939647"/>
              <a:gd name="connsiteX6" fmla="*/ 5442 w 2647476"/>
              <a:gd name="connsiteY6" fmla="*/ 3799762 h 5939647"/>
              <a:gd name="connsiteX0" fmla="*/ 5442 w 1064860"/>
              <a:gd name="connsiteY0" fmla="*/ 3799762 h 4642339"/>
              <a:gd name="connsiteX1" fmla="*/ 0 w 1064860"/>
              <a:gd name="connsiteY1" fmla="*/ 777947 h 4642339"/>
              <a:gd name="connsiteX2" fmla="*/ 891143 w 1064860"/>
              <a:gd name="connsiteY2" fmla="*/ 0 h 4642339"/>
              <a:gd name="connsiteX3" fmla="*/ 1050626 w 1064860"/>
              <a:gd name="connsiteY3" fmla="*/ 17095 h 4642339"/>
              <a:gd name="connsiteX4" fmla="*/ 1064860 w 1064860"/>
              <a:gd name="connsiteY4" fmla="*/ 3556932 h 4642339"/>
              <a:gd name="connsiteX5" fmla="*/ 1058196 w 1064860"/>
              <a:gd name="connsiteY5" fmla="*/ 4642339 h 4642339"/>
              <a:gd name="connsiteX6" fmla="*/ 5442 w 1064860"/>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9252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7297" h="4642339">
                <a:moveTo>
                  <a:pt x="5442" y="3799762"/>
                </a:moveTo>
                <a:lnTo>
                  <a:pt x="0" y="777947"/>
                </a:lnTo>
                <a:cubicBezTo>
                  <a:pt x="291186" y="518631"/>
                  <a:pt x="599957" y="259316"/>
                  <a:pt x="891143" y="0"/>
                </a:cubicBezTo>
                <a:lnTo>
                  <a:pt x="1059252" y="17095"/>
                </a:lnTo>
                <a:cubicBezTo>
                  <a:pt x="1063997" y="1197041"/>
                  <a:pt x="1060115" y="2376986"/>
                  <a:pt x="1064860" y="3556932"/>
                </a:cubicBezTo>
                <a:cubicBezTo>
                  <a:pt x="1062639" y="3918734"/>
                  <a:pt x="1069043" y="4280537"/>
                  <a:pt x="1066822" y="4642339"/>
                </a:cubicBezTo>
                <a:lnTo>
                  <a:pt x="5442" y="3799762"/>
                </a:lnTo>
                <a:close/>
              </a:path>
            </a:pathLst>
          </a:custGeom>
          <a:gradFill>
            <a:gsLst>
              <a:gs pos="0">
                <a:schemeClr val="bg1">
                  <a:lumMod val="65000"/>
                  <a:alpha val="0"/>
                </a:schemeClr>
              </a:gs>
              <a:gs pos="100000">
                <a:schemeClr val="bg1">
                  <a:lumMod val="85000"/>
                </a:schemeClr>
              </a:gs>
            </a:gsLst>
            <a:lin ang="10800000" scaled="0"/>
          </a:gradFill>
        </p:spPr>
        <p:txBody>
          <a:bodyPr anchor="ctr">
            <a:normAutofit/>
          </a:bodyPr>
          <a:lstStyle>
            <a:lvl1pPr marL="0" indent="0">
              <a:buNone/>
              <a:defRPr sz="1100"/>
            </a:lvl1pPr>
          </a:lstStyle>
          <a:p>
            <a:r>
              <a:rPr lang="cs-CZ" dirty="0"/>
              <a:t>Vložte obrázek</a:t>
            </a:r>
          </a:p>
        </p:txBody>
      </p:sp>
      <p:sp>
        <p:nvSpPr>
          <p:cNvPr id="15" name="Zástupný symbol obrázku 2">
            <a:extLst>
              <a:ext uri="{FF2B5EF4-FFF2-40B4-BE49-F238E27FC236}">
                <a16:creationId xmlns:a16="http://schemas.microsoft.com/office/drawing/2014/main" id="{F5EB3F67-086B-4ED5-BD80-DA1CC57A1646}"/>
              </a:ext>
            </a:extLst>
          </p:cNvPr>
          <p:cNvSpPr>
            <a:spLocks noGrp="1"/>
          </p:cNvSpPr>
          <p:nvPr>
            <p:ph type="pic" sz="quarter" idx="22" hasCustomPrompt="1"/>
          </p:nvPr>
        </p:nvSpPr>
        <p:spPr>
          <a:xfrm>
            <a:off x="5840210" y="-8792"/>
            <a:ext cx="4657397" cy="4852299"/>
          </a:xfrm>
          <a:custGeom>
            <a:avLst/>
            <a:gdLst>
              <a:gd name="connsiteX0" fmla="*/ 0 w 4677281"/>
              <a:gd name="connsiteY0" fmla="*/ 5588949 h 5588949"/>
              <a:gd name="connsiteX1" fmla="*/ 1169320 w 4677281"/>
              <a:gd name="connsiteY1" fmla="*/ 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77281"/>
              <a:gd name="connsiteY0" fmla="*/ 5588949 h 5588949"/>
              <a:gd name="connsiteX1" fmla="*/ 397 w 4677281"/>
              <a:gd name="connsiteY1" fmla="*/ 2828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49001"/>
              <a:gd name="connsiteY0" fmla="*/ 5560669 h 5560669"/>
              <a:gd name="connsiteX1" fmla="*/ 397 w 4649001"/>
              <a:gd name="connsiteY1" fmla="*/ 0 h 5560669"/>
              <a:gd name="connsiteX2" fmla="*/ 4649001 w 4649001"/>
              <a:gd name="connsiteY2" fmla="*/ 1451729 h 5560669"/>
              <a:gd name="connsiteX3" fmla="*/ 3507961 w 4649001"/>
              <a:gd name="connsiteY3" fmla="*/ 5560669 h 5560669"/>
              <a:gd name="connsiteX4" fmla="*/ 0 w 4649001"/>
              <a:gd name="connsiteY4" fmla="*/ 5560669 h 5560669"/>
              <a:gd name="connsiteX0" fmla="*/ 0 w 4649001"/>
              <a:gd name="connsiteY0" fmla="*/ 5560669 h 5560669"/>
              <a:gd name="connsiteX1" fmla="*/ 397 w 4649001"/>
              <a:gd name="connsiteY1" fmla="*/ 0 h 5560669"/>
              <a:gd name="connsiteX2" fmla="*/ 4649001 w 4649001"/>
              <a:gd name="connsiteY2" fmla="*/ 1451729 h 5560669"/>
              <a:gd name="connsiteX3" fmla="*/ 4648604 w 4649001"/>
              <a:gd name="connsiteY3" fmla="*/ 3976966 h 5560669"/>
              <a:gd name="connsiteX4" fmla="*/ 0 w 4649001"/>
              <a:gd name="connsiteY4" fmla="*/ 5560669 h 5560669"/>
              <a:gd name="connsiteX0" fmla="*/ 0 w 4649001"/>
              <a:gd name="connsiteY0" fmla="*/ 5560669 h 5560669"/>
              <a:gd name="connsiteX1" fmla="*/ 397 w 4649001"/>
              <a:gd name="connsiteY1" fmla="*/ 0 h 5560669"/>
              <a:gd name="connsiteX2" fmla="*/ 2293071 w 4649001"/>
              <a:gd name="connsiteY2" fmla="*/ 708370 h 5560669"/>
              <a:gd name="connsiteX3" fmla="*/ 4649001 w 4649001"/>
              <a:gd name="connsiteY3" fmla="*/ 1451729 h 5560669"/>
              <a:gd name="connsiteX4" fmla="*/ 4648604 w 4649001"/>
              <a:gd name="connsiteY4" fmla="*/ 3976966 h 5560669"/>
              <a:gd name="connsiteX5" fmla="*/ 0 w 4649001"/>
              <a:gd name="connsiteY5" fmla="*/ 5560669 h 5560669"/>
              <a:gd name="connsiteX0" fmla="*/ 17187 w 4666188"/>
              <a:gd name="connsiteY0" fmla="*/ 4852299 h 4852299"/>
              <a:gd name="connsiteX1" fmla="*/ 0 w 4666188"/>
              <a:gd name="connsiteY1" fmla="*/ 3807 h 4852299"/>
              <a:gd name="connsiteX2" fmla="*/ 2310258 w 4666188"/>
              <a:gd name="connsiteY2" fmla="*/ 0 h 4852299"/>
              <a:gd name="connsiteX3" fmla="*/ 4666188 w 4666188"/>
              <a:gd name="connsiteY3" fmla="*/ 743359 h 4852299"/>
              <a:gd name="connsiteX4" fmla="*/ 4665791 w 4666188"/>
              <a:gd name="connsiteY4" fmla="*/ 3268596 h 4852299"/>
              <a:gd name="connsiteX5" fmla="*/ 17187 w 4666188"/>
              <a:gd name="connsiteY5" fmla="*/ 4852299 h 4852299"/>
              <a:gd name="connsiteX0" fmla="*/ 0 w 4649001"/>
              <a:gd name="connsiteY0" fmla="*/ 4852299 h 4852299"/>
              <a:gd name="connsiteX1" fmla="*/ 397 w 4649001"/>
              <a:gd name="connsiteY1" fmla="*/ 3807 h 4852299"/>
              <a:gd name="connsiteX2" fmla="*/ 2293071 w 4649001"/>
              <a:gd name="connsiteY2" fmla="*/ 0 h 4852299"/>
              <a:gd name="connsiteX3" fmla="*/ 4649001 w 4649001"/>
              <a:gd name="connsiteY3" fmla="*/ 743359 h 4852299"/>
              <a:gd name="connsiteX4" fmla="*/ 4648604 w 4649001"/>
              <a:gd name="connsiteY4" fmla="*/ 3268596 h 4852299"/>
              <a:gd name="connsiteX5" fmla="*/ 0 w 4649001"/>
              <a:gd name="connsiteY5" fmla="*/ 4852299 h 4852299"/>
              <a:gd name="connsiteX0" fmla="*/ 8396 w 4657397"/>
              <a:gd name="connsiteY0" fmla="*/ 4852299 h 4852299"/>
              <a:gd name="connsiteX1" fmla="*/ 1 w 4657397"/>
              <a:gd name="connsiteY1" fmla="*/ 3807 h 4852299"/>
              <a:gd name="connsiteX2" fmla="*/ 2301467 w 4657397"/>
              <a:gd name="connsiteY2" fmla="*/ 0 h 4852299"/>
              <a:gd name="connsiteX3" fmla="*/ 4657397 w 4657397"/>
              <a:gd name="connsiteY3" fmla="*/ 743359 h 4852299"/>
              <a:gd name="connsiteX4" fmla="*/ 4657000 w 4657397"/>
              <a:gd name="connsiteY4" fmla="*/ 3268596 h 4852299"/>
              <a:gd name="connsiteX5" fmla="*/ 8396 w 4657397"/>
              <a:gd name="connsiteY5" fmla="*/ 4852299 h 485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7397" h="4852299">
                <a:moveTo>
                  <a:pt x="8396" y="4852299"/>
                </a:moveTo>
                <a:cubicBezTo>
                  <a:pt x="8528" y="2998743"/>
                  <a:pt x="-131" y="1857363"/>
                  <a:pt x="1" y="3807"/>
                </a:cubicBezTo>
                <a:lnTo>
                  <a:pt x="2301467" y="0"/>
                </a:lnTo>
                <a:lnTo>
                  <a:pt x="4657397" y="743359"/>
                </a:lnTo>
                <a:cubicBezTo>
                  <a:pt x="4657265" y="1585105"/>
                  <a:pt x="4657132" y="2426850"/>
                  <a:pt x="4657000" y="3268596"/>
                </a:cubicBezTo>
                <a:lnTo>
                  <a:pt x="8396" y="4852299"/>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5" name="Zástupný symbol obrázku 4">
            <a:extLst>
              <a:ext uri="{FF2B5EF4-FFF2-40B4-BE49-F238E27FC236}">
                <a16:creationId xmlns:a16="http://schemas.microsoft.com/office/drawing/2014/main" id="{6EFDB9B7-8CAA-46D8-AA1F-D840BD257321}"/>
              </a:ext>
            </a:extLst>
          </p:cNvPr>
          <p:cNvSpPr>
            <a:spLocks noGrp="1"/>
          </p:cNvSpPr>
          <p:nvPr>
            <p:ph type="pic" sz="quarter" idx="23" hasCustomPrompt="1"/>
          </p:nvPr>
        </p:nvSpPr>
        <p:spPr>
          <a:xfrm>
            <a:off x="6741084" y="2903303"/>
            <a:ext cx="5456883" cy="3468573"/>
          </a:xfrm>
          <a:custGeom>
            <a:avLst/>
            <a:gdLst>
              <a:gd name="connsiteX0" fmla="*/ 0 w 5659437"/>
              <a:gd name="connsiteY0" fmla="*/ 2695575 h 2695575"/>
              <a:gd name="connsiteX1" fmla="*/ 673894 w 5659437"/>
              <a:gd name="connsiteY1" fmla="*/ 0 h 2695575"/>
              <a:gd name="connsiteX2" fmla="*/ 5659437 w 5659437"/>
              <a:gd name="connsiteY2" fmla="*/ 0 h 2695575"/>
              <a:gd name="connsiteX3" fmla="*/ 4985543 w 5659437"/>
              <a:gd name="connsiteY3" fmla="*/ 2695575 h 2695575"/>
              <a:gd name="connsiteX4" fmla="*/ 0 w 5659437"/>
              <a:gd name="connsiteY4" fmla="*/ 2695575 h 2695575"/>
              <a:gd name="connsiteX0" fmla="*/ 0 w 5659437"/>
              <a:gd name="connsiteY0" fmla="*/ 3044367 h 3044367"/>
              <a:gd name="connsiteX1" fmla="*/ 211981 w 5659437"/>
              <a:gd name="connsiteY1" fmla="*/ 0 h 3044367"/>
              <a:gd name="connsiteX2" fmla="*/ 5659437 w 5659437"/>
              <a:gd name="connsiteY2" fmla="*/ 348792 h 3044367"/>
              <a:gd name="connsiteX3" fmla="*/ 4985543 w 5659437"/>
              <a:gd name="connsiteY3" fmla="*/ 3044367 h 3044367"/>
              <a:gd name="connsiteX4" fmla="*/ 0 w 5659437"/>
              <a:gd name="connsiteY4" fmla="*/ 3044367 h 3044367"/>
              <a:gd name="connsiteX0" fmla="*/ 23689 w 5447456"/>
              <a:gd name="connsiteY0" fmla="*/ 2167674 h 3044367"/>
              <a:gd name="connsiteX1" fmla="*/ 0 w 5447456"/>
              <a:gd name="connsiteY1" fmla="*/ 0 h 3044367"/>
              <a:gd name="connsiteX2" fmla="*/ 5447456 w 5447456"/>
              <a:gd name="connsiteY2" fmla="*/ 348792 h 3044367"/>
              <a:gd name="connsiteX3" fmla="*/ 4773562 w 5447456"/>
              <a:gd name="connsiteY3" fmla="*/ 3044367 h 3044367"/>
              <a:gd name="connsiteX4" fmla="*/ 23689 w 5447456"/>
              <a:gd name="connsiteY4" fmla="*/ 2167674 h 3044367"/>
              <a:gd name="connsiteX0" fmla="*/ 23689 w 5452292"/>
              <a:gd name="connsiteY0" fmla="*/ 2167674 h 3468573"/>
              <a:gd name="connsiteX1" fmla="*/ 0 w 5452292"/>
              <a:gd name="connsiteY1" fmla="*/ 0 h 3468573"/>
              <a:gd name="connsiteX2" fmla="*/ 5447456 w 5452292"/>
              <a:gd name="connsiteY2" fmla="*/ 348792 h 3468573"/>
              <a:gd name="connsiteX3" fmla="*/ 5452292 w 5452292"/>
              <a:gd name="connsiteY3" fmla="*/ 3468573 h 3468573"/>
              <a:gd name="connsiteX4" fmla="*/ 23689 w 5452292"/>
              <a:gd name="connsiteY4" fmla="*/ 2167674 h 3468573"/>
              <a:gd name="connsiteX0" fmla="*/ 23689 w 5456883"/>
              <a:gd name="connsiteY0" fmla="*/ 2167674 h 3468573"/>
              <a:gd name="connsiteX1" fmla="*/ 0 w 5456883"/>
              <a:gd name="connsiteY1" fmla="*/ 0 h 3468573"/>
              <a:gd name="connsiteX2" fmla="*/ 5456883 w 5456883"/>
              <a:gd name="connsiteY2" fmla="*/ 377072 h 3468573"/>
              <a:gd name="connsiteX3" fmla="*/ 5452292 w 5456883"/>
              <a:gd name="connsiteY3" fmla="*/ 3468573 h 3468573"/>
              <a:gd name="connsiteX4" fmla="*/ 23689 w 5456883"/>
              <a:gd name="connsiteY4" fmla="*/ 2167674 h 346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6883" h="3468573">
                <a:moveTo>
                  <a:pt x="23689" y="2167674"/>
                </a:moveTo>
                <a:lnTo>
                  <a:pt x="0" y="0"/>
                </a:lnTo>
                <a:lnTo>
                  <a:pt x="5456883" y="377072"/>
                </a:lnTo>
                <a:cubicBezTo>
                  <a:pt x="5455353" y="1407572"/>
                  <a:pt x="5453822" y="2438073"/>
                  <a:pt x="5452292" y="3468573"/>
                </a:cubicBezTo>
                <a:lnTo>
                  <a:pt x="23689" y="2167674"/>
                </a:lnTo>
                <a:close/>
              </a:path>
            </a:pathLst>
          </a:custGeom>
          <a:gradFill>
            <a:gsLst>
              <a:gs pos="0">
                <a:schemeClr val="bg1">
                  <a:lumMod val="65000"/>
                </a:schemeClr>
              </a:gs>
              <a:gs pos="100000">
                <a:schemeClr val="bg1">
                  <a:lumMod val="85000"/>
                </a:schemeClr>
              </a:gs>
            </a:gsLst>
            <a:lin ang="10800000" scaled="0"/>
          </a:gradFill>
        </p:spPr>
        <p:txBody>
          <a:bodyPr anchor="ctr">
            <a:normAutofit/>
          </a:bodyPr>
          <a:lstStyle>
            <a:lvl1pPr>
              <a:buNone/>
              <a:defRPr sz="1100"/>
            </a:lvl1pPr>
          </a:lstStyle>
          <a:p>
            <a:r>
              <a:rPr lang="cs-CZ" dirty="0"/>
              <a:t>Vložte obrázek</a:t>
            </a:r>
          </a:p>
        </p:txBody>
      </p:sp>
    </p:spTree>
    <p:extLst>
      <p:ext uri="{BB962C8B-B14F-4D97-AF65-F5344CB8AC3E}">
        <p14:creationId xmlns:p14="http://schemas.microsoft.com/office/powerpoint/2010/main" val="34020874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Kapitola">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32843ED8-1DF7-4BAB-8E56-0295B9562E47}"/>
              </a:ext>
            </a:extLst>
          </p:cNvPr>
          <p:cNvSpPr>
            <a:spLocks noGrp="1"/>
          </p:cNvSpPr>
          <p:nvPr>
            <p:ph type="ftr" sz="quarter" idx="11"/>
          </p:nvPr>
        </p:nvSpPr>
        <p:spPr>
          <a:xfrm>
            <a:off x="444499" y="6173787"/>
            <a:ext cx="6553200" cy="365125"/>
          </a:xfrm>
        </p:spPr>
        <p:txBody>
          <a:bodyPr/>
          <a:lstStyle>
            <a:lvl1pPr algn="l">
              <a:defRPr/>
            </a:lvl1pPr>
          </a:lstStyle>
          <a:p>
            <a:pPr algn="l"/>
            <a:r>
              <a:rPr lang="en-US"/>
              <a:t>Operational Research I, ŠAU, Jan Fábry, 9.11. 2022</a:t>
            </a:r>
            <a:endParaRPr lang="cs-CZ" dirty="0"/>
          </a:p>
        </p:txBody>
      </p:sp>
      <p:sp>
        <p:nvSpPr>
          <p:cNvPr id="5" name="Zástupný symbol pro číslo snímku 4">
            <a:extLst>
              <a:ext uri="{FF2B5EF4-FFF2-40B4-BE49-F238E27FC236}">
                <a16:creationId xmlns:a16="http://schemas.microsoft.com/office/drawing/2014/main" id="{B3D6331E-CB7B-4362-AD65-E326A47E5F5B}"/>
              </a:ext>
            </a:extLst>
          </p:cNvPr>
          <p:cNvSpPr>
            <a:spLocks noGrp="1"/>
          </p:cNvSpPr>
          <p:nvPr>
            <p:ph type="sldNum" sz="quarter" idx="12"/>
          </p:nvPr>
        </p:nvSpPr>
        <p:spPr>
          <a:xfrm>
            <a:off x="9004301" y="6085897"/>
            <a:ext cx="2743200" cy="365125"/>
          </a:xfrm>
        </p:spPr>
        <p:txBody>
          <a:bodyPr/>
          <a:lstStyle/>
          <a:p>
            <a:fld id="{2CCBFC96-D0B0-4748-8307-6E5E2D74C2B0}" type="slidenum">
              <a:rPr lang="cs-CZ" smtClean="0"/>
              <a:t>‹#›</a:t>
            </a:fld>
            <a:endParaRPr lang="cs-CZ"/>
          </a:p>
        </p:txBody>
      </p:sp>
      <p:sp>
        <p:nvSpPr>
          <p:cNvPr id="6" name="Text názvu">
            <a:extLst>
              <a:ext uri="{FF2B5EF4-FFF2-40B4-BE49-F238E27FC236}">
                <a16:creationId xmlns:a16="http://schemas.microsoft.com/office/drawing/2014/main" id="{FF7E7A73-21D0-413A-A71D-342857EBB711}"/>
              </a:ext>
            </a:extLst>
          </p:cNvPr>
          <p:cNvSpPr txBox="1">
            <a:spLocks noGrp="1"/>
          </p:cNvSpPr>
          <p:nvPr>
            <p:ph type="title"/>
          </p:nvPr>
        </p:nvSpPr>
        <p:spPr>
          <a:xfrm>
            <a:off x="444500" y="2973323"/>
            <a:ext cx="6535739" cy="736437"/>
          </a:xfrm>
          <a:prstGeom prst="rect">
            <a:avLst/>
          </a:prstGeom>
        </p:spPr>
        <p:txBody>
          <a:bodyPr/>
          <a:lstStyle/>
          <a:p>
            <a:r>
              <a:t>Text názvu</a:t>
            </a:r>
          </a:p>
        </p:txBody>
      </p:sp>
      <p:sp>
        <p:nvSpPr>
          <p:cNvPr id="7" name="Zástupný text 6">
            <a:extLst>
              <a:ext uri="{FF2B5EF4-FFF2-40B4-BE49-F238E27FC236}">
                <a16:creationId xmlns:a16="http://schemas.microsoft.com/office/drawing/2014/main" id="{48EEE370-3843-4069-B9CB-48DBD1E46234}"/>
              </a:ext>
            </a:extLst>
          </p:cNvPr>
          <p:cNvSpPr>
            <a:spLocks noGrp="1"/>
          </p:cNvSpPr>
          <p:nvPr>
            <p:ph type="body" sz="quarter" idx="21" hasCustomPrompt="1"/>
          </p:nvPr>
        </p:nvSpPr>
        <p:spPr>
          <a:xfrm>
            <a:off x="444500" y="2506663"/>
            <a:ext cx="6535738" cy="448234"/>
          </a:xfrm>
          <a:prstGeom prst="rect">
            <a:avLst/>
          </a:prstGeom>
        </p:spPr>
        <p:txBody>
          <a:bodyPr>
            <a:normAutofit/>
          </a:bodyPr>
          <a:lstStyle>
            <a:lvl1pPr marL="0" indent="0" defTabSz="786384">
              <a:spcBef>
                <a:spcPts val="800"/>
              </a:spcBef>
              <a:buClr>
                <a:srgbClr val="D9D9D9"/>
              </a:buClr>
              <a:buSzTx/>
              <a:buFont typeface="Wingdings"/>
              <a:buNone/>
              <a:defRPr sz="2580" b="1">
                <a:solidFill>
                  <a:schemeClr val="bg2"/>
                </a:solidFill>
              </a:defRPr>
            </a:lvl1pPr>
          </a:lstStyle>
          <a:p>
            <a:r>
              <a:rPr dirty="0" err="1"/>
              <a:t>Kliknutím</a:t>
            </a:r>
            <a:r>
              <a:rPr dirty="0"/>
              <a:t> </a:t>
            </a:r>
            <a:r>
              <a:rPr dirty="0" err="1"/>
              <a:t>vložíte</a:t>
            </a:r>
            <a:r>
              <a:rPr dirty="0"/>
              <a:t> </a:t>
            </a:r>
            <a:r>
              <a:rPr dirty="0" err="1"/>
              <a:t>číslo</a:t>
            </a:r>
            <a:r>
              <a:rPr dirty="0"/>
              <a:t> </a:t>
            </a:r>
            <a:r>
              <a:rPr dirty="0" err="1"/>
              <a:t>kapitoly</a:t>
            </a:r>
            <a:r>
              <a:rPr dirty="0"/>
              <a:t>.</a:t>
            </a:r>
          </a:p>
        </p:txBody>
      </p:sp>
      <p:sp>
        <p:nvSpPr>
          <p:cNvPr id="8" name="Text úrovně 1">
            <a:extLst>
              <a:ext uri="{FF2B5EF4-FFF2-40B4-BE49-F238E27FC236}">
                <a16:creationId xmlns:a16="http://schemas.microsoft.com/office/drawing/2014/main" id="{CB2A18A9-072A-4C1E-8A0B-C14E9E74A602}"/>
              </a:ext>
            </a:extLst>
          </p:cNvPr>
          <p:cNvSpPr txBox="1">
            <a:spLocks noGrp="1"/>
          </p:cNvSpPr>
          <p:nvPr>
            <p:ph type="body" sz="quarter" idx="23" hasCustomPrompt="1"/>
          </p:nvPr>
        </p:nvSpPr>
        <p:spPr>
          <a:xfrm>
            <a:off x="444500" y="3718814"/>
            <a:ext cx="6553200" cy="2276380"/>
          </a:xfrm>
          <a:prstGeom prst="rect">
            <a:avLst/>
          </a:prstGeom>
        </p:spPr>
        <p:txBody>
          <a:bodyPr>
            <a:normAutofit/>
          </a:bodyPr>
          <a:lstStyle>
            <a:lvl1pPr marL="0" indent="0">
              <a:lnSpc>
                <a:spcPct val="120000"/>
              </a:lnSpc>
              <a:buClr>
                <a:srgbClr val="D9D9D9"/>
              </a:buClr>
              <a:buSzTx/>
              <a:buFont typeface="Wingdings"/>
              <a:buNone/>
              <a:defRPr sz="1800">
                <a:solidFill>
                  <a:schemeClr val="tx1"/>
                </a:solidFill>
              </a:defRPr>
            </a:lvl1pPr>
          </a:lstStyle>
          <a:p>
            <a:r>
              <a:rPr dirty="0"/>
              <a:t>Text </a:t>
            </a:r>
            <a:r>
              <a:rPr dirty="0" err="1"/>
              <a:t>úrovně</a:t>
            </a:r>
            <a:r>
              <a:rPr dirty="0"/>
              <a:t> 1</a:t>
            </a:r>
          </a:p>
        </p:txBody>
      </p:sp>
      <p:sp>
        <p:nvSpPr>
          <p:cNvPr id="12" name="Zástupný symbol obrázku 11">
            <a:extLst>
              <a:ext uri="{FF2B5EF4-FFF2-40B4-BE49-F238E27FC236}">
                <a16:creationId xmlns:a16="http://schemas.microsoft.com/office/drawing/2014/main" id="{1F90B6E8-8A32-4354-A1C5-8B5012EA2982}"/>
              </a:ext>
            </a:extLst>
          </p:cNvPr>
          <p:cNvSpPr>
            <a:spLocks noGrp="1"/>
          </p:cNvSpPr>
          <p:nvPr>
            <p:ph type="pic" sz="quarter" idx="24" hasCustomPrompt="1"/>
          </p:nvPr>
        </p:nvSpPr>
        <p:spPr>
          <a:xfrm>
            <a:off x="7749459" y="0"/>
            <a:ext cx="4442541" cy="6180138"/>
          </a:xfrm>
          <a:custGeom>
            <a:avLst/>
            <a:gdLst>
              <a:gd name="connsiteX0" fmla="*/ 0 w 4440237"/>
              <a:gd name="connsiteY0" fmla="*/ 6180138 h 6180138"/>
              <a:gd name="connsiteX1" fmla="*/ 1110059 w 4440237"/>
              <a:gd name="connsiteY1" fmla="*/ 0 h 6180138"/>
              <a:gd name="connsiteX2" fmla="*/ 4440237 w 4440237"/>
              <a:gd name="connsiteY2" fmla="*/ 0 h 6180138"/>
              <a:gd name="connsiteX3" fmla="*/ 3330178 w 4440237"/>
              <a:gd name="connsiteY3" fmla="*/ 6180138 h 6180138"/>
              <a:gd name="connsiteX4" fmla="*/ 0 w 4440237"/>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3332482 w 4442541"/>
              <a:gd name="connsiteY3" fmla="*/ 6180138 h 6180138"/>
              <a:gd name="connsiteX4" fmla="*/ 2304 w 4442541"/>
              <a:gd name="connsiteY4" fmla="*/ 6180138 h 6180138"/>
              <a:gd name="connsiteX0" fmla="*/ 2304 w 4444845"/>
              <a:gd name="connsiteY0" fmla="*/ 6180138 h 6180138"/>
              <a:gd name="connsiteX1" fmla="*/ 0 w 4444845"/>
              <a:gd name="connsiteY1" fmla="*/ 0 h 6180138"/>
              <a:gd name="connsiteX2" fmla="*/ 4442541 w 4444845"/>
              <a:gd name="connsiteY2" fmla="*/ 0 h 6180138"/>
              <a:gd name="connsiteX3" fmla="*/ 4444845 w 4444845"/>
              <a:gd name="connsiteY3" fmla="*/ 4577581 h 6180138"/>
              <a:gd name="connsiteX4" fmla="*/ 2304 w 4444845"/>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4435418 w 4442541"/>
              <a:gd name="connsiteY3" fmla="*/ 4605861 h 6180138"/>
              <a:gd name="connsiteX4" fmla="*/ 2304 w 4442541"/>
              <a:gd name="connsiteY4" fmla="*/ 6180138 h 618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541" h="6180138">
                <a:moveTo>
                  <a:pt x="2304" y="6180138"/>
                </a:moveTo>
                <a:lnTo>
                  <a:pt x="0" y="0"/>
                </a:lnTo>
                <a:lnTo>
                  <a:pt x="4442541" y="0"/>
                </a:lnTo>
                <a:cubicBezTo>
                  <a:pt x="4440167" y="1535287"/>
                  <a:pt x="4437792" y="3070574"/>
                  <a:pt x="4435418" y="4605861"/>
                </a:cubicBezTo>
                <a:lnTo>
                  <a:pt x="2304" y="6180138"/>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Tree>
    <p:extLst>
      <p:ext uri="{BB962C8B-B14F-4D97-AF65-F5344CB8AC3E}">
        <p14:creationId xmlns:p14="http://schemas.microsoft.com/office/powerpoint/2010/main" val="12676678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Obsa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Operational Research I, ŠAU, Jan Fábry, 9.11. 2022</a:t>
            </a:r>
            <a:endParaRPr lang="cs-CZ" dirty="0"/>
          </a:p>
        </p:txBody>
      </p:sp>
    </p:spTree>
    <p:extLst>
      <p:ext uri="{BB962C8B-B14F-4D97-AF65-F5344CB8AC3E}">
        <p14:creationId xmlns:p14="http://schemas.microsoft.com/office/powerpoint/2010/main" val="5045009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Obsah - prázdn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Operational Research I, ŠAU, Jan Fábry, 9.11. 2022</a:t>
            </a:r>
            <a:endParaRPr lang="cs-CZ" dirty="0"/>
          </a:p>
        </p:txBody>
      </p:sp>
    </p:spTree>
    <p:extLst>
      <p:ext uri="{BB962C8B-B14F-4D97-AF65-F5344CB8AC3E}">
        <p14:creationId xmlns:p14="http://schemas.microsoft.com/office/powerpoint/2010/main" val="2557817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oleObject" Target="../embeddings/oleObject10.bin"/><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ags" Target="../tags/tag11.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theme" Target="../theme/theme10.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oleObject" Target="../embeddings/oleObject2.bin"/><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ags" Target="../tags/tag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oleObject" Target="../embeddings/oleObject3.bin"/><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ags" Target="../tags/tag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oleObject" Target="../embeddings/oleObject4.bin"/><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ags" Target="../tags/tag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oleObject" Target="../embeddings/oleObject5.bin"/><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ags" Target="../tags/tag6.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5.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image" Target="../media/image1.emf"/><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oleObject" Target="../embeddings/oleObject6.bin"/><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ags" Target="../tags/tag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oleObject" Target="../embeddings/oleObject7.bin"/><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ags" Target="../tags/tag8.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theme" Target="../theme/theme7.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oleObject" Target="../embeddings/oleObject8.bin"/><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ags" Target="../tags/tag9.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theme" Target="../theme/theme8.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image" Target="../media/image1.e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oleObject" Target="../embeddings/oleObject9.bin"/><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ags" Target="../tags/tag10.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theme" Target="../theme/theme9.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131CD0DB-4D2D-4D7D-875F-C8FF8FD8DE4A}"/>
              </a:ext>
            </a:extLst>
          </p:cNvPr>
          <p:cNvGraphicFramePr>
            <a:graphicFrameLocks noChangeAspect="1"/>
          </p:cNvGraphicFramePr>
          <p:nvPr userDrawn="1">
            <p:custDataLst>
              <p:tags r:id="rId14"/>
            </p:custDataLst>
            <p:extLst>
              <p:ext uri="{D42A27DB-BD31-4B8C-83A1-F6EECF244321}">
                <p14:modId xmlns:p14="http://schemas.microsoft.com/office/powerpoint/2010/main" val="34961057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95" imgH="394" progId="TCLayout.ActiveDocument.1">
                  <p:embed/>
                </p:oleObj>
              </mc:Choice>
              <mc:Fallback>
                <p:oleObj name="think-cell Slide" r:id="rId15" imgW="395" imgH="394"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Zástupný nadpis 1">
            <a:extLst>
              <a:ext uri="{FF2B5EF4-FFF2-40B4-BE49-F238E27FC236}">
                <a16:creationId xmlns:a16="http://schemas.microsoft.com/office/drawing/2014/main" id="{53143529-2DFC-4B29-8F05-61B741D3A2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err="1"/>
              <a:t>Click</a:t>
            </a:r>
            <a:r>
              <a:rPr lang="cs-CZ" dirty="0"/>
              <a:t> to </a:t>
            </a:r>
            <a:r>
              <a:rPr lang="cs-CZ" dirty="0" err="1"/>
              <a:t>edit</a:t>
            </a:r>
            <a:r>
              <a:rPr lang="cs-CZ" dirty="0"/>
              <a:t> </a:t>
            </a:r>
            <a:r>
              <a:rPr lang="cs-CZ" dirty="0" err="1"/>
              <a:t>title</a:t>
            </a:r>
            <a:r>
              <a:rPr lang="cs-CZ" dirty="0"/>
              <a:t> style.</a:t>
            </a:r>
          </a:p>
        </p:txBody>
      </p:sp>
      <p:sp>
        <p:nvSpPr>
          <p:cNvPr id="3" name="Zástupný text 2">
            <a:extLst>
              <a:ext uri="{FF2B5EF4-FFF2-40B4-BE49-F238E27FC236}">
                <a16:creationId xmlns:a16="http://schemas.microsoft.com/office/drawing/2014/main" id="{D633FB6D-7837-427D-8F22-D93394F971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Edit text style in Slide master</a:t>
            </a:r>
          </a:p>
          <a:p>
            <a:pPr lvl="1"/>
            <a:r>
              <a:rPr lang="cs-CZ" dirty="0"/>
              <a:t>Second level</a:t>
            </a:r>
          </a:p>
          <a:p>
            <a:pPr lvl="2"/>
            <a:r>
              <a:rPr lang="cs-CZ" dirty="0" err="1"/>
              <a:t>Third</a:t>
            </a:r>
            <a:r>
              <a:rPr lang="cs-CZ" dirty="0"/>
              <a:t> level</a:t>
            </a:r>
          </a:p>
          <a:p>
            <a:pPr lvl="3"/>
            <a:r>
              <a:rPr lang="cs-CZ" dirty="0" err="1"/>
              <a:t>Fourth</a:t>
            </a:r>
            <a:r>
              <a:rPr lang="cs-CZ" dirty="0"/>
              <a:t> level</a:t>
            </a:r>
          </a:p>
          <a:p>
            <a:pPr lvl="4"/>
            <a:r>
              <a:rPr lang="cs-CZ" dirty="0" err="1"/>
              <a:t>Fifth</a:t>
            </a:r>
            <a:r>
              <a:rPr lang="cs-CZ" dirty="0"/>
              <a:t> level</a:t>
            </a:r>
          </a:p>
        </p:txBody>
      </p:sp>
      <p:sp>
        <p:nvSpPr>
          <p:cNvPr id="4" name="Zástupný symbol pro datum 3">
            <a:extLst>
              <a:ext uri="{FF2B5EF4-FFF2-40B4-BE49-F238E27FC236}">
                <a16:creationId xmlns:a16="http://schemas.microsoft.com/office/drawing/2014/main" id="{1BD8640E-8241-4FAA-8703-5466EBEE04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p>
        </p:txBody>
      </p:sp>
      <p:sp>
        <p:nvSpPr>
          <p:cNvPr id="5" name="Zástupný symbol pro zápatí 4">
            <a:extLst>
              <a:ext uri="{FF2B5EF4-FFF2-40B4-BE49-F238E27FC236}">
                <a16:creationId xmlns:a16="http://schemas.microsoft.com/office/drawing/2014/main" id="{0964E1CC-F6D0-4AAA-BCAD-F8113F4D70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Operational Research I, ŠAU, Jan Fábry, 9.11. 2022</a:t>
            </a:r>
            <a:endParaRPr lang="cs-CZ" dirty="0"/>
          </a:p>
        </p:txBody>
      </p:sp>
      <p:sp>
        <p:nvSpPr>
          <p:cNvPr id="6" name="Zástupný symbol pro číslo snímku 5">
            <a:extLst>
              <a:ext uri="{FF2B5EF4-FFF2-40B4-BE49-F238E27FC236}">
                <a16:creationId xmlns:a16="http://schemas.microsoft.com/office/drawing/2014/main" id="{241FDF27-12DF-4683-88A9-CE29920F7C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CBFC96-D0B0-4748-8307-6E5E2D74C2B0}" type="slidenum">
              <a:rPr lang="cs-CZ" smtClean="0"/>
              <a:t>‹#›</a:t>
            </a:fld>
            <a:endParaRPr lang="cs-CZ"/>
          </a:p>
        </p:txBody>
      </p:sp>
      <p:sp>
        <p:nvSpPr>
          <p:cNvPr id="7" name="MSIPCMContentMarking" descr="{&quot;HashCode&quot;:1622173095,&quot;Placement&quot;:&quot;Footer&quot;,&quot;Top&quot;:522.862549,&quot;Left&quot;:0.0,&quot;SlideWidth&quot;:960,&quot;SlideHeight&quot;:540}">
            <a:extLst>
              <a:ext uri="{FF2B5EF4-FFF2-40B4-BE49-F238E27FC236}">
                <a16:creationId xmlns:a16="http://schemas.microsoft.com/office/drawing/2014/main" id="{41968CAE-392B-43B9-B3C7-9A4D207391DD}"/>
              </a:ext>
            </a:extLst>
          </p:cNvPr>
          <p:cNvSpPr txBox="1"/>
          <p:nvPr userDrawn="1"/>
        </p:nvSpPr>
        <p:spPr>
          <a:xfrm>
            <a:off x="0" y="6640354"/>
            <a:ext cx="744382" cy="217646"/>
          </a:xfrm>
          <a:prstGeom prst="rect">
            <a:avLst/>
          </a:prstGeom>
          <a:noFill/>
        </p:spPr>
        <p:txBody>
          <a:bodyPr vert="horz" wrap="square" lIns="0" tIns="0" rIns="0" bIns="0" rtlCol="0" anchor="ctr" anchorCtr="1">
            <a:spAutoFit/>
          </a:bodyPr>
          <a:lstStyle/>
          <a:p>
            <a:pPr algn="l">
              <a:spcBef>
                <a:spcPts val="0"/>
              </a:spcBef>
              <a:spcAft>
                <a:spcPts val="0"/>
              </a:spcAft>
            </a:pPr>
            <a:r>
              <a:rPr lang="cs-CZ" sz="800">
                <a:solidFill>
                  <a:srgbClr val="000000"/>
                </a:solidFill>
                <a:latin typeface="Arial" panose="020B0604020202020204" pitchFamily="34" charset="0"/>
              </a:rPr>
              <a:t>INTERNAL</a:t>
            </a:r>
          </a:p>
        </p:txBody>
      </p:sp>
    </p:spTree>
    <p:extLst>
      <p:ext uri="{BB962C8B-B14F-4D97-AF65-F5344CB8AC3E}">
        <p14:creationId xmlns:p14="http://schemas.microsoft.com/office/powerpoint/2010/main" val="92956582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orient="horz" pos="1207">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EF525276-076A-4BBD-937D-D720FB00E052}"/>
              </a:ext>
            </a:extLst>
          </p:cNvPr>
          <p:cNvGraphicFramePr>
            <a:graphicFrameLocks noChangeAspect="1"/>
          </p:cNvGraphicFramePr>
          <p:nvPr userDrawn="1">
            <p:custDataLst>
              <p:tags r:id="rId12"/>
            </p:custDataLst>
            <p:extLst>
              <p:ext uri="{D42A27DB-BD31-4B8C-83A1-F6EECF244321}">
                <p14:modId xmlns:p14="http://schemas.microsoft.com/office/powerpoint/2010/main" val="995768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4" progId="TCLayout.ActiveDocument.1">
                  <p:embed/>
                </p:oleObj>
              </mc:Choice>
              <mc:Fallback>
                <p:oleObj name="think-cell Slide" r:id="rId13" imgW="395" imgH="394" progId="TCLayout.ActiveDocument.1">
                  <p:embed/>
                  <p:pic>
                    <p:nvPicPr>
                      <p:cNvPr id="0" name=""/>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Zástupný nadpis 1">
            <a:extLst>
              <a:ext uri="{FF2B5EF4-FFF2-40B4-BE49-F238E27FC236}">
                <a16:creationId xmlns:a16="http://schemas.microsoft.com/office/drawing/2014/main" id="{9A924A60-9875-4CD9-BFA3-130F5BE65D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2D982BDB-D4F3-4CD8-864C-A2666E4FCB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12E4CDA0-A097-4A36-AD06-B59A25F91B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a:p>
        </p:txBody>
      </p:sp>
      <p:sp>
        <p:nvSpPr>
          <p:cNvPr id="5" name="Zástupný symbol pro zápatí 4">
            <a:extLst>
              <a:ext uri="{FF2B5EF4-FFF2-40B4-BE49-F238E27FC236}">
                <a16:creationId xmlns:a16="http://schemas.microsoft.com/office/drawing/2014/main" id="{346A87E4-90C5-412E-85CD-12B723F951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Operational Research I, ŠAU, Jan Fábry, 9.11. 2022</a:t>
            </a:r>
            <a:endParaRPr lang="cs-CZ" dirty="0"/>
          </a:p>
        </p:txBody>
      </p:sp>
      <p:sp>
        <p:nvSpPr>
          <p:cNvPr id="6" name="Zástupný symbol pro číslo snímku 5">
            <a:extLst>
              <a:ext uri="{FF2B5EF4-FFF2-40B4-BE49-F238E27FC236}">
                <a16:creationId xmlns:a16="http://schemas.microsoft.com/office/drawing/2014/main" id="{73B242D8-410E-474F-89BA-D64E64D0B5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9296F-E877-4244-A638-DA128399DAD9}" type="slidenum">
              <a:rPr lang="cs-CZ" smtClean="0"/>
              <a:t>‹#›</a:t>
            </a:fld>
            <a:endParaRPr lang="cs-CZ"/>
          </a:p>
        </p:txBody>
      </p:sp>
      <p:sp>
        <p:nvSpPr>
          <p:cNvPr id="7" name="MSIPCMContentMarking" descr="{&quot;HashCode&quot;:1622173095,&quot;Placement&quot;:&quot;Footer&quot;,&quot;Top&quot;:522.862549,&quot;Left&quot;:0.0,&quot;SlideWidth&quot;:960,&quot;SlideHeight&quot;:540}">
            <a:extLst>
              <a:ext uri="{FF2B5EF4-FFF2-40B4-BE49-F238E27FC236}">
                <a16:creationId xmlns:a16="http://schemas.microsoft.com/office/drawing/2014/main" id="{D377427D-DCE7-484D-85F9-60DE9EDBC133}"/>
              </a:ext>
            </a:extLst>
          </p:cNvPr>
          <p:cNvSpPr txBox="1"/>
          <p:nvPr userDrawn="1"/>
        </p:nvSpPr>
        <p:spPr>
          <a:xfrm>
            <a:off x="0" y="6640354"/>
            <a:ext cx="744382" cy="217646"/>
          </a:xfrm>
          <a:prstGeom prst="rect">
            <a:avLst/>
          </a:prstGeom>
          <a:noFill/>
        </p:spPr>
        <p:txBody>
          <a:bodyPr vert="horz" wrap="square" lIns="0" tIns="0" rIns="0" bIns="0" rtlCol="0" anchor="ctr" anchorCtr="1">
            <a:spAutoFit/>
          </a:bodyPr>
          <a:lstStyle/>
          <a:p>
            <a:pPr algn="l">
              <a:spcBef>
                <a:spcPts val="0"/>
              </a:spcBef>
              <a:spcAft>
                <a:spcPts val="0"/>
              </a:spcAft>
            </a:pPr>
            <a:r>
              <a:rPr lang="cs-CZ" sz="800">
                <a:solidFill>
                  <a:srgbClr val="000000"/>
                </a:solidFill>
                <a:latin typeface="Arial" panose="020B0604020202020204" pitchFamily="34" charset="0"/>
              </a:rPr>
              <a:t>INTERNAL</a:t>
            </a:r>
          </a:p>
        </p:txBody>
      </p:sp>
    </p:spTree>
    <p:extLst>
      <p:ext uri="{BB962C8B-B14F-4D97-AF65-F5344CB8AC3E}">
        <p14:creationId xmlns:p14="http://schemas.microsoft.com/office/powerpoint/2010/main" val="400853958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711" r:id="rId4"/>
    <p:sldLayoutId id="2147483720" r:id="rId5"/>
    <p:sldLayoutId id="2147483712" r:id="rId6"/>
    <p:sldLayoutId id="2147483713" r:id="rId7"/>
    <p:sldLayoutId id="2147483699" r:id="rId8"/>
    <p:sldLayoutId id="2147483700" r:id="rId9"/>
    <p:sldLayoutId id="2147483701" r:id="rId10"/>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3A942DDA-D729-4B53-B5D0-DC8084618FFB}"/>
              </a:ext>
            </a:extLst>
          </p:cNvPr>
          <p:cNvGraphicFramePr>
            <a:graphicFrameLocks noChangeAspect="1"/>
          </p:cNvGraphicFramePr>
          <p:nvPr userDrawn="1">
            <p:custDataLst>
              <p:tags r:id="rId12"/>
            </p:custDataLst>
            <p:extLst>
              <p:ext uri="{D42A27DB-BD31-4B8C-83A1-F6EECF244321}">
                <p14:modId xmlns:p14="http://schemas.microsoft.com/office/powerpoint/2010/main" val="2702616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4" progId="TCLayout.ActiveDocument.1">
                  <p:embed/>
                </p:oleObj>
              </mc:Choice>
              <mc:Fallback>
                <p:oleObj name="think-cell Slide" r:id="rId13" imgW="395" imgH="394" progId="TCLayout.ActiveDocument.1">
                  <p:embed/>
                  <p:pic>
                    <p:nvPicPr>
                      <p:cNvPr id="0" name=""/>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Zástupný nadpis 1">
            <a:extLst>
              <a:ext uri="{FF2B5EF4-FFF2-40B4-BE49-F238E27FC236}">
                <a16:creationId xmlns:a16="http://schemas.microsoft.com/office/drawing/2014/main" id="{94941533-FD39-4FF4-B727-FD6BE7F322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err="1"/>
              <a:t>Click</a:t>
            </a:r>
            <a:r>
              <a:rPr lang="cs-CZ" dirty="0"/>
              <a:t> to </a:t>
            </a:r>
            <a:r>
              <a:rPr lang="cs-CZ" dirty="0" err="1"/>
              <a:t>edit</a:t>
            </a:r>
            <a:r>
              <a:rPr lang="cs-CZ" dirty="0"/>
              <a:t> </a:t>
            </a:r>
            <a:r>
              <a:rPr lang="cs-CZ" dirty="0" err="1"/>
              <a:t>title</a:t>
            </a:r>
            <a:r>
              <a:rPr lang="cs-CZ" dirty="0"/>
              <a:t> style.</a:t>
            </a:r>
          </a:p>
        </p:txBody>
      </p:sp>
      <p:sp>
        <p:nvSpPr>
          <p:cNvPr id="3" name="Zástupný text 2">
            <a:extLst>
              <a:ext uri="{FF2B5EF4-FFF2-40B4-BE49-F238E27FC236}">
                <a16:creationId xmlns:a16="http://schemas.microsoft.com/office/drawing/2014/main" id="{22E07EE9-CC40-41C7-BB88-01D75A7807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Edit text style in Slide master</a:t>
            </a:r>
          </a:p>
          <a:p>
            <a:pPr lvl="1"/>
            <a:r>
              <a:rPr lang="cs-CZ" dirty="0"/>
              <a:t>Second level</a:t>
            </a:r>
          </a:p>
          <a:p>
            <a:pPr lvl="2"/>
            <a:r>
              <a:rPr lang="cs-CZ" dirty="0" err="1"/>
              <a:t>Third</a:t>
            </a:r>
            <a:r>
              <a:rPr lang="cs-CZ" dirty="0"/>
              <a:t> level</a:t>
            </a:r>
          </a:p>
          <a:p>
            <a:pPr lvl="3"/>
            <a:r>
              <a:rPr lang="cs-CZ" dirty="0" err="1"/>
              <a:t>Fourth</a:t>
            </a:r>
            <a:r>
              <a:rPr lang="cs-CZ" dirty="0"/>
              <a:t> level</a:t>
            </a:r>
          </a:p>
          <a:p>
            <a:pPr lvl="4"/>
            <a:r>
              <a:rPr lang="cs-CZ" dirty="0" err="1"/>
              <a:t>Fifth</a:t>
            </a:r>
            <a:r>
              <a:rPr lang="cs-CZ" dirty="0"/>
              <a:t> level</a:t>
            </a:r>
          </a:p>
        </p:txBody>
      </p:sp>
      <p:sp>
        <p:nvSpPr>
          <p:cNvPr id="4" name="Zástupný symbol pro datum 3">
            <a:extLst>
              <a:ext uri="{FF2B5EF4-FFF2-40B4-BE49-F238E27FC236}">
                <a16:creationId xmlns:a16="http://schemas.microsoft.com/office/drawing/2014/main" id="{39A8C5FD-1FE1-4D29-8026-F3E905667A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p>
        </p:txBody>
      </p:sp>
      <p:sp>
        <p:nvSpPr>
          <p:cNvPr id="5" name="Zástupný symbol pro zápatí 4">
            <a:extLst>
              <a:ext uri="{FF2B5EF4-FFF2-40B4-BE49-F238E27FC236}">
                <a16:creationId xmlns:a16="http://schemas.microsoft.com/office/drawing/2014/main" id="{39C98ABF-6315-4B4D-AB3D-88A93D3621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Operational Research I, ŠAU, Jan Fábry, 9.11. 2022</a:t>
            </a:r>
            <a:endParaRPr lang="cs-CZ" dirty="0"/>
          </a:p>
        </p:txBody>
      </p:sp>
      <p:sp>
        <p:nvSpPr>
          <p:cNvPr id="6" name="Zástupný symbol pro číslo snímku 5">
            <a:extLst>
              <a:ext uri="{FF2B5EF4-FFF2-40B4-BE49-F238E27FC236}">
                <a16:creationId xmlns:a16="http://schemas.microsoft.com/office/drawing/2014/main" id="{4A03636F-0D7C-4482-9C71-F01F516EF4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00C7F-1707-4550-917E-D0E4A1843641}" type="slidenum">
              <a:rPr lang="cs-CZ" smtClean="0"/>
              <a:t>‹#›</a:t>
            </a:fld>
            <a:endParaRPr lang="cs-CZ"/>
          </a:p>
        </p:txBody>
      </p:sp>
      <p:sp>
        <p:nvSpPr>
          <p:cNvPr id="7" name="MSIPCMContentMarking" descr="{&quot;HashCode&quot;:1622173095,&quot;Placement&quot;:&quot;Footer&quot;,&quot;Top&quot;:522.862549,&quot;Left&quot;:0.0,&quot;SlideWidth&quot;:960,&quot;SlideHeight&quot;:540}">
            <a:extLst>
              <a:ext uri="{FF2B5EF4-FFF2-40B4-BE49-F238E27FC236}">
                <a16:creationId xmlns:a16="http://schemas.microsoft.com/office/drawing/2014/main" id="{AE5009EA-C104-4161-AE62-0FD6968069AB}"/>
              </a:ext>
            </a:extLst>
          </p:cNvPr>
          <p:cNvSpPr txBox="1"/>
          <p:nvPr userDrawn="1"/>
        </p:nvSpPr>
        <p:spPr>
          <a:xfrm>
            <a:off x="0" y="6640354"/>
            <a:ext cx="744382" cy="217646"/>
          </a:xfrm>
          <a:prstGeom prst="rect">
            <a:avLst/>
          </a:prstGeom>
          <a:noFill/>
        </p:spPr>
        <p:txBody>
          <a:bodyPr vert="horz" wrap="square" lIns="0" tIns="0" rIns="0" bIns="0" rtlCol="0" anchor="ctr" anchorCtr="1">
            <a:spAutoFit/>
          </a:bodyPr>
          <a:lstStyle/>
          <a:p>
            <a:pPr algn="l">
              <a:spcBef>
                <a:spcPts val="0"/>
              </a:spcBef>
              <a:spcAft>
                <a:spcPts val="0"/>
              </a:spcAft>
            </a:pPr>
            <a:r>
              <a:rPr lang="cs-CZ" sz="800">
                <a:solidFill>
                  <a:srgbClr val="000000"/>
                </a:solidFill>
                <a:latin typeface="Arial" panose="020B0604020202020204" pitchFamily="34" charset="0"/>
              </a:rPr>
              <a:t>INTERNAL</a:t>
            </a:r>
          </a:p>
        </p:txBody>
      </p:sp>
    </p:spTree>
    <p:extLst>
      <p:ext uri="{BB962C8B-B14F-4D97-AF65-F5344CB8AC3E}">
        <p14:creationId xmlns:p14="http://schemas.microsoft.com/office/powerpoint/2010/main" val="51535147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53CF9095-8947-4624-BF35-1B2382D657EF}"/>
              </a:ext>
            </a:extLst>
          </p:cNvPr>
          <p:cNvGraphicFramePr>
            <a:graphicFrameLocks noChangeAspect="1"/>
          </p:cNvGraphicFramePr>
          <p:nvPr userDrawn="1">
            <p:custDataLst>
              <p:tags r:id="rId12"/>
            </p:custDataLst>
            <p:extLst>
              <p:ext uri="{D42A27DB-BD31-4B8C-83A1-F6EECF244321}">
                <p14:modId xmlns:p14="http://schemas.microsoft.com/office/powerpoint/2010/main" val="36378310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4" progId="TCLayout.ActiveDocument.1">
                  <p:embed/>
                </p:oleObj>
              </mc:Choice>
              <mc:Fallback>
                <p:oleObj name="think-cell Slide" r:id="rId13" imgW="395" imgH="394" progId="TCLayout.ActiveDocument.1">
                  <p:embed/>
                  <p:pic>
                    <p:nvPicPr>
                      <p:cNvPr id="0" name=""/>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Zástupný nadpis 1">
            <a:extLst>
              <a:ext uri="{FF2B5EF4-FFF2-40B4-BE49-F238E27FC236}">
                <a16:creationId xmlns:a16="http://schemas.microsoft.com/office/drawing/2014/main" id="{524749F4-0AAC-4F23-BB35-553C37B7C2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err="1"/>
              <a:t>Click</a:t>
            </a:r>
            <a:r>
              <a:rPr lang="cs-CZ" dirty="0"/>
              <a:t> to </a:t>
            </a:r>
            <a:r>
              <a:rPr lang="cs-CZ" dirty="0" err="1"/>
              <a:t>edit</a:t>
            </a:r>
            <a:r>
              <a:rPr lang="cs-CZ" dirty="0"/>
              <a:t> </a:t>
            </a:r>
            <a:r>
              <a:rPr lang="cs-CZ" dirty="0" err="1"/>
              <a:t>title</a:t>
            </a:r>
            <a:r>
              <a:rPr lang="cs-CZ" dirty="0"/>
              <a:t> style.</a:t>
            </a:r>
          </a:p>
        </p:txBody>
      </p:sp>
      <p:sp>
        <p:nvSpPr>
          <p:cNvPr id="3" name="Zástupný text 2">
            <a:extLst>
              <a:ext uri="{FF2B5EF4-FFF2-40B4-BE49-F238E27FC236}">
                <a16:creationId xmlns:a16="http://schemas.microsoft.com/office/drawing/2014/main" id="{45AECC1C-3B10-4F83-A099-8572B348F4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Edit text style in Slide master</a:t>
            </a:r>
          </a:p>
          <a:p>
            <a:pPr lvl="1"/>
            <a:r>
              <a:rPr lang="cs-CZ" dirty="0"/>
              <a:t>Second level</a:t>
            </a:r>
          </a:p>
          <a:p>
            <a:pPr lvl="2"/>
            <a:r>
              <a:rPr lang="cs-CZ" dirty="0" err="1"/>
              <a:t>Third</a:t>
            </a:r>
            <a:r>
              <a:rPr lang="cs-CZ" dirty="0"/>
              <a:t> level</a:t>
            </a:r>
          </a:p>
          <a:p>
            <a:pPr lvl="3"/>
            <a:r>
              <a:rPr lang="cs-CZ" dirty="0" err="1"/>
              <a:t>Fourth</a:t>
            </a:r>
            <a:r>
              <a:rPr lang="cs-CZ" dirty="0"/>
              <a:t> level</a:t>
            </a:r>
          </a:p>
          <a:p>
            <a:pPr lvl="4"/>
            <a:r>
              <a:rPr lang="cs-CZ" dirty="0" err="1"/>
              <a:t>Fifth</a:t>
            </a:r>
            <a:r>
              <a:rPr lang="cs-CZ" dirty="0"/>
              <a:t> level</a:t>
            </a:r>
          </a:p>
        </p:txBody>
      </p:sp>
      <p:sp>
        <p:nvSpPr>
          <p:cNvPr id="4" name="Zástupný symbol pro datum 3">
            <a:extLst>
              <a:ext uri="{FF2B5EF4-FFF2-40B4-BE49-F238E27FC236}">
                <a16:creationId xmlns:a16="http://schemas.microsoft.com/office/drawing/2014/main" id="{2EDF799A-9F1A-4413-AAD3-E0A48BA0B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p>
        </p:txBody>
      </p:sp>
      <p:sp>
        <p:nvSpPr>
          <p:cNvPr id="5" name="Zástupný symbol pro zápatí 4">
            <a:extLst>
              <a:ext uri="{FF2B5EF4-FFF2-40B4-BE49-F238E27FC236}">
                <a16:creationId xmlns:a16="http://schemas.microsoft.com/office/drawing/2014/main" id="{0C7C1DC9-644E-42C3-A060-986C84DBB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Operational Research I, ŠAU, Jan Fábry, 9.11. 2022</a:t>
            </a:r>
            <a:endParaRPr lang="cs-CZ" dirty="0"/>
          </a:p>
        </p:txBody>
      </p:sp>
      <p:sp>
        <p:nvSpPr>
          <p:cNvPr id="6" name="Zástupný symbol pro číslo snímku 5">
            <a:extLst>
              <a:ext uri="{FF2B5EF4-FFF2-40B4-BE49-F238E27FC236}">
                <a16:creationId xmlns:a16="http://schemas.microsoft.com/office/drawing/2014/main" id="{902FEDBC-6640-45D7-9004-C3EFAD36F8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E6FC9A-6554-4701-90E1-B861FAF55843}" type="slidenum">
              <a:rPr lang="cs-CZ" smtClean="0"/>
              <a:t>‹#›</a:t>
            </a:fld>
            <a:endParaRPr lang="cs-CZ"/>
          </a:p>
        </p:txBody>
      </p:sp>
      <p:sp>
        <p:nvSpPr>
          <p:cNvPr id="7" name="MSIPCMContentMarking" descr="{&quot;HashCode&quot;:1622173095,&quot;Placement&quot;:&quot;Footer&quot;,&quot;Top&quot;:522.862549,&quot;Left&quot;:0.0,&quot;SlideWidth&quot;:960,&quot;SlideHeight&quot;:540}">
            <a:extLst>
              <a:ext uri="{FF2B5EF4-FFF2-40B4-BE49-F238E27FC236}">
                <a16:creationId xmlns:a16="http://schemas.microsoft.com/office/drawing/2014/main" id="{8A0223C7-F029-4209-93AC-C16519138A11}"/>
              </a:ext>
            </a:extLst>
          </p:cNvPr>
          <p:cNvSpPr txBox="1"/>
          <p:nvPr userDrawn="1"/>
        </p:nvSpPr>
        <p:spPr>
          <a:xfrm>
            <a:off x="0" y="6640354"/>
            <a:ext cx="744382" cy="217646"/>
          </a:xfrm>
          <a:prstGeom prst="rect">
            <a:avLst/>
          </a:prstGeom>
          <a:noFill/>
        </p:spPr>
        <p:txBody>
          <a:bodyPr vert="horz" wrap="square" lIns="0" tIns="0" rIns="0" bIns="0" rtlCol="0" anchor="ctr" anchorCtr="1">
            <a:spAutoFit/>
          </a:bodyPr>
          <a:lstStyle/>
          <a:p>
            <a:pPr algn="l">
              <a:spcBef>
                <a:spcPts val="0"/>
              </a:spcBef>
              <a:spcAft>
                <a:spcPts val="0"/>
              </a:spcAft>
            </a:pPr>
            <a:r>
              <a:rPr lang="cs-CZ" sz="800">
                <a:solidFill>
                  <a:srgbClr val="000000"/>
                </a:solidFill>
                <a:latin typeface="Arial" panose="020B0604020202020204" pitchFamily="34" charset="0"/>
              </a:rPr>
              <a:t>INTERNAL</a:t>
            </a:r>
          </a:p>
        </p:txBody>
      </p:sp>
    </p:spTree>
    <p:extLst>
      <p:ext uri="{BB962C8B-B14F-4D97-AF65-F5344CB8AC3E}">
        <p14:creationId xmlns:p14="http://schemas.microsoft.com/office/powerpoint/2010/main" val="24646078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2E2DB1ED-B9DA-4542-B1F0-C44C8DD9D288}"/>
              </a:ext>
            </a:extLst>
          </p:cNvPr>
          <p:cNvGraphicFramePr>
            <a:graphicFrameLocks noChangeAspect="1"/>
          </p:cNvGraphicFramePr>
          <p:nvPr userDrawn="1">
            <p:custDataLst>
              <p:tags r:id="rId12"/>
            </p:custDataLst>
            <p:extLst>
              <p:ext uri="{D42A27DB-BD31-4B8C-83A1-F6EECF244321}">
                <p14:modId xmlns:p14="http://schemas.microsoft.com/office/powerpoint/2010/main" val="23185148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4" progId="TCLayout.ActiveDocument.1">
                  <p:embed/>
                </p:oleObj>
              </mc:Choice>
              <mc:Fallback>
                <p:oleObj name="think-cell Slide" r:id="rId13" imgW="395" imgH="394" progId="TCLayout.ActiveDocument.1">
                  <p:embed/>
                  <p:pic>
                    <p:nvPicPr>
                      <p:cNvPr id="0" name=""/>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Zástupný nadpis 1">
            <a:extLst>
              <a:ext uri="{FF2B5EF4-FFF2-40B4-BE49-F238E27FC236}">
                <a16:creationId xmlns:a16="http://schemas.microsoft.com/office/drawing/2014/main" id="{02A80F13-E83E-4FA3-829F-6F0813AA89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err="1"/>
              <a:t>Click</a:t>
            </a:r>
            <a:r>
              <a:rPr lang="cs-CZ" dirty="0"/>
              <a:t> to </a:t>
            </a:r>
            <a:r>
              <a:rPr lang="cs-CZ" dirty="0" err="1"/>
              <a:t>edit</a:t>
            </a:r>
            <a:r>
              <a:rPr lang="cs-CZ" dirty="0"/>
              <a:t> </a:t>
            </a:r>
            <a:r>
              <a:rPr lang="cs-CZ" dirty="0" err="1"/>
              <a:t>title</a:t>
            </a:r>
            <a:r>
              <a:rPr lang="cs-CZ" dirty="0"/>
              <a:t> style.</a:t>
            </a:r>
          </a:p>
        </p:txBody>
      </p:sp>
      <p:sp>
        <p:nvSpPr>
          <p:cNvPr id="3" name="Zástupný text 2">
            <a:extLst>
              <a:ext uri="{FF2B5EF4-FFF2-40B4-BE49-F238E27FC236}">
                <a16:creationId xmlns:a16="http://schemas.microsoft.com/office/drawing/2014/main" id="{3EF300F2-A709-4905-9153-65C04E7BFE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Edit text style in Slide master</a:t>
            </a:r>
          </a:p>
          <a:p>
            <a:pPr lvl="1"/>
            <a:r>
              <a:rPr lang="cs-CZ" dirty="0"/>
              <a:t>Second level</a:t>
            </a:r>
          </a:p>
          <a:p>
            <a:pPr lvl="2"/>
            <a:r>
              <a:rPr lang="cs-CZ" dirty="0" err="1"/>
              <a:t>Third</a:t>
            </a:r>
            <a:r>
              <a:rPr lang="cs-CZ" dirty="0"/>
              <a:t> level</a:t>
            </a:r>
          </a:p>
          <a:p>
            <a:pPr lvl="3"/>
            <a:r>
              <a:rPr lang="cs-CZ" dirty="0" err="1"/>
              <a:t>Fourth</a:t>
            </a:r>
            <a:r>
              <a:rPr lang="cs-CZ" dirty="0"/>
              <a:t> level</a:t>
            </a:r>
          </a:p>
          <a:p>
            <a:pPr lvl="4"/>
            <a:r>
              <a:rPr lang="cs-CZ" dirty="0" err="1"/>
              <a:t>Fifth</a:t>
            </a:r>
            <a:r>
              <a:rPr lang="cs-CZ" dirty="0"/>
              <a:t> level</a:t>
            </a:r>
          </a:p>
        </p:txBody>
      </p:sp>
      <p:sp>
        <p:nvSpPr>
          <p:cNvPr id="4" name="Zástupný symbol pro datum 3">
            <a:extLst>
              <a:ext uri="{FF2B5EF4-FFF2-40B4-BE49-F238E27FC236}">
                <a16:creationId xmlns:a16="http://schemas.microsoft.com/office/drawing/2014/main" id="{6693D91A-D2C6-4026-9787-9FB45E60CC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p>
        </p:txBody>
      </p:sp>
      <p:sp>
        <p:nvSpPr>
          <p:cNvPr id="5" name="Zástupný symbol pro zápatí 4">
            <a:extLst>
              <a:ext uri="{FF2B5EF4-FFF2-40B4-BE49-F238E27FC236}">
                <a16:creationId xmlns:a16="http://schemas.microsoft.com/office/drawing/2014/main" id="{68A8E256-294A-4EC1-97F4-006EB9A91D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Operational Research I, ŠAU, Jan Fábry, 9.11. 2022</a:t>
            </a:r>
            <a:endParaRPr lang="cs-CZ" dirty="0"/>
          </a:p>
        </p:txBody>
      </p:sp>
      <p:sp>
        <p:nvSpPr>
          <p:cNvPr id="6" name="Zástupný symbol pro číslo snímku 5">
            <a:extLst>
              <a:ext uri="{FF2B5EF4-FFF2-40B4-BE49-F238E27FC236}">
                <a16:creationId xmlns:a16="http://schemas.microsoft.com/office/drawing/2014/main" id="{7A09879E-7D29-4BAD-84C9-30E1F95801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4688B-8028-4EC6-A555-A797090F4272}" type="slidenum">
              <a:rPr lang="cs-CZ" smtClean="0"/>
              <a:t>‹#›</a:t>
            </a:fld>
            <a:endParaRPr lang="cs-CZ"/>
          </a:p>
        </p:txBody>
      </p:sp>
      <p:sp>
        <p:nvSpPr>
          <p:cNvPr id="7" name="MSIPCMContentMarking" descr="{&quot;HashCode&quot;:1622173095,&quot;Placement&quot;:&quot;Footer&quot;,&quot;Top&quot;:522.862549,&quot;Left&quot;:0.0,&quot;SlideWidth&quot;:960,&quot;SlideHeight&quot;:540}">
            <a:extLst>
              <a:ext uri="{FF2B5EF4-FFF2-40B4-BE49-F238E27FC236}">
                <a16:creationId xmlns:a16="http://schemas.microsoft.com/office/drawing/2014/main" id="{1EA0B722-020B-4A0A-B4F4-04FD7285B265}"/>
              </a:ext>
            </a:extLst>
          </p:cNvPr>
          <p:cNvSpPr txBox="1"/>
          <p:nvPr userDrawn="1"/>
        </p:nvSpPr>
        <p:spPr>
          <a:xfrm>
            <a:off x="0" y="6640354"/>
            <a:ext cx="744382" cy="217646"/>
          </a:xfrm>
          <a:prstGeom prst="rect">
            <a:avLst/>
          </a:prstGeom>
          <a:noFill/>
        </p:spPr>
        <p:txBody>
          <a:bodyPr vert="horz" wrap="square" lIns="0" tIns="0" rIns="0" bIns="0" rtlCol="0" anchor="ctr" anchorCtr="1">
            <a:spAutoFit/>
          </a:bodyPr>
          <a:lstStyle/>
          <a:p>
            <a:pPr algn="l">
              <a:spcBef>
                <a:spcPts val="0"/>
              </a:spcBef>
              <a:spcAft>
                <a:spcPts val="0"/>
              </a:spcAft>
            </a:pPr>
            <a:r>
              <a:rPr lang="cs-CZ" sz="800">
                <a:solidFill>
                  <a:srgbClr val="000000"/>
                </a:solidFill>
                <a:latin typeface="Arial" panose="020B0604020202020204" pitchFamily="34" charset="0"/>
              </a:rPr>
              <a:t>INTERNAL</a:t>
            </a:r>
          </a:p>
        </p:txBody>
      </p:sp>
    </p:spTree>
    <p:extLst>
      <p:ext uri="{BB962C8B-B14F-4D97-AF65-F5344CB8AC3E}">
        <p14:creationId xmlns:p14="http://schemas.microsoft.com/office/powerpoint/2010/main" val="213181079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B0278BE8-F711-4C40-A151-5DAD59F675F4}"/>
              </a:ext>
            </a:extLst>
          </p:cNvPr>
          <p:cNvGraphicFramePr>
            <a:graphicFrameLocks noChangeAspect="1"/>
          </p:cNvGraphicFramePr>
          <p:nvPr userDrawn="1">
            <p:custDataLst>
              <p:tags r:id="rId12"/>
            </p:custDataLst>
            <p:extLst>
              <p:ext uri="{D42A27DB-BD31-4B8C-83A1-F6EECF244321}">
                <p14:modId xmlns:p14="http://schemas.microsoft.com/office/powerpoint/2010/main" val="21713405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4" progId="TCLayout.ActiveDocument.1">
                  <p:embed/>
                </p:oleObj>
              </mc:Choice>
              <mc:Fallback>
                <p:oleObj name="think-cell Slide" r:id="rId13" imgW="395" imgH="394" progId="TCLayout.ActiveDocument.1">
                  <p:embed/>
                  <p:pic>
                    <p:nvPicPr>
                      <p:cNvPr id="0" name=""/>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Zástupný nadpis 1">
            <a:extLst>
              <a:ext uri="{FF2B5EF4-FFF2-40B4-BE49-F238E27FC236}">
                <a16:creationId xmlns:a16="http://schemas.microsoft.com/office/drawing/2014/main" id="{9A924A60-9875-4CD9-BFA3-130F5BE65D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err="1"/>
              <a:t>Click</a:t>
            </a:r>
            <a:r>
              <a:rPr lang="cs-CZ" dirty="0"/>
              <a:t> to </a:t>
            </a:r>
            <a:r>
              <a:rPr lang="cs-CZ" dirty="0" err="1"/>
              <a:t>edit</a:t>
            </a:r>
            <a:r>
              <a:rPr lang="cs-CZ" dirty="0"/>
              <a:t> </a:t>
            </a:r>
            <a:r>
              <a:rPr lang="cs-CZ" dirty="0" err="1"/>
              <a:t>title</a:t>
            </a:r>
            <a:r>
              <a:rPr lang="cs-CZ" dirty="0"/>
              <a:t> style.</a:t>
            </a:r>
          </a:p>
        </p:txBody>
      </p:sp>
      <p:sp>
        <p:nvSpPr>
          <p:cNvPr id="3" name="Zástupný text 2">
            <a:extLst>
              <a:ext uri="{FF2B5EF4-FFF2-40B4-BE49-F238E27FC236}">
                <a16:creationId xmlns:a16="http://schemas.microsoft.com/office/drawing/2014/main" id="{2D982BDB-D4F3-4CD8-864C-A2666E4FCB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Edit text style in Slide master</a:t>
            </a:r>
          </a:p>
          <a:p>
            <a:pPr lvl="1"/>
            <a:r>
              <a:rPr lang="cs-CZ" dirty="0"/>
              <a:t>Second level</a:t>
            </a:r>
          </a:p>
          <a:p>
            <a:pPr lvl="2"/>
            <a:r>
              <a:rPr lang="cs-CZ" dirty="0" err="1"/>
              <a:t>Third</a:t>
            </a:r>
            <a:r>
              <a:rPr lang="cs-CZ" dirty="0"/>
              <a:t> level</a:t>
            </a:r>
          </a:p>
          <a:p>
            <a:pPr lvl="3"/>
            <a:r>
              <a:rPr lang="cs-CZ" dirty="0" err="1"/>
              <a:t>Fourth</a:t>
            </a:r>
            <a:r>
              <a:rPr lang="cs-CZ" dirty="0"/>
              <a:t> level</a:t>
            </a:r>
          </a:p>
          <a:p>
            <a:pPr lvl="4"/>
            <a:r>
              <a:rPr lang="cs-CZ" dirty="0" err="1"/>
              <a:t>Fifth</a:t>
            </a:r>
            <a:r>
              <a:rPr lang="cs-CZ" dirty="0"/>
              <a:t> level</a:t>
            </a:r>
          </a:p>
        </p:txBody>
      </p:sp>
      <p:sp>
        <p:nvSpPr>
          <p:cNvPr id="4" name="Zástupný symbol pro datum 3">
            <a:extLst>
              <a:ext uri="{FF2B5EF4-FFF2-40B4-BE49-F238E27FC236}">
                <a16:creationId xmlns:a16="http://schemas.microsoft.com/office/drawing/2014/main" id="{12E4CDA0-A097-4A36-AD06-B59A25F91B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p>
        </p:txBody>
      </p:sp>
      <p:sp>
        <p:nvSpPr>
          <p:cNvPr id="5" name="Zástupný symbol pro zápatí 4">
            <a:extLst>
              <a:ext uri="{FF2B5EF4-FFF2-40B4-BE49-F238E27FC236}">
                <a16:creationId xmlns:a16="http://schemas.microsoft.com/office/drawing/2014/main" id="{346A87E4-90C5-412E-85CD-12B723F951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Operational Research I, ŠAU, Jan Fábry, 9.11. 2022</a:t>
            </a:r>
            <a:endParaRPr lang="cs-CZ" dirty="0"/>
          </a:p>
        </p:txBody>
      </p:sp>
      <p:sp>
        <p:nvSpPr>
          <p:cNvPr id="6" name="Zástupný symbol pro číslo snímku 5">
            <a:extLst>
              <a:ext uri="{FF2B5EF4-FFF2-40B4-BE49-F238E27FC236}">
                <a16:creationId xmlns:a16="http://schemas.microsoft.com/office/drawing/2014/main" id="{73B242D8-410E-474F-89BA-D64E64D0B5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9296F-E877-4244-A638-DA128399DAD9}" type="slidenum">
              <a:rPr lang="cs-CZ" smtClean="0"/>
              <a:t>‹#›</a:t>
            </a:fld>
            <a:endParaRPr lang="cs-CZ"/>
          </a:p>
        </p:txBody>
      </p:sp>
      <p:sp>
        <p:nvSpPr>
          <p:cNvPr id="7" name="MSIPCMContentMarking" descr="{&quot;HashCode&quot;:1622173095,&quot;Placement&quot;:&quot;Footer&quot;,&quot;Top&quot;:522.862549,&quot;Left&quot;:0.0,&quot;SlideWidth&quot;:960,&quot;SlideHeight&quot;:540}">
            <a:extLst>
              <a:ext uri="{FF2B5EF4-FFF2-40B4-BE49-F238E27FC236}">
                <a16:creationId xmlns:a16="http://schemas.microsoft.com/office/drawing/2014/main" id="{780C45DB-8FA2-492A-B4E0-94A3AA341533}"/>
              </a:ext>
            </a:extLst>
          </p:cNvPr>
          <p:cNvSpPr txBox="1"/>
          <p:nvPr userDrawn="1"/>
        </p:nvSpPr>
        <p:spPr>
          <a:xfrm>
            <a:off x="0" y="6640354"/>
            <a:ext cx="744382" cy="217646"/>
          </a:xfrm>
          <a:prstGeom prst="rect">
            <a:avLst/>
          </a:prstGeom>
          <a:noFill/>
        </p:spPr>
        <p:txBody>
          <a:bodyPr vert="horz" wrap="square" lIns="0" tIns="0" rIns="0" bIns="0" rtlCol="0" anchor="ctr" anchorCtr="1">
            <a:spAutoFit/>
          </a:bodyPr>
          <a:lstStyle/>
          <a:p>
            <a:pPr algn="l">
              <a:spcBef>
                <a:spcPts val="0"/>
              </a:spcBef>
              <a:spcAft>
                <a:spcPts val="0"/>
              </a:spcAft>
            </a:pPr>
            <a:r>
              <a:rPr lang="cs-CZ" sz="800">
                <a:solidFill>
                  <a:srgbClr val="000000"/>
                </a:solidFill>
                <a:latin typeface="Arial" panose="020B0604020202020204" pitchFamily="34" charset="0"/>
              </a:rPr>
              <a:t>INTERNAL</a:t>
            </a:r>
          </a:p>
        </p:txBody>
      </p:sp>
    </p:spTree>
    <p:extLst>
      <p:ext uri="{BB962C8B-B14F-4D97-AF65-F5344CB8AC3E}">
        <p14:creationId xmlns:p14="http://schemas.microsoft.com/office/powerpoint/2010/main" val="66413150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BEC7B204-0EB3-4EEA-8120-4302176F1D07}"/>
              </a:ext>
            </a:extLst>
          </p:cNvPr>
          <p:cNvGraphicFramePr>
            <a:graphicFrameLocks noChangeAspect="1"/>
          </p:cNvGraphicFramePr>
          <p:nvPr userDrawn="1">
            <p:custDataLst>
              <p:tags r:id="rId14"/>
            </p:custDataLst>
            <p:extLst>
              <p:ext uri="{D42A27DB-BD31-4B8C-83A1-F6EECF244321}">
                <p14:modId xmlns:p14="http://schemas.microsoft.com/office/powerpoint/2010/main" val="41874862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95" imgH="394" progId="TCLayout.ActiveDocument.1">
                  <p:embed/>
                </p:oleObj>
              </mc:Choice>
              <mc:Fallback>
                <p:oleObj name="think-cell Slide" r:id="rId15" imgW="395" imgH="394"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Zástupný nadpis 1">
            <a:extLst>
              <a:ext uri="{FF2B5EF4-FFF2-40B4-BE49-F238E27FC236}">
                <a16:creationId xmlns:a16="http://schemas.microsoft.com/office/drawing/2014/main" id="{53143529-2DFC-4B29-8F05-61B741D3A2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D633FB6D-7837-427D-8F22-D93394F971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1BD8640E-8241-4FAA-8703-5466EBEE04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a:p>
        </p:txBody>
      </p:sp>
      <p:sp>
        <p:nvSpPr>
          <p:cNvPr id="5" name="Zástupný symbol pro zápatí 4">
            <a:extLst>
              <a:ext uri="{FF2B5EF4-FFF2-40B4-BE49-F238E27FC236}">
                <a16:creationId xmlns:a16="http://schemas.microsoft.com/office/drawing/2014/main" id="{0964E1CC-F6D0-4AAA-BCAD-F8113F4D70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Operational Research I, ŠAU, Jan Fábry, 9.11. 2022</a:t>
            </a:r>
            <a:endParaRPr lang="cs-CZ" dirty="0"/>
          </a:p>
        </p:txBody>
      </p:sp>
      <p:sp>
        <p:nvSpPr>
          <p:cNvPr id="6" name="Zástupný symbol pro číslo snímku 5">
            <a:extLst>
              <a:ext uri="{FF2B5EF4-FFF2-40B4-BE49-F238E27FC236}">
                <a16:creationId xmlns:a16="http://schemas.microsoft.com/office/drawing/2014/main" id="{241FDF27-12DF-4683-88A9-CE29920F7C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CBFC96-D0B0-4748-8307-6E5E2D74C2B0}" type="slidenum">
              <a:rPr lang="cs-CZ" smtClean="0"/>
              <a:t>‹#›</a:t>
            </a:fld>
            <a:endParaRPr lang="cs-CZ"/>
          </a:p>
        </p:txBody>
      </p:sp>
      <p:sp>
        <p:nvSpPr>
          <p:cNvPr id="7" name="MSIPCMContentMarking" descr="{&quot;HashCode&quot;:1622173095,&quot;Placement&quot;:&quot;Footer&quot;,&quot;Top&quot;:522.862549,&quot;Left&quot;:0.0,&quot;SlideWidth&quot;:960,&quot;SlideHeight&quot;:540}">
            <a:extLst>
              <a:ext uri="{FF2B5EF4-FFF2-40B4-BE49-F238E27FC236}">
                <a16:creationId xmlns:a16="http://schemas.microsoft.com/office/drawing/2014/main" id="{6B287220-B08B-432E-94F1-FAB723C73AA2}"/>
              </a:ext>
            </a:extLst>
          </p:cNvPr>
          <p:cNvSpPr txBox="1"/>
          <p:nvPr userDrawn="1"/>
        </p:nvSpPr>
        <p:spPr>
          <a:xfrm>
            <a:off x="0" y="6640354"/>
            <a:ext cx="744382" cy="217646"/>
          </a:xfrm>
          <a:prstGeom prst="rect">
            <a:avLst/>
          </a:prstGeom>
          <a:noFill/>
        </p:spPr>
        <p:txBody>
          <a:bodyPr vert="horz" wrap="square" lIns="0" tIns="0" rIns="0" bIns="0" rtlCol="0" anchor="ctr" anchorCtr="1">
            <a:spAutoFit/>
          </a:bodyPr>
          <a:lstStyle/>
          <a:p>
            <a:pPr algn="l">
              <a:spcBef>
                <a:spcPts val="0"/>
              </a:spcBef>
              <a:spcAft>
                <a:spcPts val="0"/>
              </a:spcAft>
            </a:pPr>
            <a:r>
              <a:rPr lang="cs-CZ" sz="800">
                <a:solidFill>
                  <a:srgbClr val="000000"/>
                </a:solidFill>
                <a:latin typeface="Arial" panose="020B0604020202020204" pitchFamily="34" charset="0"/>
              </a:rPr>
              <a:t>INTERNAL</a:t>
            </a:r>
          </a:p>
        </p:txBody>
      </p:sp>
    </p:spTree>
    <p:extLst>
      <p:ext uri="{BB962C8B-B14F-4D97-AF65-F5344CB8AC3E}">
        <p14:creationId xmlns:p14="http://schemas.microsoft.com/office/powerpoint/2010/main" val="2737179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 id="2147483716" r:id="rId5"/>
    <p:sldLayoutId id="2147483661" r:id="rId6"/>
    <p:sldLayoutId id="2147483662" r:id="rId7"/>
    <p:sldLayoutId id="2147483663" r:id="rId8"/>
    <p:sldLayoutId id="2147483664" r:id="rId9"/>
    <p:sldLayoutId id="2147483714" r:id="rId10"/>
    <p:sldLayoutId id="2147483715" r:id="rId11"/>
    <p:sldLayoutId id="2147483665" r:id="rId12"/>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orient="horz" pos="120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2867524E-4BB4-48F8-A062-34F65E1CF27C}"/>
              </a:ext>
            </a:extLst>
          </p:cNvPr>
          <p:cNvGraphicFramePr>
            <a:graphicFrameLocks noChangeAspect="1"/>
          </p:cNvGraphicFramePr>
          <p:nvPr userDrawn="1">
            <p:custDataLst>
              <p:tags r:id="rId12"/>
            </p:custDataLst>
            <p:extLst>
              <p:ext uri="{D42A27DB-BD31-4B8C-83A1-F6EECF244321}">
                <p14:modId xmlns:p14="http://schemas.microsoft.com/office/powerpoint/2010/main" val="6598256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4" progId="TCLayout.ActiveDocument.1">
                  <p:embed/>
                </p:oleObj>
              </mc:Choice>
              <mc:Fallback>
                <p:oleObj name="think-cell Slide" r:id="rId13" imgW="395" imgH="394" progId="TCLayout.ActiveDocument.1">
                  <p:embed/>
                  <p:pic>
                    <p:nvPicPr>
                      <p:cNvPr id="0" name=""/>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Zástupný nadpis 1">
            <a:extLst>
              <a:ext uri="{FF2B5EF4-FFF2-40B4-BE49-F238E27FC236}">
                <a16:creationId xmlns:a16="http://schemas.microsoft.com/office/drawing/2014/main" id="{94941533-FD39-4FF4-B727-FD6BE7F322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22E07EE9-CC40-41C7-BB88-01D75A7807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39A8C5FD-1FE1-4D29-8026-F3E905667A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a:p>
        </p:txBody>
      </p:sp>
      <p:sp>
        <p:nvSpPr>
          <p:cNvPr id="5" name="Zástupný symbol pro zápatí 4">
            <a:extLst>
              <a:ext uri="{FF2B5EF4-FFF2-40B4-BE49-F238E27FC236}">
                <a16:creationId xmlns:a16="http://schemas.microsoft.com/office/drawing/2014/main" id="{39C98ABF-6315-4B4D-AB3D-88A93D3621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Operational Research I, ŠAU, Jan Fábry, 9.11. 2022</a:t>
            </a:r>
            <a:endParaRPr lang="cs-CZ" dirty="0"/>
          </a:p>
        </p:txBody>
      </p:sp>
      <p:sp>
        <p:nvSpPr>
          <p:cNvPr id="6" name="Zástupný symbol pro číslo snímku 5">
            <a:extLst>
              <a:ext uri="{FF2B5EF4-FFF2-40B4-BE49-F238E27FC236}">
                <a16:creationId xmlns:a16="http://schemas.microsoft.com/office/drawing/2014/main" id="{4A03636F-0D7C-4482-9C71-F01F516EF4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00C7F-1707-4550-917E-D0E4A1843641}" type="slidenum">
              <a:rPr lang="cs-CZ" smtClean="0"/>
              <a:t>‹#›</a:t>
            </a:fld>
            <a:endParaRPr lang="cs-CZ"/>
          </a:p>
        </p:txBody>
      </p:sp>
      <p:sp>
        <p:nvSpPr>
          <p:cNvPr id="7" name="MSIPCMContentMarking" descr="{&quot;HashCode&quot;:1622173095,&quot;Placement&quot;:&quot;Footer&quot;,&quot;Top&quot;:522.862549,&quot;Left&quot;:0.0,&quot;SlideWidth&quot;:960,&quot;SlideHeight&quot;:540}">
            <a:extLst>
              <a:ext uri="{FF2B5EF4-FFF2-40B4-BE49-F238E27FC236}">
                <a16:creationId xmlns:a16="http://schemas.microsoft.com/office/drawing/2014/main" id="{62F3BA7A-1EBA-4C9C-A6DC-43226888D16C}"/>
              </a:ext>
            </a:extLst>
          </p:cNvPr>
          <p:cNvSpPr txBox="1"/>
          <p:nvPr userDrawn="1"/>
        </p:nvSpPr>
        <p:spPr>
          <a:xfrm>
            <a:off x="0" y="6640354"/>
            <a:ext cx="744382" cy="217646"/>
          </a:xfrm>
          <a:prstGeom prst="rect">
            <a:avLst/>
          </a:prstGeom>
          <a:noFill/>
        </p:spPr>
        <p:txBody>
          <a:bodyPr vert="horz" wrap="square" lIns="0" tIns="0" rIns="0" bIns="0" rtlCol="0" anchor="ctr" anchorCtr="1">
            <a:spAutoFit/>
          </a:bodyPr>
          <a:lstStyle/>
          <a:p>
            <a:pPr algn="l">
              <a:spcBef>
                <a:spcPts val="0"/>
              </a:spcBef>
              <a:spcAft>
                <a:spcPts val="0"/>
              </a:spcAft>
            </a:pPr>
            <a:r>
              <a:rPr lang="cs-CZ" sz="800">
                <a:solidFill>
                  <a:srgbClr val="000000"/>
                </a:solidFill>
                <a:latin typeface="Arial" panose="020B0604020202020204" pitchFamily="34" charset="0"/>
              </a:rPr>
              <a:t>INTERNAL</a:t>
            </a:r>
          </a:p>
        </p:txBody>
      </p:sp>
    </p:spTree>
    <p:extLst>
      <p:ext uri="{BB962C8B-B14F-4D97-AF65-F5344CB8AC3E}">
        <p14:creationId xmlns:p14="http://schemas.microsoft.com/office/powerpoint/2010/main" val="303582515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702" r:id="rId4"/>
    <p:sldLayoutId id="2147483717" r:id="rId5"/>
    <p:sldLayoutId id="2147483703" r:id="rId6"/>
    <p:sldLayoutId id="2147483704" r:id="rId7"/>
    <p:sldLayoutId id="2147483672" r:id="rId8"/>
    <p:sldLayoutId id="2147483673" r:id="rId9"/>
    <p:sldLayoutId id="2147483674" r:id="rId10"/>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1FBB0D10-4524-428A-BDB5-E52C39939BCD}"/>
              </a:ext>
            </a:extLst>
          </p:cNvPr>
          <p:cNvGraphicFramePr>
            <a:graphicFrameLocks noChangeAspect="1"/>
          </p:cNvGraphicFramePr>
          <p:nvPr userDrawn="1">
            <p:custDataLst>
              <p:tags r:id="rId12"/>
            </p:custDataLst>
            <p:extLst>
              <p:ext uri="{D42A27DB-BD31-4B8C-83A1-F6EECF244321}">
                <p14:modId xmlns:p14="http://schemas.microsoft.com/office/powerpoint/2010/main" val="1135063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4" progId="TCLayout.ActiveDocument.1">
                  <p:embed/>
                </p:oleObj>
              </mc:Choice>
              <mc:Fallback>
                <p:oleObj name="think-cell Slide" r:id="rId13" imgW="395" imgH="394" progId="TCLayout.ActiveDocument.1">
                  <p:embed/>
                  <p:pic>
                    <p:nvPicPr>
                      <p:cNvPr id="0" name=""/>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Zástupný nadpis 1">
            <a:extLst>
              <a:ext uri="{FF2B5EF4-FFF2-40B4-BE49-F238E27FC236}">
                <a16:creationId xmlns:a16="http://schemas.microsoft.com/office/drawing/2014/main" id="{524749F4-0AAC-4F23-BB35-553C37B7C2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45AECC1C-3B10-4F83-A099-8572B348F4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2EDF799A-9F1A-4413-AAD3-E0A48BA0B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a:p>
        </p:txBody>
      </p:sp>
      <p:sp>
        <p:nvSpPr>
          <p:cNvPr id="5" name="Zástupný symbol pro zápatí 4">
            <a:extLst>
              <a:ext uri="{FF2B5EF4-FFF2-40B4-BE49-F238E27FC236}">
                <a16:creationId xmlns:a16="http://schemas.microsoft.com/office/drawing/2014/main" id="{0C7C1DC9-644E-42C3-A060-986C84DBB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Operational Research I, ŠAU, Jan Fábry, 9.11. 2022</a:t>
            </a:r>
            <a:endParaRPr lang="cs-CZ" dirty="0"/>
          </a:p>
        </p:txBody>
      </p:sp>
      <p:sp>
        <p:nvSpPr>
          <p:cNvPr id="6" name="Zástupný symbol pro číslo snímku 5">
            <a:extLst>
              <a:ext uri="{FF2B5EF4-FFF2-40B4-BE49-F238E27FC236}">
                <a16:creationId xmlns:a16="http://schemas.microsoft.com/office/drawing/2014/main" id="{902FEDBC-6640-45D7-9004-C3EFAD36F8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E6FC9A-6554-4701-90E1-B861FAF55843}" type="slidenum">
              <a:rPr lang="cs-CZ" smtClean="0"/>
              <a:t>‹#›</a:t>
            </a:fld>
            <a:endParaRPr lang="cs-CZ"/>
          </a:p>
        </p:txBody>
      </p:sp>
      <p:sp>
        <p:nvSpPr>
          <p:cNvPr id="7" name="MSIPCMContentMarking" descr="{&quot;HashCode&quot;:1622173095,&quot;Placement&quot;:&quot;Footer&quot;,&quot;Top&quot;:522.862549,&quot;Left&quot;:0.0,&quot;SlideWidth&quot;:960,&quot;SlideHeight&quot;:540}">
            <a:extLst>
              <a:ext uri="{FF2B5EF4-FFF2-40B4-BE49-F238E27FC236}">
                <a16:creationId xmlns:a16="http://schemas.microsoft.com/office/drawing/2014/main" id="{3052A658-5CA3-4E56-A435-5775F0E63FF2}"/>
              </a:ext>
            </a:extLst>
          </p:cNvPr>
          <p:cNvSpPr txBox="1"/>
          <p:nvPr userDrawn="1"/>
        </p:nvSpPr>
        <p:spPr>
          <a:xfrm>
            <a:off x="0" y="6640354"/>
            <a:ext cx="744382" cy="217646"/>
          </a:xfrm>
          <a:prstGeom prst="rect">
            <a:avLst/>
          </a:prstGeom>
          <a:noFill/>
        </p:spPr>
        <p:txBody>
          <a:bodyPr vert="horz" wrap="square" lIns="0" tIns="0" rIns="0" bIns="0" rtlCol="0" anchor="ctr" anchorCtr="1">
            <a:spAutoFit/>
          </a:bodyPr>
          <a:lstStyle/>
          <a:p>
            <a:pPr algn="l">
              <a:spcBef>
                <a:spcPts val="0"/>
              </a:spcBef>
              <a:spcAft>
                <a:spcPts val="0"/>
              </a:spcAft>
            </a:pPr>
            <a:r>
              <a:rPr lang="cs-CZ" sz="800">
                <a:solidFill>
                  <a:srgbClr val="000000"/>
                </a:solidFill>
                <a:latin typeface="Arial" panose="020B0604020202020204" pitchFamily="34" charset="0"/>
              </a:rPr>
              <a:t>INTERNAL</a:t>
            </a:r>
          </a:p>
        </p:txBody>
      </p:sp>
    </p:spTree>
    <p:extLst>
      <p:ext uri="{BB962C8B-B14F-4D97-AF65-F5344CB8AC3E}">
        <p14:creationId xmlns:p14="http://schemas.microsoft.com/office/powerpoint/2010/main" val="349620884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705" r:id="rId4"/>
    <p:sldLayoutId id="2147483718" r:id="rId5"/>
    <p:sldLayoutId id="2147483706" r:id="rId6"/>
    <p:sldLayoutId id="2147483707" r:id="rId7"/>
    <p:sldLayoutId id="2147483681" r:id="rId8"/>
    <p:sldLayoutId id="2147483682" r:id="rId9"/>
    <p:sldLayoutId id="2147483683" r:id="rId10"/>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4CB80CF-4463-435D-B9FF-48598DAAF490}"/>
              </a:ext>
            </a:extLst>
          </p:cNvPr>
          <p:cNvGraphicFramePr>
            <a:graphicFrameLocks noChangeAspect="1"/>
          </p:cNvGraphicFramePr>
          <p:nvPr userDrawn="1">
            <p:custDataLst>
              <p:tags r:id="rId12"/>
            </p:custDataLst>
            <p:extLst>
              <p:ext uri="{D42A27DB-BD31-4B8C-83A1-F6EECF244321}">
                <p14:modId xmlns:p14="http://schemas.microsoft.com/office/powerpoint/2010/main" val="1424202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4" progId="TCLayout.ActiveDocument.1">
                  <p:embed/>
                </p:oleObj>
              </mc:Choice>
              <mc:Fallback>
                <p:oleObj name="think-cell Slide" r:id="rId13" imgW="395" imgH="394" progId="TCLayout.ActiveDocument.1">
                  <p:embed/>
                  <p:pic>
                    <p:nvPicPr>
                      <p:cNvPr id="0" name=""/>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Zástupný nadpis 1">
            <a:extLst>
              <a:ext uri="{FF2B5EF4-FFF2-40B4-BE49-F238E27FC236}">
                <a16:creationId xmlns:a16="http://schemas.microsoft.com/office/drawing/2014/main" id="{02A80F13-E83E-4FA3-829F-6F0813AA89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3EF300F2-A709-4905-9153-65C04E7BFE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6693D91A-D2C6-4026-9787-9FB45E60CC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a:p>
        </p:txBody>
      </p:sp>
      <p:sp>
        <p:nvSpPr>
          <p:cNvPr id="5" name="Zástupný symbol pro zápatí 4">
            <a:extLst>
              <a:ext uri="{FF2B5EF4-FFF2-40B4-BE49-F238E27FC236}">
                <a16:creationId xmlns:a16="http://schemas.microsoft.com/office/drawing/2014/main" id="{68A8E256-294A-4EC1-97F4-006EB9A91D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Operational Research I, ŠAU, Jan Fábry, 9.11. 2022</a:t>
            </a:r>
            <a:endParaRPr lang="cs-CZ" dirty="0"/>
          </a:p>
        </p:txBody>
      </p:sp>
      <p:sp>
        <p:nvSpPr>
          <p:cNvPr id="6" name="Zástupný symbol pro číslo snímku 5">
            <a:extLst>
              <a:ext uri="{FF2B5EF4-FFF2-40B4-BE49-F238E27FC236}">
                <a16:creationId xmlns:a16="http://schemas.microsoft.com/office/drawing/2014/main" id="{7A09879E-7D29-4BAD-84C9-30E1F95801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4688B-8028-4EC6-A555-A797090F4272}" type="slidenum">
              <a:rPr lang="cs-CZ" smtClean="0"/>
              <a:t>‹#›</a:t>
            </a:fld>
            <a:endParaRPr lang="cs-CZ"/>
          </a:p>
        </p:txBody>
      </p:sp>
      <p:sp>
        <p:nvSpPr>
          <p:cNvPr id="7" name="MSIPCMContentMarking" descr="{&quot;HashCode&quot;:1622173095,&quot;Placement&quot;:&quot;Footer&quot;,&quot;Top&quot;:522.862549,&quot;Left&quot;:0.0,&quot;SlideWidth&quot;:960,&quot;SlideHeight&quot;:540}">
            <a:extLst>
              <a:ext uri="{FF2B5EF4-FFF2-40B4-BE49-F238E27FC236}">
                <a16:creationId xmlns:a16="http://schemas.microsoft.com/office/drawing/2014/main" id="{A74FF51D-AF7C-4993-B042-75EA3D947EA8}"/>
              </a:ext>
            </a:extLst>
          </p:cNvPr>
          <p:cNvSpPr txBox="1"/>
          <p:nvPr userDrawn="1"/>
        </p:nvSpPr>
        <p:spPr>
          <a:xfrm>
            <a:off x="0" y="6640354"/>
            <a:ext cx="744382" cy="217646"/>
          </a:xfrm>
          <a:prstGeom prst="rect">
            <a:avLst/>
          </a:prstGeom>
          <a:noFill/>
        </p:spPr>
        <p:txBody>
          <a:bodyPr vert="horz" wrap="square" lIns="0" tIns="0" rIns="0" bIns="0" rtlCol="0" anchor="ctr" anchorCtr="1">
            <a:spAutoFit/>
          </a:bodyPr>
          <a:lstStyle/>
          <a:p>
            <a:pPr algn="l">
              <a:spcBef>
                <a:spcPts val="0"/>
              </a:spcBef>
              <a:spcAft>
                <a:spcPts val="0"/>
              </a:spcAft>
            </a:pPr>
            <a:r>
              <a:rPr lang="cs-CZ" sz="800">
                <a:solidFill>
                  <a:srgbClr val="000000"/>
                </a:solidFill>
                <a:latin typeface="Arial" panose="020B0604020202020204" pitchFamily="34" charset="0"/>
              </a:rPr>
              <a:t>INTERNAL</a:t>
            </a:r>
          </a:p>
        </p:txBody>
      </p:sp>
    </p:spTree>
    <p:extLst>
      <p:ext uri="{BB962C8B-B14F-4D97-AF65-F5344CB8AC3E}">
        <p14:creationId xmlns:p14="http://schemas.microsoft.com/office/powerpoint/2010/main" val="385741320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708" r:id="rId4"/>
    <p:sldLayoutId id="2147483719" r:id="rId5"/>
    <p:sldLayoutId id="2147483709" r:id="rId6"/>
    <p:sldLayoutId id="2147483710" r:id="rId7"/>
    <p:sldLayoutId id="2147483690" r:id="rId8"/>
    <p:sldLayoutId id="2147483691" r:id="rId9"/>
    <p:sldLayoutId id="2147483692" r:id="rId10"/>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119.wmf"/><Relationship Id="rId7" Type="http://schemas.openxmlformats.org/officeDocument/2006/relationships/image" Target="../media/image121.wmf"/><Relationship Id="rId2" Type="http://schemas.openxmlformats.org/officeDocument/2006/relationships/oleObject" Target="../embeddings/oleObject70.bin"/><Relationship Id="rId1" Type="http://schemas.openxmlformats.org/officeDocument/2006/relationships/slideLayout" Target="../slideLayouts/slideLayout5.xml"/><Relationship Id="rId6" Type="http://schemas.openxmlformats.org/officeDocument/2006/relationships/oleObject" Target="../embeddings/oleObject72.bin"/><Relationship Id="rId5" Type="http://schemas.openxmlformats.org/officeDocument/2006/relationships/image" Target="../media/image120.emf"/><Relationship Id="rId4" Type="http://schemas.openxmlformats.org/officeDocument/2006/relationships/oleObject" Target="../embeddings/oleObject71.bin"/></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image" Target="../media/image122.png"/><Relationship Id="rId1" Type="http://schemas.openxmlformats.org/officeDocument/2006/relationships/slideLayout" Target="../slideLayouts/slideLayout5.xml"/><Relationship Id="rId6" Type="http://schemas.openxmlformats.org/officeDocument/2006/relationships/image" Target="../media/image123.emf"/><Relationship Id="rId5" Type="http://schemas.openxmlformats.org/officeDocument/2006/relationships/oleObject" Target="../embeddings/oleObject74.bin"/><Relationship Id="rId4" Type="http://schemas.openxmlformats.org/officeDocument/2006/relationships/image" Target="../media/image122.emf"/></Relationships>
</file>

<file path=ppt/slides/_rels/slide102.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3" Type="http://schemas.openxmlformats.org/officeDocument/2006/relationships/image" Target="../media/image124.wmf"/><Relationship Id="rId7" Type="http://schemas.openxmlformats.org/officeDocument/2006/relationships/image" Target="../media/image126.wmf"/><Relationship Id="rId2" Type="http://schemas.openxmlformats.org/officeDocument/2006/relationships/oleObject" Target="../embeddings/oleObject75.bin"/><Relationship Id="rId1" Type="http://schemas.openxmlformats.org/officeDocument/2006/relationships/slideLayout" Target="../slideLayouts/slideLayout5.xml"/><Relationship Id="rId6" Type="http://schemas.openxmlformats.org/officeDocument/2006/relationships/oleObject" Target="../embeddings/oleObject77.bin"/><Relationship Id="rId5" Type="http://schemas.openxmlformats.org/officeDocument/2006/relationships/image" Target="../media/image125.wmf"/><Relationship Id="rId4" Type="http://schemas.openxmlformats.org/officeDocument/2006/relationships/oleObject" Target="../embeddings/oleObject76.bin"/></Relationships>
</file>

<file path=ppt/slides/_rels/slide107.xml.rels><?xml version="1.0" encoding="UTF-8" standalone="yes"?>
<Relationships xmlns="http://schemas.openxmlformats.org/package/2006/relationships"><Relationship Id="rId8" Type="http://schemas.openxmlformats.org/officeDocument/2006/relationships/image" Target="../media/image129.wmf"/><Relationship Id="rId3" Type="http://schemas.openxmlformats.org/officeDocument/2006/relationships/image" Target="../media/image127.png"/><Relationship Id="rId7" Type="http://schemas.openxmlformats.org/officeDocument/2006/relationships/oleObject" Target="../embeddings/oleObject79.bin"/><Relationship Id="rId1" Type="http://schemas.openxmlformats.org/officeDocument/2006/relationships/slideLayout" Target="../slideLayouts/slideLayout5.xml"/><Relationship Id="rId6" Type="http://schemas.openxmlformats.org/officeDocument/2006/relationships/image" Target="../media/image128.png"/><Relationship Id="rId5" Type="http://schemas.openxmlformats.org/officeDocument/2006/relationships/image" Target="../media/image127.wmf"/><Relationship Id="rId4" Type="http://schemas.openxmlformats.org/officeDocument/2006/relationships/oleObject" Target="../embeddings/oleObject78.bin"/><Relationship Id="rId9" Type="http://schemas.openxmlformats.org/officeDocument/2006/relationships/image" Target="../media/image130.png"/></Relationships>
</file>

<file path=ppt/slides/_rels/slide108.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31.wmf"/><Relationship Id="rId7" Type="http://schemas.openxmlformats.org/officeDocument/2006/relationships/image" Target="../media/image133.wmf"/><Relationship Id="rId2" Type="http://schemas.openxmlformats.org/officeDocument/2006/relationships/oleObject" Target="../embeddings/oleObject80.bin"/><Relationship Id="rId1" Type="http://schemas.openxmlformats.org/officeDocument/2006/relationships/slideLayout" Target="../slideLayouts/slideLayout5.xml"/><Relationship Id="rId6" Type="http://schemas.openxmlformats.org/officeDocument/2006/relationships/oleObject" Target="../embeddings/oleObject82.bin"/><Relationship Id="rId5" Type="http://schemas.openxmlformats.org/officeDocument/2006/relationships/image" Target="../media/image132.wmf"/><Relationship Id="rId4" Type="http://schemas.openxmlformats.org/officeDocument/2006/relationships/oleObject" Target="../embeddings/oleObject81.bin"/><Relationship Id="rId9" Type="http://schemas.openxmlformats.org/officeDocument/2006/relationships/image" Target="../media/image135.png"/></Relationships>
</file>

<file path=ppt/slides/_rels/slide109.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11.bin"/><Relationship Id="rId1" Type="http://schemas.openxmlformats.org/officeDocument/2006/relationships/slideLayout" Target="../slideLayouts/slideLayout4.xml"/><Relationship Id="rId5" Type="http://schemas.openxmlformats.org/officeDocument/2006/relationships/image" Target="../media/image12.emf"/><Relationship Id="rId4" Type="http://schemas.openxmlformats.org/officeDocument/2006/relationships/oleObject" Target="../embeddings/oleObject12.bin"/></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8" Type="http://schemas.openxmlformats.org/officeDocument/2006/relationships/oleObject" Target="../embeddings/oleObject86.bin"/><Relationship Id="rId13" Type="http://schemas.openxmlformats.org/officeDocument/2006/relationships/image" Target="../media/image147.wmf"/><Relationship Id="rId3" Type="http://schemas.openxmlformats.org/officeDocument/2006/relationships/image" Target="../media/image142.wmf"/><Relationship Id="rId7" Type="http://schemas.openxmlformats.org/officeDocument/2006/relationships/image" Target="../media/image144.wmf"/><Relationship Id="rId12" Type="http://schemas.openxmlformats.org/officeDocument/2006/relationships/oleObject" Target="../embeddings/oleObject88.bin"/><Relationship Id="rId2" Type="http://schemas.openxmlformats.org/officeDocument/2006/relationships/oleObject" Target="../embeddings/oleObject83.bin"/><Relationship Id="rId1" Type="http://schemas.openxmlformats.org/officeDocument/2006/relationships/slideLayout" Target="../slideLayouts/slideLayout5.xml"/><Relationship Id="rId6" Type="http://schemas.openxmlformats.org/officeDocument/2006/relationships/oleObject" Target="../embeddings/oleObject85.bin"/><Relationship Id="rId11" Type="http://schemas.openxmlformats.org/officeDocument/2006/relationships/image" Target="../media/image146.wmf"/><Relationship Id="rId5" Type="http://schemas.openxmlformats.org/officeDocument/2006/relationships/image" Target="../media/image143.wmf"/><Relationship Id="rId15" Type="http://schemas.openxmlformats.org/officeDocument/2006/relationships/image" Target="../media/image148.wmf"/><Relationship Id="rId10" Type="http://schemas.openxmlformats.org/officeDocument/2006/relationships/oleObject" Target="../embeddings/oleObject87.bin"/><Relationship Id="rId4" Type="http://schemas.openxmlformats.org/officeDocument/2006/relationships/oleObject" Target="../embeddings/oleObject84.bin"/><Relationship Id="rId9" Type="http://schemas.openxmlformats.org/officeDocument/2006/relationships/image" Target="../media/image145.wmf"/><Relationship Id="rId14" Type="http://schemas.openxmlformats.org/officeDocument/2006/relationships/oleObject" Target="../embeddings/oleObject89.bin"/></Relationships>
</file>

<file path=ppt/slides/_rels/slide123.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49.png"/><Relationship Id="rId1" Type="http://schemas.openxmlformats.org/officeDocument/2006/relationships/slideLayout" Target="../slideLayouts/slideLayout5.xml"/><Relationship Id="rId5" Type="http://schemas.openxmlformats.org/officeDocument/2006/relationships/image" Target="../media/image148.wmf"/><Relationship Id="rId4" Type="http://schemas.openxmlformats.org/officeDocument/2006/relationships/oleObject" Target="../embeddings/oleObject90.bin"/></Relationships>
</file>

<file path=ppt/slides/_rels/slide124.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8" Type="http://schemas.openxmlformats.org/officeDocument/2006/relationships/oleObject" Target="../embeddings/oleObject94.bin"/><Relationship Id="rId13" Type="http://schemas.openxmlformats.org/officeDocument/2006/relationships/image" Target="../media/image157.wmf"/><Relationship Id="rId3" Type="http://schemas.openxmlformats.org/officeDocument/2006/relationships/image" Target="../media/image148.wmf"/><Relationship Id="rId7" Type="http://schemas.openxmlformats.org/officeDocument/2006/relationships/image" Target="../media/image154.wmf"/><Relationship Id="rId12" Type="http://schemas.openxmlformats.org/officeDocument/2006/relationships/oleObject" Target="../embeddings/oleObject96.bin"/><Relationship Id="rId2" Type="http://schemas.openxmlformats.org/officeDocument/2006/relationships/oleObject" Target="../embeddings/oleObject91.bin"/><Relationship Id="rId1" Type="http://schemas.openxmlformats.org/officeDocument/2006/relationships/slideLayout" Target="../slideLayouts/slideLayout5.xml"/><Relationship Id="rId6" Type="http://schemas.openxmlformats.org/officeDocument/2006/relationships/oleObject" Target="../embeddings/oleObject93.bin"/><Relationship Id="rId11" Type="http://schemas.openxmlformats.org/officeDocument/2006/relationships/image" Target="../media/image156.wmf"/><Relationship Id="rId5" Type="http://schemas.openxmlformats.org/officeDocument/2006/relationships/image" Target="../media/image153.wmf"/><Relationship Id="rId10" Type="http://schemas.openxmlformats.org/officeDocument/2006/relationships/oleObject" Target="../embeddings/oleObject95.bin"/><Relationship Id="rId4" Type="http://schemas.openxmlformats.org/officeDocument/2006/relationships/oleObject" Target="../embeddings/oleObject92.bin"/><Relationship Id="rId9" Type="http://schemas.openxmlformats.org/officeDocument/2006/relationships/image" Target="../media/image155.wmf"/></Relationships>
</file>

<file path=ppt/slides/_rels/slide126.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3" Type="http://schemas.openxmlformats.org/officeDocument/2006/relationships/image" Target="../media/image159.wmf"/><Relationship Id="rId2" Type="http://schemas.openxmlformats.org/officeDocument/2006/relationships/oleObject" Target="../embeddings/oleObject97.bin"/><Relationship Id="rId1" Type="http://schemas.openxmlformats.org/officeDocument/2006/relationships/slideLayout" Target="../slideLayouts/slideLayout5.xml"/><Relationship Id="rId4" Type="http://schemas.openxmlformats.org/officeDocument/2006/relationships/image" Target="../media/image161.png"/></Relationships>
</file>

<file path=ppt/slides/_rels/slide128.xml.rels><?xml version="1.0" encoding="UTF-8" standalone="yes"?>
<Relationships xmlns="http://schemas.openxmlformats.org/package/2006/relationships"><Relationship Id="rId8" Type="http://schemas.openxmlformats.org/officeDocument/2006/relationships/image" Target="../media/image165.wmf"/><Relationship Id="rId3" Type="http://schemas.openxmlformats.org/officeDocument/2006/relationships/oleObject" Target="../embeddings/oleObject98.bin"/><Relationship Id="rId7" Type="http://schemas.openxmlformats.org/officeDocument/2006/relationships/oleObject" Target="../embeddings/oleObject100.bin"/><Relationship Id="rId2" Type="http://schemas.openxmlformats.org/officeDocument/2006/relationships/image" Target="../media/image162.png"/><Relationship Id="rId1" Type="http://schemas.openxmlformats.org/officeDocument/2006/relationships/slideLayout" Target="../slideLayouts/slideLayout5.xml"/><Relationship Id="rId6" Type="http://schemas.openxmlformats.org/officeDocument/2006/relationships/image" Target="../media/image164.wmf"/><Relationship Id="rId5" Type="http://schemas.openxmlformats.org/officeDocument/2006/relationships/oleObject" Target="../embeddings/oleObject99.bin"/><Relationship Id="rId10" Type="http://schemas.openxmlformats.org/officeDocument/2006/relationships/image" Target="../media/image166.wmf"/><Relationship Id="rId4" Type="http://schemas.openxmlformats.org/officeDocument/2006/relationships/image" Target="../media/image163.wmf"/><Relationship Id="rId9" Type="http://schemas.openxmlformats.org/officeDocument/2006/relationships/oleObject" Target="../embeddings/oleObject101.bin"/></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8" Type="http://schemas.openxmlformats.org/officeDocument/2006/relationships/image" Target="../media/image1430.png"/><Relationship Id="rId3" Type="http://schemas.openxmlformats.org/officeDocument/2006/relationships/image" Target="../media/image1380.png"/><Relationship Id="rId7" Type="http://schemas.openxmlformats.org/officeDocument/2006/relationships/image" Target="../media/image1420.png"/><Relationship Id="rId2" Type="http://schemas.openxmlformats.org/officeDocument/2006/relationships/image" Target="../media/image1370.png"/><Relationship Id="rId1" Type="http://schemas.openxmlformats.org/officeDocument/2006/relationships/slideLayout" Target="../slideLayouts/slideLayout5.xml"/><Relationship Id="rId6" Type="http://schemas.openxmlformats.org/officeDocument/2006/relationships/image" Target="../media/image1410.png"/><Relationship Id="rId5" Type="http://schemas.openxmlformats.org/officeDocument/2006/relationships/image" Target="../media/image1400.png"/><Relationship Id="rId10" Type="http://schemas.openxmlformats.org/officeDocument/2006/relationships/image" Target="../media/image1620.png"/><Relationship Id="rId4" Type="http://schemas.openxmlformats.org/officeDocument/2006/relationships/image" Target="../media/image1390.png"/><Relationship Id="rId9" Type="http://schemas.openxmlformats.org/officeDocument/2006/relationships/image" Target="../media/image1610.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8" Type="http://schemas.openxmlformats.org/officeDocument/2006/relationships/oleObject" Target="../embeddings/oleObject105.bin"/><Relationship Id="rId13" Type="http://schemas.openxmlformats.org/officeDocument/2006/relationships/image" Target="../media/image174.wmf"/><Relationship Id="rId3" Type="http://schemas.openxmlformats.org/officeDocument/2006/relationships/image" Target="../media/image170.wmf"/><Relationship Id="rId7" Type="http://schemas.openxmlformats.org/officeDocument/2006/relationships/image" Target="../media/image171.wmf"/><Relationship Id="rId12" Type="http://schemas.openxmlformats.org/officeDocument/2006/relationships/oleObject" Target="../embeddings/oleObject107.bin"/><Relationship Id="rId17" Type="http://schemas.openxmlformats.org/officeDocument/2006/relationships/image" Target="../media/image176.emf"/><Relationship Id="rId2" Type="http://schemas.openxmlformats.org/officeDocument/2006/relationships/oleObject" Target="../embeddings/oleObject102.bin"/><Relationship Id="rId16" Type="http://schemas.openxmlformats.org/officeDocument/2006/relationships/oleObject" Target="../embeddings/oleObject109.bin"/><Relationship Id="rId1" Type="http://schemas.openxmlformats.org/officeDocument/2006/relationships/slideLayout" Target="../slideLayouts/slideLayout5.xml"/><Relationship Id="rId6" Type="http://schemas.openxmlformats.org/officeDocument/2006/relationships/oleObject" Target="../embeddings/oleObject104.bin"/><Relationship Id="rId11" Type="http://schemas.openxmlformats.org/officeDocument/2006/relationships/image" Target="../media/image173.wmf"/><Relationship Id="rId5" Type="http://schemas.openxmlformats.org/officeDocument/2006/relationships/image" Target="../media/image146.wmf"/><Relationship Id="rId15" Type="http://schemas.openxmlformats.org/officeDocument/2006/relationships/image" Target="../media/image175.emf"/><Relationship Id="rId10" Type="http://schemas.openxmlformats.org/officeDocument/2006/relationships/oleObject" Target="../embeddings/oleObject106.bin"/><Relationship Id="rId4" Type="http://schemas.openxmlformats.org/officeDocument/2006/relationships/oleObject" Target="../embeddings/oleObject103.bin"/><Relationship Id="rId9" Type="http://schemas.openxmlformats.org/officeDocument/2006/relationships/image" Target="../media/image172.wmf"/><Relationship Id="rId14" Type="http://schemas.openxmlformats.org/officeDocument/2006/relationships/oleObject" Target="../embeddings/oleObject108.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8" Type="http://schemas.openxmlformats.org/officeDocument/2006/relationships/oleObject" Target="../embeddings/oleObject113.bin"/><Relationship Id="rId3" Type="http://schemas.openxmlformats.org/officeDocument/2006/relationships/image" Target="../media/image177.wmf"/><Relationship Id="rId7" Type="http://schemas.openxmlformats.org/officeDocument/2006/relationships/image" Target="../media/image179.emf"/><Relationship Id="rId2" Type="http://schemas.openxmlformats.org/officeDocument/2006/relationships/oleObject" Target="../embeddings/oleObject110.bin"/><Relationship Id="rId1" Type="http://schemas.openxmlformats.org/officeDocument/2006/relationships/slideLayout" Target="../slideLayouts/slideLayout5.xml"/><Relationship Id="rId6" Type="http://schemas.openxmlformats.org/officeDocument/2006/relationships/oleObject" Target="../embeddings/oleObject112.bin"/><Relationship Id="rId5" Type="http://schemas.openxmlformats.org/officeDocument/2006/relationships/image" Target="../media/image178.wmf"/><Relationship Id="rId4" Type="http://schemas.openxmlformats.org/officeDocument/2006/relationships/oleObject" Target="../embeddings/oleObject111.bin"/><Relationship Id="rId9" Type="http://schemas.openxmlformats.org/officeDocument/2006/relationships/image" Target="../media/image180.emf"/></Relationships>
</file>

<file path=ppt/slides/_rels/slide141.xml.rels><?xml version="1.0" encoding="UTF-8" standalone="yes"?>
<Relationships xmlns="http://schemas.openxmlformats.org/package/2006/relationships"><Relationship Id="rId3" Type="http://schemas.openxmlformats.org/officeDocument/2006/relationships/image" Target="../media/image181.emf"/><Relationship Id="rId2" Type="http://schemas.openxmlformats.org/officeDocument/2006/relationships/oleObject" Target="../embeddings/oleObject114.bin"/><Relationship Id="rId1" Type="http://schemas.openxmlformats.org/officeDocument/2006/relationships/slideLayout" Target="../slideLayouts/slideLayout5.xml"/><Relationship Id="rId5" Type="http://schemas.openxmlformats.org/officeDocument/2006/relationships/image" Target="../media/image182.emf"/><Relationship Id="rId4" Type="http://schemas.openxmlformats.org/officeDocument/2006/relationships/oleObject" Target="../embeddings/oleObject115.bin"/></Relationships>
</file>

<file path=ppt/slides/_rels/slide142.xml.rels><?xml version="1.0" encoding="UTF-8" standalone="yes"?>
<Relationships xmlns="http://schemas.openxmlformats.org/package/2006/relationships"><Relationship Id="rId8" Type="http://schemas.openxmlformats.org/officeDocument/2006/relationships/oleObject" Target="../embeddings/oleObject119.bin"/><Relationship Id="rId13" Type="http://schemas.openxmlformats.org/officeDocument/2006/relationships/image" Target="../media/image188.wmf"/><Relationship Id="rId3" Type="http://schemas.openxmlformats.org/officeDocument/2006/relationships/image" Target="../media/image183.emf"/><Relationship Id="rId7" Type="http://schemas.openxmlformats.org/officeDocument/2006/relationships/image" Target="../media/image185.emf"/><Relationship Id="rId12" Type="http://schemas.openxmlformats.org/officeDocument/2006/relationships/oleObject" Target="../embeddings/oleObject121.bin"/><Relationship Id="rId2" Type="http://schemas.openxmlformats.org/officeDocument/2006/relationships/oleObject" Target="../embeddings/oleObject116.bin"/><Relationship Id="rId1" Type="http://schemas.openxmlformats.org/officeDocument/2006/relationships/slideLayout" Target="../slideLayouts/slideLayout5.xml"/><Relationship Id="rId6" Type="http://schemas.openxmlformats.org/officeDocument/2006/relationships/oleObject" Target="../embeddings/oleObject118.bin"/><Relationship Id="rId11" Type="http://schemas.openxmlformats.org/officeDocument/2006/relationships/image" Target="../media/image187.wmf"/><Relationship Id="rId5" Type="http://schemas.openxmlformats.org/officeDocument/2006/relationships/image" Target="../media/image184.wmf"/><Relationship Id="rId10" Type="http://schemas.openxmlformats.org/officeDocument/2006/relationships/oleObject" Target="../embeddings/oleObject120.bin"/><Relationship Id="rId4" Type="http://schemas.openxmlformats.org/officeDocument/2006/relationships/oleObject" Target="../embeddings/oleObject117.bin"/><Relationship Id="rId9" Type="http://schemas.openxmlformats.org/officeDocument/2006/relationships/image" Target="../media/image186.wmf"/></Relationships>
</file>

<file path=ppt/slides/_rels/slide143.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image" Target="../media/image189.png"/><Relationship Id="rId1" Type="http://schemas.openxmlformats.org/officeDocument/2006/relationships/slideLayout" Target="../slideLayouts/slideLayout5.xml"/><Relationship Id="rId6" Type="http://schemas.openxmlformats.org/officeDocument/2006/relationships/image" Target="../media/image191.emf"/><Relationship Id="rId5" Type="http://schemas.openxmlformats.org/officeDocument/2006/relationships/oleObject" Target="../embeddings/oleObject123.bin"/><Relationship Id="rId4" Type="http://schemas.openxmlformats.org/officeDocument/2006/relationships/image" Target="../media/image190.emf"/></Relationships>
</file>

<file path=ppt/slides/_rels/slide144.xml.rels><?xml version="1.0" encoding="UTF-8" standalone="yes"?>
<Relationships xmlns="http://schemas.openxmlformats.org/package/2006/relationships"><Relationship Id="rId8" Type="http://schemas.openxmlformats.org/officeDocument/2006/relationships/oleObject" Target="../embeddings/oleObject127.bin"/><Relationship Id="rId3" Type="http://schemas.openxmlformats.org/officeDocument/2006/relationships/image" Target="../media/image192.emf"/><Relationship Id="rId7" Type="http://schemas.openxmlformats.org/officeDocument/2006/relationships/image" Target="../media/image194.wmf"/><Relationship Id="rId2" Type="http://schemas.openxmlformats.org/officeDocument/2006/relationships/oleObject" Target="../embeddings/oleObject124.bin"/><Relationship Id="rId1" Type="http://schemas.openxmlformats.org/officeDocument/2006/relationships/slideLayout" Target="../slideLayouts/slideLayout5.xml"/><Relationship Id="rId6" Type="http://schemas.openxmlformats.org/officeDocument/2006/relationships/oleObject" Target="../embeddings/oleObject126.bin"/><Relationship Id="rId5" Type="http://schemas.openxmlformats.org/officeDocument/2006/relationships/image" Target="../media/image193.wmf"/><Relationship Id="rId4" Type="http://schemas.openxmlformats.org/officeDocument/2006/relationships/oleObject" Target="../embeddings/oleObject125.bin"/><Relationship Id="rId9" Type="http://schemas.openxmlformats.org/officeDocument/2006/relationships/image" Target="../media/image195.wmf"/></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2" Type="http://schemas.openxmlformats.org/officeDocument/2006/relationships/image" Target="../media/image192.png"/><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2" Type="http://schemas.openxmlformats.org/officeDocument/2006/relationships/image" Target="../media/image1930.png"/><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8" Type="http://schemas.openxmlformats.org/officeDocument/2006/relationships/oleObject" Target="../embeddings/oleObject131.bin"/><Relationship Id="rId13" Type="http://schemas.openxmlformats.org/officeDocument/2006/relationships/image" Target="../media/image201.wmf"/><Relationship Id="rId3" Type="http://schemas.openxmlformats.org/officeDocument/2006/relationships/image" Target="../media/image196.wmf"/><Relationship Id="rId7" Type="http://schemas.openxmlformats.org/officeDocument/2006/relationships/image" Target="../media/image198.wmf"/><Relationship Id="rId12" Type="http://schemas.openxmlformats.org/officeDocument/2006/relationships/oleObject" Target="../embeddings/oleObject133.bin"/><Relationship Id="rId17" Type="http://schemas.openxmlformats.org/officeDocument/2006/relationships/image" Target="../media/image203.wmf"/><Relationship Id="rId2" Type="http://schemas.openxmlformats.org/officeDocument/2006/relationships/oleObject" Target="../embeddings/oleObject128.bin"/><Relationship Id="rId16" Type="http://schemas.openxmlformats.org/officeDocument/2006/relationships/oleObject" Target="../embeddings/oleObject135.bin"/><Relationship Id="rId1" Type="http://schemas.openxmlformats.org/officeDocument/2006/relationships/slideLayout" Target="../slideLayouts/slideLayout5.xml"/><Relationship Id="rId6" Type="http://schemas.openxmlformats.org/officeDocument/2006/relationships/oleObject" Target="../embeddings/oleObject130.bin"/><Relationship Id="rId11" Type="http://schemas.openxmlformats.org/officeDocument/2006/relationships/image" Target="../media/image200.wmf"/><Relationship Id="rId5" Type="http://schemas.openxmlformats.org/officeDocument/2006/relationships/image" Target="../media/image197.wmf"/><Relationship Id="rId15" Type="http://schemas.openxmlformats.org/officeDocument/2006/relationships/image" Target="../media/image202.wmf"/><Relationship Id="rId10" Type="http://schemas.openxmlformats.org/officeDocument/2006/relationships/oleObject" Target="../embeddings/oleObject132.bin"/><Relationship Id="rId4" Type="http://schemas.openxmlformats.org/officeDocument/2006/relationships/oleObject" Target="../embeddings/oleObject129.bin"/><Relationship Id="rId9" Type="http://schemas.openxmlformats.org/officeDocument/2006/relationships/image" Target="../media/image199.wmf"/><Relationship Id="rId14" Type="http://schemas.openxmlformats.org/officeDocument/2006/relationships/oleObject" Target="../embeddings/oleObject134.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2" Type="http://schemas.openxmlformats.org/officeDocument/2006/relationships/image" Target="../media/image199.png"/><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2" Type="http://schemas.openxmlformats.org/officeDocument/2006/relationships/image" Target="../media/image204.png"/><Relationship Id="rId1" Type="http://schemas.openxmlformats.org/officeDocument/2006/relationships/slideLayout" Target="../slideLayouts/slideLayout55.xml"/></Relationships>
</file>

<file path=ppt/slides/_rels/slide152.xml.rels><?xml version="1.0" encoding="UTF-8" standalone="yes"?>
<Relationships xmlns="http://schemas.openxmlformats.org/package/2006/relationships"><Relationship Id="rId2" Type="http://schemas.openxmlformats.org/officeDocument/2006/relationships/image" Target="../media/image205.png"/><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2" Type="http://schemas.openxmlformats.org/officeDocument/2006/relationships/image" Target="../media/image206.png"/><Relationship Id="rId1" Type="http://schemas.openxmlformats.org/officeDocument/2006/relationships/slideLayout" Target="../slideLayouts/slideLayout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7.xml.rels><?xml version="1.0" encoding="UTF-8" standalone="yes"?>
<Relationships xmlns="http://schemas.openxmlformats.org/package/2006/relationships"><Relationship Id="rId2" Type="http://schemas.openxmlformats.org/officeDocument/2006/relationships/image" Target="../media/image207.png"/><Relationship Id="rId1" Type="http://schemas.openxmlformats.org/officeDocument/2006/relationships/slideLayout" Target="../slideLayouts/slideLayout5.xml"/></Relationships>
</file>

<file path=ppt/slides/_rels/slide158.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image" Target="../media/image208.png"/><Relationship Id="rId1" Type="http://schemas.openxmlformats.org/officeDocument/2006/relationships/slideLayout" Target="../slideLayouts/slideLayout5.xml"/><Relationship Id="rId5" Type="http://schemas.openxmlformats.org/officeDocument/2006/relationships/image" Target="../media/image211.png"/><Relationship Id="rId4" Type="http://schemas.openxmlformats.org/officeDocument/2006/relationships/image" Target="../media/image210.png"/></Relationships>
</file>

<file path=ppt/slides/_rels/slide159.xml.rels><?xml version="1.0" encoding="UTF-8" standalone="yes"?>
<Relationships xmlns="http://schemas.openxmlformats.org/package/2006/relationships"><Relationship Id="rId2" Type="http://schemas.openxmlformats.org/officeDocument/2006/relationships/image" Target="../media/image2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160.png"/><Relationship Id="rId13" Type="http://schemas.openxmlformats.org/officeDocument/2006/relationships/oleObject" Target="../embeddings/oleObject15.bin"/><Relationship Id="rId7" Type="http://schemas.openxmlformats.org/officeDocument/2006/relationships/image" Target="../media/image150.png"/><Relationship Id="rId12" Type="http://schemas.openxmlformats.org/officeDocument/2006/relationships/image" Target="../media/image16.wmf"/><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44.png"/><Relationship Id="rId11" Type="http://schemas.openxmlformats.org/officeDocument/2006/relationships/oleObject" Target="../embeddings/oleObject14.bin"/><Relationship Id="rId5" Type="http://schemas.openxmlformats.org/officeDocument/2006/relationships/image" Target="../media/image137.png"/><Relationship Id="rId10" Type="http://schemas.openxmlformats.org/officeDocument/2006/relationships/image" Target="../media/image15.wmf"/><Relationship Id="rId9" Type="http://schemas.openxmlformats.org/officeDocument/2006/relationships/oleObject" Target="../embeddings/oleObject13.bin"/><Relationship Id="rId14" Type="http://schemas.openxmlformats.org/officeDocument/2006/relationships/image" Target="../media/image17.wmf"/></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2.xml.rels><?xml version="1.0" encoding="UTF-8" standalone="yes"?>
<Relationships xmlns="http://schemas.openxmlformats.org/package/2006/relationships"><Relationship Id="rId3" Type="http://schemas.openxmlformats.org/officeDocument/2006/relationships/image" Target="../media/image213.wmf"/><Relationship Id="rId2" Type="http://schemas.openxmlformats.org/officeDocument/2006/relationships/oleObject" Target="../embeddings/oleObject136.bin"/><Relationship Id="rId1" Type="http://schemas.openxmlformats.org/officeDocument/2006/relationships/slideLayout" Target="../slideLayouts/slideLayout5.xml"/><Relationship Id="rId5" Type="http://schemas.openxmlformats.org/officeDocument/2006/relationships/image" Target="../media/image214.wmf"/><Relationship Id="rId4" Type="http://schemas.openxmlformats.org/officeDocument/2006/relationships/oleObject" Target="../embeddings/oleObject137.bin"/></Relationships>
</file>

<file path=ppt/slides/_rels/slide163.xml.rels><?xml version="1.0" encoding="UTF-8" standalone="yes"?>
<Relationships xmlns="http://schemas.openxmlformats.org/package/2006/relationships"><Relationship Id="rId2" Type="http://schemas.openxmlformats.org/officeDocument/2006/relationships/image" Target="../media/image215.wmf"/><Relationship Id="rId1" Type="http://schemas.openxmlformats.org/officeDocument/2006/relationships/slideLayout" Target="../slideLayouts/slideLayout5.xml"/></Relationships>
</file>

<file path=ppt/slides/_rels/slide164.xml.rels><?xml version="1.0" encoding="UTF-8" standalone="yes"?>
<Relationships xmlns="http://schemas.openxmlformats.org/package/2006/relationships"><Relationship Id="rId8" Type="http://schemas.openxmlformats.org/officeDocument/2006/relationships/image" Target="../media/image1880.png"/><Relationship Id="rId3" Type="http://schemas.openxmlformats.org/officeDocument/2006/relationships/image" Target="../media/image1850.png"/><Relationship Id="rId7" Type="http://schemas.openxmlformats.org/officeDocument/2006/relationships/image" Target="../media/image217.wmf"/><Relationship Id="rId1" Type="http://schemas.openxmlformats.org/officeDocument/2006/relationships/slideLayout" Target="../slideLayouts/slideLayout5.xml"/><Relationship Id="rId6" Type="http://schemas.openxmlformats.org/officeDocument/2006/relationships/oleObject" Target="../embeddings/oleObject139.bin"/><Relationship Id="rId5" Type="http://schemas.openxmlformats.org/officeDocument/2006/relationships/image" Target="../media/image216.wmf"/><Relationship Id="rId4" Type="http://schemas.openxmlformats.org/officeDocument/2006/relationships/oleObject" Target="../embeddings/oleObject138.bin"/></Relationships>
</file>

<file path=ppt/slides/_rels/slide165.xml.rels><?xml version="1.0" encoding="UTF-8" standalone="yes"?>
<Relationships xmlns="http://schemas.openxmlformats.org/package/2006/relationships"><Relationship Id="rId8" Type="http://schemas.openxmlformats.org/officeDocument/2006/relationships/image" Target="../media/image219.wmf"/><Relationship Id="rId3" Type="http://schemas.openxmlformats.org/officeDocument/2006/relationships/image" Target="../media/image1890.png"/><Relationship Id="rId7" Type="http://schemas.openxmlformats.org/officeDocument/2006/relationships/oleObject" Target="../embeddings/oleObject141.bin"/><Relationship Id="rId1" Type="http://schemas.openxmlformats.org/officeDocument/2006/relationships/slideLayout" Target="../slideLayouts/slideLayout5.xml"/><Relationship Id="rId6" Type="http://schemas.openxmlformats.org/officeDocument/2006/relationships/image" Target="../media/image1910.png"/><Relationship Id="rId5" Type="http://schemas.openxmlformats.org/officeDocument/2006/relationships/image" Target="../media/image218.wmf"/><Relationship Id="rId4" Type="http://schemas.openxmlformats.org/officeDocument/2006/relationships/oleObject" Target="../embeddings/oleObject140.bin"/></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7.xml.rels><?xml version="1.0" encoding="UTF-8" standalone="yes"?>
<Relationships xmlns="http://schemas.openxmlformats.org/package/2006/relationships"><Relationship Id="rId3" Type="http://schemas.openxmlformats.org/officeDocument/2006/relationships/hyperlink" Target="http://www.janfabry.cz/" TargetMode="External"/><Relationship Id="rId2" Type="http://schemas.openxmlformats.org/officeDocument/2006/relationships/hyperlink" Target="mailto:fabry@savs.cz" TargetMode="External"/><Relationship Id="rId1" Type="http://schemas.openxmlformats.org/officeDocument/2006/relationships/slideLayout" Target="../slideLayouts/slideLayout64.xml"/><Relationship Id="rId5" Type="http://schemas.openxmlformats.org/officeDocument/2006/relationships/image" Target="../media/image221.png"/><Relationship Id="rId4" Type="http://schemas.openxmlformats.org/officeDocument/2006/relationships/image" Target="../media/image2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janfabry.cz/Management-Science.pdf"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172.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3" Type="http://schemas.openxmlformats.org/officeDocument/2006/relationships/image" Target="../media/image35.png"/><Relationship Id="rId3" Type="http://schemas.openxmlformats.org/officeDocument/2006/relationships/image" Target="../media/image18.wmf"/><Relationship Id="rId7" Type="http://schemas.openxmlformats.org/officeDocument/2006/relationships/image" Target="../media/image20.wmf"/><Relationship Id="rId12" Type="http://schemas.openxmlformats.org/officeDocument/2006/relationships/image" Target="../media/image34.png"/><Relationship Id="rId2" Type="http://schemas.openxmlformats.org/officeDocument/2006/relationships/oleObject" Target="../embeddings/oleObject17.bin"/><Relationship Id="rId1" Type="http://schemas.openxmlformats.org/officeDocument/2006/relationships/slideLayout" Target="../slideLayouts/slideLayout4.xml"/><Relationship Id="rId6" Type="http://schemas.openxmlformats.org/officeDocument/2006/relationships/oleObject" Target="../embeddings/oleObject19.bin"/><Relationship Id="rId11" Type="http://schemas.openxmlformats.org/officeDocument/2006/relationships/image" Target="../media/image33.png"/><Relationship Id="rId5" Type="http://schemas.openxmlformats.org/officeDocument/2006/relationships/image" Target="../media/image19.wmf"/><Relationship Id="rId10" Type="http://schemas.openxmlformats.org/officeDocument/2006/relationships/image" Target="../media/image194.png"/><Relationship Id="rId4" Type="http://schemas.openxmlformats.org/officeDocument/2006/relationships/oleObject" Target="../embeddings/oleObject18.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42.png"/><Relationship Id="rId18"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3.wmf"/><Relationship Id="rId12" Type="http://schemas.openxmlformats.org/officeDocument/2006/relationships/image" Target="../media/image41.png"/><Relationship Id="rId17" Type="http://schemas.openxmlformats.org/officeDocument/2006/relationships/oleObject" Target="../embeddings/oleObject25.bin"/><Relationship Id="rId2" Type="http://schemas.openxmlformats.org/officeDocument/2006/relationships/oleObject" Target="../embeddings/oleObject20.bin"/><Relationship Id="rId16" Type="http://schemas.openxmlformats.org/officeDocument/2006/relationships/image" Target="../media/image25.wmf"/><Relationship Id="rId1" Type="http://schemas.openxmlformats.org/officeDocument/2006/relationships/slideLayout" Target="../slideLayouts/slideLayout5.xml"/><Relationship Id="rId6" Type="http://schemas.openxmlformats.org/officeDocument/2006/relationships/oleObject" Target="../embeddings/oleObject22.bin"/><Relationship Id="rId11" Type="http://schemas.openxmlformats.org/officeDocument/2006/relationships/image" Target="../media/image40.png"/><Relationship Id="rId5" Type="http://schemas.openxmlformats.org/officeDocument/2006/relationships/image" Target="../media/image22.wmf"/><Relationship Id="rId15"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24.wmf"/><Relationship Id="rId1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31.bin"/><Relationship Id="rId18" Type="http://schemas.openxmlformats.org/officeDocument/2006/relationships/oleObject" Target="../embeddings/oleObject33.bin"/><Relationship Id="rId26" Type="http://schemas.openxmlformats.org/officeDocument/2006/relationships/image" Target="../media/image65.png"/><Relationship Id="rId3" Type="http://schemas.openxmlformats.org/officeDocument/2006/relationships/image" Target="../media/image38.png"/><Relationship Id="rId7" Type="http://schemas.openxmlformats.org/officeDocument/2006/relationships/oleObject" Target="../embeddings/oleObject28.bin"/><Relationship Id="rId12" Type="http://schemas.openxmlformats.org/officeDocument/2006/relationships/image" Target="../media/image30.wmf"/><Relationship Id="rId17" Type="http://schemas.openxmlformats.org/officeDocument/2006/relationships/image" Target="../media/image39.png"/><Relationship Id="rId25" Type="http://schemas.openxmlformats.org/officeDocument/2006/relationships/image" Target="../media/image64.png"/><Relationship Id="rId16" Type="http://schemas.openxmlformats.org/officeDocument/2006/relationships/image" Target="../media/image32.wmf"/><Relationship Id="rId1" Type="http://schemas.openxmlformats.org/officeDocument/2006/relationships/slideLayout" Target="../slideLayouts/slideLayout5.xml"/><Relationship Id="rId6" Type="http://schemas.openxmlformats.org/officeDocument/2006/relationships/image" Target="../media/image27.wmf"/><Relationship Id="rId11" Type="http://schemas.openxmlformats.org/officeDocument/2006/relationships/oleObject" Target="../embeddings/oleObject30.bin"/><Relationship Id="rId24" Type="http://schemas.openxmlformats.org/officeDocument/2006/relationships/image" Target="../media/image63.png"/><Relationship Id="rId5" Type="http://schemas.openxmlformats.org/officeDocument/2006/relationships/oleObject" Target="../embeddings/oleObject27.bin"/><Relationship Id="rId15" Type="http://schemas.openxmlformats.org/officeDocument/2006/relationships/oleObject" Target="../embeddings/oleObject32.bin"/><Relationship Id="rId23" Type="http://schemas.openxmlformats.org/officeDocument/2006/relationships/image" Target="../media/image62.png"/><Relationship Id="rId10" Type="http://schemas.openxmlformats.org/officeDocument/2006/relationships/image" Target="../media/image29.wmf"/><Relationship Id="rId19" Type="http://schemas.openxmlformats.org/officeDocument/2006/relationships/image" Target="../media/image33.wmf"/><Relationship Id="rId4" Type="http://schemas.openxmlformats.org/officeDocument/2006/relationships/image" Target="../media/image52.png"/><Relationship Id="rId9" Type="http://schemas.openxmlformats.org/officeDocument/2006/relationships/oleObject" Target="../embeddings/oleObject29.bin"/><Relationship Id="rId14" Type="http://schemas.openxmlformats.org/officeDocument/2006/relationships/image" Target="../media/image31.wmf"/></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5.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image" Target="../media/image34.wmf"/><Relationship Id="rId7" Type="http://schemas.openxmlformats.org/officeDocument/2006/relationships/image" Target="../media/image36.wmf"/><Relationship Id="rId2" Type="http://schemas.openxmlformats.org/officeDocument/2006/relationships/oleObject" Target="../embeddings/oleObject34.bin"/><Relationship Id="rId1" Type="http://schemas.openxmlformats.org/officeDocument/2006/relationships/slideLayout" Target="../slideLayouts/slideLayout5.xml"/><Relationship Id="rId6" Type="http://schemas.openxmlformats.org/officeDocument/2006/relationships/oleObject" Target="../embeddings/oleObject36.bin"/><Relationship Id="rId5" Type="http://schemas.openxmlformats.org/officeDocument/2006/relationships/image" Target="../media/image35.wmf"/><Relationship Id="rId4" Type="http://schemas.openxmlformats.org/officeDocument/2006/relationships/oleObject" Target="../embeddings/oleObject35.bin"/><Relationship Id="rId9" Type="http://schemas.openxmlformats.org/officeDocument/2006/relationships/image" Target="../media/image37.wmf"/></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41.wmf"/><Relationship Id="rId3" Type="http://schemas.microsoft.com/office/2018/10/relationships/comments" Target="../comments/modernComment_211_15B4234F.xml"/><Relationship Id="rId7" Type="http://schemas.openxmlformats.org/officeDocument/2006/relationships/image" Target="../media/image51.png"/><Relationship Id="rId12" Type="http://schemas.openxmlformats.org/officeDocument/2006/relationships/oleObject" Target="../embeddings/oleObject41.bin"/><Relationship Id="rId2" Type="http://schemas.openxmlformats.org/officeDocument/2006/relationships/slideLayout" Target="../slideLayouts/slideLayout4.xml"/><Relationship Id="rId1" Type="http://schemas.openxmlformats.org/officeDocument/2006/relationships/tags" Target="../tags/tag14.xml"/><Relationship Id="rId11" Type="http://schemas.openxmlformats.org/officeDocument/2006/relationships/image" Target="../media/image40.wmf"/><Relationship Id="rId5" Type="http://schemas.openxmlformats.org/officeDocument/2006/relationships/image" Target="../media/image38.emf"/><Relationship Id="rId10" Type="http://schemas.openxmlformats.org/officeDocument/2006/relationships/oleObject" Target="../embeddings/oleObject40.bin"/><Relationship Id="rId4" Type="http://schemas.openxmlformats.org/officeDocument/2006/relationships/oleObject" Target="../embeddings/oleObject38.bin"/><Relationship Id="rId9" Type="http://schemas.openxmlformats.org/officeDocument/2006/relationships/image" Target="../media/image39.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8" Type="http://schemas.openxmlformats.org/officeDocument/2006/relationships/image" Target="../media/image390.png"/><Relationship Id="rId13" Type="http://schemas.openxmlformats.org/officeDocument/2006/relationships/image" Target="../media/image75.png"/><Relationship Id="rId18" Type="http://schemas.openxmlformats.org/officeDocument/2006/relationships/image" Target="../media/image80.png"/><Relationship Id="rId3" Type="http://schemas.openxmlformats.org/officeDocument/2006/relationships/image" Target="../media/image55.png"/><Relationship Id="rId7" Type="http://schemas.openxmlformats.org/officeDocument/2006/relationships/image" Target="../media/image43.wmf"/><Relationship Id="rId12" Type="http://schemas.openxmlformats.org/officeDocument/2006/relationships/image" Target="../media/image74.png"/><Relationship Id="rId17" Type="http://schemas.openxmlformats.org/officeDocument/2006/relationships/image" Target="../media/image79.png"/><Relationship Id="rId16" Type="http://schemas.openxmlformats.org/officeDocument/2006/relationships/image" Target="../media/image78.png"/><Relationship Id="rId1" Type="http://schemas.openxmlformats.org/officeDocument/2006/relationships/slideLayout" Target="../slideLayouts/slideLayout5.xml"/><Relationship Id="rId6" Type="http://schemas.openxmlformats.org/officeDocument/2006/relationships/oleObject" Target="../embeddings/oleObject43.bin"/><Relationship Id="rId11" Type="http://schemas.openxmlformats.org/officeDocument/2006/relationships/image" Target="../media/image73.png"/><Relationship Id="rId5" Type="http://schemas.openxmlformats.org/officeDocument/2006/relationships/image" Target="../media/image42.wmf"/><Relationship Id="rId15" Type="http://schemas.openxmlformats.org/officeDocument/2006/relationships/image" Target="../media/image77.png"/><Relationship Id="rId10" Type="http://schemas.openxmlformats.org/officeDocument/2006/relationships/image" Target="../media/image44.wmf"/><Relationship Id="rId4" Type="http://schemas.openxmlformats.org/officeDocument/2006/relationships/oleObject" Target="../embeddings/oleObject42.bin"/><Relationship Id="rId9" Type="http://schemas.openxmlformats.org/officeDocument/2006/relationships/oleObject" Target="../embeddings/oleObject44.bin"/><Relationship Id="rId14" Type="http://schemas.openxmlformats.org/officeDocument/2006/relationships/image" Target="../media/image7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oleObject" Target="../embeddings/oleObject51.bin"/><Relationship Id="rId18" Type="http://schemas.openxmlformats.org/officeDocument/2006/relationships/image" Target="../media/image56.png"/><Relationship Id="rId3" Type="http://schemas.openxmlformats.org/officeDocument/2006/relationships/image" Target="../media/image45.wmf"/><Relationship Id="rId7" Type="http://schemas.openxmlformats.org/officeDocument/2006/relationships/image" Target="../media/image47.wmf"/><Relationship Id="rId12" Type="http://schemas.openxmlformats.org/officeDocument/2006/relationships/image" Target="../media/image49.wmf"/><Relationship Id="rId17" Type="http://schemas.openxmlformats.org/officeDocument/2006/relationships/oleObject" Target="../embeddings/oleObject52.bin"/><Relationship Id="rId2" Type="http://schemas.openxmlformats.org/officeDocument/2006/relationships/oleObject" Target="../embeddings/oleObject45.bin"/><Relationship Id="rId16" Type="http://schemas.openxmlformats.org/officeDocument/2006/relationships/image" Target="../media/image54.png"/><Relationship Id="rId1" Type="http://schemas.openxmlformats.org/officeDocument/2006/relationships/slideLayout" Target="../slideLayouts/slideLayout5.xml"/><Relationship Id="rId6" Type="http://schemas.openxmlformats.org/officeDocument/2006/relationships/oleObject" Target="../embeddings/oleObject47.bin"/><Relationship Id="rId11" Type="http://schemas.openxmlformats.org/officeDocument/2006/relationships/oleObject" Target="../embeddings/oleObject50.bin"/><Relationship Id="rId5" Type="http://schemas.openxmlformats.org/officeDocument/2006/relationships/image" Target="../media/image46.wmf"/><Relationship Id="rId15" Type="http://schemas.openxmlformats.org/officeDocument/2006/relationships/image" Target="../media/image53.png"/><Relationship Id="rId10" Type="http://schemas.openxmlformats.org/officeDocument/2006/relationships/oleObject" Target="../embeddings/oleObject49.bin"/><Relationship Id="rId4" Type="http://schemas.openxmlformats.org/officeDocument/2006/relationships/oleObject" Target="../embeddings/oleObject46.bin"/><Relationship Id="rId9" Type="http://schemas.openxmlformats.org/officeDocument/2006/relationships/image" Target="../media/image48.wmf"/><Relationship Id="rId14" Type="http://schemas.openxmlformats.org/officeDocument/2006/relationships/image" Target="../media/image50.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oleObject" Target="../embeddings/oleObject53.bin"/><Relationship Id="rId1" Type="http://schemas.openxmlformats.org/officeDocument/2006/relationships/slideLayout" Target="../slideLayouts/slideLayout4.xml"/><Relationship Id="rId5" Type="http://schemas.openxmlformats.org/officeDocument/2006/relationships/image" Target="../media/image58.wmf"/><Relationship Id="rId4" Type="http://schemas.openxmlformats.org/officeDocument/2006/relationships/oleObject" Target="../embeddings/oleObject54.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image" Target="../media/image59.wmf"/><Relationship Id="rId7" Type="http://schemas.openxmlformats.org/officeDocument/2006/relationships/image" Target="../media/image61.wmf"/><Relationship Id="rId12" Type="http://schemas.openxmlformats.org/officeDocument/2006/relationships/image" Target="../media/image82.png"/><Relationship Id="rId2" Type="http://schemas.openxmlformats.org/officeDocument/2006/relationships/oleObject" Target="../embeddings/oleObject55.bin"/><Relationship Id="rId1" Type="http://schemas.openxmlformats.org/officeDocument/2006/relationships/slideLayout" Target="../slideLayouts/slideLayout4.xml"/><Relationship Id="rId6" Type="http://schemas.openxmlformats.org/officeDocument/2006/relationships/oleObject" Target="../embeddings/oleObject57.bin"/><Relationship Id="rId5" Type="http://schemas.openxmlformats.org/officeDocument/2006/relationships/image" Target="../media/image60.wmf"/><Relationship Id="rId4" Type="http://schemas.openxmlformats.org/officeDocument/2006/relationships/oleObject" Target="../embeddings/oleObject56.bin"/><Relationship Id="rId9" Type="http://schemas.openxmlformats.org/officeDocument/2006/relationships/image" Target="../media/image62.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5.xml"/><Relationship Id="rId4" Type="http://schemas.openxmlformats.org/officeDocument/2006/relationships/image" Target="../media/image70.png"/></Relationships>
</file>

<file path=ppt/slides/_rels/slide6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5.xml"/></Relationships>
</file>

<file path=ppt/slides/_rels/slide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3.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4.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5.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6.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0.png"/><Relationship Id="rId1" Type="http://schemas.openxmlformats.org/officeDocument/2006/relationships/slideLayout" Target="../slideLayouts/slideLayout5.xml"/><Relationship Id="rId5" Type="http://schemas.openxmlformats.org/officeDocument/2006/relationships/image" Target="../media/image94.png"/><Relationship Id="rId4" Type="http://schemas.openxmlformats.org/officeDocument/2006/relationships/image" Target="../media/image9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950.png"/><Relationship Id="rId1" Type="http://schemas.openxmlformats.org/officeDocument/2006/relationships/slideLayout" Target="../slideLayouts/slideLayout4.xml"/><Relationship Id="rId5" Type="http://schemas.openxmlformats.org/officeDocument/2006/relationships/image" Target="../media/image95.emf"/><Relationship Id="rId4" Type="http://schemas.openxmlformats.org/officeDocument/2006/relationships/package" Target="../embeddings/Microsoft_Word_Document.docx"/></Relationships>
</file>

<file path=ppt/slides/_rels/slide75.xml.rels><?xml version="1.0" encoding="UTF-8" standalone="yes"?>
<Relationships xmlns="http://schemas.openxmlformats.org/package/2006/relationships"><Relationship Id="rId8" Type="http://schemas.openxmlformats.org/officeDocument/2006/relationships/package" Target="../embeddings/Microsoft_Word_Document1.docx"/><Relationship Id="rId3" Type="http://schemas.openxmlformats.org/officeDocument/2006/relationships/oleObject" Target="../embeddings/oleObject59.bin"/><Relationship Id="rId7" Type="http://schemas.openxmlformats.org/officeDocument/2006/relationships/image" Target="../media/image970.png"/><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1.emf"/><Relationship Id="rId9" Type="http://schemas.openxmlformats.org/officeDocument/2006/relationships/image" Target="../media/image96.emf"/></Relationships>
</file>

<file path=ppt/slides/_rels/slide76.xml.rels><?xml version="1.0" encoding="UTF-8" standalone="yes"?>
<Relationships xmlns="http://schemas.openxmlformats.org/package/2006/relationships"><Relationship Id="rId8" Type="http://schemas.openxmlformats.org/officeDocument/2006/relationships/image" Target="../media/image97.emf"/><Relationship Id="rId3" Type="http://schemas.openxmlformats.org/officeDocument/2006/relationships/oleObject" Target="../embeddings/oleObject60.bin"/><Relationship Id="rId7" Type="http://schemas.openxmlformats.org/officeDocument/2006/relationships/package" Target="../embeddings/Microsoft_Word_Document2.docx"/><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930.png"/><Relationship Id="rId4" Type="http://schemas.openxmlformats.org/officeDocument/2006/relationships/image" Target="../media/image1.e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98.emf"/><Relationship Id="rId5" Type="http://schemas.openxmlformats.org/officeDocument/2006/relationships/package" Target="../embeddings/Microsoft_Word_Document3.docx"/><Relationship Id="rId4" Type="http://schemas.openxmlformats.org/officeDocument/2006/relationships/image" Target="../media/image1.e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1.e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5.xml"/><Relationship Id="rId1" Type="http://schemas.openxmlformats.org/officeDocument/2006/relationships/tags" Target="../tags/tag19.xml"/><Relationship Id="rId6" Type="http://schemas.openxmlformats.org/officeDocument/2006/relationships/image" Target="../media/image980.png"/><Relationship Id="rId4" Type="http://schemas.openxmlformats.org/officeDocument/2006/relationships/image" Target="../media/image3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920.png"/><Relationship Id="rId2" Type="http://schemas.openxmlformats.org/officeDocument/2006/relationships/image" Target="../media/image100.pn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5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64.bin"/><Relationship Id="rId7" Type="http://schemas.openxmlformats.org/officeDocument/2006/relationships/image" Target="../media/image106.wmf"/><Relationship Id="rId2" Type="http://schemas.openxmlformats.org/officeDocument/2006/relationships/slideLayout" Target="../slideLayouts/slideLayout5.xml"/><Relationship Id="rId1" Type="http://schemas.openxmlformats.org/officeDocument/2006/relationships/tags" Target="../tags/tag20.xml"/><Relationship Id="rId6" Type="http://schemas.openxmlformats.org/officeDocument/2006/relationships/oleObject" Target="../embeddings/oleObject65.bin"/><Relationship Id="rId5" Type="http://schemas.openxmlformats.org/officeDocument/2006/relationships/image" Target="../media/image105.png"/><Relationship Id="rId4" Type="http://schemas.openxmlformats.org/officeDocument/2006/relationships/image" Target="../media/image1.emf"/></Relationships>
</file>

<file path=ppt/slides/_rels/slide92.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image" Target="../media/image108.png"/><Relationship Id="rId1" Type="http://schemas.openxmlformats.org/officeDocument/2006/relationships/slideLayout" Target="../slideLayouts/slideLayout5.xml"/><Relationship Id="rId4" Type="http://schemas.openxmlformats.org/officeDocument/2006/relationships/image" Target="../media/image109.wmf"/></Relationships>
</file>

<file path=ppt/slides/_rels/slide9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oleObject" Target="../embeddings/oleObject67.bin"/><Relationship Id="rId1" Type="http://schemas.openxmlformats.org/officeDocument/2006/relationships/slideLayout" Target="../slideLayouts/slideLayout5.xml"/><Relationship Id="rId5" Type="http://schemas.openxmlformats.org/officeDocument/2006/relationships/image" Target="../media/image113.png"/><Relationship Id="rId4" Type="http://schemas.openxmlformats.org/officeDocument/2006/relationships/image" Target="../media/image112.png"/></Relationships>
</file>

<file path=ppt/slides/_rels/slide96.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8" Type="http://schemas.openxmlformats.org/officeDocument/2006/relationships/oleObject" Target="../embeddings/oleObject69.bin"/><Relationship Id="rId7" Type="http://schemas.openxmlformats.org/officeDocument/2006/relationships/image" Target="../media/image117.emf"/><Relationship Id="rId1" Type="http://schemas.openxmlformats.org/officeDocument/2006/relationships/slideLayout" Target="../slideLayouts/slideLayout5.xml"/><Relationship Id="rId6" Type="http://schemas.openxmlformats.org/officeDocument/2006/relationships/oleObject" Target="../embeddings/oleObject68.bin"/><Relationship Id="rId5" Type="http://schemas.openxmlformats.org/officeDocument/2006/relationships/image" Target="../media/image116.png"/><Relationship Id="rId4" Type="http://schemas.openxmlformats.org/officeDocument/2006/relationships/image" Target="../media/image1190.png"/><Relationship Id="rId9" Type="http://schemas.openxmlformats.org/officeDocument/2006/relationships/image" Target="../media/image118.e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62DA38-8743-44DE-A9AA-BC87A1B0C12A}"/>
              </a:ext>
            </a:extLst>
          </p:cNvPr>
          <p:cNvSpPr>
            <a:spLocks noGrp="1"/>
          </p:cNvSpPr>
          <p:nvPr>
            <p:ph type="title"/>
          </p:nvPr>
        </p:nvSpPr>
        <p:spPr/>
        <p:txBody>
          <a:bodyPr>
            <a:normAutofit/>
          </a:bodyPr>
          <a:lstStyle/>
          <a:p>
            <a:r>
              <a:rPr lang="en-US" b="1" dirty="0"/>
              <a:t>Operational Research I</a:t>
            </a:r>
          </a:p>
        </p:txBody>
      </p:sp>
      <p:sp>
        <p:nvSpPr>
          <p:cNvPr id="3" name="Zástupný text 2">
            <a:extLst>
              <a:ext uri="{FF2B5EF4-FFF2-40B4-BE49-F238E27FC236}">
                <a16:creationId xmlns:a16="http://schemas.microsoft.com/office/drawing/2014/main" id="{710BA484-3D71-4DD5-AC32-9541E4BDCAF2}"/>
              </a:ext>
            </a:extLst>
          </p:cNvPr>
          <p:cNvSpPr>
            <a:spLocks noGrp="1"/>
          </p:cNvSpPr>
          <p:nvPr>
            <p:ph type="body" sz="quarter" idx="1"/>
          </p:nvPr>
        </p:nvSpPr>
        <p:spPr/>
        <p:txBody>
          <a:bodyPr/>
          <a:lstStyle/>
          <a:p>
            <a:r>
              <a:rPr lang="en-US" dirty="0"/>
              <a:t>Lectures</a:t>
            </a:r>
          </a:p>
        </p:txBody>
      </p:sp>
      <p:sp>
        <p:nvSpPr>
          <p:cNvPr id="4" name="Zástupný text 3">
            <a:extLst>
              <a:ext uri="{FF2B5EF4-FFF2-40B4-BE49-F238E27FC236}">
                <a16:creationId xmlns:a16="http://schemas.microsoft.com/office/drawing/2014/main" id="{7A43E9F1-E306-4525-A9D4-0347EF071E36}"/>
              </a:ext>
            </a:extLst>
          </p:cNvPr>
          <p:cNvSpPr>
            <a:spLocks noGrp="1"/>
          </p:cNvSpPr>
          <p:nvPr>
            <p:ph type="body" sz="quarter" idx="21"/>
          </p:nvPr>
        </p:nvSpPr>
        <p:spPr/>
        <p:txBody>
          <a:bodyPr>
            <a:normAutofit fontScale="92500" lnSpcReduction="10000"/>
          </a:bodyPr>
          <a:lstStyle/>
          <a:p>
            <a:r>
              <a:rPr lang="en-US"/>
              <a:t>Jan Fábry	</a:t>
            </a:r>
          </a:p>
          <a:p>
            <a:fld id="{0AC4D4BC-463F-45AA-ACC0-4DB82BACE61D}" type="datetime1">
              <a:rPr lang="en-US" smtClean="0"/>
              <a:t>3/5/2023</a:t>
            </a:fld>
            <a:endParaRPr lang="en-US"/>
          </a:p>
        </p:txBody>
      </p:sp>
    </p:spTree>
    <p:extLst>
      <p:ext uri="{BB962C8B-B14F-4D97-AF65-F5344CB8AC3E}">
        <p14:creationId xmlns:p14="http://schemas.microsoft.com/office/powerpoint/2010/main" val="1377967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10</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Introduction to Operational Research</a:t>
            </a:r>
          </a:p>
          <a:p>
            <a:endParaRPr lang="en-US"/>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cs-CZ" dirty="0"/>
          </a:p>
        </p:txBody>
      </p:sp>
      <p:sp>
        <p:nvSpPr>
          <p:cNvPr id="20" name="Zástupný text 19">
            <a:extLst>
              <a:ext uri="{FF2B5EF4-FFF2-40B4-BE49-F238E27FC236}">
                <a16:creationId xmlns:a16="http://schemas.microsoft.com/office/drawing/2014/main" id="{7BD2A1C0-9239-459F-80E5-7047176E0D85}"/>
              </a:ext>
            </a:extLst>
          </p:cNvPr>
          <p:cNvSpPr>
            <a:spLocks noGrp="1"/>
          </p:cNvSpPr>
          <p:nvPr>
            <p:ph type="body" sz="quarter" idx="23"/>
          </p:nvPr>
        </p:nvSpPr>
        <p:spPr>
          <a:xfrm>
            <a:off x="460326" y="1066638"/>
            <a:ext cx="9242159" cy="369332"/>
          </a:xfrm>
        </p:spPr>
        <p:txBody>
          <a:bodyPr/>
          <a:lstStyle/>
          <a:p>
            <a:r>
              <a:rPr lang="cs-CZ" dirty="0"/>
              <a:t>Modeling</a:t>
            </a:r>
          </a:p>
        </p:txBody>
      </p:sp>
      <p:grpSp>
        <p:nvGrpSpPr>
          <p:cNvPr id="10" name="Group 20">
            <a:extLst>
              <a:ext uri="{FF2B5EF4-FFF2-40B4-BE49-F238E27FC236}">
                <a16:creationId xmlns:a16="http://schemas.microsoft.com/office/drawing/2014/main" id="{87C02D22-342B-46FE-8F18-1D8AD1BE1A5A}"/>
              </a:ext>
            </a:extLst>
          </p:cNvPr>
          <p:cNvGrpSpPr>
            <a:grpSpLocks/>
          </p:cNvGrpSpPr>
          <p:nvPr/>
        </p:nvGrpSpPr>
        <p:grpSpPr bwMode="auto">
          <a:xfrm>
            <a:off x="1319212" y="1896198"/>
            <a:ext cx="2193927" cy="1646238"/>
            <a:chOff x="624" y="1680"/>
            <a:chExt cx="1382" cy="1037"/>
          </a:xfrm>
        </p:grpSpPr>
        <p:sp>
          <p:nvSpPr>
            <p:cNvPr id="11" name="Text Box 11">
              <a:extLst>
                <a:ext uri="{FF2B5EF4-FFF2-40B4-BE49-F238E27FC236}">
                  <a16:creationId xmlns:a16="http://schemas.microsoft.com/office/drawing/2014/main" id="{A37C8C45-0B09-4006-B0F9-6563AA713AD1}"/>
                </a:ext>
              </a:extLst>
            </p:cNvPr>
            <p:cNvSpPr txBox="1">
              <a:spLocks noChangeArrowheads="1"/>
            </p:cNvSpPr>
            <p:nvPr/>
          </p:nvSpPr>
          <p:spPr bwMode="auto">
            <a:xfrm>
              <a:off x="854" y="2095"/>
              <a:ext cx="1152" cy="250"/>
            </a:xfrm>
            <a:prstGeom prst="rect">
              <a:avLst/>
            </a:prstGeom>
            <a:noFill/>
            <a:ln w="9525">
              <a:noFill/>
              <a:miter lim="800000"/>
              <a:headEnd/>
              <a:tailEnd/>
            </a:ln>
            <a:effectLst/>
          </p:spPr>
          <p:txBody>
            <a:bodyPr>
              <a:spAutoFit/>
            </a:bodyPr>
            <a:lstStyle/>
            <a:p>
              <a:pPr>
                <a:defRPr/>
              </a:pPr>
              <a:r>
                <a:rPr lang="cs-CZ" sz="2000" dirty="0">
                  <a:latin typeface="Arial" panose="020B0604020202020204" pitchFamily="34" charset="0"/>
                  <a:cs typeface="Arial" panose="020B0604020202020204" pitchFamily="34" charset="0"/>
                </a:rPr>
                <a:t>Reality</a:t>
              </a:r>
              <a:endParaRPr lang="en-US" sz="2000" dirty="0">
                <a:latin typeface="Arial" panose="020B0604020202020204" pitchFamily="34" charset="0"/>
                <a:cs typeface="Arial" panose="020B0604020202020204" pitchFamily="34" charset="0"/>
              </a:endParaRPr>
            </a:p>
          </p:txBody>
        </p:sp>
        <p:sp>
          <p:nvSpPr>
            <p:cNvPr id="12" name="Freeform 14">
              <a:extLst>
                <a:ext uri="{FF2B5EF4-FFF2-40B4-BE49-F238E27FC236}">
                  <a16:creationId xmlns:a16="http://schemas.microsoft.com/office/drawing/2014/main" id="{7E9038FA-9F45-4187-8B30-477ED7679900}"/>
                </a:ext>
              </a:extLst>
            </p:cNvPr>
            <p:cNvSpPr>
              <a:spLocks/>
            </p:cNvSpPr>
            <p:nvPr/>
          </p:nvSpPr>
          <p:spPr bwMode="auto">
            <a:xfrm>
              <a:off x="624" y="1680"/>
              <a:ext cx="980" cy="1037"/>
            </a:xfrm>
            <a:custGeom>
              <a:avLst/>
              <a:gdLst/>
              <a:ahLst/>
              <a:cxnLst>
                <a:cxn ang="0">
                  <a:pos x="432" y="192"/>
                </a:cxn>
                <a:cxn ang="0">
                  <a:pos x="567" y="125"/>
                </a:cxn>
                <a:cxn ang="0">
                  <a:pos x="605" y="135"/>
                </a:cxn>
                <a:cxn ang="0">
                  <a:pos x="624" y="164"/>
                </a:cxn>
                <a:cxn ang="0">
                  <a:pos x="692" y="221"/>
                </a:cxn>
                <a:cxn ang="0">
                  <a:pos x="816" y="173"/>
                </a:cxn>
                <a:cxn ang="0">
                  <a:pos x="903" y="183"/>
                </a:cxn>
                <a:cxn ang="0">
                  <a:pos x="845" y="279"/>
                </a:cxn>
                <a:cxn ang="0">
                  <a:pos x="701" y="308"/>
                </a:cxn>
                <a:cxn ang="0">
                  <a:pos x="701" y="365"/>
                </a:cxn>
                <a:cxn ang="0">
                  <a:pos x="759" y="384"/>
                </a:cxn>
                <a:cxn ang="0">
                  <a:pos x="826" y="375"/>
                </a:cxn>
                <a:cxn ang="0">
                  <a:pos x="884" y="356"/>
                </a:cxn>
                <a:cxn ang="0">
                  <a:pos x="960" y="365"/>
                </a:cxn>
                <a:cxn ang="0">
                  <a:pos x="960" y="423"/>
                </a:cxn>
                <a:cxn ang="0">
                  <a:pos x="855" y="519"/>
                </a:cxn>
                <a:cxn ang="0">
                  <a:pos x="941" y="605"/>
                </a:cxn>
                <a:cxn ang="0">
                  <a:pos x="970" y="624"/>
                </a:cxn>
                <a:cxn ang="0">
                  <a:pos x="932" y="730"/>
                </a:cxn>
                <a:cxn ang="0">
                  <a:pos x="874" y="749"/>
                </a:cxn>
                <a:cxn ang="0">
                  <a:pos x="874" y="836"/>
                </a:cxn>
                <a:cxn ang="0">
                  <a:pos x="884" y="864"/>
                </a:cxn>
                <a:cxn ang="0">
                  <a:pos x="692" y="912"/>
                </a:cxn>
                <a:cxn ang="0">
                  <a:pos x="624" y="855"/>
                </a:cxn>
                <a:cxn ang="0">
                  <a:pos x="538" y="999"/>
                </a:cxn>
                <a:cxn ang="0">
                  <a:pos x="509" y="1008"/>
                </a:cxn>
                <a:cxn ang="0">
                  <a:pos x="480" y="1018"/>
                </a:cxn>
                <a:cxn ang="0">
                  <a:pos x="404" y="999"/>
                </a:cxn>
                <a:cxn ang="0">
                  <a:pos x="336" y="960"/>
                </a:cxn>
                <a:cxn ang="0">
                  <a:pos x="288" y="970"/>
                </a:cxn>
                <a:cxn ang="0">
                  <a:pos x="192" y="1037"/>
                </a:cxn>
                <a:cxn ang="0">
                  <a:pos x="96" y="980"/>
                </a:cxn>
                <a:cxn ang="0">
                  <a:pos x="164" y="903"/>
                </a:cxn>
                <a:cxn ang="0">
                  <a:pos x="192" y="816"/>
                </a:cxn>
                <a:cxn ang="0">
                  <a:pos x="144" y="778"/>
                </a:cxn>
                <a:cxn ang="0">
                  <a:pos x="29" y="730"/>
                </a:cxn>
                <a:cxn ang="0">
                  <a:pos x="0" y="672"/>
                </a:cxn>
                <a:cxn ang="0">
                  <a:pos x="164" y="519"/>
                </a:cxn>
                <a:cxn ang="0">
                  <a:pos x="173" y="490"/>
                </a:cxn>
                <a:cxn ang="0">
                  <a:pos x="154" y="432"/>
                </a:cxn>
                <a:cxn ang="0">
                  <a:pos x="212" y="375"/>
                </a:cxn>
                <a:cxn ang="0">
                  <a:pos x="240" y="317"/>
                </a:cxn>
                <a:cxn ang="0">
                  <a:pos x="96" y="87"/>
                </a:cxn>
                <a:cxn ang="0">
                  <a:pos x="164" y="29"/>
                </a:cxn>
                <a:cxn ang="0">
                  <a:pos x="212" y="77"/>
                </a:cxn>
                <a:cxn ang="0">
                  <a:pos x="269" y="58"/>
                </a:cxn>
                <a:cxn ang="0">
                  <a:pos x="336" y="0"/>
                </a:cxn>
                <a:cxn ang="0">
                  <a:pos x="365" y="106"/>
                </a:cxn>
                <a:cxn ang="0">
                  <a:pos x="346" y="164"/>
                </a:cxn>
                <a:cxn ang="0">
                  <a:pos x="336" y="192"/>
                </a:cxn>
                <a:cxn ang="0">
                  <a:pos x="346" y="221"/>
                </a:cxn>
                <a:cxn ang="0">
                  <a:pos x="432" y="192"/>
                </a:cxn>
              </a:cxnLst>
              <a:rect l="0" t="0" r="r" b="b"/>
              <a:pathLst>
                <a:path w="980" h="1037">
                  <a:moveTo>
                    <a:pt x="432" y="192"/>
                  </a:moveTo>
                  <a:cubicBezTo>
                    <a:pt x="484" y="141"/>
                    <a:pt x="502" y="147"/>
                    <a:pt x="567" y="125"/>
                  </a:cubicBezTo>
                  <a:cubicBezTo>
                    <a:pt x="580" y="128"/>
                    <a:pt x="594" y="128"/>
                    <a:pt x="605" y="135"/>
                  </a:cubicBezTo>
                  <a:cubicBezTo>
                    <a:pt x="615" y="142"/>
                    <a:pt x="617" y="155"/>
                    <a:pt x="624" y="164"/>
                  </a:cubicBezTo>
                  <a:cubicBezTo>
                    <a:pt x="646" y="191"/>
                    <a:pt x="659" y="211"/>
                    <a:pt x="692" y="221"/>
                  </a:cubicBezTo>
                  <a:cubicBezTo>
                    <a:pt x="738" y="210"/>
                    <a:pt x="777" y="199"/>
                    <a:pt x="816" y="173"/>
                  </a:cubicBezTo>
                  <a:cubicBezTo>
                    <a:pt x="845" y="176"/>
                    <a:pt x="876" y="173"/>
                    <a:pt x="903" y="183"/>
                  </a:cubicBezTo>
                  <a:cubicBezTo>
                    <a:pt x="974" y="209"/>
                    <a:pt x="846" y="279"/>
                    <a:pt x="845" y="279"/>
                  </a:cubicBezTo>
                  <a:cubicBezTo>
                    <a:pt x="792" y="295"/>
                    <a:pt x="762" y="301"/>
                    <a:pt x="701" y="308"/>
                  </a:cubicBezTo>
                  <a:cubicBezTo>
                    <a:pt x="696" y="322"/>
                    <a:pt x="681" y="351"/>
                    <a:pt x="701" y="365"/>
                  </a:cubicBezTo>
                  <a:cubicBezTo>
                    <a:pt x="718" y="377"/>
                    <a:pt x="759" y="384"/>
                    <a:pt x="759" y="384"/>
                  </a:cubicBezTo>
                  <a:cubicBezTo>
                    <a:pt x="781" y="381"/>
                    <a:pt x="804" y="380"/>
                    <a:pt x="826" y="375"/>
                  </a:cubicBezTo>
                  <a:cubicBezTo>
                    <a:pt x="846" y="371"/>
                    <a:pt x="884" y="356"/>
                    <a:pt x="884" y="356"/>
                  </a:cubicBezTo>
                  <a:cubicBezTo>
                    <a:pt x="909" y="359"/>
                    <a:pt x="937" y="355"/>
                    <a:pt x="960" y="365"/>
                  </a:cubicBezTo>
                  <a:cubicBezTo>
                    <a:pt x="980" y="374"/>
                    <a:pt x="967" y="414"/>
                    <a:pt x="960" y="423"/>
                  </a:cubicBezTo>
                  <a:cubicBezTo>
                    <a:pt x="935" y="456"/>
                    <a:pt x="891" y="501"/>
                    <a:pt x="855" y="519"/>
                  </a:cubicBezTo>
                  <a:cubicBezTo>
                    <a:pt x="829" y="595"/>
                    <a:pt x="886" y="588"/>
                    <a:pt x="941" y="605"/>
                  </a:cubicBezTo>
                  <a:cubicBezTo>
                    <a:pt x="951" y="611"/>
                    <a:pt x="967" y="613"/>
                    <a:pt x="970" y="624"/>
                  </a:cubicBezTo>
                  <a:cubicBezTo>
                    <a:pt x="975" y="642"/>
                    <a:pt x="951" y="718"/>
                    <a:pt x="932" y="730"/>
                  </a:cubicBezTo>
                  <a:cubicBezTo>
                    <a:pt x="915" y="741"/>
                    <a:pt x="874" y="749"/>
                    <a:pt x="874" y="749"/>
                  </a:cubicBezTo>
                  <a:cubicBezTo>
                    <a:pt x="844" y="795"/>
                    <a:pt x="851" y="768"/>
                    <a:pt x="874" y="836"/>
                  </a:cubicBezTo>
                  <a:cubicBezTo>
                    <a:pt x="877" y="845"/>
                    <a:pt x="884" y="864"/>
                    <a:pt x="884" y="864"/>
                  </a:cubicBezTo>
                  <a:cubicBezTo>
                    <a:pt x="859" y="961"/>
                    <a:pt x="798" y="919"/>
                    <a:pt x="692" y="912"/>
                  </a:cubicBezTo>
                  <a:cubicBezTo>
                    <a:pt x="651" y="899"/>
                    <a:pt x="654" y="883"/>
                    <a:pt x="624" y="855"/>
                  </a:cubicBezTo>
                  <a:cubicBezTo>
                    <a:pt x="561" y="875"/>
                    <a:pt x="557" y="942"/>
                    <a:pt x="538" y="999"/>
                  </a:cubicBezTo>
                  <a:cubicBezTo>
                    <a:pt x="535" y="1009"/>
                    <a:pt x="519" y="1005"/>
                    <a:pt x="509" y="1008"/>
                  </a:cubicBezTo>
                  <a:cubicBezTo>
                    <a:pt x="499" y="1011"/>
                    <a:pt x="490" y="1015"/>
                    <a:pt x="480" y="1018"/>
                  </a:cubicBezTo>
                  <a:cubicBezTo>
                    <a:pt x="454" y="1013"/>
                    <a:pt x="424" y="1015"/>
                    <a:pt x="404" y="999"/>
                  </a:cubicBezTo>
                  <a:cubicBezTo>
                    <a:pt x="342" y="950"/>
                    <a:pt x="441" y="982"/>
                    <a:pt x="336" y="960"/>
                  </a:cubicBezTo>
                  <a:cubicBezTo>
                    <a:pt x="320" y="963"/>
                    <a:pt x="303" y="964"/>
                    <a:pt x="288" y="970"/>
                  </a:cubicBezTo>
                  <a:cubicBezTo>
                    <a:pt x="247" y="986"/>
                    <a:pt x="238" y="1023"/>
                    <a:pt x="192" y="1037"/>
                  </a:cubicBezTo>
                  <a:cubicBezTo>
                    <a:pt x="139" y="1029"/>
                    <a:pt x="114" y="1031"/>
                    <a:pt x="96" y="980"/>
                  </a:cubicBezTo>
                  <a:cubicBezTo>
                    <a:pt x="108" y="934"/>
                    <a:pt x="118" y="917"/>
                    <a:pt x="164" y="903"/>
                  </a:cubicBezTo>
                  <a:cubicBezTo>
                    <a:pt x="186" y="835"/>
                    <a:pt x="177" y="864"/>
                    <a:pt x="192" y="816"/>
                  </a:cubicBezTo>
                  <a:cubicBezTo>
                    <a:pt x="175" y="805"/>
                    <a:pt x="161" y="789"/>
                    <a:pt x="144" y="778"/>
                  </a:cubicBezTo>
                  <a:cubicBezTo>
                    <a:pt x="109" y="757"/>
                    <a:pt x="68" y="743"/>
                    <a:pt x="29" y="730"/>
                  </a:cubicBezTo>
                  <a:cubicBezTo>
                    <a:pt x="20" y="716"/>
                    <a:pt x="0" y="691"/>
                    <a:pt x="0" y="672"/>
                  </a:cubicBezTo>
                  <a:cubicBezTo>
                    <a:pt x="0" y="585"/>
                    <a:pt x="114" y="567"/>
                    <a:pt x="164" y="519"/>
                  </a:cubicBezTo>
                  <a:cubicBezTo>
                    <a:pt x="167" y="509"/>
                    <a:pt x="174" y="500"/>
                    <a:pt x="173" y="490"/>
                  </a:cubicBezTo>
                  <a:cubicBezTo>
                    <a:pt x="171" y="470"/>
                    <a:pt x="154" y="432"/>
                    <a:pt x="154" y="432"/>
                  </a:cubicBezTo>
                  <a:cubicBezTo>
                    <a:pt x="167" y="395"/>
                    <a:pt x="175" y="387"/>
                    <a:pt x="212" y="375"/>
                  </a:cubicBezTo>
                  <a:cubicBezTo>
                    <a:pt x="222" y="359"/>
                    <a:pt x="240" y="338"/>
                    <a:pt x="240" y="317"/>
                  </a:cubicBezTo>
                  <a:cubicBezTo>
                    <a:pt x="240" y="192"/>
                    <a:pt x="132" y="192"/>
                    <a:pt x="96" y="87"/>
                  </a:cubicBezTo>
                  <a:cubicBezTo>
                    <a:pt x="119" y="65"/>
                    <a:pt x="137" y="46"/>
                    <a:pt x="164" y="29"/>
                  </a:cubicBezTo>
                  <a:cubicBezTo>
                    <a:pt x="173" y="42"/>
                    <a:pt x="190" y="77"/>
                    <a:pt x="212" y="77"/>
                  </a:cubicBezTo>
                  <a:cubicBezTo>
                    <a:pt x="232" y="77"/>
                    <a:pt x="269" y="58"/>
                    <a:pt x="269" y="58"/>
                  </a:cubicBezTo>
                  <a:cubicBezTo>
                    <a:pt x="282" y="20"/>
                    <a:pt x="299" y="13"/>
                    <a:pt x="336" y="0"/>
                  </a:cubicBezTo>
                  <a:cubicBezTo>
                    <a:pt x="404" y="24"/>
                    <a:pt x="383" y="51"/>
                    <a:pt x="365" y="106"/>
                  </a:cubicBezTo>
                  <a:cubicBezTo>
                    <a:pt x="359" y="125"/>
                    <a:pt x="353" y="145"/>
                    <a:pt x="346" y="164"/>
                  </a:cubicBezTo>
                  <a:cubicBezTo>
                    <a:pt x="343" y="173"/>
                    <a:pt x="336" y="192"/>
                    <a:pt x="336" y="192"/>
                  </a:cubicBezTo>
                  <a:cubicBezTo>
                    <a:pt x="339" y="202"/>
                    <a:pt x="339" y="214"/>
                    <a:pt x="346" y="221"/>
                  </a:cubicBezTo>
                  <a:cubicBezTo>
                    <a:pt x="384" y="259"/>
                    <a:pt x="402" y="192"/>
                    <a:pt x="432" y="192"/>
                  </a:cubicBezTo>
                  <a:close/>
                </a:path>
              </a:pathLst>
            </a:custGeom>
            <a:noFill/>
            <a:ln w="25400" cap="flat" cmpd="sng">
              <a:solidFill>
                <a:srgbClr val="009900"/>
              </a:solidFill>
              <a:prstDash val="solid"/>
              <a:round/>
              <a:headEnd/>
              <a:tailEnd/>
            </a:ln>
            <a:effectLst/>
          </p:spPr>
          <p:txBody>
            <a:bodyPr>
              <a:spAutoFit/>
            </a:bodyPr>
            <a:lstStyle/>
            <a:p>
              <a:pPr>
                <a:defRPr/>
              </a:pPr>
              <a:endParaRPr lang="cs-CZ" dirty="0">
                <a:effectLst>
                  <a:outerShdw blurRad="38100" dist="38100" dir="2700000" algn="tl">
                    <a:srgbClr val="000000">
                      <a:alpha val="43137"/>
                    </a:srgbClr>
                  </a:outerShdw>
                </a:effectLst>
                <a:latin typeface="Times New Roman" charset="0"/>
              </a:endParaRPr>
            </a:p>
          </p:txBody>
        </p:sp>
      </p:grpSp>
      <p:grpSp>
        <p:nvGrpSpPr>
          <p:cNvPr id="13" name="Group 21">
            <a:extLst>
              <a:ext uri="{FF2B5EF4-FFF2-40B4-BE49-F238E27FC236}">
                <a16:creationId xmlns:a16="http://schemas.microsoft.com/office/drawing/2014/main" id="{6BEAFB4E-5387-4D14-BE4F-4768898BB51C}"/>
              </a:ext>
            </a:extLst>
          </p:cNvPr>
          <p:cNvGrpSpPr>
            <a:grpSpLocks/>
          </p:cNvGrpSpPr>
          <p:nvPr/>
        </p:nvGrpSpPr>
        <p:grpSpPr bwMode="auto">
          <a:xfrm>
            <a:off x="3833812" y="1972398"/>
            <a:ext cx="4524375" cy="1670050"/>
            <a:chOff x="2208" y="1680"/>
            <a:chExt cx="2850" cy="1052"/>
          </a:xfrm>
        </p:grpSpPr>
        <p:sp>
          <p:nvSpPr>
            <p:cNvPr id="14" name="Line 16">
              <a:extLst>
                <a:ext uri="{FF2B5EF4-FFF2-40B4-BE49-F238E27FC236}">
                  <a16:creationId xmlns:a16="http://schemas.microsoft.com/office/drawing/2014/main" id="{675B0D86-702B-41AE-8EC5-246B56D0C409}"/>
                </a:ext>
              </a:extLst>
            </p:cNvPr>
            <p:cNvSpPr>
              <a:spLocks noChangeShapeType="1"/>
            </p:cNvSpPr>
            <p:nvPr/>
          </p:nvSpPr>
          <p:spPr bwMode="auto">
            <a:xfrm>
              <a:off x="2208" y="2160"/>
              <a:ext cx="1056" cy="0"/>
            </a:xfrm>
            <a:prstGeom prst="line">
              <a:avLst/>
            </a:prstGeom>
            <a:noFill/>
            <a:ln w="38100">
              <a:solidFill>
                <a:srgbClr val="4BA82E"/>
              </a:solidFill>
              <a:round/>
              <a:headEnd/>
              <a:tailEnd type="triangle" w="med" len="med"/>
            </a:ln>
            <a:effectLst/>
          </p:spPr>
          <p:txBody>
            <a:bodyPr>
              <a:spAutoFit/>
            </a:bodyPr>
            <a:lstStyle/>
            <a:p>
              <a:pPr>
                <a:defRPr/>
              </a:pPr>
              <a:endParaRPr lang="cs-CZ" dirty="0">
                <a:effectLst>
                  <a:outerShdw blurRad="38100" dist="38100" dir="2700000" algn="tl">
                    <a:srgbClr val="000000">
                      <a:alpha val="43137"/>
                    </a:srgbClr>
                  </a:outerShdw>
                </a:effectLst>
                <a:latin typeface="Times New Roman" charset="0"/>
              </a:endParaRPr>
            </a:p>
          </p:txBody>
        </p:sp>
        <p:grpSp>
          <p:nvGrpSpPr>
            <p:cNvPr id="15" name="Group 19">
              <a:extLst>
                <a:ext uri="{FF2B5EF4-FFF2-40B4-BE49-F238E27FC236}">
                  <a16:creationId xmlns:a16="http://schemas.microsoft.com/office/drawing/2014/main" id="{3C2FBCBB-8EB1-43C0-9F4C-7FCEF2DA6ACC}"/>
                </a:ext>
              </a:extLst>
            </p:cNvPr>
            <p:cNvGrpSpPr>
              <a:grpSpLocks/>
            </p:cNvGrpSpPr>
            <p:nvPr/>
          </p:nvGrpSpPr>
          <p:grpSpPr bwMode="auto">
            <a:xfrm>
              <a:off x="3696" y="1680"/>
              <a:ext cx="1362" cy="1052"/>
              <a:chOff x="3504" y="1680"/>
              <a:chExt cx="1362" cy="1052"/>
            </a:xfrm>
          </p:grpSpPr>
          <p:sp>
            <p:nvSpPr>
              <p:cNvPr id="16" name="Oval 17">
                <a:extLst>
                  <a:ext uri="{FF2B5EF4-FFF2-40B4-BE49-F238E27FC236}">
                    <a16:creationId xmlns:a16="http://schemas.microsoft.com/office/drawing/2014/main" id="{76E2FCEE-3D0D-467C-9031-53291F073533}"/>
                  </a:ext>
                </a:extLst>
              </p:cNvPr>
              <p:cNvSpPr>
                <a:spLocks noChangeAspect="1" noChangeArrowheads="1"/>
              </p:cNvSpPr>
              <p:nvPr/>
            </p:nvSpPr>
            <p:spPr bwMode="auto">
              <a:xfrm>
                <a:off x="3504" y="1680"/>
                <a:ext cx="1104" cy="1052"/>
              </a:xfrm>
              <a:prstGeom prst="ellipse">
                <a:avLst/>
              </a:prstGeom>
              <a:noFill/>
              <a:ln w="25400">
                <a:solidFill>
                  <a:srgbClr val="4BA82E"/>
                </a:solidFill>
                <a:round/>
                <a:headEnd/>
                <a:tailEnd/>
              </a:ln>
              <a:effectLst/>
            </p:spPr>
            <p:txBody>
              <a:bodyPr anchor="ctr">
                <a:spAutoFit/>
              </a:bodyPr>
              <a:lstStyle/>
              <a:p>
                <a:pPr>
                  <a:defRPr/>
                </a:pPr>
                <a:endParaRPr lang="cs-CZ" dirty="0">
                  <a:effectLst>
                    <a:outerShdw blurRad="38100" dist="38100" dir="2700000" algn="tl">
                      <a:srgbClr val="000000">
                        <a:alpha val="43137"/>
                      </a:srgbClr>
                    </a:outerShdw>
                  </a:effectLst>
                  <a:latin typeface="Times New Roman" charset="0"/>
                </a:endParaRPr>
              </a:p>
            </p:txBody>
          </p:sp>
          <p:sp>
            <p:nvSpPr>
              <p:cNvPr id="17" name="Text Box 18">
                <a:extLst>
                  <a:ext uri="{FF2B5EF4-FFF2-40B4-BE49-F238E27FC236}">
                    <a16:creationId xmlns:a16="http://schemas.microsoft.com/office/drawing/2014/main" id="{B2BCCEFF-4015-414E-AF8C-F00DD4E08DA5}"/>
                  </a:ext>
                </a:extLst>
              </p:cNvPr>
              <p:cNvSpPr txBox="1">
                <a:spLocks noChangeArrowheads="1"/>
              </p:cNvSpPr>
              <p:nvPr/>
            </p:nvSpPr>
            <p:spPr bwMode="auto">
              <a:xfrm>
                <a:off x="3810" y="2081"/>
                <a:ext cx="1056" cy="250"/>
              </a:xfrm>
              <a:prstGeom prst="rect">
                <a:avLst/>
              </a:prstGeom>
              <a:noFill/>
              <a:ln w="9525">
                <a:noFill/>
                <a:miter lim="800000"/>
                <a:headEnd/>
                <a:tailEnd/>
              </a:ln>
              <a:effectLst/>
            </p:spPr>
            <p:txBody>
              <a:bodyPr>
                <a:spAutoFit/>
              </a:bodyPr>
              <a:lstStyle/>
              <a:p>
                <a:pPr>
                  <a:defRPr/>
                </a:pPr>
                <a:r>
                  <a:rPr lang="cs-CZ" sz="2000" dirty="0">
                    <a:latin typeface="Arial" panose="020B0604020202020204" pitchFamily="34" charset="0"/>
                    <a:cs typeface="Arial" panose="020B0604020202020204" pitchFamily="34" charset="0"/>
                  </a:rPr>
                  <a:t>Model</a:t>
                </a:r>
                <a:endParaRPr lang="en-US" sz="2000" dirty="0">
                  <a:latin typeface="Arial" panose="020B0604020202020204" pitchFamily="34" charset="0"/>
                  <a:cs typeface="Arial" panose="020B0604020202020204" pitchFamily="34" charset="0"/>
                </a:endParaRPr>
              </a:p>
            </p:txBody>
          </p:sp>
        </p:grpSp>
      </p:grpSp>
      <p:sp>
        <p:nvSpPr>
          <p:cNvPr id="18" name="Text Box 8">
            <a:extLst>
              <a:ext uri="{FF2B5EF4-FFF2-40B4-BE49-F238E27FC236}">
                <a16:creationId xmlns:a16="http://schemas.microsoft.com/office/drawing/2014/main" id="{40D14A0D-E226-4E99-A611-4B6FE7B31632}"/>
              </a:ext>
            </a:extLst>
          </p:cNvPr>
          <p:cNvSpPr txBox="1">
            <a:spLocks noChangeArrowheads="1"/>
          </p:cNvSpPr>
          <p:nvPr/>
        </p:nvSpPr>
        <p:spPr bwMode="auto">
          <a:xfrm>
            <a:off x="1395412" y="4479025"/>
            <a:ext cx="6553200" cy="723677"/>
          </a:xfrm>
          <a:prstGeom prst="rect">
            <a:avLst/>
          </a:prstGeom>
          <a:noFill/>
          <a:ln w="12700">
            <a:solidFill>
              <a:srgbClr val="4BA82E"/>
            </a:solidFill>
            <a:miter lim="800000"/>
            <a:headEnd/>
            <a:tailEnd/>
          </a:ln>
        </p:spPr>
        <p:txBody>
          <a:bodyPr/>
          <a:lstStyle/>
          <a:p>
            <a:pPr marL="285750" indent="-285750">
              <a:lnSpc>
                <a:spcPct val="110000"/>
              </a:lnSpc>
              <a:spcBef>
                <a:spcPts val="1000"/>
              </a:spcBef>
              <a:buClr>
                <a:srgbClr val="D9D9D9"/>
              </a:buClr>
              <a:buFont typeface="Wingdings" panose="05000000000000000000" pitchFamily="2" charset="2"/>
              <a:buChar char="§"/>
              <a:defRPr/>
            </a:pPr>
            <a:r>
              <a:rPr lang="en-US" sz="1600" dirty="0">
                <a:latin typeface="Arial" panose="020B0604020202020204" pitchFamily="34" charset="0"/>
                <a:cs typeface="Arial" panose="020B0604020202020204" pitchFamily="34" charset="0"/>
              </a:rPr>
              <a:t>Finding a proper balance between the level of </a:t>
            </a:r>
            <a:r>
              <a:rPr lang="en-US" sz="1600" dirty="0">
                <a:solidFill>
                  <a:srgbClr val="4BA82E"/>
                </a:solidFill>
                <a:latin typeface="Arial" panose="020B0604020202020204" pitchFamily="34" charset="0"/>
                <a:cs typeface="Arial" panose="020B0604020202020204" pitchFamily="34" charset="0"/>
              </a:rPr>
              <a:t>simplification of the model</a:t>
            </a:r>
            <a:r>
              <a:rPr lang="en-US" sz="1600" dirty="0">
                <a:latin typeface="Arial" panose="020B0604020202020204" pitchFamily="34" charset="0"/>
                <a:cs typeface="Arial" panose="020B0604020202020204" pitchFamily="34" charset="0"/>
              </a:rPr>
              <a:t> and the good </a:t>
            </a:r>
            <a:r>
              <a:rPr lang="en-US" sz="1600" dirty="0">
                <a:solidFill>
                  <a:srgbClr val="4BA82E"/>
                </a:solidFill>
                <a:latin typeface="Arial" panose="020B0604020202020204" pitchFamily="34" charset="0"/>
                <a:cs typeface="Arial" panose="020B0604020202020204" pitchFamily="34" charset="0"/>
              </a:rPr>
              <a:t>representation of reality</a:t>
            </a:r>
            <a:r>
              <a:rPr lang="en-US" sz="1600" dirty="0">
                <a:latin typeface="Arial" panose="020B0604020202020204" pitchFamily="34" charset="0"/>
                <a:cs typeface="Arial" panose="020B0604020202020204" pitchFamily="34" charset="0"/>
              </a:rPr>
              <a:t>.</a:t>
            </a:r>
          </a:p>
        </p:txBody>
      </p:sp>
      <p:sp>
        <p:nvSpPr>
          <p:cNvPr id="19" name="Obdélník 18">
            <a:extLst>
              <a:ext uri="{FF2B5EF4-FFF2-40B4-BE49-F238E27FC236}">
                <a16:creationId xmlns:a16="http://schemas.microsoft.com/office/drawing/2014/main" id="{B74058CB-4395-46D8-8350-CD53A44C58B2}"/>
              </a:ext>
            </a:extLst>
          </p:cNvPr>
          <p:cNvSpPr/>
          <p:nvPr/>
        </p:nvSpPr>
        <p:spPr>
          <a:xfrm>
            <a:off x="1272404" y="3793613"/>
            <a:ext cx="2877711"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3 – Simplification of </a:t>
            </a:r>
            <a:r>
              <a:rPr lang="cs-CZ" sz="1400" b="1" dirty="0">
                <a:solidFill>
                  <a:schemeClr val="bg1">
                    <a:lumMod val="65000"/>
                  </a:schemeClr>
                </a:solidFill>
                <a:latin typeface="Arial" panose="020B0604020202020204" pitchFamily="34" charset="0"/>
                <a:cs typeface="Arial" panose="020B0604020202020204" pitchFamily="34" charset="0"/>
              </a:rPr>
              <a:t>R</a:t>
            </a:r>
            <a:r>
              <a:rPr lang="en-US" sz="1400" b="1" dirty="0" err="1">
                <a:solidFill>
                  <a:schemeClr val="bg1">
                    <a:lumMod val="65000"/>
                  </a:schemeClr>
                </a:solidFill>
                <a:latin typeface="Arial" panose="020B0604020202020204" pitchFamily="34" charset="0"/>
                <a:cs typeface="Arial" panose="020B0604020202020204" pitchFamily="34" charset="0"/>
              </a:rPr>
              <a:t>eality</a:t>
            </a:r>
            <a:endParaRPr lang="en-US" sz="1400" b="1"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04356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FA5C200C-9396-4BB1-B704-F5A776CDF483}"/>
              </a:ext>
            </a:extLst>
          </p:cNvPr>
          <p:cNvSpPr>
            <a:spLocks noGrp="1"/>
          </p:cNvSpPr>
          <p:nvPr>
            <p:ph type="sldNum" sz="quarter" idx="2"/>
          </p:nvPr>
        </p:nvSpPr>
        <p:spPr/>
        <p:txBody>
          <a:bodyPr/>
          <a:lstStyle/>
          <a:p>
            <a:fld id="{86CB4B4D-7CA3-9044-876B-883B54F8677D}" type="slidenum">
              <a:rPr lang="cs-CZ" smtClean="0"/>
              <a:t>100</a:t>
            </a:fld>
            <a:endParaRPr lang="cs-CZ"/>
          </a:p>
        </p:txBody>
      </p:sp>
      <p:sp>
        <p:nvSpPr>
          <p:cNvPr id="3" name="Zástupný text 2">
            <a:extLst>
              <a:ext uri="{FF2B5EF4-FFF2-40B4-BE49-F238E27FC236}">
                <a16:creationId xmlns:a16="http://schemas.microsoft.com/office/drawing/2014/main" id="{7B13BD4B-81A8-49E3-A5B8-86B744381ACC}"/>
              </a:ext>
            </a:extLst>
          </p:cNvPr>
          <p:cNvSpPr>
            <a:spLocks noGrp="1"/>
          </p:cNvSpPr>
          <p:nvPr>
            <p:ph type="body" sz="quarter" idx="21"/>
          </p:nvPr>
        </p:nvSpPr>
        <p:spPr/>
        <p:txBody>
          <a:bodyPr>
            <a:normAutofit/>
          </a:bodyPr>
          <a:lstStyle/>
          <a:p>
            <a:r>
              <a:rPr lang="en-US" dirty="0"/>
              <a:t>Project Management</a:t>
            </a:r>
          </a:p>
        </p:txBody>
      </p:sp>
      <p:sp>
        <p:nvSpPr>
          <p:cNvPr id="5" name="Zástupný text 4">
            <a:extLst>
              <a:ext uri="{FF2B5EF4-FFF2-40B4-BE49-F238E27FC236}">
                <a16:creationId xmlns:a16="http://schemas.microsoft.com/office/drawing/2014/main" id="{DD28B5E6-313F-4FBE-A788-55095C98B42F}"/>
              </a:ext>
            </a:extLst>
          </p:cNvPr>
          <p:cNvSpPr>
            <a:spLocks noGrp="1"/>
          </p:cNvSpPr>
          <p:nvPr>
            <p:ph type="body" sz="half" idx="22"/>
          </p:nvPr>
        </p:nvSpPr>
        <p:spPr>
          <a:xfrm>
            <a:off x="438468" y="1647545"/>
            <a:ext cx="11491261" cy="4526241"/>
          </a:xfrm>
        </p:spPr>
        <p:txBody>
          <a:bodyPr>
            <a:normAutofit/>
          </a:bodyPr>
          <a:lstStyle/>
          <a:p>
            <a:pPr marL="285750" lvl="0" indent="-285750">
              <a:lnSpc>
                <a:spcPct val="110000"/>
              </a:lnSpc>
              <a:buFont typeface="Wingdings" panose="05000000000000000000" pitchFamily="2" charset="2"/>
              <a:buChar char="§"/>
            </a:pPr>
            <a:r>
              <a:rPr lang="en-US" b="1" dirty="0"/>
              <a:t>Method description</a:t>
            </a:r>
          </a:p>
          <a:p>
            <a:pPr lvl="1">
              <a:lnSpc>
                <a:spcPct val="110000"/>
              </a:lnSpc>
            </a:pPr>
            <a:r>
              <a:rPr lang="en-US" dirty="0"/>
              <a:t>Construction of the network.</a:t>
            </a:r>
          </a:p>
          <a:p>
            <a:pPr lvl="1">
              <a:lnSpc>
                <a:spcPct val="110000"/>
              </a:lnSpc>
            </a:pPr>
            <a:r>
              <a:rPr lang="en-US" dirty="0"/>
              <a:t>Calculation of expected completion times (and standard deviations of completion times).</a:t>
            </a:r>
          </a:p>
          <a:p>
            <a:pPr lvl="1">
              <a:lnSpc>
                <a:spcPct val="110000"/>
              </a:lnSpc>
            </a:pPr>
            <a:r>
              <a:rPr lang="en-US" dirty="0"/>
              <a:t>Application of the CPM, determination of critical path (CP).</a:t>
            </a:r>
            <a:endParaRPr lang="en-US" b="1" dirty="0"/>
          </a:p>
          <a:p>
            <a:pPr lvl="1">
              <a:lnSpc>
                <a:spcPct val="110000"/>
              </a:lnSpc>
            </a:pPr>
            <a:r>
              <a:rPr lang="en-US" b="1" dirty="0"/>
              <a:t>Expected project duration time</a:t>
            </a:r>
          </a:p>
          <a:p>
            <a:pPr marL="381000" lvl="1" indent="0">
              <a:lnSpc>
                <a:spcPct val="110000"/>
              </a:lnSpc>
              <a:buNone/>
            </a:pPr>
            <a:endParaRPr lang="en-US" b="1" dirty="0"/>
          </a:p>
          <a:p>
            <a:pPr marL="381000" lvl="1" indent="0">
              <a:lnSpc>
                <a:spcPct val="110000"/>
              </a:lnSpc>
              <a:buNone/>
            </a:pPr>
            <a:endParaRPr lang="en-US" b="1" dirty="0"/>
          </a:p>
          <a:p>
            <a:pPr lvl="1">
              <a:lnSpc>
                <a:spcPct val="110000"/>
              </a:lnSpc>
            </a:pPr>
            <a:r>
              <a:rPr lang="en-US" b="1" dirty="0"/>
              <a:t>Variance of the project duration time</a:t>
            </a:r>
          </a:p>
          <a:p>
            <a:pPr marL="381000" lvl="1" indent="0">
              <a:lnSpc>
                <a:spcPct val="110000"/>
              </a:lnSpc>
              <a:buNone/>
            </a:pPr>
            <a:endParaRPr lang="en-US" b="1" dirty="0"/>
          </a:p>
          <a:p>
            <a:pPr marL="381000" lvl="1" indent="0">
              <a:lnSpc>
                <a:spcPct val="110000"/>
              </a:lnSpc>
              <a:buNone/>
            </a:pPr>
            <a:endParaRPr lang="en-US" b="1" dirty="0"/>
          </a:p>
          <a:p>
            <a:pPr lvl="1">
              <a:lnSpc>
                <a:spcPct val="110000"/>
              </a:lnSpc>
            </a:pPr>
            <a:r>
              <a:rPr lang="en-US" b="1" dirty="0"/>
              <a:t>Standard deviation of the project duration time</a:t>
            </a:r>
            <a:endParaRPr lang="cs-CZ" dirty="0"/>
          </a:p>
        </p:txBody>
      </p:sp>
      <p:sp>
        <p:nvSpPr>
          <p:cNvPr id="4" name="Zástupný symbol pro zápatí 3">
            <a:extLst>
              <a:ext uri="{FF2B5EF4-FFF2-40B4-BE49-F238E27FC236}">
                <a16:creationId xmlns:a16="http://schemas.microsoft.com/office/drawing/2014/main" id="{C43B0536-317E-4D10-B276-A3EE74401791}"/>
              </a:ext>
            </a:extLst>
          </p:cNvPr>
          <p:cNvSpPr>
            <a:spLocks noGrp="1"/>
          </p:cNvSpPr>
          <p:nvPr>
            <p:ph type="ftr" sz="quarter" idx="11"/>
          </p:nvPr>
        </p:nvSpPr>
        <p:spPr/>
        <p:txBody>
          <a:bodyPr/>
          <a:lstStyle/>
          <a:p>
            <a:r>
              <a:rPr lang="en-US"/>
              <a:t>Operational Research I, ŠAU, Jan Fábry, 9.11. 2022</a:t>
            </a:r>
            <a:endParaRPr lang="cs-CZ" dirty="0"/>
          </a:p>
        </p:txBody>
      </p:sp>
      <p:sp>
        <p:nvSpPr>
          <p:cNvPr id="7" name="Zástupný text 6">
            <a:extLst>
              <a:ext uri="{FF2B5EF4-FFF2-40B4-BE49-F238E27FC236}">
                <a16:creationId xmlns:a16="http://schemas.microsoft.com/office/drawing/2014/main" id="{A7F5259D-0673-44BA-A715-09912B3C8BB1}"/>
              </a:ext>
            </a:extLst>
          </p:cNvPr>
          <p:cNvSpPr>
            <a:spLocks noGrp="1"/>
          </p:cNvSpPr>
          <p:nvPr>
            <p:ph type="body" sz="quarter" idx="23"/>
          </p:nvPr>
        </p:nvSpPr>
        <p:spPr/>
        <p:txBody>
          <a:bodyPr/>
          <a:lstStyle/>
          <a:p>
            <a:r>
              <a:rPr lang="en-US" dirty="0"/>
              <a:t>PERT (Program Evaluation and Review Technique)</a:t>
            </a:r>
          </a:p>
        </p:txBody>
      </p:sp>
      <p:graphicFrame>
        <p:nvGraphicFramePr>
          <p:cNvPr id="15" name="Objekt 14">
            <a:extLst>
              <a:ext uri="{FF2B5EF4-FFF2-40B4-BE49-F238E27FC236}">
                <a16:creationId xmlns:a16="http://schemas.microsoft.com/office/drawing/2014/main" id="{12360273-119D-41D4-B1FC-6460FD34868F}"/>
              </a:ext>
            </a:extLst>
          </p:cNvPr>
          <p:cNvGraphicFramePr>
            <a:graphicFrameLocks noChangeAspect="1"/>
          </p:cNvGraphicFramePr>
          <p:nvPr>
            <p:extLst>
              <p:ext uri="{D42A27DB-BD31-4B8C-83A1-F6EECF244321}">
                <p14:modId xmlns:p14="http://schemas.microsoft.com/office/powerpoint/2010/main" val="2108120490"/>
              </p:ext>
            </p:extLst>
          </p:nvPr>
        </p:nvGraphicFramePr>
        <p:xfrm>
          <a:off x="1712033" y="3314053"/>
          <a:ext cx="1226736" cy="586656"/>
        </p:xfrm>
        <a:graphic>
          <a:graphicData uri="http://schemas.openxmlformats.org/presentationml/2006/ole">
            <mc:AlternateContent xmlns:mc="http://schemas.openxmlformats.org/markup-compatibility/2006">
              <mc:Choice xmlns:v="urn:schemas-microsoft-com:vml" Requires="v">
                <p:oleObj name="Equation" r:id="rId2" imgW="876240" imgH="419040" progId="Equation.DSMT4">
                  <p:embed/>
                </p:oleObj>
              </mc:Choice>
              <mc:Fallback>
                <p:oleObj name="Equation" r:id="rId2" imgW="876240" imgH="419040" progId="Equation.DSMT4">
                  <p:embed/>
                  <p:pic>
                    <p:nvPicPr>
                      <p:cNvPr id="3" name="Objekt 2">
                        <a:extLst>
                          <a:ext uri="{FF2B5EF4-FFF2-40B4-BE49-F238E27FC236}">
                            <a16:creationId xmlns:a16="http://schemas.microsoft.com/office/drawing/2014/main" id="{6F0B9BA7-E44E-4A63-9651-354C4AD7A651}"/>
                          </a:ext>
                        </a:extLst>
                      </p:cNvPr>
                      <p:cNvPicPr/>
                      <p:nvPr/>
                    </p:nvPicPr>
                    <p:blipFill>
                      <a:blip r:embed="rId3"/>
                      <a:stretch>
                        <a:fillRect/>
                      </a:stretch>
                    </p:blipFill>
                    <p:spPr>
                      <a:xfrm>
                        <a:off x="1712033" y="3314053"/>
                        <a:ext cx="1226736" cy="586656"/>
                      </a:xfrm>
                      <a:prstGeom prst="rect">
                        <a:avLst/>
                      </a:prstGeom>
                    </p:spPr>
                  </p:pic>
                </p:oleObj>
              </mc:Fallback>
            </mc:AlternateContent>
          </a:graphicData>
        </a:graphic>
      </p:graphicFrame>
      <p:graphicFrame>
        <p:nvGraphicFramePr>
          <p:cNvPr id="17" name="Objekt 16">
            <a:extLst>
              <a:ext uri="{FF2B5EF4-FFF2-40B4-BE49-F238E27FC236}">
                <a16:creationId xmlns:a16="http://schemas.microsoft.com/office/drawing/2014/main" id="{43EF4DCA-46C7-45E2-8A83-FEF3F1FAFF42}"/>
              </a:ext>
            </a:extLst>
          </p:cNvPr>
          <p:cNvGraphicFramePr>
            <a:graphicFrameLocks noChangeAspect="1"/>
          </p:cNvGraphicFramePr>
          <p:nvPr>
            <p:extLst>
              <p:ext uri="{D42A27DB-BD31-4B8C-83A1-F6EECF244321}">
                <p14:modId xmlns:p14="http://schemas.microsoft.com/office/powerpoint/2010/main" val="1993026903"/>
              </p:ext>
            </p:extLst>
          </p:nvPr>
        </p:nvGraphicFramePr>
        <p:xfrm>
          <a:off x="1712034" y="4405545"/>
          <a:ext cx="1149413" cy="506314"/>
        </p:xfrm>
        <a:graphic>
          <a:graphicData uri="http://schemas.openxmlformats.org/presentationml/2006/ole">
            <mc:AlternateContent xmlns:mc="http://schemas.openxmlformats.org/markup-compatibility/2006">
              <mc:Choice xmlns:v="urn:schemas-microsoft-com:vml" Requires="v">
                <p:oleObj name="Equation" r:id="rId4" imgW="821009" imgH="361653" progId="Equation.DSMT4">
                  <p:embed/>
                </p:oleObj>
              </mc:Choice>
              <mc:Fallback>
                <p:oleObj name="Equation" r:id="rId4" imgW="821009" imgH="361653" progId="Equation.DSMT4">
                  <p:embed/>
                  <p:pic>
                    <p:nvPicPr>
                      <p:cNvPr id="5" name="Objekt 4">
                        <a:extLst>
                          <a:ext uri="{FF2B5EF4-FFF2-40B4-BE49-F238E27FC236}">
                            <a16:creationId xmlns:a16="http://schemas.microsoft.com/office/drawing/2014/main" id="{ED74865C-9104-4CA1-BDC9-C1F162EF8730}"/>
                          </a:ext>
                        </a:extLst>
                      </p:cNvPr>
                      <p:cNvPicPr/>
                      <p:nvPr/>
                    </p:nvPicPr>
                    <p:blipFill>
                      <a:blip r:embed="rId5"/>
                      <a:stretch>
                        <a:fillRect/>
                      </a:stretch>
                    </p:blipFill>
                    <p:spPr>
                      <a:xfrm>
                        <a:off x="1712034" y="4405545"/>
                        <a:ext cx="1149413" cy="506314"/>
                      </a:xfrm>
                      <a:prstGeom prst="rect">
                        <a:avLst/>
                      </a:prstGeom>
                    </p:spPr>
                  </p:pic>
                </p:oleObj>
              </mc:Fallback>
            </mc:AlternateContent>
          </a:graphicData>
        </a:graphic>
      </p:graphicFrame>
      <p:graphicFrame>
        <p:nvGraphicFramePr>
          <p:cNvPr id="18" name="Objekt 17">
            <a:extLst>
              <a:ext uri="{FF2B5EF4-FFF2-40B4-BE49-F238E27FC236}">
                <a16:creationId xmlns:a16="http://schemas.microsoft.com/office/drawing/2014/main" id="{89437392-FC99-41D4-9CA3-5A3EA01B2839}"/>
              </a:ext>
            </a:extLst>
          </p:cNvPr>
          <p:cNvGraphicFramePr>
            <a:graphicFrameLocks noChangeAspect="1"/>
          </p:cNvGraphicFramePr>
          <p:nvPr>
            <p:extLst>
              <p:ext uri="{D42A27DB-BD31-4B8C-83A1-F6EECF244321}">
                <p14:modId xmlns:p14="http://schemas.microsoft.com/office/powerpoint/2010/main" val="788129672"/>
              </p:ext>
            </p:extLst>
          </p:nvPr>
        </p:nvGraphicFramePr>
        <p:xfrm>
          <a:off x="1712034" y="5399875"/>
          <a:ext cx="817488" cy="355320"/>
        </p:xfrm>
        <a:graphic>
          <a:graphicData uri="http://schemas.openxmlformats.org/presentationml/2006/ole">
            <mc:AlternateContent xmlns:mc="http://schemas.openxmlformats.org/markup-compatibility/2006">
              <mc:Choice xmlns:v="urn:schemas-microsoft-com:vml" Requires="v">
                <p:oleObj name="Equation" r:id="rId6" imgW="583920" imgH="253800" progId="Equation.DSMT4">
                  <p:embed/>
                </p:oleObj>
              </mc:Choice>
              <mc:Fallback>
                <p:oleObj name="Equation" r:id="rId6" imgW="583920" imgH="253800" progId="Equation.DSMT4">
                  <p:embed/>
                  <p:pic>
                    <p:nvPicPr>
                      <p:cNvPr id="14" name="Objekt 13">
                        <a:extLst>
                          <a:ext uri="{FF2B5EF4-FFF2-40B4-BE49-F238E27FC236}">
                            <a16:creationId xmlns:a16="http://schemas.microsoft.com/office/drawing/2014/main" id="{3648AFAE-CA04-4E05-9D7D-40D3B82C9233}"/>
                          </a:ext>
                        </a:extLst>
                      </p:cNvPr>
                      <p:cNvPicPr/>
                      <p:nvPr/>
                    </p:nvPicPr>
                    <p:blipFill>
                      <a:blip r:embed="rId7"/>
                      <a:stretch>
                        <a:fillRect/>
                      </a:stretch>
                    </p:blipFill>
                    <p:spPr>
                      <a:xfrm>
                        <a:off x="1712034" y="5399875"/>
                        <a:ext cx="817488" cy="355320"/>
                      </a:xfrm>
                      <a:prstGeom prst="rect">
                        <a:avLst/>
                      </a:prstGeom>
                    </p:spPr>
                  </p:pic>
                </p:oleObj>
              </mc:Fallback>
            </mc:AlternateContent>
          </a:graphicData>
        </a:graphic>
      </p:graphicFrame>
    </p:spTree>
    <p:extLst>
      <p:ext uri="{BB962C8B-B14F-4D97-AF65-F5344CB8AC3E}">
        <p14:creationId xmlns:p14="http://schemas.microsoft.com/office/powerpoint/2010/main" val="34329315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FA5C200C-9396-4BB1-B704-F5A776CDF483}"/>
              </a:ext>
            </a:extLst>
          </p:cNvPr>
          <p:cNvSpPr>
            <a:spLocks noGrp="1"/>
          </p:cNvSpPr>
          <p:nvPr>
            <p:ph type="sldNum" sz="quarter" idx="2"/>
          </p:nvPr>
        </p:nvSpPr>
        <p:spPr/>
        <p:txBody>
          <a:bodyPr/>
          <a:lstStyle/>
          <a:p>
            <a:fld id="{86CB4B4D-7CA3-9044-876B-883B54F8677D}" type="slidenum">
              <a:rPr lang="cs-CZ" smtClean="0"/>
              <a:t>101</a:t>
            </a:fld>
            <a:endParaRPr lang="cs-CZ"/>
          </a:p>
        </p:txBody>
      </p:sp>
      <p:sp>
        <p:nvSpPr>
          <p:cNvPr id="3" name="Zástupný text 2">
            <a:extLst>
              <a:ext uri="{FF2B5EF4-FFF2-40B4-BE49-F238E27FC236}">
                <a16:creationId xmlns:a16="http://schemas.microsoft.com/office/drawing/2014/main" id="{7B13BD4B-81A8-49E3-A5B8-86B744381ACC}"/>
              </a:ext>
            </a:extLst>
          </p:cNvPr>
          <p:cNvSpPr>
            <a:spLocks noGrp="1"/>
          </p:cNvSpPr>
          <p:nvPr>
            <p:ph type="body" sz="quarter" idx="21"/>
          </p:nvPr>
        </p:nvSpPr>
        <p:spPr/>
        <p:txBody>
          <a:bodyPr>
            <a:normAutofit/>
          </a:bodyPr>
          <a:lstStyle/>
          <a:p>
            <a:r>
              <a:rPr lang="en-US" dirty="0"/>
              <a:t>Project Management</a:t>
            </a:r>
          </a:p>
        </p:txBody>
      </p:sp>
      <mc:AlternateContent xmlns:mc="http://schemas.openxmlformats.org/markup-compatibility/2006" xmlns:a14="http://schemas.microsoft.com/office/drawing/2010/main">
        <mc:Choice Requires="a14">
          <p:sp>
            <p:nvSpPr>
              <p:cNvPr id="5" name="Zástupný text 4">
                <a:extLst>
                  <a:ext uri="{FF2B5EF4-FFF2-40B4-BE49-F238E27FC236}">
                    <a16:creationId xmlns:a16="http://schemas.microsoft.com/office/drawing/2014/main" id="{DD28B5E6-313F-4FBE-A788-55095C98B42F}"/>
                  </a:ext>
                </a:extLst>
              </p:cNvPr>
              <p:cNvSpPr>
                <a:spLocks noGrp="1"/>
              </p:cNvSpPr>
              <p:nvPr>
                <p:ph type="body" sz="half" idx="22"/>
              </p:nvPr>
            </p:nvSpPr>
            <p:spPr>
              <a:xfrm>
                <a:off x="438468" y="1647545"/>
                <a:ext cx="11491261" cy="4526241"/>
              </a:xfrm>
            </p:spPr>
            <p:txBody>
              <a:bodyPr>
                <a:normAutofit/>
              </a:bodyPr>
              <a:lstStyle/>
              <a:p>
                <a:pPr marL="285750" lvl="0" indent="-285750">
                  <a:lnSpc>
                    <a:spcPct val="110000"/>
                  </a:lnSpc>
                  <a:buFont typeface="Wingdings" panose="05000000000000000000" pitchFamily="2" charset="2"/>
                  <a:buChar char="§"/>
                </a:pPr>
                <a:r>
                  <a:rPr lang="en-US" b="1" dirty="0"/>
                  <a:t>Method description</a:t>
                </a:r>
              </a:p>
              <a:p>
                <a:pPr lvl="1">
                  <a:lnSpc>
                    <a:spcPct val="110000"/>
                  </a:lnSpc>
                </a:pPr>
                <a:r>
                  <a:rPr lang="en-US" dirty="0"/>
                  <a:t>Probability analysis</a:t>
                </a:r>
                <a:r>
                  <a:rPr lang="cs-CZ" dirty="0"/>
                  <a:t>:</a:t>
                </a:r>
                <a:endParaRPr lang="en-US" dirty="0"/>
              </a:p>
              <a:p>
                <a:pPr marL="990000" lvl="1">
                  <a:lnSpc>
                    <a:spcPct val="110000"/>
                  </a:lnSpc>
                </a:pPr>
                <a:r>
                  <a:rPr lang="en-US" b="1" dirty="0"/>
                  <a:t>What is the probability of project completion within a desired time </a:t>
                </a:r>
                <a14:m>
                  <m:oMath xmlns:m="http://schemas.openxmlformats.org/officeDocument/2006/math">
                    <m:sSub>
                      <m:sSubPr>
                        <m:ctrlPr>
                          <a:rPr lang="en-US" sz="1800" b="1" i="1" dirty="0" smtClean="0">
                            <a:latin typeface="Cambria Math" panose="02040503050406030204" pitchFamily="18" charset="0"/>
                          </a:rPr>
                        </m:ctrlPr>
                      </m:sSubPr>
                      <m:e>
                        <m:r>
                          <a:rPr lang="en-US" sz="1800" b="1" i="1" dirty="0" smtClean="0">
                            <a:latin typeface="Cambria Math" panose="02040503050406030204" pitchFamily="18" charset="0"/>
                          </a:rPr>
                          <m:t>𝑻</m:t>
                        </m:r>
                      </m:e>
                      <m:sub>
                        <m:r>
                          <a:rPr lang="en-US" sz="1800" b="1" i="1" dirty="0" smtClean="0">
                            <a:latin typeface="Cambria Math" panose="02040503050406030204" pitchFamily="18" charset="0"/>
                          </a:rPr>
                          <m:t>𝑫</m:t>
                        </m:r>
                      </m:sub>
                    </m:sSub>
                  </m:oMath>
                </a14:m>
                <a:r>
                  <a:rPr lang="en-US" b="1" dirty="0"/>
                  <a:t>?</a:t>
                </a:r>
              </a:p>
              <a:p>
                <a:pPr marL="1278000" lvl="2">
                  <a:lnSpc>
                    <a:spcPct val="110000"/>
                  </a:lnSpc>
                </a:pPr>
                <a:r>
                  <a:rPr lang="en-US" dirty="0"/>
                  <a:t>Transformation to standard normal distribution </a:t>
                </a:r>
                <a14:m>
                  <m:oMath xmlns:m="http://schemas.openxmlformats.org/officeDocument/2006/math">
                    <m:r>
                      <a:rPr lang="en-US" b="0" i="1" smtClean="0">
                        <a:latin typeface="Cambria Math" panose="02040503050406030204" pitchFamily="18" charset="0"/>
                      </a:rPr>
                      <m:t>𝑁</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m:t>
                    </m:r>
                  </m:oMath>
                </a14:m>
                <a:endParaRPr lang="en-US" dirty="0"/>
              </a:p>
              <a:p>
                <a:pPr marL="381000" lvl="1" indent="0">
                  <a:lnSpc>
                    <a:spcPct val="110000"/>
                  </a:lnSpc>
                  <a:buNone/>
                </a:pPr>
                <a:endParaRPr lang="en-US" b="1" dirty="0"/>
              </a:p>
              <a:p>
                <a:pPr marL="381000" lvl="1" indent="0">
                  <a:lnSpc>
                    <a:spcPct val="110000"/>
                  </a:lnSpc>
                  <a:buNone/>
                </a:pPr>
                <a:endParaRPr lang="en-US" b="1" dirty="0"/>
              </a:p>
              <a:p>
                <a:pPr marL="990000" lvl="1">
                  <a:lnSpc>
                    <a:spcPct val="110000"/>
                  </a:lnSpc>
                </a:pPr>
                <a:r>
                  <a:rPr lang="en-US" b="1" dirty="0"/>
                  <a:t>What is the completion time </a:t>
                </a:r>
                <a14:m>
                  <m:oMath xmlns:m="http://schemas.openxmlformats.org/officeDocument/2006/math">
                    <m:sSub>
                      <m:sSubPr>
                        <m:ctrlPr>
                          <a:rPr lang="en-US" sz="1800" b="1" i="1" dirty="0" smtClean="0">
                            <a:latin typeface="Cambria Math" panose="02040503050406030204" pitchFamily="18" charset="0"/>
                          </a:rPr>
                        </m:ctrlPr>
                      </m:sSubPr>
                      <m:e>
                        <m:r>
                          <a:rPr lang="en-US" sz="1800" b="1" i="1" dirty="0" smtClean="0">
                            <a:latin typeface="Cambria Math" panose="02040503050406030204" pitchFamily="18" charset="0"/>
                          </a:rPr>
                          <m:t>𝑻</m:t>
                        </m:r>
                      </m:e>
                      <m:sub>
                        <m:r>
                          <a:rPr lang="en-US" sz="1800" b="1" i="1" dirty="0" smtClean="0">
                            <a:latin typeface="Cambria Math" panose="02040503050406030204" pitchFamily="18" charset="0"/>
                          </a:rPr>
                          <m:t>𝑫</m:t>
                        </m:r>
                      </m:sub>
                    </m:sSub>
                  </m:oMath>
                </a14:m>
                <a:r>
                  <a:rPr lang="en-US" b="1" dirty="0"/>
                  <a:t>  in which the project will be finished with a desired probability </a:t>
                </a:r>
                <a14:m>
                  <m:oMath xmlns:m="http://schemas.openxmlformats.org/officeDocument/2006/math">
                    <m:r>
                      <a:rPr lang="en-US" sz="1800" b="1" i="1" dirty="0" smtClean="0">
                        <a:latin typeface="Cambria Math" panose="02040503050406030204" pitchFamily="18" charset="0"/>
                      </a:rPr>
                      <m:t>𝒑</m:t>
                    </m:r>
                  </m:oMath>
                </a14:m>
                <a:r>
                  <a:rPr lang="en-US" b="1" dirty="0"/>
                  <a:t>?</a:t>
                </a:r>
              </a:p>
              <a:p>
                <a:pPr marL="381000" lvl="1" indent="0">
                  <a:lnSpc>
                    <a:spcPct val="110000"/>
                  </a:lnSpc>
                  <a:buNone/>
                </a:pPr>
                <a:endParaRPr lang="en-US" b="1" dirty="0"/>
              </a:p>
            </p:txBody>
          </p:sp>
        </mc:Choice>
        <mc:Fallback xmlns="">
          <p:sp>
            <p:nvSpPr>
              <p:cNvPr id="5" name="Zástupný text 4">
                <a:extLst>
                  <a:ext uri="{FF2B5EF4-FFF2-40B4-BE49-F238E27FC236}">
                    <a16:creationId xmlns:a16="http://schemas.microsoft.com/office/drawing/2014/main" id="{DD28B5E6-313F-4FBE-A788-55095C98B42F}"/>
                  </a:ext>
                </a:extLst>
              </p:cNvPr>
              <p:cNvSpPr>
                <a:spLocks noGrp="1" noRot="1" noChangeAspect="1" noMove="1" noResize="1" noEditPoints="1" noAdjustHandles="1" noChangeArrowheads="1" noChangeShapeType="1" noTextEdit="1"/>
              </p:cNvSpPr>
              <p:nvPr>
                <p:ph type="body" sz="half" idx="22"/>
              </p:nvPr>
            </p:nvSpPr>
            <p:spPr>
              <a:xfrm>
                <a:off x="438468" y="1647545"/>
                <a:ext cx="11491261" cy="4526241"/>
              </a:xfrm>
              <a:blipFill>
                <a:blip r:embed="rId2"/>
                <a:stretch>
                  <a:fillRect l="-212" t="-269"/>
                </a:stretch>
              </a:blipFill>
            </p:spPr>
            <p:txBody>
              <a:bodyPr/>
              <a:lstStyle/>
              <a:p>
                <a:r>
                  <a:rPr lang="cs-CZ">
                    <a:noFill/>
                  </a:rPr>
                  <a:t> </a:t>
                </a:r>
              </a:p>
            </p:txBody>
          </p:sp>
        </mc:Fallback>
      </mc:AlternateContent>
      <p:sp>
        <p:nvSpPr>
          <p:cNvPr id="4" name="Zástupný symbol pro zápatí 3">
            <a:extLst>
              <a:ext uri="{FF2B5EF4-FFF2-40B4-BE49-F238E27FC236}">
                <a16:creationId xmlns:a16="http://schemas.microsoft.com/office/drawing/2014/main" id="{C43B0536-317E-4D10-B276-A3EE74401791}"/>
              </a:ext>
            </a:extLst>
          </p:cNvPr>
          <p:cNvSpPr>
            <a:spLocks noGrp="1"/>
          </p:cNvSpPr>
          <p:nvPr>
            <p:ph type="ftr" sz="quarter" idx="11"/>
          </p:nvPr>
        </p:nvSpPr>
        <p:spPr/>
        <p:txBody>
          <a:bodyPr/>
          <a:lstStyle/>
          <a:p>
            <a:r>
              <a:rPr lang="en-US"/>
              <a:t>Operational Research I, ŠAU, Jan Fábry, 9.11. 2022</a:t>
            </a:r>
            <a:endParaRPr lang="cs-CZ" dirty="0"/>
          </a:p>
        </p:txBody>
      </p:sp>
      <p:sp>
        <p:nvSpPr>
          <p:cNvPr id="7" name="Zástupný text 6">
            <a:extLst>
              <a:ext uri="{FF2B5EF4-FFF2-40B4-BE49-F238E27FC236}">
                <a16:creationId xmlns:a16="http://schemas.microsoft.com/office/drawing/2014/main" id="{A7F5259D-0673-44BA-A715-09912B3C8BB1}"/>
              </a:ext>
            </a:extLst>
          </p:cNvPr>
          <p:cNvSpPr>
            <a:spLocks noGrp="1"/>
          </p:cNvSpPr>
          <p:nvPr>
            <p:ph type="body" sz="quarter" idx="23"/>
          </p:nvPr>
        </p:nvSpPr>
        <p:spPr/>
        <p:txBody>
          <a:bodyPr/>
          <a:lstStyle/>
          <a:p>
            <a:r>
              <a:rPr lang="en-US" dirty="0"/>
              <a:t>PERT (Program Evaluation and Review Technique)</a:t>
            </a:r>
          </a:p>
        </p:txBody>
      </p:sp>
      <p:graphicFrame>
        <p:nvGraphicFramePr>
          <p:cNvPr id="11" name="Objekt 10">
            <a:extLst>
              <a:ext uri="{FF2B5EF4-FFF2-40B4-BE49-F238E27FC236}">
                <a16:creationId xmlns:a16="http://schemas.microsoft.com/office/drawing/2014/main" id="{69D70AE2-D40B-45F2-B8ED-B7376BB44655}"/>
              </a:ext>
            </a:extLst>
          </p:cNvPr>
          <p:cNvGraphicFramePr>
            <a:graphicFrameLocks noChangeAspect="1"/>
          </p:cNvGraphicFramePr>
          <p:nvPr>
            <p:extLst>
              <p:ext uri="{D42A27DB-BD31-4B8C-83A1-F6EECF244321}">
                <p14:modId xmlns:p14="http://schemas.microsoft.com/office/powerpoint/2010/main" val="1830867064"/>
              </p:ext>
            </p:extLst>
          </p:nvPr>
        </p:nvGraphicFramePr>
        <p:xfrm>
          <a:off x="1859440" y="2958358"/>
          <a:ext cx="1096364" cy="573320"/>
        </p:xfrm>
        <a:graphic>
          <a:graphicData uri="http://schemas.openxmlformats.org/presentationml/2006/ole">
            <mc:AlternateContent xmlns:mc="http://schemas.openxmlformats.org/markup-compatibility/2006">
              <mc:Choice xmlns:v="urn:schemas-microsoft-com:vml" Requires="v">
                <p:oleObj name="Equation" r:id="rId3" imgW="783117" imgH="409514" progId="Equation.DSMT4">
                  <p:embed/>
                </p:oleObj>
              </mc:Choice>
              <mc:Fallback>
                <p:oleObj name="Equation" r:id="rId3" imgW="783117" imgH="409514" progId="Equation.DSMT4">
                  <p:embed/>
                  <p:pic>
                    <p:nvPicPr>
                      <p:cNvPr id="6" name="Objekt 5">
                        <a:extLst>
                          <a:ext uri="{FF2B5EF4-FFF2-40B4-BE49-F238E27FC236}">
                            <a16:creationId xmlns:a16="http://schemas.microsoft.com/office/drawing/2014/main" id="{3D1A3A56-FD55-43B8-B456-D85325F0EB27}"/>
                          </a:ext>
                        </a:extLst>
                      </p:cNvPr>
                      <p:cNvPicPr/>
                      <p:nvPr/>
                    </p:nvPicPr>
                    <p:blipFill>
                      <a:blip r:embed="rId4"/>
                      <a:stretch>
                        <a:fillRect/>
                      </a:stretch>
                    </p:blipFill>
                    <p:spPr>
                      <a:xfrm>
                        <a:off x="1859440" y="2958358"/>
                        <a:ext cx="1096364" cy="573320"/>
                      </a:xfrm>
                      <a:prstGeom prst="rect">
                        <a:avLst/>
                      </a:prstGeom>
                    </p:spPr>
                  </p:pic>
                </p:oleObj>
              </mc:Fallback>
            </mc:AlternateContent>
          </a:graphicData>
        </a:graphic>
      </p:graphicFrame>
      <p:graphicFrame>
        <p:nvGraphicFramePr>
          <p:cNvPr id="12" name="Objekt 11">
            <a:extLst>
              <a:ext uri="{FF2B5EF4-FFF2-40B4-BE49-F238E27FC236}">
                <a16:creationId xmlns:a16="http://schemas.microsoft.com/office/drawing/2014/main" id="{0C1EBCBC-8D0A-4784-8580-7CFA915F4CF9}"/>
              </a:ext>
            </a:extLst>
          </p:cNvPr>
          <p:cNvGraphicFramePr>
            <a:graphicFrameLocks noChangeAspect="1"/>
          </p:cNvGraphicFramePr>
          <p:nvPr>
            <p:extLst>
              <p:ext uri="{D42A27DB-BD31-4B8C-83A1-F6EECF244321}">
                <p14:modId xmlns:p14="http://schemas.microsoft.com/office/powerpoint/2010/main" val="1535994831"/>
              </p:ext>
            </p:extLst>
          </p:nvPr>
        </p:nvGraphicFramePr>
        <p:xfrm>
          <a:off x="1859428" y="4130187"/>
          <a:ext cx="1310078" cy="346611"/>
        </p:xfrm>
        <a:graphic>
          <a:graphicData uri="http://schemas.openxmlformats.org/presentationml/2006/ole">
            <mc:AlternateContent xmlns:mc="http://schemas.openxmlformats.org/markup-compatibility/2006">
              <mc:Choice xmlns:v="urn:schemas-microsoft-com:vml" Requires="v">
                <p:oleObj name="Equation" r:id="rId5" imgW="935770" imgH="247579" progId="Equation.DSMT4">
                  <p:embed/>
                </p:oleObj>
              </mc:Choice>
              <mc:Fallback>
                <p:oleObj name="Equation" r:id="rId5" imgW="935770" imgH="247579" progId="Equation.DSMT4">
                  <p:embed/>
                  <p:pic>
                    <p:nvPicPr>
                      <p:cNvPr id="7" name="Objekt 6">
                        <a:extLst>
                          <a:ext uri="{FF2B5EF4-FFF2-40B4-BE49-F238E27FC236}">
                            <a16:creationId xmlns:a16="http://schemas.microsoft.com/office/drawing/2014/main" id="{AB9BE5C4-6E6B-4637-8815-6FDD3D3508AB}"/>
                          </a:ext>
                        </a:extLst>
                      </p:cNvPr>
                      <p:cNvPicPr/>
                      <p:nvPr/>
                    </p:nvPicPr>
                    <p:blipFill>
                      <a:blip r:embed="rId6"/>
                      <a:stretch>
                        <a:fillRect/>
                      </a:stretch>
                    </p:blipFill>
                    <p:spPr>
                      <a:xfrm>
                        <a:off x="1859428" y="4130187"/>
                        <a:ext cx="1310078" cy="346611"/>
                      </a:xfrm>
                      <a:prstGeom prst="rect">
                        <a:avLst/>
                      </a:prstGeom>
                    </p:spPr>
                  </p:pic>
                </p:oleObj>
              </mc:Fallback>
            </mc:AlternateContent>
          </a:graphicData>
        </a:graphic>
      </p:graphicFrame>
    </p:spTree>
    <p:extLst>
      <p:ext uri="{BB962C8B-B14F-4D97-AF65-F5344CB8AC3E}">
        <p14:creationId xmlns:p14="http://schemas.microsoft.com/office/powerpoint/2010/main" val="8724105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text 4">
            <a:extLst>
              <a:ext uri="{FF2B5EF4-FFF2-40B4-BE49-F238E27FC236}">
                <a16:creationId xmlns:a16="http://schemas.microsoft.com/office/drawing/2014/main" id="{C0A1A6E3-440F-00F0-D03D-5354C207A6E0}"/>
              </a:ext>
            </a:extLst>
          </p:cNvPr>
          <p:cNvSpPr>
            <a:spLocks noGrp="1"/>
          </p:cNvSpPr>
          <p:nvPr>
            <p:ph type="body" sz="half" idx="22"/>
          </p:nvPr>
        </p:nvSpPr>
        <p:spPr>
          <a:xfrm>
            <a:off x="438468" y="1647546"/>
            <a:ext cx="11491261" cy="840015"/>
          </a:xfrm>
        </p:spPr>
        <p:txBody>
          <a:bodyPr/>
          <a:lstStyle/>
          <a:p>
            <a:pPr marL="285750" indent="-285750">
              <a:buFont typeface="Wingdings" panose="05000000000000000000" pitchFamily="2" charset="2"/>
              <a:buChar char="§"/>
            </a:pPr>
            <a:r>
              <a:rPr lang="en-US" b="1" dirty="0"/>
              <a:t>Example</a:t>
            </a:r>
          </a:p>
          <a:p>
            <a:pPr marL="608400" indent="-285750">
              <a:buFont typeface="Wingdings" panose="05000000000000000000" pitchFamily="2" charset="2"/>
              <a:buChar char="§"/>
              <a:tabLst>
                <a:tab pos="442913" algn="l"/>
              </a:tabLst>
            </a:pPr>
            <a:r>
              <a:rPr lang="en-US" dirty="0"/>
              <a:t>Construction of a network</a:t>
            </a:r>
          </a:p>
        </p:txBody>
      </p:sp>
      <p:sp>
        <p:nvSpPr>
          <p:cNvPr id="2" name="Zástupný symbol pro číslo snímku 1">
            <a:extLst>
              <a:ext uri="{FF2B5EF4-FFF2-40B4-BE49-F238E27FC236}">
                <a16:creationId xmlns:a16="http://schemas.microsoft.com/office/drawing/2014/main" id="{FA5C200C-9396-4BB1-B704-F5A776CDF483}"/>
              </a:ext>
            </a:extLst>
          </p:cNvPr>
          <p:cNvSpPr>
            <a:spLocks noGrp="1"/>
          </p:cNvSpPr>
          <p:nvPr>
            <p:ph type="sldNum" sz="quarter" idx="2"/>
          </p:nvPr>
        </p:nvSpPr>
        <p:spPr/>
        <p:txBody>
          <a:bodyPr/>
          <a:lstStyle/>
          <a:p>
            <a:fld id="{86CB4B4D-7CA3-9044-876B-883B54F8677D}" type="slidenum">
              <a:rPr lang="cs-CZ" smtClean="0"/>
              <a:t>102</a:t>
            </a:fld>
            <a:endParaRPr lang="cs-CZ"/>
          </a:p>
        </p:txBody>
      </p:sp>
      <p:sp>
        <p:nvSpPr>
          <p:cNvPr id="3" name="Zástupný text 2">
            <a:extLst>
              <a:ext uri="{FF2B5EF4-FFF2-40B4-BE49-F238E27FC236}">
                <a16:creationId xmlns:a16="http://schemas.microsoft.com/office/drawing/2014/main" id="{7B13BD4B-81A8-49E3-A5B8-86B744381ACC}"/>
              </a:ext>
            </a:extLst>
          </p:cNvPr>
          <p:cNvSpPr>
            <a:spLocks noGrp="1"/>
          </p:cNvSpPr>
          <p:nvPr>
            <p:ph type="body" sz="quarter" idx="21"/>
          </p:nvPr>
        </p:nvSpPr>
        <p:spPr/>
        <p:txBody>
          <a:bodyPr>
            <a:normAutofit/>
          </a:bodyPr>
          <a:lstStyle/>
          <a:p>
            <a:r>
              <a:rPr lang="en-US" dirty="0"/>
              <a:t>Project Management</a:t>
            </a:r>
          </a:p>
        </p:txBody>
      </p:sp>
      <p:sp>
        <p:nvSpPr>
          <p:cNvPr id="4" name="Zástupný symbol pro zápatí 3">
            <a:extLst>
              <a:ext uri="{FF2B5EF4-FFF2-40B4-BE49-F238E27FC236}">
                <a16:creationId xmlns:a16="http://schemas.microsoft.com/office/drawing/2014/main" id="{C43B0536-317E-4D10-B276-A3EE74401791}"/>
              </a:ext>
            </a:extLst>
          </p:cNvPr>
          <p:cNvSpPr>
            <a:spLocks noGrp="1"/>
          </p:cNvSpPr>
          <p:nvPr>
            <p:ph type="ftr" sz="quarter" idx="11"/>
          </p:nvPr>
        </p:nvSpPr>
        <p:spPr/>
        <p:txBody>
          <a:bodyPr/>
          <a:lstStyle/>
          <a:p>
            <a:r>
              <a:rPr lang="en-US"/>
              <a:t>Operational Research I, ŠAU, Jan Fábry, 9.11. 2022</a:t>
            </a:r>
            <a:endParaRPr lang="cs-CZ" dirty="0"/>
          </a:p>
        </p:txBody>
      </p:sp>
      <p:sp>
        <p:nvSpPr>
          <p:cNvPr id="7" name="Zástupný text 6">
            <a:extLst>
              <a:ext uri="{FF2B5EF4-FFF2-40B4-BE49-F238E27FC236}">
                <a16:creationId xmlns:a16="http://schemas.microsoft.com/office/drawing/2014/main" id="{A7F5259D-0673-44BA-A715-09912B3C8BB1}"/>
              </a:ext>
            </a:extLst>
          </p:cNvPr>
          <p:cNvSpPr>
            <a:spLocks noGrp="1"/>
          </p:cNvSpPr>
          <p:nvPr>
            <p:ph type="body" sz="quarter" idx="23"/>
          </p:nvPr>
        </p:nvSpPr>
        <p:spPr/>
        <p:txBody>
          <a:bodyPr/>
          <a:lstStyle/>
          <a:p>
            <a:r>
              <a:rPr lang="en-US" dirty="0"/>
              <a:t>PERT (Program Evaluation and Review Technique)</a:t>
            </a:r>
          </a:p>
        </p:txBody>
      </p:sp>
      <p:pic>
        <p:nvPicPr>
          <p:cNvPr id="10" name="Obrázek 9">
            <a:extLst>
              <a:ext uri="{FF2B5EF4-FFF2-40B4-BE49-F238E27FC236}">
                <a16:creationId xmlns:a16="http://schemas.microsoft.com/office/drawing/2014/main" id="{00A0E752-4E69-4384-AAEB-706B88B67CEE}"/>
              </a:ext>
            </a:extLst>
          </p:cNvPr>
          <p:cNvPicPr>
            <a:picLocks noChangeAspect="1"/>
          </p:cNvPicPr>
          <p:nvPr/>
        </p:nvPicPr>
        <p:blipFill>
          <a:blip r:embed="rId2"/>
          <a:stretch>
            <a:fillRect/>
          </a:stretch>
        </p:blipFill>
        <p:spPr>
          <a:xfrm>
            <a:off x="915547" y="1893090"/>
            <a:ext cx="8887214" cy="4184504"/>
          </a:xfrm>
          <a:prstGeom prst="rect">
            <a:avLst/>
          </a:prstGeom>
        </p:spPr>
      </p:pic>
      <p:sp>
        <p:nvSpPr>
          <p:cNvPr id="14" name="Obdélník 13">
            <a:extLst>
              <a:ext uri="{FF2B5EF4-FFF2-40B4-BE49-F238E27FC236}">
                <a16:creationId xmlns:a16="http://schemas.microsoft.com/office/drawing/2014/main" id="{34C8782D-8905-4725-B8CA-E106839AFC6E}"/>
              </a:ext>
            </a:extLst>
          </p:cNvPr>
          <p:cNvSpPr/>
          <p:nvPr/>
        </p:nvSpPr>
        <p:spPr>
          <a:xfrm>
            <a:off x="7889241" y="5359018"/>
            <a:ext cx="3281668" cy="338554"/>
          </a:xfrm>
          <a:prstGeom prst="rect">
            <a:avLst/>
          </a:prstGeom>
        </p:spPr>
        <p:txBody>
          <a:bodyPr wrap="square">
            <a:spAutoFit/>
          </a:bodyPr>
          <a:lstStyle/>
          <a:p>
            <a:pPr algn="just">
              <a:spcAft>
                <a:spcPts val="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D</a:t>
            </a:r>
            <a:r>
              <a:rPr lang="en-US" sz="1600" baseline="-25000" dirty="0">
                <a:latin typeface="Times New Roman" panose="02020603050405020304" pitchFamily="18" charset="0"/>
                <a:ea typeface="Times New Roman" panose="02020603050405020304" pitchFamily="18" charset="0"/>
                <a:cs typeface="Times New Roman" panose="02020603050405020304" pitchFamily="18" charset="0"/>
              </a:rPr>
              <a:t>1</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D</a:t>
            </a:r>
            <a:r>
              <a:rPr lang="en-US" sz="16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latin typeface="Arial" panose="020B0604020202020204" pitchFamily="34" charset="0"/>
                <a:ea typeface="Times New Roman" panose="02020603050405020304" pitchFamily="18" charset="0"/>
                <a:cs typeface="Arial" panose="020B0604020202020204" pitchFamily="34" charset="0"/>
              </a:rPr>
              <a:t>– dummy activities</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1" name="Obdélník 10">
            <a:extLst>
              <a:ext uri="{FF2B5EF4-FFF2-40B4-BE49-F238E27FC236}">
                <a16:creationId xmlns:a16="http://schemas.microsoft.com/office/drawing/2014/main" id="{B456B26E-76F0-462A-A9EB-BC52CB7B328E}"/>
              </a:ext>
            </a:extLst>
          </p:cNvPr>
          <p:cNvSpPr/>
          <p:nvPr/>
        </p:nvSpPr>
        <p:spPr>
          <a:xfrm>
            <a:off x="713553" y="5791362"/>
            <a:ext cx="3332964"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28 – Construction of the network</a:t>
            </a:r>
          </a:p>
        </p:txBody>
      </p:sp>
    </p:spTree>
    <p:extLst>
      <p:ext uri="{BB962C8B-B14F-4D97-AF65-F5344CB8AC3E}">
        <p14:creationId xmlns:p14="http://schemas.microsoft.com/office/powerpoint/2010/main" val="251042968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0F63B1FA-1C94-4EA2-BEE2-714F04CD9404}"/>
              </a:ext>
            </a:extLst>
          </p:cNvPr>
          <p:cNvSpPr>
            <a:spLocks noGrp="1"/>
          </p:cNvSpPr>
          <p:nvPr>
            <p:ph type="sldNum" sz="quarter" idx="2"/>
          </p:nvPr>
        </p:nvSpPr>
        <p:spPr/>
        <p:txBody>
          <a:bodyPr/>
          <a:lstStyle/>
          <a:p>
            <a:fld id="{86CB4B4D-7CA3-9044-876B-883B54F8677D}" type="slidenum">
              <a:rPr lang="cs-CZ" smtClean="0"/>
              <a:t>103</a:t>
            </a:fld>
            <a:endParaRPr lang="cs-CZ"/>
          </a:p>
        </p:txBody>
      </p:sp>
      <p:sp>
        <p:nvSpPr>
          <p:cNvPr id="3" name="Zástupný text 2">
            <a:extLst>
              <a:ext uri="{FF2B5EF4-FFF2-40B4-BE49-F238E27FC236}">
                <a16:creationId xmlns:a16="http://schemas.microsoft.com/office/drawing/2014/main" id="{06DEB4C4-A12C-45D8-9349-1E7EF6163C05}"/>
              </a:ext>
            </a:extLst>
          </p:cNvPr>
          <p:cNvSpPr>
            <a:spLocks noGrp="1"/>
          </p:cNvSpPr>
          <p:nvPr>
            <p:ph type="body" sz="quarter" idx="21"/>
          </p:nvPr>
        </p:nvSpPr>
        <p:spPr/>
        <p:txBody>
          <a:bodyPr/>
          <a:lstStyle/>
          <a:p>
            <a:r>
              <a:rPr lang="en-US" dirty="0"/>
              <a:t>Project Management</a:t>
            </a:r>
          </a:p>
        </p:txBody>
      </p:sp>
      <p:sp>
        <p:nvSpPr>
          <p:cNvPr id="5" name="Zástupný symbol pro zápatí 4">
            <a:extLst>
              <a:ext uri="{FF2B5EF4-FFF2-40B4-BE49-F238E27FC236}">
                <a16:creationId xmlns:a16="http://schemas.microsoft.com/office/drawing/2014/main" id="{3AB823C4-28BD-4AD9-B2FF-8F3F74E66E33}"/>
              </a:ext>
            </a:extLst>
          </p:cNvPr>
          <p:cNvSpPr>
            <a:spLocks noGrp="1"/>
          </p:cNvSpPr>
          <p:nvPr>
            <p:ph type="ftr" sz="quarter" idx="11"/>
          </p:nvPr>
        </p:nvSpPr>
        <p:spPr/>
        <p:txBody>
          <a:bodyPr/>
          <a:lstStyle/>
          <a:p>
            <a:r>
              <a:rPr lang="en-US"/>
              <a:t>Operational Research I, ŠAU, Jan Fábry, 9.11. 2022</a:t>
            </a:r>
            <a:endParaRPr lang="cs-CZ" dirty="0"/>
          </a:p>
        </p:txBody>
      </p:sp>
      <p:sp>
        <p:nvSpPr>
          <p:cNvPr id="6" name="Zástupný text 5">
            <a:extLst>
              <a:ext uri="{FF2B5EF4-FFF2-40B4-BE49-F238E27FC236}">
                <a16:creationId xmlns:a16="http://schemas.microsoft.com/office/drawing/2014/main" id="{0E4C5B5E-420D-4B86-A8B5-94DA055A10C1}"/>
              </a:ext>
            </a:extLst>
          </p:cNvPr>
          <p:cNvSpPr>
            <a:spLocks noGrp="1"/>
          </p:cNvSpPr>
          <p:nvPr>
            <p:ph type="body" sz="quarter" idx="23"/>
          </p:nvPr>
        </p:nvSpPr>
        <p:spPr>
          <a:xfrm>
            <a:off x="460326" y="1066638"/>
            <a:ext cx="9242159" cy="369332"/>
          </a:xfrm>
        </p:spPr>
        <p:txBody>
          <a:bodyPr/>
          <a:lstStyle/>
          <a:p>
            <a:r>
              <a:rPr lang="en-US" dirty="0"/>
              <a:t>PERT (Program Evaluation and Review Technique)</a:t>
            </a:r>
          </a:p>
        </p:txBody>
      </p:sp>
      <p:graphicFrame>
        <p:nvGraphicFramePr>
          <p:cNvPr id="7" name="Tabulka 6">
            <a:extLst>
              <a:ext uri="{FF2B5EF4-FFF2-40B4-BE49-F238E27FC236}">
                <a16:creationId xmlns:a16="http://schemas.microsoft.com/office/drawing/2014/main" id="{A5B293BD-154A-4D85-9041-6C25FA99AEE2}"/>
              </a:ext>
            </a:extLst>
          </p:cNvPr>
          <p:cNvGraphicFramePr>
            <a:graphicFrameLocks noGrp="1"/>
          </p:cNvGraphicFramePr>
          <p:nvPr>
            <p:extLst>
              <p:ext uri="{D42A27DB-BD31-4B8C-83A1-F6EECF244321}">
                <p14:modId xmlns:p14="http://schemas.microsoft.com/office/powerpoint/2010/main" val="938791608"/>
              </p:ext>
            </p:extLst>
          </p:nvPr>
        </p:nvGraphicFramePr>
        <p:xfrm>
          <a:off x="1358850" y="2871400"/>
          <a:ext cx="7275038" cy="2998080"/>
        </p:xfrm>
        <a:graphic>
          <a:graphicData uri="http://schemas.openxmlformats.org/drawingml/2006/table">
            <a:tbl>
              <a:tblPr/>
              <a:tblGrid>
                <a:gridCol w="1018909">
                  <a:extLst>
                    <a:ext uri="{9D8B030D-6E8A-4147-A177-3AD203B41FA5}">
                      <a16:colId xmlns:a16="http://schemas.microsoft.com/office/drawing/2014/main" val="2622262128"/>
                    </a:ext>
                  </a:extLst>
                </a:gridCol>
                <a:gridCol w="4096129">
                  <a:extLst>
                    <a:ext uri="{9D8B030D-6E8A-4147-A177-3AD203B41FA5}">
                      <a16:colId xmlns:a16="http://schemas.microsoft.com/office/drawing/2014/main" val="2114992858"/>
                    </a:ext>
                  </a:extLst>
                </a:gridCol>
                <a:gridCol w="540000">
                  <a:extLst>
                    <a:ext uri="{9D8B030D-6E8A-4147-A177-3AD203B41FA5}">
                      <a16:colId xmlns:a16="http://schemas.microsoft.com/office/drawing/2014/main" val="1556483431"/>
                    </a:ext>
                  </a:extLst>
                </a:gridCol>
                <a:gridCol w="540000">
                  <a:extLst>
                    <a:ext uri="{9D8B030D-6E8A-4147-A177-3AD203B41FA5}">
                      <a16:colId xmlns:a16="http://schemas.microsoft.com/office/drawing/2014/main" val="801010562"/>
                    </a:ext>
                  </a:extLst>
                </a:gridCol>
                <a:gridCol w="540000">
                  <a:extLst>
                    <a:ext uri="{9D8B030D-6E8A-4147-A177-3AD203B41FA5}">
                      <a16:colId xmlns:a16="http://schemas.microsoft.com/office/drawing/2014/main" val="824920522"/>
                    </a:ext>
                  </a:extLst>
                </a:gridCol>
                <a:gridCol w="540000">
                  <a:extLst>
                    <a:ext uri="{9D8B030D-6E8A-4147-A177-3AD203B41FA5}">
                      <a16:colId xmlns:a16="http://schemas.microsoft.com/office/drawing/2014/main" val="3879141823"/>
                    </a:ext>
                  </a:extLst>
                </a:gridCol>
              </a:tblGrid>
              <a:tr h="0">
                <a:tc>
                  <a:txBody>
                    <a:bodyPr/>
                    <a:lstStyle/>
                    <a:p>
                      <a:pPr marL="0" indent="0" algn="ctr" rtl="0">
                        <a:lnSpc>
                          <a:spcPct val="100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Activity</a:t>
                      </a:r>
                    </a:p>
                  </a:txBody>
                  <a:tcPr marL="44450" marR="44450" marT="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rtl="0">
                        <a:lnSpc>
                          <a:spcPct val="100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Activity Description</a:t>
                      </a:r>
                    </a:p>
                  </a:txBody>
                  <a:tcPr marL="44450" marR="44450" marT="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rtl="0">
                        <a:lnSpc>
                          <a:spcPct val="100000"/>
                        </a:lnSpc>
                        <a:spcAft>
                          <a:spcPts val="0"/>
                        </a:spcAft>
                      </a:pPr>
                      <a:r>
                        <a:rPr lang="en-US" sz="1600" i="1" noProof="0">
                          <a:effectLst/>
                          <a:latin typeface="Arial" panose="020B0604020202020204" pitchFamily="34" charset="0"/>
                          <a:ea typeface="Times New Roman" panose="02020603050405020304" pitchFamily="18" charset="0"/>
                          <a:cs typeface="Arial" panose="020B0604020202020204" pitchFamily="34" charset="0"/>
                        </a:rPr>
                        <a:t>a</a:t>
                      </a:r>
                      <a:r>
                        <a:rPr lang="en-US" sz="1600" i="1" baseline="-25000" noProof="0">
                          <a:effectLst/>
                          <a:latin typeface="Arial" panose="020B0604020202020204" pitchFamily="34" charset="0"/>
                          <a:ea typeface="Times New Roman" panose="02020603050405020304" pitchFamily="18" charset="0"/>
                          <a:cs typeface="Arial" panose="020B0604020202020204" pitchFamily="34" charset="0"/>
                        </a:rPr>
                        <a:t>ij</a:t>
                      </a:r>
                      <a:endParaRPr lang="en-US" sz="1600" i="1" noProof="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lang="en-US" sz="1600" i="1" noProof="0">
                          <a:effectLst/>
                          <a:latin typeface="Arial" panose="020B0604020202020204" pitchFamily="34" charset="0"/>
                          <a:ea typeface="Times New Roman" panose="02020603050405020304" pitchFamily="18" charset="0"/>
                          <a:cs typeface="Arial" panose="020B0604020202020204" pitchFamily="34" charset="0"/>
                        </a:rPr>
                        <a:t>m</a:t>
                      </a:r>
                      <a:r>
                        <a:rPr lang="en-US" sz="1600" i="1" baseline="-25000" noProof="0">
                          <a:effectLst/>
                          <a:latin typeface="Arial" panose="020B0604020202020204" pitchFamily="34" charset="0"/>
                          <a:ea typeface="Times New Roman" panose="02020603050405020304" pitchFamily="18" charset="0"/>
                          <a:cs typeface="Arial" panose="020B0604020202020204" pitchFamily="34" charset="0"/>
                        </a:rPr>
                        <a:t>ij</a:t>
                      </a:r>
                      <a:endParaRPr lang="en-US" sz="1600" i="1" noProof="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lang="en-US" sz="1600" i="1" noProof="0">
                          <a:effectLst/>
                          <a:latin typeface="Arial" panose="020B0604020202020204" pitchFamily="34" charset="0"/>
                          <a:ea typeface="Times New Roman" panose="02020603050405020304" pitchFamily="18" charset="0"/>
                          <a:cs typeface="Arial" panose="020B0604020202020204" pitchFamily="34" charset="0"/>
                        </a:rPr>
                        <a:t>b</a:t>
                      </a:r>
                      <a:r>
                        <a:rPr lang="en-US" sz="1600" i="1" baseline="-25000" noProof="0">
                          <a:effectLst/>
                          <a:latin typeface="Arial" panose="020B0604020202020204" pitchFamily="34" charset="0"/>
                          <a:ea typeface="Times New Roman" panose="02020603050405020304" pitchFamily="18" charset="0"/>
                          <a:cs typeface="Arial" panose="020B0604020202020204" pitchFamily="34" charset="0"/>
                        </a:rPr>
                        <a:t>ij</a:t>
                      </a:r>
                      <a:endParaRPr lang="en-US" sz="1600" i="1" noProof="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rtl="0">
                        <a:lnSpc>
                          <a:spcPct val="100000"/>
                        </a:lnSpc>
                        <a:spcAft>
                          <a:spcPts val="0"/>
                        </a:spcAft>
                      </a:pPr>
                      <a:r>
                        <a:rPr lang="en-US" sz="1600" i="1" noProof="0">
                          <a:effectLst/>
                          <a:latin typeface="Arial" panose="020B0604020202020204" pitchFamily="34" charset="0"/>
                          <a:ea typeface="Times New Roman" panose="02020603050405020304" pitchFamily="18" charset="0"/>
                          <a:cs typeface="Arial" panose="020B0604020202020204" pitchFamily="34" charset="0"/>
                        </a:rPr>
                        <a:t>μ</a:t>
                      </a:r>
                      <a:r>
                        <a:rPr lang="en-US" sz="1600" i="1" baseline="-25000" noProof="0">
                          <a:effectLst/>
                          <a:latin typeface="Arial" panose="020B0604020202020204" pitchFamily="34" charset="0"/>
                          <a:ea typeface="Times New Roman" panose="02020603050405020304" pitchFamily="18" charset="0"/>
                          <a:cs typeface="Arial" panose="020B0604020202020204" pitchFamily="34" charset="0"/>
                        </a:rPr>
                        <a:t>ij</a:t>
                      </a:r>
                    </a:p>
                  </a:txBody>
                  <a:tcPr marL="44450" marR="44450" marT="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86125627"/>
                  </a:ext>
                </a:extLst>
              </a:tr>
              <a:tr h="0">
                <a:tc>
                  <a:txBody>
                    <a:bodyPr/>
                    <a:lstStyle/>
                    <a:p>
                      <a:pPr indent="0" algn="ctr" rtl="0">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A</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rtl="0">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Songs Selection</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rtl="0">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1043056" rtl="0" eaLnBrk="1" latinLnBrk="0" hangingPunct="1">
                        <a:spcAft>
                          <a:spcPts val="0"/>
                        </a:spcAft>
                      </a:pPr>
                      <a:r>
                        <a:rPr lang="en-US" sz="1600" kern="1200" noProof="0">
                          <a:solidFill>
                            <a:schemeClr val="tx1"/>
                          </a:solidFill>
                          <a:effectLst/>
                          <a:latin typeface="Arial" panose="020B0604020202020204" pitchFamily="34" charset="0"/>
                          <a:ea typeface="Times New Roman" panose="02020603050405020304" pitchFamily="18" charset="0"/>
                          <a:cs typeface="Arial" panose="020B0604020202020204" pitchFamily="34" charset="0"/>
                        </a:rPr>
                        <a:t>15</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88464331"/>
                  </a:ext>
                </a:extLst>
              </a:tr>
              <a:tr h="0">
                <a:tc>
                  <a:txBody>
                    <a:bodyPr/>
                    <a:lstStyle/>
                    <a:p>
                      <a:pPr indent="0" algn="ctr" rtl="0">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B</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rtl="0">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Mastering</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rtl="0">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1043056" rtl="0" eaLnBrk="1" latinLnBrk="0" hangingPunct="1">
                        <a:spcAft>
                          <a:spcPts val="0"/>
                        </a:spcAft>
                      </a:pPr>
                      <a:r>
                        <a:rPr lang="en-US" sz="1600" kern="1200" noProof="0">
                          <a:solidFill>
                            <a:schemeClr val="tx1"/>
                          </a:solidFill>
                          <a:effectLst/>
                          <a:latin typeface="Arial" panose="020B0604020202020204" pitchFamily="34" charset="0"/>
                          <a:ea typeface="Times New Roman" panose="02020603050405020304" pitchFamily="18" charset="0"/>
                          <a:cs typeface="Arial" panose="020B0604020202020204" pitchFamily="34" charset="0"/>
                        </a:rPr>
                        <a:t>8</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86653354"/>
                  </a:ext>
                </a:extLst>
              </a:tr>
              <a:tr h="0">
                <a:tc>
                  <a:txBody>
                    <a:bodyPr/>
                    <a:lstStyle/>
                    <a:p>
                      <a:pPr indent="0" algn="ctr" rtl="0">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C</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rtl="0">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Promotion Material Elaborating</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rtl="0">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1043056" rtl="0" eaLnBrk="1" latinLnBrk="0" hangingPunct="1">
                        <a:spcAft>
                          <a:spcPts val="0"/>
                        </a:spcAft>
                      </a:pPr>
                      <a:r>
                        <a:rPr lang="en-US" sz="1600" kern="1200" noProof="0">
                          <a:solidFill>
                            <a:schemeClr val="tx1"/>
                          </a:solidFill>
                          <a:effectLst/>
                          <a:latin typeface="Arial" panose="020B0604020202020204" pitchFamily="34" charset="0"/>
                          <a:ea typeface="Times New Roman" panose="02020603050405020304" pitchFamily="18" charset="0"/>
                          <a:cs typeface="Arial" panose="020B0604020202020204" pitchFamily="34" charset="0"/>
                        </a:rPr>
                        <a:t>6</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99575003"/>
                  </a:ext>
                </a:extLst>
              </a:tr>
              <a:tr h="0">
                <a:tc>
                  <a:txBody>
                    <a:bodyPr/>
                    <a:lstStyle/>
                    <a:p>
                      <a:pPr indent="0" algn="ctr" rtl="0">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D</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rtl="0">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Customers Analysis</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1043056" rtl="0" eaLnBrk="1" latinLnBrk="0" hangingPunct="1">
                        <a:spcAft>
                          <a:spcPts val="0"/>
                        </a:spcAft>
                      </a:pPr>
                      <a:r>
                        <a:rPr lang="en-US" sz="1600" kern="1200" noProof="0">
                          <a:solidFill>
                            <a:schemeClr val="tx1"/>
                          </a:solidFill>
                          <a:effectLst/>
                          <a:latin typeface="Arial" panose="020B0604020202020204" pitchFamily="34" charset="0"/>
                          <a:ea typeface="Times New Roman" panose="02020603050405020304" pitchFamily="18" charset="0"/>
                          <a:cs typeface="Arial" panose="020B0604020202020204" pitchFamily="34" charset="0"/>
                        </a:rPr>
                        <a:t>7</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20108250"/>
                  </a:ext>
                </a:extLst>
              </a:tr>
              <a:tr h="0">
                <a:tc>
                  <a:txBody>
                    <a:bodyPr/>
                    <a:lstStyle/>
                    <a:p>
                      <a:pPr indent="0" algn="ctr" rtl="0">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E</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rtl="0">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Promotion Material Production</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1043056" rtl="0" eaLnBrk="1" latinLnBrk="0" hangingPunct="1">
                        <a:spcAft>
                          <a:spcPts val="0"/>
                        </a:spcAft>
                      </a:pPr>
                      <a:r>
                        <a:rPr lang="en-US" sz="1600" kern="1200" noProof="0">
                          <a:solidFill>
                            <a:schemeClr val="tx1"/>
                          </a:solidFill>
                          <a:effectLst/>
                          <a:latin typeface="Arial" panose="020B0604020202020204" pitchFamily="34" charset="0"/>
                          <a:ea typeface="Times New Roman" panose="02020603050405020304" pitchFamily="18" charset="0"/>
                          <a:cs typeface="Arial" panose="020B0604020202020204" pitchFamily="34" charset="0"/>
                        </a:rPr>
                        <a:t>4</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25310476"/>
                  </a:ext>
                </a:extLst>
              </a:tr>
              <a:tr h="0">
                <a:tc>
                  <a:txBody>
                    <a:bodyPr/>
                    <a:lstStyle/>
                    <a:p>
                      <a:pPr indent="0" algn="ctr" rtl="0">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F</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rtl="0">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Promotion Material to Printing House</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1043056" rtl="0" eaLnBrk="1" latinLnBrk="0" hangingPunct="1">
                        <a:spcAft>
                          <a:spcPts val="0"/>
                        </a:spcAft>
                      </a:pPr>
                      <a:r>
                        <a:rPr lang="en-US" sz="1600" kern="1200" noProof="0">
                          <a:solidFill>
                            <a:schemeClr val="tx1"/>
                          </a:solidFill>
                          <a:effectLst/>
                          <a:latin typeface="Arial" panose="020B0604020202020204" pitchFamily="34" charset="0"/>
                          <a:ea typeface="Times New Roman" panose="02020603050405020304" pitchFamily="18" charset="0"/>
                          <a:cs typeface="Arial" panose="020B0604020202020204" pitchFamily="34" charset="0"/>
                        </a:rPr>
                        <a:t>5</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14605972"/>
                  </a:ext>
                </a:extLst>
              </a:tr>
              <a:tr h="0">
                <a:tc>
                  <a:txBody>
                    <a:bodyPr/>
                    <a:lstStyle/>
                    <a:p>
                      <a:pPr indent="0" algn="ctr" rtl="0">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G</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rtl="0">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Customers Selection</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1043056" rtl="0" eaLnBrk="1" latinLnBrk="0" hangingPunct="1">
                        <a:spcAft>
                          <a:spcPts val="0"/>
                        </a:spcAft>
                      </a:pPr>
                      <a:r>
                        <a:rPr lang="en-US" sz="1600" kern="1200" noProof="0">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95292024"/>
                  </a:ext>
                </a:extLst>
              </a:tr>
              <a:tr h="0">
                <a:tc>
                  <a:txBody>
                    <a:bodyPr/>
                    <a:lstStyle/>
                    <a:p>
                      <a:pPr indent="0" algn="ctr" rtl="0">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H</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rtl="0">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Make CD Copies</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1043056" rtl="0" eaLnBrk="1" latinLnBrk="0" hangingPunct="1">
                        <a:spcAft>
                          <a:spcPts val="0"/>
                        </a:spcAft>
                      </a:pPr>
                      <a:r>
                        <a:rPr lang="en-US" sz="1600" kern="1200" noProof="0">
                          <a:solidFill>
                            <a:schemeClr val="tx1"/>
                          </a:solidFill>
                          <a:effectLst/>
                          <a:latin typeface="Arial" panose="020B0604020202020204" pitchFamily="34" charset="0"/>
                          <a:ea typeface="Times New Roman" panose="02020603050405020304" pitchFamily="18" charset="0"/>
                          <a:cs typeface="Arial" panose="020B0604020202020204" pitchFamily="34" charset="0"/>
                        </a:rPr>
                        <a:t>12</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33191471"/>
                  </a:ext>
                </a:extLst>
              </a:tr>
              <a:tr h="0">
                <a:tc>
                  <a:txBody>
                    <a:bodyPr/>
                    <a:lstStyle/>
                    <a:p>
                      <a:pPr indent="0" algn="ctr" rtl="0">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I</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rtl="0">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Data to Printing House</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1043056" rtl="0" eaLnBrk="1" latinLnBrk="0" hangingPunct="1">
                        <a:spcAft>
                          <a:spcPts val="0"/>
                        </a:spcAft>
                      </a:pPr>
                      <a:r>
                        <a:rPr lang="en-US" sz="1600" kern="1200" noProof="0">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10799080"/>
                  </a:ext>
                </a:extLst>
              </a:tr>
              <a:tr h="0">
                <a:tc>
                  <a:txBody>
                    <a:bodyPr/>
                    <a:lstStyle/>
                    <a:p>
                      <a:pPr indent="0" algn="ctr" rtl="0">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J</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rtl="0">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Laser Print</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1043056" rtl="0" eaLnBrk="1" latinLnBrk="0" hangingPunct="1">
                        <a:spcAft>
                          <a:spcPts val="0"/>
                        </a:spcAft>
                      </a:pPr>
                      <a:r>
                        <a:rPr lang="en-US" sz="1600" kern="1200" noProof="0">
                          <a:solidFill>
                            <a:schemeClr val="tx1"/>
                          </a:solidFill>
                          <a:effectLst/>
                          <a:latin typeface="Arial" panose="020B0604020202020204" pitchFamily="34" charset="0"/>
                          <a:ea typeface="Times New Roman" panose="02020603050405020304" pitchFamily="18" charset="0"/>
                          <a:cs typeface="Arial" panose="020B0604020202020204" pitchFamily="34" charset="0"/>
                        </a:rPr>
                        <a:t>9</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28846148"/>
                  </a:ext>
                </a:extLst>
              </a:tr>
              <a:tr h="0">
                <a:tc>
                  <a:txBody>
                    <a:bodyPr/>
                    <a:lstStyle/>
                    <a:p>
                      <a:pPr indent="0" algn="ctr" rtl="0">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K</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rtl="0">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Mailing</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1043056" rtl="0" eaLnBrk="1" latinLnBrk="0" hangingPunct="1">
                        <a:spcAft>
                          <a:spcPts val="0"/>
                        </a:spcAft>
                      </a:pPr>
                      <a:r>
                        <a:rPr lang="en-US" sz="1600" kern="12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81851718"/>
                  </a:ext>
                </a:extLst>
              </a:tr>
            </a:tbl>
          </a:graphicData>
        </a:graphic>
      </p:graphicFrame>
      <p:sp>
        <p:nvSpPr>
          <p:cNvPr id="10" name="Obdélník 9">
            <a:extLst>
              <a:ext uri="{FF2B5EF4-FFF2-40B4-BE49-F238E27FC236}">
                <a16:creationId xmlns:a16="http://schemas.microsoft.com/office/drawing/2014/main" id="{BB2A09A1-E1A8-49A3-BF7D-ED2A785B2794}"/>
              </a:ext>
            </a:extLst>
          </p:cNvPr>
          <p:cNvSpPr/>
          <p:nvPr/>
        </p:nvSpPr>
        <p:spPr>
          <a:xfrm>
            <a:off x="1008838" y="2482612"/>
            <a:ext cx="5818709" cy="286232"/>
          </a:xfrm>
          <a:prstGeom prst="rect">
            <a:avLst/>
          </a:prstGeom>
        </p:spPr>
        <p:txBody>
          <a:bodyPr wrap="none">
            <a:spAutoFit/>
          </a:bodyPr>
          <a:lstStyle/>
          <a:p>
            <a:pPr>
              <a:lnSpc>
                <a:spcPct val="90000"/>
              </a:lnSpc>
              <a:spcBef>
                <a:spcPts val="1000"/>
              </a:spcBef>
              <a:defRPr sz="1800" b="0">
                <a:solidFill>
                  <a:srgbClr val="000000"/>
                </a:solidFill>
              </a:defRPr>
            </a:pPr>
            <a:r>
              <a:rPr lang="cs-CZ" sz="1400" b="1" dirty="0" err="1">
                <a:solidFill>
                  <a:schemeClr val="bg1">
                    <a:lumMod val="65000"/>
                  </a:schemeClr>
                </a:solidFill>
                <a:latin typeface="Arial" panose="020B0604020202020204" pitchFamily="34" charset="0"/>
                <a:cs typeface="Arial" panose="020B0604020202020204" pitchFamily="34" charset="0"/>
              </a:rPr>
              <a:t>Tab</a:t>
            </a:r>
            <a:r>
              <a:rPr lang="en-US" sz="1400" b="1" dirty="0">
                <a:solidFill>
                  <a:schemeClr val="bg1">
                    <a:lumMod val="65000"/>
                  </a:schemeClr>
                </a:solidFill>
                <a:latin typeface="Arial" panose="020B0604020202020204" pitchFamily="34" charset="0"/>
                <a:cs typeface="Arial" panose="020B0604020202020204" pitchFamily="34" charset="0"/>
              </a:rPr>
              <a:t>. 26 – Direct marketing project – mean value</a:t>
            </a:r>
            <a:r>
              <a:rPr lang="cs-CZ" sz="1400" b="1" dirty="0">
                <a:solidFill>
                  <a:schemeClr val="bg1">
                    <a:lumMod val="65000"/>
                  </a:schemeClr>
                </a:solidFill>
                <a:latin typeface="Arial" panose="020B0604020202020204" pitchFamily="34" charset="0"/>
                <a:cs typeface="Arial" panose="020B0604020202020204" pitchFamily="34" charset="0"/>
              </a:rPr>
              <a:t>s</a:t>
            </a:r>
            <a:r>
              <a:rPr lang="en-US" sz="1400" b="1" dirty="0">
                <a:solidFill>
                  <a:schemeClr val="bg1">
                    <a:lumMod val="65000"/>
                  </a:schemeClr>
                </a:solidFill>
                <a:latin typeface="Arial" panose="020B0604020202020204" pitchFamily="34" charset="0"/>
                <a:cs typeface="Arial" panose="020B0604020202020204" pitchFamily="34" charset="0"/>
              </a:rPr>
              <a:t> of duration time</a:t>
            </a:r>
            <a:r>
              <a:rPr lang="cs-CZ" sz="1400" b="1" dirty="0">
                <a:solidFill>
                  <a:schemeClr val="bg1">
                    <a:lumMod val="65000"/>
                  </a:schemeClr>
                </a:solidFill>
                <a:latin typeface="Arial" panose="020B0604020202020204" pitchFamily="34" charset="0"/>
                <a:cs typeface="Arial" panose="020B0604020202020204" pitchFamily="34" charset="0"/>
              </a:rPr>
              <a:t>s</a:t>
            </a:r>
            <a:endParaRPr lang="en-US" sz="1400" b="1" dirty="0">
              <a:solidFill>
                <a:schemeClr val="bg1">
                  <a:lumMod val="65000"/>
                </a:schemeClr>
              </a:solidFill>
              <a:latin typeface="Arial" panose="020B0604020202020204" pitchFamily="34" charset="0"/>
              <a:cs typeface="Arial" panose="020B0604020202020204" pitchFamily="34" charset="0"/>
            </a:endParaRPr>
          </a:p>
        </p:txBody>
      </p:sp>
      <p:sp>
        <p:nvSpPr>
          <p:cNvPr id="13" name="Zástupný text 4">
            <a:extLst>
              <a:ext uri="{FF2B5EF4-FFF2-40B4-BE49-F238E27FC236}">
                <a16:creationId xmlns:a16="http://schemas.microsoft.com/office/drawing/2014/main" id="{0BCCB058-CBB8-46B7-35AD-DF609F9927CF}"/>
              </a:ext>
            </a:extLst>
          </p:cNvPr>
          <p:cNvSpPr>
            <a:spLocks noGrp="1"/>
          </p:cNvSpPr>
          <p:nvPr>
            <p:ph type="body" sz="half" idx="22"/>
          </p:nvPr>
        </p:nvSpPr>
        <p:spPr>
          <a:xfrm>
            <a:off x="438468" y="1647546"/>
            <a:ext cx="11491261" cy="840015"/>
          </a:xfrm>
        </p:spPr>
        <p:txBody>
          <a:bodyPr/>
          <a:lstStyle/>
          <a:p>
            <a:pPr marL="285750" indent="-285750">
              <a:buFont typeface="Wingdings" panose="05000000000000000000" pitchFamily="2" charset="2"/>
              <a:buChar char="§"/>
            </a:pPr>
            <a:r>
              <a:rPr lang="en-US" b="1" dirty="0"/>
              <a:t>Example</a:t>
            </a:r>
          </a:p>
          <a:p>
            <a:pPr marL="608400" indent="-285750">
              <a:buFont typeface="Wingdings" panose="05000000000000000000" pitchFamily="2" charset="2"/>
              <a:buChar char="§"/>
              <a:tabLst>
                <a:tab pos="442913" algn="l"/>
              </a:tabLst>
            </a:pPr>
            <a:r>
              <a:rPr lang="en-US" dirty="0"/>
              <a:t>Calculation of the mean values of duration time </a:t>
            </a:r>
          </a:p>
        </p:txBody>
      </p:sp>
    </p:spTree>
    <p:extLst>
      <p:ext uri="{BB962C8B-B14F-4D97-AF65-F5344CB8AC3E}">
        <p14:creationId xmlns:p14="http://schemas.microsoft.com/office/powerpoint/2010/main" val="173559540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72E6E2F0-3565-4189-B5F1-91BC8CAEC1B4}"/>
              </a:ext>
            </a:extLst>
          </p:cNvPr>
          <p:cNvSpPr>
            <a:spLocks noGrp="1"/>
          </p:cNvSpPr>
          <p:nvPr>
            <p:ph type="sldNum" sz="quarter" idx="2"/>
          </p:nvPr>
        </p:nvSpPr>
        <p:spPr/>
        <p:txBody>
          <a:bodyPr/>
          <a:lstStyle/>
          <a:p>
            <a:fld id="{86CB4B4D-7CA3-9044-876B-883B54F8677D}" type="slidenum">
              <a:rPr lang="cs-CZ" smtClean="0"/>
              <a:t>104</a:t>
            </a:fld>
            <a:endParaRPr lang="cs-CZ"/>
          </a:p>
        </p:txBody>
      </p:sp>
      <p:sp>
        <p:nvSpPr>
          <p:cNvPr id="3" name="Zástupný text 2">
            <a:extLst>
              <a:ext uri="{FF2B5EF4-FFF2-40B4-BE49-F238E27FC236}">
                <a16:creationId xmlns:a16="http://schemas.microsoft.com/office/drawing/2014/main" id="{79762560-D649-413F-AF4C-FA47C781D313}"/>
              </a:ext>
            </a:extLst>
          </p:cNvPr>
          <p:cNvSpPr>
            <a:spLocks noGrp="1"/>
          </p:cNvSpPr>
          <p:nvPr>
            <p:ph type="body" sz="quarter" idx="21"/>
          </p:nvPr>
        </p:nvSpPr>
        <p:spPr/>
        <p:txBody>
          <a:bodyPr/>
          <a:lstStyle/>
          <a:p>
            <a:r>
              <a:rPr lang="en-US" dirty="0"/>
              <a:t>Project Management</a:t>
            </a:r>
          </a:p>
        </p:txBody>
      </p:sp>
      <p:sp>
        <p:nvSpPr>
          <p:cNvPr id="5" name="Zástupný symbol pro zápatí 4">
            <a:extLst>
              <a:ext uri="{FF2B5EF4-FFF2-40B4-BE49-F238E27FC236}">
                <a16:creationId xmlns:a16="http://schemas.microsoft.com/office/drawing/2014/main" id="{1FB995FA-68E1-4F8A-A969-8903EE0FA7DB}"/>
              </a:ext>
            </a:extLst>
          </p:cNvPr>
          <p:cNvSpPr>
            <a:spLocks noGrp="1"/>
          </p:cNvSpPr>
          <p:nvPr>
            <p:ph type="ftr" sz="quarter" idx="11"/>
          </p:nvPr>
        </p:nvSpPr>
        <p:spPr/>
        <p:txBody>
          <a:bodyPr/>
          <a:lstStyle/>
          <a:p>
            <a:r>
              <a:rPr lang="en-US"/>
              <a:t>Operational Research I, ŠAU, Jan Fábry, 9.11. 2022</a:t>
            </a:r>
            <a:endParaRPr lang="cs-CZ" dirty="0"/>
          </a:p>
        </p:txBody>
      </p:sp>
      <p:sp>
        <p:nvSpPr>
          <p:cNvPr id="6" name="Zástupný text 5">
            <a:extLst>
              <a:ext uri="{FF2B5EF4-FFF2-40B4-BE49-F238E27FC236}">
                <a16:creationId xmlns:a16="http://schemas.microsoft.com/office/drawing/2014/main" id="{1C7B180B-D222-4D28-824E-96E29314D1CC}"/>
              </a:ext>
            </a:extLst>
          </p:cNvPr>
          <p:cNvSpPr>
            <a:spLocks noGrp="1"/>
          </p:cNvSpPr>
          <p:nvPr>
            <p:ph type="body" sz="quarter" idx="23"/>
          </p:nvPr>
        </p:nvSpPr>
        <p:spPr/>
        <p:txBody>
          <a:bodyPr/>
          <a:lstStyle/>
          <a:p>
            <a:r>
              <a:rPr lang="en-US" dirty="0"/>
              <a:t>PERT (Program Evaluation and Review Technique)</a:t>
            </a:r>
          </a:p>
        </p:txBody>
      </p:sp>
      <p:pic>
        <p:nvPicPr>
          <p:cNvPr id="7" name="Obrázek 6">
            <a:extLst>
              <a:ext uri="{FF2B5EF4-FFF2-40B4-BE49-F238E27FC236}">
                <a16:creationId xmlns:a16="http://schemas.microsoft.com/office/drawing/2014/main" id="{CB870927-40C8-46E2-8DF7-43B8AE61D947}"/>
              </a:ext>
            </a:extLst>
          </p:cNvPr>
          <p:cNvPicPr>
            <a:picLocks noChangeAspect="1"/>
          </p:cNvPicPr>
          <p:nvPr/>
        </p:nvPicPr>
        <p:blipFill>
          <a:blip r:embed="rId2"/>
          <a:stretch>
            <a:fillRect/>
          </a:stretch>
        </p:blipFill>
        <p:spPr>
          <a:xfrm>
            <a:off x="1179288" y="1731601"/>
            <a:ext cx="9211093" cy="4184504"/>
          </a:xfrm>
          <a:prstGeom prst="rect">
            <a:avLst/>
          </a:prstGeom>
        </p:spPr>
      </p:pic>
      <p:sp>
        <p:nvSpPr>
          <p:cNvPr id="8" name="Obdélník 7">
            <a:extLst>
              <a:ext uri="{FF2B5EF4-FFF2-40B4-BE49-F238E27FC236}">
                <a16:creationId xmlns:a16="http://schemas.microsoft.com/office/drawing/2014/main" id="{C8EEF99B-210E-46CE-B605-DEC14C64FEDF}"/>
              </a:ext>
            </a:extLst>
          </p:cNvPr>
          <p:cNvSpPr/>
          <p:nvPr/>
        </p:nvSpPr>
        <p:spPr>
          <a:xfrm>
            <a:off x="746669" y="5591924"/>
            <a:ext cx="3812262"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29 – Example – application of the CPM</a:t>
            </a:r>
          </a:p>
        </p:txBody>
      </p:sp>
      <p:sp>
        <p:nvSpPr>
          <p:cNvPr id="9" name="Text Box 24">
            <a:extLst>
              <a:ext uri="{FF2B5EF4-FFF2-40B4-BE49-F238E27FC236}">
                <a16:creationId xmlns:a16="http://schemas.microsoft.com/office/drawing/2014/main" id="{5ECB8E12-AF80-4F75-83FA-40425A9E7A83}"/>
              </a:ext>
            </a:extLst>
          </p:cNvPr>
          <p:cNvSpPr txBox="1">
            <a:spLocks noChangeArrowheads="1"/>
          </p:cNvSpPr>
          <p:nvPr/>
        </p:nvSpPr>
        <p:spPr bwMode="auto">
          <a:xfrm>
            <a:off x="8076665" y="5396486"/>
            <a:ext cx="3251640" cy="338554"/>
          </a:xfrm>
          <a:prstGeom prst="rect">
            <a:avLst/>
          </a:prstGeom>
          <a:noFill/>
          <a:ln w="9525">
            <a:noFill/>
            <a:miter lim="800000"/>
            <a:headEnd/>
            <a:tailEnd/>
          </a:ln>
          <a:effectLst/>
        </p:spPr>
        <p:txBody>
          <a:bodyPr wrap="square">
            <a:spAutoFit/>
          </a:bodyPr>
          <a:lstStyle/>
          <a:p>
            <a:pPr defTabSz="914400" fontAlgn="base">
              <a:spcBef>
                <a:spcPct val="50000"/>
              </a:spcBef>
              <a:spcAft>
                <a:spcPct val="0"/>
              </a:spcAft>
              <a:defRPr/>
            </a:pPr>
            <a:r>
              <a:rPr lang="cs-CZ" sz="1600" dirty="0">
                <a:solidFill>
                  <a:srgbClr val="000000"/>
                </a:solidFill>
                <a:latin typeface="Arial" panose="020B0604020202020204" pitchFamily="34" charset="0"/>
                <a:cs typeface="Arial" panose="020B0604020202020204" pitchFamily="34" charset="0"/>
              </a:rPr>
              <a:t>CP</a:t>
            </a:r>
            <a:r>
              <a:rPr lang="cs-CZ" sz="1600" i="1" dirty="0">
                <a:solidFill>
                  <a:srgbClr val="000000"/>
                </a:solidFill>
                <a:latin typeface="Arial" panose="020B0604020202020204" pitchFamily="34" charset="0"/>
                <a:cs typeface="Arial" panose="020B0604020202020204" pitchFamily="34" charset="0"/>
              </a:rPr>
              <a:t>: </a:t>
            </a:r>
            <a:r>
              <a:rPr lang="en-US" sz="1600" dirty="0">
                <a:solidFill>
                  <a:srgbClr val="000000"/>
                </a:solidFill>
                <a:latin typeface="Arial" panose="020B0604020202020204" pitchFamily="34" charset="0"/>
                <a:cs typeface="Arial" panose="020B0604020202020204" pitchFamily="34" charset="0"/>
              </a:rPr>
              <a:t>A – D – (D</a:t>
            </a:r>
            <a:r>
              <a:rPr lang="en-US" sz="1600" baseline="-25000" dirty="0">
                <a:solidFill>
                  <a:srgbClr val="000000"/>
                </a:solidFill>
                <a:latin typeface="Arial" panose="020B0604020202020204" pitchFamily="34" charset="0"/>
                <a:cs typeface="Arial" panose="020B0604020202020204" pitchFamily="34" charset="0"/>
              </a:rPr>
              <a:t>1</a:t>
            </a:r>
            <a:r>
              <a:rPr lang="en-US" sz="1600" dirty="0">
                <a:solidFill>
                  <a:srgbClr val="000000"/>
                </a:solidFill>
                <a:latin typeface="Arial" panose="020B0604020202020204" pitchFamily="34" charset="0"/>
                <a:cs typeface="Arial" panose="020B0604020202020204" pitchFamily="34" charset="0"/>
              </a:rPr>
              <a:t>) – E – F – J – K </a:t>
            </a:r>
          </a:p>
        </p:txBody>
      </p:sp>
      <p:sp>
        <p:nvSpPr>
          <p:cNvPr id="12" name="Zástupný text 4">
            <a:extLst>
              <a:ext uri="{FF2B5EF4-FFF2-40B4-BE49-F238E27FC236}">
                <a16:creationId xmlns:a16="http://schemas.microsoft.com/office/drawing/2014/main" id="{56198243-D327-D944-812D-4624A0953868}"/>
              </a:ext>
            </a:extLst>
          </p:cNvPr>
          <p:cNvSpPr>
            <a:spLocks noGrp="1"/>
          </p:cNvSpPr>
          <p:nvPr>
            <p:ph type="body" sz="half" idx="22"/>
          </p:nvPr>
        </p:nvSpPr>
        <p:spPr>
          <a:xfrm>
            <a:off x="438468" y="1647546"/>
            <a:ext cx="11491261" cy="840015"/>
          </a:xfrm>
        </p:spPr>
        <p:txBody>
          <a:bodyPr/>
          <a:lstStyle/>
          <a:p>
            <a:pPr marL="285750" indent="-285750">
              <a:buFont typeface="Wingdings" panose="05000000000000000000" pitchFamily="2" charset="2"/>
              <a:buChar char="§"/>
            </a:pPr>
            <a:r>
              <a:rPr lang="en-US" b="1" dirty="0"/>
              <a:t>Example</a:t>
            </a:r>
          </a:p>
          <a:p>
            <a:pPr marL="608400" indent="-285750">
              <a:buFont typeface="Wingdings" panose="05000000000000000000" pitchFamily="2" charset="2"/>
              <a:buChar char="§"/>
              <a:tabLst>
                <a:tab pos="442913" algn="l"/>
              </a:tabLst>
            </a:pPr>
            <a:r>
              <a:rPr lang="en-US" dirty="0"/>
              <a:t>Application of the CPM</a:t>
            </a:r>
          </a:p>
        </p:txBody>
      </p:sp>
    </p:spTree>
    <p:extLst>
      <p:ext uri="{BB962C8B-B14F-4D97-AF65-F5344CB8AC3E}">
        <p14:creationId xmlns:p14="http://schemas.microsoft.com/office/powerpoint/2010/main" val="323801024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72E6E2F0-3565-4189-B5F1-91BC8CAEC1B4}"/>
              </a:ext>
            </a:extLst>
          </p:cNvPr>
          <p:cNvSpPr>
            <a:spLocks noGrp="1"/>
          </p:cNvSpPr>
          <p:nvPr>
            <p:ph type="sldNum" sz="quarter" idx="2"/>
          </p:nvPr>
        </p:nvSpPr>
        <p:spPr/>
        <p:txBody>
          <a:bodyPr/>
          <a:lstStyle/>
          <a:p>
            <a:fld id="{86CB4B4D-7CA3-9044-876B-883B54F8677D}" type="slidenum">
              <a:rPr lang="cs-CZ" smtClean="0"/>
              <a:t>105</a:t>
            </a:fld>
            <a:endParaRPr lang="cs-CZ"/>
          </a:p>
        </p:txBody>
      </p:sp>
      <p:sp>
        <p:nvSpPr>
          <p:cNvPr id="3" name="Zástupný text 2">
            <a:extLst>
              <a:ext uri="{FF2B5EF4-FFF2-40B4-BE49-F238E27FC236}">
                <a16:creationId xmlns:a16="http://schemas.microsoft.com/office/drawing/2014/main" id="{79762560-D649-413F-AF4C-FA47C781D313}"/>
              </a:ext>
            </a:extLst>
          </p:cNvPr>
          <p:cNvSpPr>
            <a:spLocks noGrp="1"/>
          </p:cNvSpPr>
          <p:nvPr>
            <p:ph type="body" sz="quarter" idx="21"/>
          </p:nvPr>
        </p:nvSpPr>
        <p:spPr/>
        <p:txBody>
          <a:bodyPr/>
          <a:lstStyle/>
          <a:p>
            <a:r>
              <a:rPr lang="en-US" dirty="0"/>
              <a:t>Project Management</a:t>
            </a:r>
          </a:p>
        </p:txBody>
      </p:sp>
      <p:sp>
        <p:nvSpPr>
          <p:cNvPr id="5" name="Zástupný symbol pro zápatí 4">
            <a:extLst>
              <a:ext uri="{FF2B5EF4-FFF2-40B4-BE49-F238E27FC236}">
                <a16:creationId xmlns:a16="http://schemas.microsoft.com/office/drawing/2014/main" id="{1FB995FA-68E1-4F8A-A969-8903EE0FA7DB}"/>
              </a:ext>
            </a:extLst>
          </p:cNvPr>
          <p:cNvSpPr>
            <a:spLocks noGrp="1"/>
          </p:cNvSpPr>
          <p:nvPr>
            <p:ph type="ftr" sz="quarter" idx="11"/>
          </p:nvPr>
        </p:nvSpPr>
        <p:spPr/>
        <p:txBody>
          <a:bodyPr/>
          <a:lstStyle/>
          <a:p>
            <a:r>
              <a:rPr lang="en-US"/>
              <a:t>Operational Research I, ŠAU, Jan Fábry, 9.11. 2022</a:t>
            </a:r>
            <a:endParaRPr lang="cs-CZ" dirty="0"/>
          </a:p>
        </p:txBody>
      </p:sp>
      <p:sp>
        <p:nvSpPr>
          <p:cNvPr id="6" name="Zástupný text 5">
            <a:extLst>
              <a:ext uri="{FF2B5EF4-FFF2-40B4-BE49-F238E27FC236}">
                <a16:creationId xmlns:a16="http://schemas.microsoft.com/office/drawing/2014/main" id="{1C7B180B-D222-4D28-824E-96E29314D1CC}"/>
              </a:ext>
            </a:extLst>
          </p:cNvPr>
          <p:cNvSpPr>
            <a:spLocks noGrp="1"/>
          </p:cNvSpPr>
          <p:nvPr>
            <p:ph type="body" sz="quarter" idx="23"/>
          </p:nvPr>
        </p:nvSpPr>
        <p:spPr/>
        <p:txBody>
          <a:bodyPr/>
          <a:lstStyle/>
          <a:p>
            <a:r>
              <a:rPr lang="en-US" dirty="0"/>
              <a:t>PERT (Program Evaluation and Review Technique)</a:t>
            </a:r>
          </a:p>
        </p:txBody>
      </p:sp>
      <p:sp>
        <p:nvSpPr>
          <p:cNvPr id="8" name="Obdélník 7">
            <a:extLst>
              <a:ext uri="{FF2B5EF4-FFF2-40B4-BE49-F238E27FC236}">
                <a16:creationId xmlns:a16="http://schemas.microsoft.com/office/drawing/2014/main" id="{C8EEF99B-210E-46CE-B605-DEC14C64FEDF}"/>
              </a:ext>
            </a:extLst>
          </p:cNvPr>
          <p:cNvSpPr/>
          <p:nvPr/>
        </p:nvSpPr>
        <p:spPr>
          <a:xfrm>
            <a:off x="986606" y="2500886"/>
            <a:ext cx="1723036" cy="286232"/>
          </a:xfrm>
          <a:prstGeom prst="rect">
            <a:avLst/>
          </a:prstGeom>
        </p:spPr>
        <p:txBody>
          <a:bodyPr wrap="none">
            <a:spAutoFit/>
          </a:bodyPr>
          <a:lstStyle/>
          <a:p>
            <a:pPr>
              <a:lnSpc>
                <a:spcPct val="90000"/>
              </a:lnSpc>
              <a:spcBef>
                <a:spcPts val="1000"/>
              </a:spcBef>
              <a:defRPr sz="1800" b="0">
                <a:solidFill>
                  <a:srgbClr val="000000"/>
                </a:solidFill>
              </a:defRPr>
            </a:pPr>
            <a:r>
              <a:rPr lang="cs-CZ" sz="1400" b="1" dirty="0" err="1">
                <a:solidFill>
                  <a:schemeClr val="bg1">
                    <a:lumMod val="65000"/>
                  </a:schemeClr>
                </a:solidFill>
                <a:latin typeface="Arial" panose="020B0604020202020204" pitchFamily="34" charset="0"/>
                <a:cs typeface="Arial" panose="020B0604020202020204" pitchFamily="34" charset="0"/>
              </a:rPr>
              <a:t>Tab</a:t>
            </a:r>
            <a:r>
              <a:rPr lang="en-US" sz="1400" b="1" dirty="0">
                <a:solidFill>
                  <a:schemeClr val="bg1">
                    <a:lumMod val="65000"/>
                  </a:schemeClr>
                </a:solidFill>
                <a:latin typeface="Arial" panose="020B0604020202020204" pitchFamily="34" charset="0"/>
                <a:cs typeface="Arial" panose="020B0604020202020204" pitchFamily="34" charset="0"/>
              </a:rPr>
              <a:t>. 27 – Example</a:t>
            </a:r>
          </a:p>
        </p:txBody>
      </p:sp>
      <p:graphicFrame>
        <p:nvGraphicFramePr>
          <p:cNvPr id="10" name="Tabulka 9">
            <a:extLst>
              <a:ext uri="{FF2B5EF4-FFF2-40B4-BE49-F238E27FC236}">
                <a16:creationId xmlns:a16="http://schemas.microsoft.com/office/drawing/2014/main" id="{AE5FE708-934F-4E4F-9AAC-88D2EA862224}"/>
              </a:ext>
            </a:extLst>
          </p:cNvPr>
          <p:cNvGraphicFramePr>
            <a:graphicFrameLocks noGrp="1"/>
          </p:cNvGraphicFramePr>
          <p:nvPr>
            <p:extLst>
              <p:ext uri="{D42A27DB-BD31-4B8C-83A1-F6EECF244321}">
                <p14:modId xmlns:p14="http://schemas.microsoft.com/office/powerpoint/2010/main" val="132394063"/>
              </p:ext>
            </p:extLst>
          </p:nvPr>
        </p:nvGraphicFramePr>
        <p:xfrm>
          <a:off x="1264322" y="2868782"/>
          <a:ext cx="7624371" cy="1778880"/>
        </p:xfrm>
        <a:graphic>
          <a:graphicData uri="http://schemas.openxmlformats.org/drawingml/2006/table">
            <a:tbl>
              <a:tblPr/>
              <a:tblGrid>
                <a:gridCol w="948505">
                  <a:extLst>
                    <a:ext uri="{9D8B030D-6E8A-4147-A177-3AD203B41FA5}">
                      <a16:colId xmlns:a16="http://schemas.microsoft.com/office/drawing/2014/main" val="2622262128"/>
                    </a:ext>
                  </a:extLst>
                </a:gridCol>
                <a:gridCol w="3975866">
                  <a:extLst>
                    <a:ext uri="{9D8B030D-6E8A-4147-A177-3AD203B41FA5}">
                      <a16:colId xmlns:a16="http://schemas.microsoft.com/office/drawing/2014/main" val="2114992858"/>
                    </a:ext>
                  </a:extLst>
                </a:gridCol>
                <a:gridCol w="540000">
                  <a:extLst>
                    <a:ext uri="{9D8B030D-6E8A-4147-A177-3AD203B41FA5}">
                      <a16:colId xmlns:a16="http://schemas.microsoft.com/office/drawing/2014/main" val="1556483431"/>
                    </a:ext>
                  </a:extLst>
                </a:gridCol>
                <a:gridCol w="540000">
                  <a:extLst>
                    <a:ext uri="{9D8B030D-6E8A-4147-A177-3AD203B41FA5}">
                      <a16:colId xmlns:a16="http://schemas.microsoft.com/office/drawing/2014/main" val="801010562"/>
                    </a:ext>
                  </a:extLst>
                </a:gridCol>
                <a:gridCol w="540000">
                  <a:extLst>
                    <a:ext uri="{9D8B030D-6E8A-4147-A177-3AD203B41FA5}">
                      <a16:colId xmlns:a16="http://schemas.microsoft.com/office/drawing/2014/main" val="824920522"/>
                    </a:ext>
                  </a:extLst>
                </a:gridCol>
                <a:gridCol w="540000">
                  <a:extLst>
                    <a:ext uri="{9D8B030D-6E8A-4147-A177-3AD203B41FA5}">
                      <a16:colId xmlns:a16="http://schemas.microsoft.com/office/drawing/2014/main" val="655656396"/>
                    </a:ext>
                  </a:extLst>
                </a:gridCol>
                <a:gridCol w="540000">
                  <a:extLst>
                    <a:ext uri="{9D8B030D-6E8A-4147-A177-3AD203B41FA5}">
                      <a16:colId xmlns:a16="http://schemas.microsoft.com/office/drawing/2014/main" val="3879141823"/>
                    </a:ext>
                  </a:extLst>
                </a:gridCol>
              </a:tblGrid>
              <a:tr h="0">
                <a:tc>
                  <a:txBody>
                    <a:bodyPr/>
                    <a:lstStyle/>
                    <a:p>
                      <a:pPr marL="0" indent="0" algn="ctr">
                        <a:lnSpc>
                          <a:spcPct val="100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Activity</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00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Activity</a:t>
                      </a:r>
                      <a:r>
                        <a:rPr lang="cs-CZ" sz="1600" dirty="0">
                          <a:effectLst/>
                          <a:latin typeface="Arial" panose="020B0604020202020204" pitchFamily="34" charset="0"/>
                          <a:ea typeface="Times New Roman" panose="02020603050405020304" pitchFamily="18" charset="0"/>
                          <a:cs typeface="Arial" panose="020B0604020202020204" pitchFamily="34" charset="0"/>
                        </a:rPr>
                        <a:t> D</a:t>
                      </a:r>
                      <a:r>
                        <a:rPr lang="en-US" sz="1600" dirty="0" err="1">
                          <a:effectLst/>
                          <a:latin typeface="Arial" panose="020B0604020202020204" pitchFamily="34" charset="0"/>
                          <a:ea typeface="Times New Roman" panose="02020603050405020304" pitchFamily="18" charset="0"/>
                          <a:cs typeface="Arial" panose="020B0604020202020204" pitchFamily="34" charset="0"/>
                        </a:rPr>
                        <a:t>escription</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spcAft>
                          <a:spcPts val="0"/>
                        </a:spcAft>
                      </a:pPr>
                      <a:r>
                        <a:rPr lang="cs-CZ" sz="1600" i="1" dirty="0" err="1">
                          <a:effectLst/>
                          <a:latin typeface="Arial" panose="020B0604020202020204" pitchFamily="34" charset="0"/>
                          <a:ea typeface="Times New Roman" panose="02020603050405020304" pitchFamily="18" charset="0"/>
                          <a:cs typeface="Arial" panose="020B0604020202020204" pitchFamily="34" charset="0"/>
                        </a:rPr>
                        <a:t>a</a:t>
                      </a:r>
                      <a:r>
                        <a:rPr lang="cs-CZ" sz="1600" i="1" baseline="-25000" dirty="0" err="1">
                          <a:effectLst/>
                          <a:latin typeface="Arial" panose="020B0604020202020204" pitchFamily="34" charset="0"/>
                          <a:ea typeface="Times New Roman" panose="02020603050405020304" pitchFamily="18" charset="0"/>
                          <a:cs typeface="Arial" panose="020B0604020202020204" pitchFamily="34" charset="0"/>
                        </a:rPr>
                        <a:t>ij</a:t>
                      </a:r>
                      <a:endParaRPr lang="cs-CZ" sz="1600" i="1"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lang="cs-CZ" sz="1600" i="1" dirty="0" err="1">
                          <a:effectLst/>
                          <a:latin typeface="Arial" panose="020B0604020202020204" pitchFamily="34" charset="0"/>
                          <a:ea typeface="Times New Roman" panose="02020603050405020304" pitchFamily="18" charset="0"/>
                          <a:cs typeface="Arial" panose="020B0604020202020204" pitchFamily="34" charset="0"/>
                        </a:rPr>
                        <a:t>m</a:t>
                      </a:r>
                      <a:r>
                        <a:rPr lang="cs-CZ" sz="1600" i="1" baseline="-25000" dirty="0" err="1">
                          <a:effectLst/>
                          <a:latin typeface="Arial" panose="020B0604020202020204" pitchFamily="34" charset="0"/>
                          <a:ea typeface="Times New Roman" panose="02020603050405020304" pitchFamily="18" charset="0"/>
                          <a:cs typeface="Arial" panose="020B0604020202020204" pitchFamily="34" charset="0"/>
                        </a:rPr>
                        <a:t>ij</a:t>
                      </a:r>
                      <a:endParaRPr lang="cs-CZ" sz="1600" i="1"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lang="cs-CZ" sz="1600" i="1" dirty="0">
                          <a:effectLst/>
                          <a:latin typeface="Arial" panose="020B0604020202020204" pitchFamily="34" charset="0"/>
                          <a:ea typeface="Times New Roman" panose="02020603050405020304" pitchFamily="18" charset="0"/>
                          <a:cs typeface="Arial" panose="020B0604020202020204" pitchFamily="34" charset="0"/>
                        </a:rPr>
                        <a:t>b</a:t>
                      </a:r>
                      <a:r>
                        <a:rPr lang="cs-CZ" sz="1600" i="1" baseline="-25000" dirty="0">
                          <a:effectLst/>
                          <a:latin typeface="Arial" panose="020B0604020202020204" pitchFamily="34" charset="0"/>
                          <a:ea typeface="Times New Roman" panose="02020603050405020304" pitchFamily="18" charset="0"/>
                          <a:cs typeface="Arial" panose="020B0604020202020204" pitchFamily="34" charset="0"/>
                        </a:rPr>
                        <a:t>ij</a:t>
                      </a:r>
                      <a:endParaRPr lang="cs-CZ" sz="1600" i="1"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spcAft>
                          <a:spcPts val="0"/>
                        </a:spcAft>
                      </a:pPr>
                      <a:r>
                        <a:rPr lang="el-GR" sz="1600" i="1" dirty="0">
                          <a:effectLst/>
                          <a:latin typeface="Arial" panose="020B0604020202020204" pitchFamily="34" charset="0"/>
                          <a:ea typeface="Times New Roman" panose="02020603050405020304" pitchFamily="18" charset="0"/>
                          <a:cs typeface="Arial" panose="020B0604020202020204" pitchFamily="34" charset="0"/>
                        </a:rPr>
                        <a:t>μ</a:t>
                      </a:r>
                      <a:r>
                        <a:rPr lang="cs-CZ" sz="1600" i="1" baseline="-25000" dirty="0" err="1">
                          <a:effectLst/>
                          <a:latin typeface="Arial" panose="020B0604020202020204" pitchFamily="34" charset="0"/>
                          <a:ea typeface="Times New Roman" panose="02020603050405020304" pitchFamily="18" charset="0"/>
                          <a:cs typeface="Arial" panose="020B0604020202020204" pitchFamily="34" charset="0"/>
                        </a:rPr>
                        <a:t>ij</a:t>
                      </a:r>
                      <a:endParaRPr lang="cs-CZ" sz="1600" i="1" baseline="-25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spcAft>
                          <a:spcPts val="0"/>
                        </a:spcAft>
                      </a:pPr>
                      <a:r>
                        <a:rPr lang="el-GR" sz="1600" i="1" dirty="0">
                          <a:effectLst/>
                          <a:latin typeface="Arial" panose="020B0604020202020204" pitchFamily="34" charset="0"/>
                          <a:ea typeface="Times New Roman" panose="02020603050405020304" pitchFamily="18" charset="0"/>
                          <a:cs typeface="Arial" panose="020B0604020202020204" pitchFamily="34" charset="0"/>
                        </a:rPr>
                        <a:t>σ</a:t>
                      </a:r>
                      <a:r>
                        <a:rPr lang="cs-CZ" sz="1600" i="1" baseline="-25000" dirty="0" err="1">
                          <a:effectLst/>
                          <a:latin typeface="Arial" panose="020B0604020202020204" pitchFamily="34" charset="0"/>
                          <a:ea typeface="Times New Roman" panose="02020603050405020304" pitchFamily="18" charset="0"/>
                          <a:cs typeface="Arial" panose="020B0604020202020204" pitchFamily="34" charset="0"/>
                        </a:rPr>
                        <a:t>ij</a:t>
                      </a:r>
                      <a:endParaRPr lang="cs-CZ" sz="1600" i="1" baseline="-25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86125627"/>
                  </a:ext>
                </a:extLst>
              </a:tr>
              <a:tr h="0">
                <a:tc>
                  <a:txBody>
                    <a:bodyPr/>
                    <a:lstStyle/>
                    <a:p>
                      <a:pPr indent="0" algn="ctr">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A</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Songs Selection</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11</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15</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19</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1043056" rtl="0" eaLnBrk="1" latinLnBrk="0" hangingPunct="1">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15</a:t>
                      </a:r>
                      <a:endParaRPr lang="cs-CZ"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1043056" rtl="0" eaLnBrk="1" latinLnBrk="0" hangingPunct="1">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8/6</a:t>
                      </a:r>
                      <a:endParaRPr lang="cs-CZ"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88464331"/>
                  </a:ext>
                </a:extLst>
              </a:tr>
              <a:tr h="0">
                <a:tc>
                  <a:txBody>
                    <a:bodyPr/>
                    <a:lstStyle/>
                    <a:p>
                      <a:pPr indent="0" algn="ctr">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D</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Customers Analysis</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5</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7</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9</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1043056" rtl="0" eaLnBrk="1" latinLnBrk="0" hangingPunct="1">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7</a:t>
                      </a:r>
                      <a:endParaRPr lang="cs-CZ"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1043056" rtl="0" eaLnBrk="1" latinLnBrk="0" hangingPunct="1">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4/6</a:t>
                      </a:r>
                      <a:endParaRPr lang="cs-CZ"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20108250"/>
                  </a:ext>
                </a:extLst>
              </a:tr>
              <a:tr h="0">
                <a:tc>
                  <a:txBody>
                    <a:bodyPr/>
                    <a:lstStyle/>
                    <a:p>
                      <a:pPr indent="0" algn="ctr">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E</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Promotion Material Production</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2</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3</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10</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1043056" rtl="0" eaLnBrk="1" latinLnBrk="0" hangingPunct="1">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a:t>
                      </a:r>
                      <a:endParaRPr lang="cs-CZ"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1043056" rtl="0" eaLnBrk="1" latinLnBrk="0" hangingPunct="1">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8/6</a:t>
                      </a:r>
                      <a:endParaRPr lang="cs-CZ"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25310476"/>
                  </a:ext>
                </a:extLst>
              </a:tr>
              <a:tr h="0">
                <a:tc>
                  <a:txBody>
                    <a:bodyPr/>
                    <a:lstStyle/>
                    <a:p>
                      <a:pPr indent="0" algn="ctr">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Promotion Material to Printing House</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3</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4</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11</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1043056" rtl="0" eaLnBrk="1" latinLnBrk="0" hangingPunct="1">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a:t>
                      </a:r>
                      <a:endParaRPr lang="cs-CZ"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1043056" rtl="0" eaLnBrk="1" latinLnBrk="0" hangingPunct="1">
                        <a:spcAft>
                          <a:spcPts val="0"/>
                        </a:spcAft>
                      </a:pPr>
                      <a:r>
                        <a:rPr lang="de-DE"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8/6</a:t>
                      </a:r>
                      <a:endParaRPr lang="cs-CZ"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14605972"/>
                  </a:ext>
                </a:extLst>
              </a:tr>
              <a:tr h="0">
                <a:tc>
                  <a:txBody>
                    <a:bodyPr/>
                    <a:lstStyle/>
                    <a:p>
                      <a:pPr indent="0" algn="ctr">
                        <a:lnSpc>
                          <a:spcPct val="107000"/>
                        </a:lnSpc>
                        <a:spcAft>
                          <a:spcPts val="0"/>
                        </a:spcAft>
                      </a:pPr>
                      <a:r>
                        <a:rPr lang="de-DE" sz="1600" dirty="0">
                          <a:effectLst/>
                          <a:latin typeface="Arial" panose="020B0604020202020204" pitchFamily="34" charset="0"/>
                          <a:ea typeface="Times New Roman" panose="02020603050405020304" pitchFamily="18" charset="0"/>
                          <a:cs typeface="Arial" panose="020B0604020202020204" pitchFamily="34" charset="0"/>
                        </a:rPr>
                        <a:t>J</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de-DE" sz="1600" dirty="0">
                          <a:effectLst/>
                          <a:latin typeface="Arial" panose="020B0604020202020204" pitchFamily="34" charset="0"/>
                          <a:ea typeface="Times New Roman" panose="02020603050405020304" pitchFamily="18" charset="0"/>
                          <a:cs typeface="Arial" panose="020B0604020202020204" pitchFamily="34" charset="0"/>
                        </a:rPr>
                        <a:t>Laser Print</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6</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a:effectLst/>
                          <a:latin typeface="Arial" panose="020B0604020202020204" pitchFamily="34" charset="0"/>
                          <a:ea typeface="Times New Roman" panose="02020603050405020304" pitchFamily="18" charset="0"/>
                          <a:cs typeface="Arial" panose="020B0604020202020204" pitchFamily="34" charset="0"/>
                        </a:rPr>
                        <a:t>8</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16</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1043056" rtl="0" eaLnBrk="1" latinLnBrk="0" hangingPunct="1">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9</a:t>
                      </a:r>
                      <a:endParaRPr lang="cs-CZ"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1043056" rtl="0" eaLnBrk="1" latinLnBrk="0" hangingPunct="1">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10/6</a:t>
                      </a:r>
                      <a:endParaRPr lang="cs-CZ"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28846148"/>
                  </a:ext>
                </a:extLst>
              </a:tr>
              <a:tr h="0">
                <a:tc>
                  <a:txBody>
                    <a:bodyPr/>
                    <a:lstStyle/>
                    <a:p>
                      <a:pPr indent="0" algn="ctr">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K</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Mailing</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6</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8</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10</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1043056" rtl="0" eaLnBrk="1" latinLnBrk="0" hangingPunct="1">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a:t>
                      </a:r>
                      <a:endParaRPr lang="cs-CZ"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1043056" rtl="0" eaLnBrk="1" latinLnBrk="0" hangingPunct="1">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4/6</a:t>
                      </a:r>
                      <a:endParaRPr lang="cs-CZ"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81851718"/>
                  </a:ext>
                </a:extLst>
              </a:tr>
            </a:tbl>
          </a:graphicData>
        </a:graphic>
      </p:graphicFrame>
      <p:sp>
        <p:nvSpPr>
          <p:cNvPr id="4" name="Zástupný text 4">
            <a:extLst>
              <a:ext uri="{FF2B5EF4-FFF2-40B4-BE49-F238E27FC236}">
                <a16:creationId xmlns:a16="http://schemas.microsoft.com/office/drawing/2014/main" id="{863A8D07-B664-93F2-B58F-286EA4AB7440}"/>
              </a:ext>
            </a:extLst>
          </p:cNvPr>
          <p:cNvSpPr>
            <a:spLocks noGrp="1"/>
          </p:cNvSpPr>
          <p:nvPr>
            <p:ph type="body" sz="half" idx="22"/>
          </p:nvPr>
        </p:nvSpPr>
        <p:spPr>
          <a:xfrm>
            <a:off x="438468" y="1647546"/>
            <a:ext cx="11491261" cy="840015"/>
          </a:xfrm>
        </p:spPr>
        <p:txBody>
          <a:bodyPr/>
          <a:lstStyle/>
          <a:p>
            <a:pPr marL="285750" indent="-285750">
              <a:buFont typeface="Wingdings" panose="05000000000000000000" pitchFamily="2" charset="2"/>
              <a:buChar char="§"/>
            </a:pPr>
            <a:r>
              <a:rPr lang="en-US" b="1" dirty="0"/>
              <a:t>Example</a:t>
            </a:r>
          </a:p>
          <a:p>
            <a:pPr marL="608400" indent="-285750">
              <a:buFont typeface="Wingdings" panose="05000000000000000000" pitchFamily="2" charset="2"/>
              <a:buChar char="§"/>
              <a:tabLst>
                <a:tab pos="442913" algn="l"/>
              </a:tabLst>
            </a:pPr>
            <a:r>
              <a:rPr lang="en-US" dirty="0"/>
              <a:t>Calculation of the standard deviations of duration time </a:t>
            </a:r>
          </a:p>
        </p:txBody>
      </p:sp>
    </p:spTree>
    <p:extLst>
      <p:ext uri="{BB962C8B-B14F-4D97-AF65-F5344CB8AC3E}">
        <p14:creationId xmlns:p14="http://schemas.microsoft.com/office/powerpoint/2010/main" val="51387580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E946A939-7456-EE60-0B1B-10B64FBBC33D}"/>
              </a:ext>
            </a:extLst>
          </p:cNvPr>
          <p:cNvSpPr txBox="1">
            <a:spLocks/>
          </p:cNvSpPr>
          <p:nvPr/>
        </p:nvSpPr>
        <p:spPr>
          <a:xfrm>
            <a:off x="438468" y="1647546"/>
            <a:ext cx="11491261" cy="271006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rgbClr val="D9D9D9"/>
              </a:buClr>
              <a:buSzTx/>
              <a:buFont typeface="Wingdings"/>
              <a:buNone/>
              <a:defRPr sz="1600" kern="1200">
                <a:solidFill>
                  <a:schemeClr val="tx1"/>
                </a:solidFill>
                <a:latin typeface="Arial" panose="020B0604020202020204" pitchFamily="34" charset="0"/>
                <a:ea typeface="+mn-ea"/>
                <a:cs typeface="Arial" panose="020B0604020202020204" pitchFamily="34" charset="0"/>
              </a:defRPr>
            </a:lvl1pPr>
            <a:lvl2pPr marL="609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990600" indent="-228600" algn="l" defTabSz="914400" rtl="0" eaLnBrk="1" latinLnBrk="0" hangingPunct="1">
              <a:lnSpc>
                <a:spcPct val="100000"/>
              </a:lnSpc>
              <a:spcBef>
                <a:spcPts val="500"/>
              </a:spcBef>
              <a:buClr>
                <a:schemeClr val="bg1">
                  <a:lumMod val="75000"/>
                </a:schemeClr>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371600" indent="-228600" algn="l" defTabSz="914400" rtl="0" eaLnBrk="1" latinLnBrk="0" hangingPunct="1">
              <a:lnSpc>
                <a:spcPct val="100000"/>
              </a:lnSpc>
              <a:spcBef>
                <a:spcPts val="500"/>
              </a:spcBef>
              <a:buClr>
                <a:schemeClr val="bg1">
                  <a:lumMod val="75000"/>
                </a:schemeClr>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1752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133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
            </a:pPr>
            <a:r>
              <a:rPr lang="en-US" b="1" dirty="0"/>
              <a:t>Example</a:t>
            </a:r>
          </a:p>
          <a:p>
            <a:pPr marL="608400" indent="-285750">
              <a:buFont typeface="Wingdings" panose="05000000000000000000" pitchFamily="2" charset="2"/>
              <a:buChar char="§"/>
              <a:tabLst>
                <a:tab pos="442913" algn="l"/>
              </a:tabLst>
            </a:pPr>
            <a:r>
              <a:rPr lang="en-US" dirty="0"/>
              <a:t>Expected project duration time</a:t>
            </a:r>
            <a:endParaRPr lang="cs-CZ" dirty="0"/>
          </a:p>
          <a:p>
            <a:pPr marL="608400" indent="-285750">
              <a:buFont typeface="Wingdings" panose="05000000000000000000" pitchFamily="2" charset="2"/>
              <a:buChar char="§"/>
              <a:tabLst>
                <a:tab pos="442913" algn="l"/>
              </a:tabLst>
            </a:pPr>
            <a:endParaRPr lang="cs-CZ" dirty="0"/>
          </a:p>
          <a:p>
            <a:pPr marL="608400" indent="-285750">
              <a:buFont typeface="Wingdings" panose="05000000000000000000" pitchFamily="2" charset="2"/>
              <a:buChar char="§"/>
              <a:tabLst>
                <a:tab pos="442913" algn="l"/>
              </a:tabLst>
            </a:pPr>
            <a:r>
              <a:rPr lang="en-US" dirty="0"/>
              <a:t>Variance of the project duration time</a:t>
            </a:r>
            <a:endParaRPr lang="cs-CZ" dirty="0"/>
          </a:p>
          <a:p>
            <a:pPr marL="608400" indent="-285750">
              <a:buFont typeface="Wingdings" panose="05000000000000000000" pitchFamily="2" charset="2"/>
              <a:buChar char="§"/>
              <a:tabLst>
                <a:tab pos="442913" algn="l"/>
              </a:tabLst>
            </a:pPr>
            <a:endParaRPr lang="en-US" dirty="0"/>
          </a:p>
          <a:p>
            <a:pPr marL="608400" indent="-285750">
              <a:buFont typeface="Wingdings" panose="05000000000000000000" pitchFamily="2" charset="2"/>
              <a:buChar char="§"/>
              <a:tabLst>
                <a:tab pos="442913" algn="l"/>
              </a:tabLst>
            </a:pPr>
            <a:r>
              <a:rPr lang="en-US" dirty="0"/>
              <a:t>Standard deviation of the project duration time</a:t>
            </a:r>
          </a:p>
          <a:p>
            <a:pPr marL="608400" indent="-285750">
              <a:buFont typeface="Wingdings" panose="05000000000000000000" pitchFamily="2" charset="2"/>
              <a:buChar char="§"/>
              <a:tabLst>
                <a:tab pos="442913" algn="l"/>
              </a:tabLst>
            </a:pPr>
            <a:endParaRPr lang="en-US" dirty="0"/>
          </a:p>
        </p:txBody>
      </p:sp>
      <p:sp>
        <p:nvSpPr>
          <p:cNvPr id="2" name="Zástupný symbol pro číslo snímku 1">
            <a:extLst>
              <a:ext uri="{FF2B5EF4-FFF2-40B4-BE49-F238E27FC236}">
                <a16:creationId xmlns:a16="http://schemas.microsoft.com/office/drawing/2014/main" id="{241D81F7-8569-4008-821A-51EDE304E8D2}"/>
              </a:ext>
            </a:extLst>
          </p:cNvPr>
          <p:cNvSpPr>
            <a:spLocks noGrp="1"/>
          </p:cNvSpPr>
          <p:nvPr>
            <p:ph type="sldNum" sz="quarter" idx="2"/>
          </p:nvPr>
        </p:nvSpPr>
        <p:spPr/>
        <p:txBody>
          <a:bodyPr/>
          <a:lstStyle/>
          <a:p>
            <a:fld id="{86CB4B4D-7CA3-9044-876B-883B54F8677D}" type="slidenum">
              <a:rPr lang="cs-CZ" smtClean="0"/>
              <a:t>106</a:t>
            </a:fld>
            <a:endParaRPr lang="cs-CZ"/>
          </a:p>
        </p:txBody>
      </p:sp>
      <p:sp>
        <p:nvSpPr>
          <p:cNvPr id="3" name="Zástupný text 2">
            <a:extLst>
              <a:ext uri="{FF2B5EF4-FFF2-40B4-BE49-F238E27FC236}">
                <a16:creationId xmlns:a16="http://schemas.microsoft.com/office/drawing/2014/main" id="{60DCC9A6-EFAD-42DA-8308-4AC1F7ED7668}"/>
              </a:ext>
            </a:extLst>
          </p:cNvPr>
          <p:cNvSpPr>
            <a:spLocks noGrp="1"/>
          </p:cNvSpPr>
          <p:nvPr>
            <p:ph type="body" sz="quarter" idx="21"/>
          </p:nvPr>
        </p:nvSpPr>
        <p:spPr/>
        <p:txBody>
          <a:bodyPr/>
          <a:lstStyle/>
          <a:p>
            <a:r>
              <a:rPr lang="en-US" dirty="0"/>
              <a:t>Project Management</a:t>
            </a:r>
          </a:p>
        </p:txBody>
      </p:sp>
      <p:sp>
        <p:nvSpPr>
          <p:cNvPr id="5" name="Zástupný symbol pro zápatí 4">
            <a:extLst>
              <a:ext uri="{FF2B5EF4-FFF2-40B4-BE49-F238E27FC236}">
                <a16:creationId xmlns:a16="http://schemas.microsoft.com/office/drawing/2014/main" id="{21413FA5-2E29-4153-8429-6434605605C7}"/>
              </a:ext>
            </a:extLst>
          </p:cNvPr>
          <p:cNvSpPr>
            <a:spLocks noGrp="1"/>
          </p:cNvSpPr>
          <p:nvPr>
            <p:ph type="ftr" sz="quarter" idx="11"/>
          </p:nvPr>
        </p:nvSpPr>
        <p:spPr/>
        <p:txBody>
          <a:bodyPr/>
          <a:lstStyle/>
          <a:p>
            <a:r>
              <a:rPr lang="en-US"/>
              <a:t>Operational Research I, ŠAU, Jan Fábry, 9.11. 2022</a:t>
            </a:r>
            <a:endParaRPr lang="cs-CZ" dirty="0"/>
          </a:p>
        </p:txBody>
      </p:sp>
      <p:sp>
        <p:nvSpPr>
          <p:cNvPr id="6" name="Zástupný text 5">
            <a:extLst>
              <a:ext uri="{FF2B5EF4-FFF2-40B4-BE49-F238E27FC236}">
                <a16:creationId xmlns:a16="http://schemas.microsoft.com/office/drawing/2014/main" id="{825094CB-829A-4F24-9997-5BEBBF71BEE7}"/>
              </a:ext>
            </a:extLst>
          </p:cNvPr>
          <p:cNvSpPr>
            <a:spLocks noGrp="1"/>
          </p:cNvSpPr>
          <p:nvPr>
            <p:ph type="body" sz="quarter" idx="23"/>
          </p:nvPr>
        </p:nvSpPr>
        <p:spPr>
          <a:xfrm>
            <a:off x="460326" y="1066638"/>
            <a:ext cx="9242159" cy="369332"/>
          </a:xfrm>
        </p:spPr>
        <p:txBody>
          <a:bodyPr/>
          <a:lstStyle/>
          <a:p>
            <a:r>
              <a:rPr lang="en-US" dirty="0"/>
              <a:t>PERT (Program Evaluation and Review Technique)</a:t>
            </a:r>
          </a:p>
        </p:txBody>
      </p:sp>
      <p:graphicFrame>
        <p:nvGraphicFramePr>
          <p:cNvPr id="7" name="Objekt 6">
            <a:extLst>
              <a:ext uri="{FF2B5EF4-FFF2-40B4-BE49-F238E27FC236}">
                <a16:creationId xmlns:a16="http://schemas.microsoft.com/office/drawing/2014/main" id="{BD77A8E1-BAD1-45F9-A4B2-89D5ED961749}"/>
              </a:ext>
            </a:extLst>
          </p:cNvPr>
          <p:cNvGraphicFramePr>
            <a:graphicFrameLocks noChangeAspect="1"/>
          </p:cNvGraphicFramePr>
          <p:nvPr>
            <p:extLst>
              <p:ext uri="{D42A27DB-BD31-4B8C-83A1-F6EECF244321}">
                <p14:modId xmlns:p14="http://schemas.microsoft.com/office/powerpoint/2010/main" val="2589984525"/>
              </p:ext>
            </p:extLst>
          </p:nvPr>
        </p:nvGraphicFramePr>
        <p:xfrm>
          <a:off x="1506069" y="2405631"/>
          <a:ext cx="2916237" cy="273050"/>
        </p:xfrm>
        <a:graphic>
          <a:graphicData uri="http://schemas.openxmlformats.org/presentationml/2006/ole">
            <mc:AlternateContent xmlns:mc="http://schemas.openxmlformats.org/markup-compatibility/2006">
              <mc:Choice xmlns:v="urn:schemas-microsoft-com:vml" Requires="v">
                <p:oleObj name="Equation" r:id="rId2" imgW="1891479" imgH="177723" progId="Equation.DSMT4">
                  <p:embed/>
                </p:oleObj>
              </mc:Choice>
              <mc:Fallback>
                <p:oleObj name="Equation" r:id="rId2" imgW="1891479" imgH="177723" progId="Equation.DSMT4">
                  <p:embed/>
                  <p:pic>
                    <p:nvPicPr>
                      <p:cNvPr id="5" name="Objekt 4">
                        <a:extLst>
                          <a:ext uri="{FF2B5EF4-FFF2-40B4-BE49-F238E27FC236}">
                            <a16:creationId xmlns:a16="http://schemas.microsoft.com/office/drawing/2014/main" id="{B8A5B968-C4D0-4EE6-9158-26DCF27EA6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069" y="2405631"/>
                        <a:ext cx="2916237" cy="273050"/>
                      </a:xfrm>
                      <a:prstGeom prst="rect">
                        <a:avLst/>
                      </a:prstGeom>
                      <a:noFill/>
                    </p:spPr>
                  </p:pic>
                </p:oleObj>
              </mc:Fallback>
            </mc:AlternateContent>
          </a:graphicData>
        </a:graphic>
      </p:graphicFrame>
      <p:graphicFrame>
        <p:nvGraphicFramePr>
          <p:cNvPr id="8" name="Objekt 7">
            <a:extLst>
              <a:ext uri="{FF2B5EF4-FFF2-40B4-BE49-F238E27FC236}">
                <a16:creationId xmlns:a16="http://schemas.microsoft.com/office/drawing/2014/main" id="{4209C2FA-B7C7-4534-AE79-DC774571D852}"/>
              </a:ext>
            </a:extLst>
          </p:cNvPr>
          <p:cNvGraphicFramePr>
            <a:graphicFrameLocks noChangeAspect="1"/>
          </p:cNvGraphicFramePr>
          <p:nvPr>
            <p:extLst>
              <p:ext uri="{D42A27DB-BD31-4B8C-83A1-F6EECF244321}">
                <p14:modId xmlns:p14="http://schemas.microsoft.com/office/powerpoint/2010/main" val="3191575968"/>
              </p:ext>
            </p:extLst>
          </p:nvPr>
        </p:nvGraphicFramePr>
        <p:xfrm>
          <a:off x="1506069" y="3116208"/>
          <a:ext cx="6129149" cy="352475"/>
        </p:xfrm>
        <a:graphic>
          <a:graphicData uri="http://schemas.openxmlformats.org/presentationml/2006/ole">
            <mc:AlternateContent xmlns:mc="http://schemas.openxmlformats.org/markup-compatibility/2006">
              <mc:Choice xmlns:v="urn:schemas-microsoft-com:vml" Requires="v">
                <p:oleObj name="Equation" r:id="rId4" imgW="3975100" imgH="228600" progId="Equation.DSMT4">
                  <p:embed/>
                </p:oleObj>
              </mc:Choice>
              <mc:Fallback>
                <p:oleObj name="Equation" r:id="rId4" imgW="3975100" imgH="228600" progId="Equation.DSMT4">
                  <p:embed/>
                  <p:pic>
                    <p:nvPicPr>
                      <p:cNvPr id="6" name="Objekt 5">
                        <a:extLst>
                          <a:ext uri="{FF2B5EF4-FFF2-40B4-BE49-F238E27FC236}">
                            <a16:creationId xmlns:a16="http://schemas.microsoft.com/office/drawing/2014/main" id="{E81874C2-F101-4092-A299-7F3DAE337C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6069" y="3116208"/>
                        <a:ext cx="6129149" cy="352475"/>
                      </a:xfrm>
                      <a:prstGeom prst="rect">
                        <a:avLst/>
                      </a:prstGeom>
                      <a:noFill/>
                    </p:spPr>
                  </p:pic>
                </p:oleObj>
              </mc:Fallback>
            </mc:AlternateContent>
          </a:graphicData>
        </a:graphic>
      </p:graphicFrame>
      <p:graphicFrame>
        <p:nvGraphicFramePr>
          <p:cNvPr id="9" name="Objekt 8">
            <a:extLst>
              <a:ext uri="{FF2B5EF4-FFF2-40B4-BE49-F238E27FC236}">
                <a16:creationId xmlns:a16="http://schemas.microsoft.com/office/drawing/2014/main" id="{9BFF3A47-682A-46B1-81C2-0028BCFAD357}"/>
              </a:ext>
            </a:extLst>
          </p:cNvPr>
          <p:cNvGraphicFramePr>
            <a:graphicFrameLocks noChangeAspect="1"/>
          </p:cNvGraphicFramePr>
          <p:nvPr>
            <p:extLst>
              <p:ext uri="{D42A27DB-BD31-4B8C-83A1-F6EECF244321}">
                <p14:modId xmlns:p14="http://schemas.microsoft.com/office/powerpoint/2010/main" val="3042874858"/>
              </p:ext>
            </p:extLst>
          </p:nvPr>
        </p:nvGraphicFramePr>
        <p:xfrm>
          <a:off x="1506069" y="3906210"/>
          <a:ext cx="665498" cy="313175"/>
        </p:xfrm>
        <a:graphic>
          <a:graphicData uri="http://schemas.openxmlformats.org/presentationml/2006/ole">
            <mc:AlternateContent xmlns:mc="http://schemas.openxmlformats.org/markup-compatibility/2006">
              <mc:Choice xmlns:v="urn:schemas-microsoft-com:vml" Requires="v">
                <p:oleObj name="Equation" r:id="rId6" imgW="431613" imgH="203112" progId="Equation.DSMT4">
                  <p:embed/>
                </p:oleObj>
              </mc:Choice>
              <mc:Fallback>
                <p:oleObj name="Equation" r:id="rId6" imgW="431613" imgH="203112" progId="Equation.DSMT4">
                  <p:embed/>
                  <p:pic>
                    <p:nvPicPr>
                      <p:cNvPr id="14" name="Objekt 13">
                        <a:extLst>
                          <a:ext uri="{FF2B5EF4-FFF2-40B4-BE49-F238E27FC236}">
                            <a16:creationId xmlns:a16="http://schemas.microsoft.com/office/drawing/2014/main" id="{22E8B1E7-DFA5-4961-AC13-DC5ADCDA97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6069" y="3906210"/>
                        <a:ext cx="665498" cy="313175"/>
                      </a:xfrm>
                      <a:prstGeom prst="rect">
                        <a:avLst/>
                      </a:prstGeom>
                      <a:noFill/>
                    </p:spPr>
                  </p:pic>
                </p:oleObj>
              </mc:Fallback>
            </mc:AlternateContent>
          </a:graphicData>
        </a:graphic>
      </p:graphicFrame>
    </p:spTree>
    <p:extLst>
      <p:ext uri="{BB962C8B-B14F-4D97-AF65-F5344CB8AC3E}">
        <p14:creationId xmlns:p14="http://schemas.microsoft.com/office/powerpoint/2010/main" val="369299548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241D81F7-8569-4008-821A-51EDE304E8D2}"/>
              </a:ext>
            </a:extLst>
          </p:cNvPr>
          <p:cNvSpPr>
            <a:spLocks noGrp="1"/>
          </p:cNvSpPr>
          <p:nvPr>
            <p:ph type="sldNum" sz="quarter" idx="2"/>
          </p:nvPr>
        </p:nvSpPr>
        <p:spPr/>
        <p:txBody>
          <a:bodyPr/>
          <a:lstStyle/>
          <a:p>
            <a:fld id="{86CB4B4D-7CA3-9044-876B-883B54F8677D}" type="slidenum">
              <a:rPr lang="cs-CZ" smtClean="0"/>
              <a:t>107</a:t>
            </a:fld>
            <a:endParaRPr lang="cs-CZ"/>
          </a:p>
        </p:txBody>
      </p:sp>
      <p:sp>
        <p:nvSpPr>
          <p:cNvPr id="3" name="Zástupný text 2">
            <a:extLst>
              <a:ext uri="{FF2B5EF4-FFF2-40B4-BE49-F238E27FC236}">
                <a16:creationId xmlns:a16="http://schemas.microsoft.com/office/drawing/2014/main" id="{60DCC9A6-EFAD-42DA-8308-4AC1F7ED7668}"/>
              </a:ext>
            </a:extLst>
          </p:cNvPr>
          <p:cNvSpPr>
            <a:spLocks noGrp="1"/>
          </p:cNvSpPr>
          <p:nvPr>
            <p:ph type="body" sz="quarter" idx="21"/>
          </p:nvPr>
        </p:nvSpPr>
        <p:spPr/>
        <p:txBody>
          <a:bodyPr/>
          <a:lstStyle/>
          <a:p>
            <a:r>
              <a:rPr lang="en-US" dirty="0"/>
              <a:t>Project Management</a:t>
            </a:r>
          </a:p>
        </p:txBody>
      </p:sp>
      <mc:AlternateContent xmlns:mc="http://schemas.openxmlformats.org/markup-compatibility/2006" xmlns:a14="http://schemas.microsoft.com/office/drawing/2010/main">
        <mc:Choice Requires="a14">
          <p:sp>
            <p:nvSpPr>
              <p:cNvPr id="4" name="Zástupný text 3">
                <a:extLst>
                  <a:ext uri="{FF2B5EF4-FFF2-40B4-BE49-F238E27FC236}">
                    <a16:creationId xmlns:a16="http://schemas.microsoft.com/office/drawing/2014/main" id="{F31333E6-B35E-47D7-83A4-25ADBDB32111}"/>
                  </a:ext>
                </a:extLst>
              </p:cNvPr>
              <p:cNvSpPr>
                <a:spLocks noGrp="1"/>
              </p:cNvSpPr>
              <p:nvPr>
                <p:ph type="body" sz="half" idx="22"/>
              </p:nvPr>
            </p:nvSpPr>
            <p:spPr/>
            <p:txBody>
              <a:bodyPr/>
              <a:lstStyle/>
              <a:p>
                <a:pPr marL="285750" lvl="0" indent="-285750">
                  <a:lnSpc>
                    <a:spcPct val="110000"/>
                  </a:lnSpc>
                  <a:buFont typeface="Wingdings" panose="05000000000000000000" pitchFamily="2" charset="2"/>
                  <a:buChar char="§"/>
                </a:pPr>
                <a:r>
                  <a:rPr lang="en-US" b="1" dirty="0"/>
                  <a:t>Example – probability analysis</a:t>
                </a:r>
              </a:p>
              <a:p>
                <a:pPr lvl="1">
                  <a:lnSpc>
                    <a:spcPct val="110000"/>
                  </a:lnSpc>
                </a:pPr>
                <a:r>
                  <a:rPr lang="en-US" dirty="0"/>
                  <a:t>What is the probability of project completion within a desired time </a:t>
                </a:r>
                <a14:m>
                  <m:oMath xmlns:m="http://schemas.openxmlformats.org/officeDocument/2006/math">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𝑇</m:t>
                        </m:r>
                      </m:e>
                      <m:sub>
                        <m:r>
                          <a:rPr lang="en-US" sz="1800" b="0" i="1" dirty="0" smtClean="0">
                            <a:latin typeface="Cambria Math" panose="02040503050406030204" pitchFamily="18" charset="0"/>
                          </a:rPr>
                          <m:t>𝐷</m:t>
                        </m:r>
                      </m:sub>
                    </m:sSub>
                  </m:oMath>
                </a14:m>
                <a:r>
                  <a:rPr lang="en-US" dirty="0"/>
                  <a:t> = 45 days?</a:t>
                </a:r>
              </a:p>
            </p:txBody>
          </p:sp>
        </mc:Choice>
        <mc:Fallback xmlns="">
          <p:sp>
            <p:nvSpPr>
              <p:cNvPr id="4" name="Zástupný text 3">
                <a:extLst>
                  <a:ext uri="{FF2B5EF4-FFF2-40B4-BE49-F238E27FC236}">
                    <a16:creationId xmlns:a16="http://schemas.microsoft.com/office/drawing/2014/main" id="{F31333E6-B35E-47D7-83A4-25ADBDB32111}"/>
                  </a:ext>
                </a:extLst>
              </p:cNvPr>
              <p:cNvSpPr>
                <a:spLocks noGrp="1" noRot="1" noChangeAspect="1" noMove="1" noResize="1" noEditPoints="1" noAdjustHandles="1" noChangeArrowheads="1" noChangeShapeType="1" noTextEdit="1"/>
              </p:cNvSpPr>
              <p:nvPr>
                <p:ph type="body" sz="half" idx="22"/>
              </p:nvPr>
            </p:nvSpPr>
            <p:spPr>
              <a:blipFill>
                <a:blip r:embed="rId3"/>
                <a:stretch>
                  <a:fillRect l="-212" t="-323"/>
                </a:stretch>
              </a:blipFill>
            </p:spPr>
            <p:txBody>
              <a:bodyPr/>
              <a:lstStyle/>
              <a:p>
                <a:r>
                  <a:rPr lang="en-US">
                    <a:noFill/>
                  </a:rPr>
                  <a:t> </a:t>
                </a:r>
              </a:p>
            </p:txBody>
          </p:sp>
        </mc:Fallback>
      </mc:AlternateContent>
      <p:sp>
        <p:nvSpPr>
          <p:cNvPr id="5" name="Zástupný symbol pro zápatí 4">
            <a:extLst>
              <a:ext uri="{FF2B5EF4-FFF2-40B4-BE49-F238E27FC236}">
                <a16:creationId xmlns:a16="http://schemas.microsoft.com/office/drawing/2014/main" id="{21413FA5-2E29-4153-8429-6434605605C7}"/>
              </a:ext>
            </a:extLst>
          </p:cNvPr>
          <p:cNvSpPr>
            <a:spLocks noGrp="1"/>
          </p:cNvSpPr>
          <p:nvPr>
            <p:ph type="ftr" sz="quarter" idx="11"/>
          </p:nvPr>
        </p:nvSpPr>
        <p:spPr/>
        <p:txBody>
          <a:bodyPr/>
          <a:lstStyle/>
          <a:p>
            <a:r>
              <a:rPr lang="en-US"/>
              <a:t>Operational Research I, ŠAU, Jan Fábry, 9.11. 2022</a:t>
            </a:r>
            <a:endParaRPr lang="cs-CZ" dirty="0"/>
          </a:p>
        </p:txBody>
      </p:sp>
      <p:sp>
        <p:nvSpPr>
          <p:cNvPr id="6" name="Zástupný text 5">
            <a:extLst>
              <a:ext uri="{FF2B5EF4-FFF2-40B4-BE49-F238E27FC236}">
                <a16:creationId xmlns:a16="http://schemas.microsoft.com/office/drawing/2014/main" id="{825094CB-829A-4F24-9997-5BEBBF71BEE7}"/>
              </a:ext>
            </a:extLst>
          </p:cNvPr>
          <p:cNvSpPr>
            <a:spLocks noGrp="1"/>
          </p:cNvSpPr>
          <p:nvPr>
            <p:ph type="body" sz="quarter" idx="23"/>
          </p:nvPr>
        </p:nvSpPr>
        <p:spPr>
          <a:xfrm>
            <a:off x="460326" y="1066638"/>
            <a:ext cx="9242159" cy="369332"/>
          </a:xfrm>
        </p:spPr>
        <p:txBody>
          <a:bodyPr/>
          <a:lstStyle/>
          <a:p>
            <a:r>
              <a:rPr lang="en-US" dirty="0"/>
              <a:t>PERT (Program Evaluation and Review Technique)</a:t>
            </a:r>
          </a:p>
        </p:txBody>
      </p:sp>
      <p:graphicFrame>
        <p:nvGraphicFramePr>
          <p:cNvPr id="10" name="Objekt 9">
            <a:extLst>
              <a:ext uri="{FF2B5EF4-FFF2-40B4-BE49-F238E27FC236}">
                <a16:creationId xmlns:a16="http://schemas.microsoft.com/office/drawing/2014/main" id="{CE400AFD-48D3-43E3-A7F8-8A658DAB6D10}"/>
              </a:ext>
            </a:extLst>
          </p:cNvPr>
          <p:cNvGraphicFramePr>
            <a:graphicFrameLocks noChangeAspect="1"/>
          </p:cNvGraphicFramePr>
          <p:nvPr>
            <p:extLst>
              <p:ext uri="{D42A27DB-BD31-4B8C-83A1-F6EECF244321}">
                <p14:modId xmlns:p14="http://schemas.microsoft.com/office/powerpoint/2010/main" val="1120768019"/>
              </p:ext>
            </p:extLst>
          </p:nvPr>
        </p:nvGraphicFramePr>
        <p:xfrm>
          <a:off x="2216095" y="2521136"/>
          <a:ext cx="1583834" cy="607616"/>
        </p:xfrm>
        <a:graphic>
          <a:graphicData uri="http://schemas.openxmlformats.org/presentationml/2006/ole">
            <mc:AlternateContent xmlns:mc="http://schemas.openxmlformats.org/markup-compatibility/2006">
              <mc:Choice xmlns:v="urn:schemas-microsoft-com:vml" Requires="v">
                <p:oleObj name="Equation" r:id="rId4" imgW="1028520" imgH="393480" progId="Equation.DSMT4">
                  <p:embed/>
                </p:oleObj>
              </mc:Choice>
              <mc:Fallback>
                <p:oleObj name="Equation" r:id="rId4" imgW="1028520" imgH="393480" progId="Equation.DSMT4">
                  <p:embed/>
                  <p:pic>
                    <p:nvPicPr>
                      <p:cNvPr id="3" name="Objekt 2">
                        <a:extLst>
                          <a:ext uri="{FF2B5EF4-FFF2-40B4-BE49-F238E27FC236}">
                            <a16:creationId xmlns:a16="http://schemas.microsoft.com/office/drawing/2014/main" id="{9D9AC7C2-38DF-4DCC-A23B-972DB09DFF3F}"/>
                          </a:ext>
                        </a:extLst>
                      </p:cNvPr>
                      <p:cNvPicPr/>
                      <p:nvPr/>
                    </p:nvPicPr>
                    <p:blipFill>
                      <a:blip r:embed="rId5"/>
                      <a:stretch>
                        <a:fillRect/>
                      </a:stretch>
                    </p:blipFill>
                    <p:spPr>
                      <a:xfrm>
                        <a:off x="2216095" y="2521136"/>
                        <a:ext cx="1583834" cy="607616"/>
                      </a:xfrm>
                      <a:prstGeom prst="rect">
                        <a:avLst/>
                      </a:prstGeom>
                    </p:spPr>
                  </p:pic>
                </p:oleObj>
              </mc:Fallback>
            </mc:AlternateContent>
          </a:graphicData>
        </a:graphic>
      </p:graphicFrame>
      <p:pic>
        <p:nvPicPr>
          <p:cNvPr id="11" name="Obrázek 10">
            <a:extLst>
              <a:ext uri="{FF2B5EF4-FFF2-40B4-BE49-F238E27FC236}">
                <a16:creationId xmlns:a16="http://schemas.microsoft.com/office/drawing/2014/main" id="{4EFD1E7D-E6C1-47C7-B697-16F2D5C606D0}"/>
              </a:ext>
            </a:extLst>
          </p:cNvPr>
          <p:cNvPicPr>
            <a:picLocks noChangeAspect="1"/>
          </p:cNvPicPr>
          <p:nvPr/>
        </p:nvPicPr>
        <p:blipFill>
          <a:blip r:embed="rId6"/>
          <a:stretch>
            <a:fillRect/>
          </a:stretch>
        </p:blipFill>
        <p:spPr>
          <a:xfrm>
            <a:off x="1982422" y="3236802"/>
            <a:ext cx="5301111" cy="2842018"/>
          </a:xfrm>
          <a:prstGeom prst="rect">
            <a:avLst/>
          </a:prstGeom>
        </p:spPr>
      </p:pic>
      <p:graphicFrame>
        <p:nvGraphicFramePr>
          <p:cNvPr id="12" name="Objekt 11">
            <a:extLst>
              <a:ext uri="{FF2B5EF4-FFF2-40B4-BE49-F238E27FC236}">
                <a16:creationId xmlns:a16="http://schemas.microsoft.com/office/drawing/2014/main" id="{4743973C-CABB-4047-A558-DEF03A3F2BFC}"/>
              </a:ext>
            </a:extLst>
          </p:cNvPr>
          <p:cNvGraphicFramePr>
            <a:graphicFrameLocks noChangeAspect="1"/>
          </p:cNvGraphicFramePr>
          <p:nvPr>
            <p:extLst>
              <p:ext uri="{D42A27DB-BD31-4B8C-83A1-F6EECF244321}">
                <p14:modId xmlns:p14="http://schemas.microsoft.com/office/powerpoint/2010/main" val="1633379305"/>
              </p:ext>
            </p:extLst>
          </p:nvPr>
        </p:nvGraphicFramePr>
        <p:xfrm>
          <a:off x="5990650" y="2668000"/>
          <a:ext cx="1136041" cy="313887"/>
        </p:xfrm>
        <a:graphic>
          <a:graphicData uri="http://schemas.openxmlformats.org/presentationml/2006/ole">
            <mc:AlternateContent xmlns:mc="http://schemas.openxmlformats.org/markup-compatibility/2006">
              <mc:Choice xmlns:v="urn:schemas-microsoft-com:vml" Requires="v">
                <p:oleObj name="Equation" r:id="rId7" imgW="736560" imgH="203040" progId="Equation.DSMT4">
                  <p:embed/>
                </p:oleObj>
              </mc:Choice>
              <mc:Fallback>
                <p:oleObj name="Equation" r:id="rId7" imgW="736560" imgH="203040" progId="Equation.DSMT4">
                  <p:embed/>
                  <p:pic>
                    <p:nvPicPr>
                      <p:cNvPr id="14" name="Objekt 13">
                        <a:extLst>
                          <a:ext uri="{FF2B5EF4-FFF2-40B4-BE49-F238E27FC236}">
                            <a16:creationId xmlns:a16="http://schemas.microsoft.com/office/drawing/2014/main" id="{2D35EF4A-E7AE-4BF5-8A45-4F85D5119ED2}"/>
                          </a:ext>
                        </a:extLst>
                      </p:cNvPr>
                      <p:cNvPicPr/>
                      <p:nvPr/>
                    </p:nvPicPr>
                    <p:blipFill>
                      <a:blip r:embed="rId8"/>
                      <a:stretch>
                        <a:fillRect/>
                      </a:stretch>
                    </p:blipFill>
                    <p:spPr>
                      <a:xfrm>
                        <a:off x="5990650" y="2668000"/>
                        <a:ext cx="1136041" cy="313887"/>
                      </a:xfrm>
                      <a:prstGeom prst="rect">
                        <a:avLst/>
                      </a:prstGeom>
                    </p:spPr>
                  </p:pic>
                </p:oleObj>
              </mc:Fallback>
            </mc:AlternateContent>
          </a:graphicData>
        </a:graphic>
      </p:graphicFrame>
      <p:cxnSp>
        <p:nvCxnSpPr>
          <p:cNvPr id="13" name="Přímá spojnice se šipkou 12">
            <a:extLst>
              <a:ext uri="{FF2B5EF4-FFF2-40B4-BE49-F238E27FC236}">
                <a16:creationId xmlns:a16="http://schemas.microsoft.com/office/drawing/2014/main" id="{5AF99795-81C1-43E8-93EC-5730095A17A2}"/>
              </a:ext>
            </a:extLst>
          </p:cNvPr>
          <p:cNvCxnSpPr/>
          <p:nvPr/>
        </p:nvCxnSpPr>
        <p:spPr>
          <a:xfrm>
            <a:off x="4174638" y="2824943"/>
            <a:ext cx="1441303"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Obdélník 13">
            <a:extLst>
              <a:ext uri="{FF2B5EF4-FFF2-40B4-BE49-F238E27FC236}">
                <a16:creationId xmlns:a16="http://schemas.microsoft.com/office/drawing/2014/main" id="{5678EF18-1AAE-4823-B5FF-A5627892022C}"/>
              </a:ext>
            </a:extLst>
          </p:cNvPr>
          <p:cNvSpPr/>
          <p:nvPr/>
        </p:nvSpPr>
        <p:spPr>
          <a:xfrm>
            <a:off x="4221118" y="2450872"/>
            <a:ext cx="1512708" cy="371512"/>
          </a:xfrm>
          <a:prstGeom prst="rect">
            <a:avLst/>
          </a:prstGeom>
        </p:spPr>
        <p:txBody>
          <a:bodyPr wrap="square">
            <a:spAutoFit/>
          </a:bodyPr>
          <a:lstStyle/>
          <a:p>
            <a:pPr algn="just" eaLnBrk="0" hangingPunct="0">
              <a:defRPr/>
            </a:pPr>
            <a:r>
              <a:rPr lang="cs-CZ" sz="1814" dirty="0">
                <a:latin typeface="Times New Roman" charset="0"/>
              </a:rPr>
              <a:t>Table N(0,1) </a:t>
            </a:r>
          </a:p>
        </p:txBody>
      </p:sp>
      <p:cxnSp>
        <p:nvCxnSpPr>
          <p:cNvPr id="15" name="Přímá spojnice se šipkou 14">
            <a:extLst>
              <a:ext uri="{FF2B5EF4-FFF2-40B4-BE49-F238E27FC236}">
                <a16:creationId xmlns:a16="http://schemas.microsoft.com/office/drawing/2014/main" id="{118CEB51-3C2F-43CD-9D5E-BBAAEF7B3039}"/>
              </a:ext>
            </a:extLst>
          </p:cNvPr>
          <p:cNvCxnSpPr>
            <a:cxnSpLocks/>
            <a:endCxn id="12" idx="2"/>
          </p:cNvCxnSpPr>
          <p:nvPr/>
        </p:nvCxnSpPr>
        <p:spPr>
          <a:xfrm flipV="1">
            <a:off x="3722914" y="2981887"/>
            <a:ext cx="2835756" cy="222856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Obrázek 15">
            <a:extLst>
              <a:ext uri="{FF2B5EF4-FFF2-40B4-BE49-F238E27FC236}">
                <a16:creationId xmlns:a16="http://schemas.microsoft.com/office/drawing/2014/main" id="{78EFAF55-D58F-40DD-951A-C75A73FD5047}"/>
              </a:ext>
            </a:extLst>
          </p:cNvPr>
          <p:cNvPicPr>
            <a:picLocks noChangeAspect="1"/>
          </p:cNvPicPr>
          <p:nvPr/>
        </p:nvPicPr>
        <p:blipFill>
          <a:blip r:embed="rId9"/>
          <a:stretch>
            <a:fillRect/>
          </a:stretch>
        </p:blipFill>
        <p:spPr>
          <a:xfrm>
            <a:off x="6661274" y="3298526"/>
            <a:ext cx="3482440" cy="1911928"/>
          </a:xfrm>
          <a:prstGeom prst="rect">
            <a:avLst/>
          </a:prstGeom>
        </p:spPr>
      </p:pic>
      <p:cxnSp>
        <p:nvCxnSpPr>
          <p:cNvPr id="17" name="Přímá spojnice se šipkou 16">
            <a:extLst>
              <a:ext uri="{FF2B5EF4-FFF2-40B4-BE49-F238E27FC236}">
                <a16:creationId xmlns:a16="http://schemas.microsoft.com/office/drawing/2014/main" id="{BE3D4484-7FFF-428F-96E2-C8797A5FB84F}"/>
              </a:ext>
            </a:extLst>
          </p:cNvPr>
          <p:cNvCxnSpPr>
            <a:cxnSpLocks/>
          </p:cNvCxnSpPr>
          <p:nvPr/>
        </p:nvCxnSpPr>
        <p:spPr>
          <a:xfrm flipH="1" flipV="1">
            <a:off x="6792686" y="2981887"/>
            <a:ext cx="920496" cy="1753501"/>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Obdélník 17">
            <a:extLst>
              <a:ext uri="{FF2B5EF4-FFF2-40B4-BE49-F238E27FC236}">
                <a16:creationId xmlns:a16="http://schemas.microsoft.com/office/drawing/2014/main" id="{EF4BE981-29B8-4B4F-AD71-E91EA0C66BCC}"/>
              </a:ext>
            </a:extLst>
          </p:cNvPr>
          <p:cNvSpPr/>
          <p:nvPr/>
        </p:nvSpPr>
        <p:spPr>
          <a:xfrm>
            <a:off x="1002653" y="5815416"/>
            <a:ext cx="2629246"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30 – Probability analysis</a:t>
            </a:r>
          </a:p>
        </p:txBody>
      </p:sp>
    </p:spTree>
    <p:extLst>
      <p:ext uri="{BB962C8B-B14F-4D97-AF65-F5344CB8AC3E}">
        <p14:creationId xmlns:p14="http://schemas.microsoft.com/office/powerpoint/2010/main" val="103522291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241D81F7-8569-4008-821A-51EDE304E8D2}"/>
              </a:ext>
            </a:extLst>
          </p:cNvPr>
          <p:cNvSpPr>
            <a:spLocks noGrp="1"/>
          </p:cNvSpPr>
          <p:nvPr>
            <p:ph type="sldNum" sz="quarter" idx="2"/>
          </p:nvPr>
        </p:nvSpPr>
        <p:spPr/>
        <p:txBody>
          <a:bodyPr/>
          <a:lstStyle/>
          <a:p>
            <a:fld id="{86CB4B4D-7CA3-9044-876B-883B54F8677D}" type="slidenum">
              <a:rPr lang="cs-CZ" smtClean="0"/>
              <a:t>108</a:t>
            </a:fld>
            <a:endParaRPr lang="cs-CZ"/>
          </a:p>
        </p:txBody>
      </p:sp>
      <p:sp>
        <p:nvSpPr>
          <p:cNvPr id="3" name="Zástupný text 2">
            <a:extLst>
              <a:ext uri="{FF2B5EF4-FFF2-40B4-BE49-F238E27FC236}">
                <a16:creationId xmlns:a16="http://schemas.microsoft.com/office/drawing/2014/main" id="{60DCC9A6-EFAD-42DA-8308-4AC1F7ED7668}"/>
              </a:ext>
            </a:extLst>
          </p:cNvPr>
          <p:cNvSpPr>
            <a:spLocks noGrp="1"/>
          </p:cNvSpPr>
          <p:nvPr>
            <p:ph type="body" sz="quarter" idx="21"/>
          </p:nvPr>
        </p:nvSpPr>
        <p:spPr/>
        <p:txBody>
          <a:bodyPr/>
          <a:lstStyle/>
          <a:p>
            <a:r>
              <a:rPr lang="en-US" dirty="0"/>
              <a:t>Project Management</a:t>
            </a:r>
          </a:p>
        </p:txBody>
      </p:sp>
      <p:sp>
        <p:nvSpPr>
          <p:cNvPr id="4" name="Zástupný text 3">
            <a:extLst>
              <a:ext uri="{FF2B5EF4-FFF2-40B4-BE49-F238E27FC236}">
                <a16:creationId xmlns:a16="http://schemas.microsoft.com/office/drawing/2014/main" id="{F31333E6-B35E-47D7-83A4-25ADBDB32111}"/>
              </a:ext>
            </a:extLst>
          </p:cNvPr>
          <p:cNvSpPr>
            <a:spLocks noGrp="1"/>
          </p:cNvSpPr>
          <p:nvPr>
            <p:ph type="body" sz="half" idx="22"/>
          </p:nvPr>
        </p:nvSpPr>
        <p:spPr/>
        <p:txBody>
          <a:bodyPr/>
          <a:lstStyle/>
          <a:p>
            <a:pPr marL="285750" lvl="0" indent="-285750">
              <a:lnSpc>
                <a:spcPct val="110000"/>
              </a:lnSpc>
              <a:buFont typeface="Wingdings" panose="05000000000000000000" pitchFamily="2" charset="2"/>
              <a:buChar char="§"/>
            </a:pPr>
            <a:r>
              <a:rPr lang="en-US" b="1" dirty="0"/>
              <a:t>Example – probability analysis</a:t>
            </a:r>
          </a:p>
          <a:p>
            <a:pPr lvl="1">
              <a:lnSpc>
                <a:spcPct val="110000"/>
              </a:lnSpc>
            </a:pPr>
            <a:r>
              <a:rPr lang="en-US" dirty="0"/>
              <a:t>Set a deadline by which the project will have been completed with 95% confidence.</a:t>
            </a:r>
          </a:p>
        </p:txBody>
      </p:sp>
      <p:sp>
        <p:nvSpPr>
          <p:cNvPr id="5" name="Zástupný symbol pro zápatí 4">
            <a:extLst>
              <a:ext uri="{FF2B5EF4-FFF2-40B4-BE49-F238E27FC236}">
                <a16:creationId xmlns:a16="http://schemas.microsoft.com/office/drawing/2014/main" id="{21413FA5-2E29-4153-8429-6434605605C7}"/>
              </a:ext>
            </a:extLst>
          </p:cNvPr>
          <p:cNvSpPr>
            <a:spLocks noGrp="1"/>
          </p:cNvSpPr>
          <p:nvPr>
            <p:ph type="ftr" sz="quarter" idx="11"/>
          </p:nvPr>
        </p:nvSpPr>
        <p:spPr/>
        <p:txBody>
          <a:bodyPr/>
          <a:lstStyle/>
          <a:p>
            <a:r>
              <a:rPr lang="en-US"/>
              <a:t>Operational Research I, ŠAU, Jan Fábry, 9.11. 2022</a:t>
            </a:r>
            <a:endParaRPr lang="cs-CZ" dirty="0"/>
          </a:p>
        </p:txBody>
      </p:sp>
      <p:sp>
        <p:nvSpPr>
          <p:cNvPr id="6" name="Zástupný text 5">
            <a:extLst>
              <a:ext uri="{FF2B5EF4-FFF2-40B4-BE49-F238E27FC236}">
                <a16:creationId xmlns:a16="http://schemas.microsoft.com/office/drawing/2014/main" id="{825094CB-829A-4F24-9997-5BEBBF71BEE7}"/>
              </a:ext>
            </a:extLst>
          </p:cNvPr>
          <p:cNvSpPr>
            <a:spLocks noGrp="1"/>
          </p:cNvSpPr>
          <p:nvPr>
            <p:ph type="body" sz="quarter" idx="23"/>
          </p:nvPr>
        </p:nvSpPr>
        <p:spPr>
          <a:xfrm>
            <a:off x="460326" y="1066638"/>
            <a:ext cx="9242159" cy="369332"/>
          </a:xfrm>
        </p:spPr>
        <p:txBody>
          <a:bodyPr/>
          <a:lstStyle/>
          <a:p>
            <a:r>
              <a:rPr lang="en-US" dirty="0"/>
              <a:t>PERT (Program Evaluation and Review Technique)</a:t>
            </a:r>
          </a:p>
        </p:txBody>
      </p:sp>
      <p:graphicFrame>
        <p:nvGraphicFramePr>
          <p:cNvPr id="19" name="Objekt 18">
            <a:extLst>
              <a:ext uri="{FF2B5EF4-FFF2-40B4-BE49-F238E27FC236}">
                <a16:creationId xmlns:a16="http://schemas.microsoft.com/office/drawing/2014/main" id="{CF8486C3-A2D2-46D6-993D-6CE32BE13F61}"/>
              </a:ext>
            </a:extLst>
          </p:cNvPr>
          <p:cNvGraphicFramePr>
            <a:graphicFrameLocks noChangeAspect="1"/>
          </p:cNvGraphicFramePr>
          <p:nvPr>
            <p:extLst>
              <p:ext uri="{D42A27DB-BD31-4B8C-83A1-F6EECF244321}">
                <p14:modId xmlns:p14="http://schemas.microsoft.com/office/powerpoint/2010/main" val="3509175211"/>
              </p:ext>
            </p:extLst>
          </p:nvPr>
        </p:nvGraphicFramePr>
        <p:xfrm>
          <a:off x="5289685" y="2618268"/>
          <a:ext cx="1077007" cy="352763"/>
        </p:xfrm>
        <a:graphic>
          <a:graphicData uri="http://schemas.openxmlformats.org/presentationml/2006/ole">
            <mc:AlternateContent xmlns:mc="http://schemas.openxmlformats.org/markup-compatibility/2006">
              <mc:Choice xmlns:v="urn:schemas-microsoft-com:vml" Requires="v">
                <p:oleObj name="Equation" r:id="rId2" imgW="698400" imgH="228600" progId="Equation.DSMT4">
                  <p:embed/>
                </p:oleObj>
              </mc:Choice>
              <mc:Fallback>
                <p:oleObj name="Equation" r:id="rId2" imgW="698400" imgH="228600" progId="Equation.DSMT4">
                  <p:embed/>
                  <p:pic>
                    <p:nvPicPr>
                      <p:cNvPr id="14" name="Objekt 13">
                        <a:extLst>
                          <a:ext uri="{FF2B5EF4-FFF2-40B4-BE49-F238E27FC236}">
                            <a16:creationId xmlns:a16="http://schemas.microsoft.com/office/drawing/2014/main" id="{2D35EF4A-E7AE-4BF5-8A45-4F85D5119ED2}"/>
                          </a:ext>
                        </a:extLst>
                      </p:cNvPr>
                      <p:cNvPicPr/>
                      <p:nvPr/>
                    </p:nvPicPr>
                    <p:blipFill>
                      <a:blip r:embed="rId3"/>
                      <a:stretch>
                        <a:fillRect/>
                      </a:stretch>
                    </p:blipFill>
                    <p:spPr>
                      <a:xfrm>
                        <a:off x="5289685" y="2618268"/>
                        <a:ext cx="1077007" cy="352763"/>
                      </a:xfrm>
                      <a:prstGeom prst="rect">
                        <a:avLst/>
                      </a:prstGeom>
                    </p:spPr>
                  </p:pic>
                </p:oleObj>
              </mc:Fallback>
            </mc:AlternateContent>
          </a:graphicData>
        </a:graphic>
      </p:graphicFrame>
      <p:cxnSp>
        <p:nvCxnSpPr>
          <p:cNvPr id="20" name="Přímá spojnice se šipkou 19">
            <a:extLst>
              <a:ext uri="{FF2B5EF4-FFF2-40B4-BE49-F238E27FC236}">
                <a16:creationId xmlns:a16="http://schemas.microsoft.com/office/drawing/2014/main" id="{E3D86C7B-BC8D-4460-9E86-557A9FC9F52C}"/>
              </a:ext>
            </a:extLst>
          </p:cNvPr>
          <p:cNvCxnSpPr/>
          <p:nvPr/>
        </p:nvCxnSpPr>
        <p:spPr>
          <a:xfrm>
            <a:off x="3638025" y="2817475"/>
            <a:ext cx="1441303"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Obdélník 20">
            <a:extLst>
              <a:ext uri="{FF2B5EF4-FFF2-40B4-BE49-F238E27FC236}">
                <a16:creationId xmlns:a16="http://schemas.microsoft.com/office/drawing/2014/main" id="{906F8F3B-2EBC-43E9-8B45-67546A8FEB1D}"/>
              </a:ext>
            </a:extLst>
          </p:cNvPr>
          <p:cNvSpPr/>
          <p:nvPr/>
        </p:nvSpPr>
        <p:spPr>
          <a:xfrm>
            <a:off x="3685645" y="2431329"/>
            <a:ext cx="1512708" cy="371512"/>
          </a:xfrm>
          <a:prstGeom prst="rect">
            <a:avLst/>
          </a:prstGeom>
        </p:spPr>
        <p:txBody>
          <a:bodyPr wrap="square">
            <a:spAutoFit/>
          </a:bodyPr>
          <a:lstStyle/>
          <a:p>
            <a:pPr algn="just" eaLnBrk="0" hangingPunct="0">
              <a:defRPr/>
            </a:pPr>
            <a:r>
              <a:rPr lang="cs-CZ" sz="1814" dirty="0">
                <a:latin typeface="Times New Roman" charset="0"/>
              </a:rPr>
              <a:t>Table N(0,1) </a:t>
            </a:r>
          </a:p>
        </p:txBody>
      </p:sp>
      <p:graphicFrame>
        <p:nvGraphicFramePr>
          <p:cNvPr id="22" name="Objekt 21">
            <a:extLst>
              <a:ext uri="{FF2B5EF4-FFF2-40B4-BE49-F238E27FC236}">
                <a16:creationId xmlns:a16="http://schemas.microsoft.com/office/drawing/2014/main" id="{AD9F41B4-6F67-4C89-8178-DAA6F99C8378}"/>
              </a:ext>
            </a:extLst>
          </p:cNvPr>
          <p:cNvGraphicFramePr>
            <a:graphicFrameLocks noChangeAspect="1"/>
          </p:cNvGraphicFramePr>
          <p:nvPr>
            <p:extLst>
              <p:ext uri="{D42A27DB-BD31-4B8C-83A1-F6EECF244321}">
                <p14:modId xmlns:p14="http://schemas.microsoft.com/office/powerpoint/2010/main" val="351208913"/>
              </p:ext>
            </p:extLst>
          </p:nvPr>
        </p:nvGraphicFramePr>
        <p:xfrm>
          <a:off x="2566632" y="2653258"/>
          <a:ext cx="881187" cy="313887"/>
        </p:xfrm>
        <a:graphic>
          <a:graphicData uri="http://schemas.openxmlformats.org/presentationml/2006/ole">
            <mc:AlternateContent xmlns:mc="http://schemas.openxmlformats.org/markup-compatibility/2006">
              <mc:Choice xmlns:v="urn:schemas-microsoft-com:vml" Requires="v">
                <p:oleObj name="Equation" r:id="rId4" imgW="571320" imgH="203040" progId="Equation.DSMT4">
                  <p:embed/>
                </p:oleObj>
              </mc:Choice>
              <mc:Fallback>
                <p:oleObj name="Equation" r:id="rId4" imgW="571320" imgH="203040" progId="Equation.DSMT4">
                  <p:embed/>
                  <p:pic>
                    <p:nvPicPr>
                      <p:cNvPr id="26" name="Objekt 25">
                        <a:extLst>
                          <a:ext uri="{FF2B5EF4-FFF2-40B4-BE49-F238E27FC236}">
                            <a16:creationId xmlns:a16="http://schemas.microsoft.com/office/drawing/2014/main" id="{1CC85719-C1E5-4685-B9F3-59720026228F}"/>
                          </a:ext>
                        </a:extLst>
                      </p:cNvPr>
                      <p:cNvPicPr/>
                      <p:nvPr/>
                    </p:nvPicPr>
                    <p:blipFill>
                      <a:blip r:embed="rId5"/>
                      <a:stretch>
                        <a:fillRect/>
                      </a:stretch>
                    </p:blipFill>
                    <p:spPr>
                      <a:xfrm>
                        <a:off x="2566632" y="2653258"/>
                        <a:ext cx="881187" cy="313887"/>
                      </a:xfrm>
                      <a:prstGeom prst="rect">
                        <a:avLst/>
                      </a:prstGeom>
                    </p:spPr>
                  </p:pic>
                </p:oleObj>
              </mc:Fallback>
            </mc:AlternateContent>
          </a:graphicData>
        </a:graphic>
      </p:graphicFrame>
      <p:graphicFrame>
        <p:nvGraphicFramePr>
          <p:cNvPr id="23" name="Objekt 22">
            <a:extLst>
              <a:ext uri="{FF2B5EF4-FFF2-40B4-BE49-F238E27FC236}">
                <a16:creationId xmlns:a16="http://schemas.microsoft.com/office/drawing/2014/main" id="{E005CCA9-EF2F-4BC9-8BA6-2A4B6FEBEA71}"/>
              </a:ext>
            </a:extLst>
          </p:cNvPr>
          <p:cNvGraphicFramePr>
            <a:graphicFrameLocks noChangeAspect="1"/>
          </p:cNvGraphicFramePr>
          <p:nvPr>
            <p:extLst>
              <p:ext uri="{D42A27DB-BD31-4B8C-83A1-F6EECF244321}">
                <p14:modId xmlns:p14="http://schemas.microsoft.com/office/powerpoint/2010/main" val="2666310401"/>
              </p:ext>
            </p:extLst>
          </p:nvPr>
        </p:nvGraphicFramePr>
        <p:xfrm>
          <a:off x="7358901" y="2597982"/>
          <a:ext cx="2390149" cy="352763"/>
        </p:xfrm>
        <a:graphic>
          <a:graphicData uri="http://schemas.openxmlformats.org/presentationml/2006/ole">
            <mc:AlternateContent xmlns:mc="http://schemas.openxmlformats.org/markup-compatibility/2006">
              <mc:Choice xmlns:v="urn:schemas-microsoft-com:vml" Requires="v">
                <p:oleObj name="Equation" r:id="rId6" imgW="1549080" imgH="228600" progId="Equation.DSMT4">
                  <p:embed/>
                </p:oleObj>
              </mc:Choice>
              <mc:Fallback>
                <p:oleObj name="Equation" r:id="rId6" imgW="1549080" imgH="228600" progId="Equation.DSMT4">
                  <p:embed/>
                  <p:pic>
                    <p:nvPicPr>
                      <p:cNvPr id="25" name="Objekt 24">
                        <a:extLst>
                          <a:ext uri="{FF2B5EF4-FFF2-40B4-BE49-F238E27FC236}">
                            <a16:creationId xmlns:a16="http://schemas.microsoft.com/office/drawing/2014/main" id="{E71281C4-D7B2-4D2E-B778-5CAA265CEA1F}"/>
                          </a:ext>
                        </a:extLst>
                      </p:cNvPr>
                      <p:cNvPicPr/>
                      <p:nvPr/>
                    </p:nvPicPr>
                    <p:blipFill>
                      <a:blip r:embed="rId7"/>
                      <a:stretch>
                        <a:fillRect/>
                      </a:stretch>
                    </p:blipFill>
                    <p:spPr>
                      <a:xfrm>
                        <a:off x="7358901" y="2597982"/>
                        <a:ext cx="2390149" cy="352763"/>
                      </a:xfrm>
                      <a:prstGeom prst="rect">
                        <a:avLst/>
                      </a:prstGeom>
                    </p:spPr>
                  </p:pic>
                </p:oleObj>
              </mc:Fallback>
            </mc:AlternateContent>
          </a:graphicData>
        </a:graphic>
      </p:graphicFrame>
      <p:cxnSp>
        <p:nvCxnSpPr>
          <p:cNvPr id="24" name="Přímá spojnice se šipkou 23">
            <a:extLst>
              <a:ext uri="{FF2B5EF4-FFF2-40B4-BE49-F238E27FC236}">
                <a16:creationId xmlns:a16="http://schemas.microsoft.com/office/drawing/2014/main" id="{AF8A26C2-12C5-496E-8E9E-BE42BA56C1E3}"/>
              </a:ext>
            </a:extLst>
          </p:cNvPr>
          <p:cNvCxnSpPr>
            <a:cxnSpLocks/>
          </p:cNvCxnSpPr>
          <p:nvPr/>
        </p:nvCxnSpPr>
        <p:spPr>
          <a:xfrm>
            <a:off x="6440944" y="2794224"/>
            <a:ext cx="691635"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 name="Obrázek 24">
            <a:extLst>
              <a:ext uri="{FF2B5EF4-FFF2-40B4-BE49-F238E27FC236}">
                <a16:creationId xmlns:a16="http://schemas.microsoft.com/office/drawing/2014/main" id="{381DDD3D-5872-4E00-8121-2529A0120933}"/>
              </a:ext>
            </a:extLst>
          </p:cNvPr>
          <p:cNvPicPr>
            <a:picLocks noChangeAspect="1"/>
          </p:cNvPicPr>
          <p:nvPr/>
        </p:nvPicPr>
        <p:blipFill>
          <a:blip r:embed="rId8"/>
          <a:stretch>
            <a:fillRect/>
          </a:stretch>
        </p:blipFill>
        <p:spPr>
          <a:xfrm>
            <a:off x="1748765" y="3340765"/>
            <a:ext cx="3778519" cy="1920467"/>
          </a:xfrm>
          <a:prstGeom prst="rect">
            <a:avLst/>
          </a:prstGeom>
        </p:spPr>
      </p:pic>
      <p:cxnSp>
        <p:nvCxnSpPr>
          <p:cNvPr id="26" name="Přímá spojnice se šipkou 25">
            <a:extLst>
              <a:ext uri="{FF2B5EF4-FFF2-40B4-BE49-F238E27FC236}">
                <a16:creationId xmlns:a16="http://schemas.microsoft.com/office/drawing/2014/main" id="{7AD75CF8-205F-4CBC-A1FE-B895D74E0BFF}"/>
              </a:ext>
            </a:extLst>
          </p:cNvPr>
          <p:cNvCxnSpPr>
            <a:cxnSpLocks/>
          </p:cNvCxnSpPr>
          <p:nvPr/>
        </p:nvCxnSpPr>
        <p:spPr>
          <a:xfrm>
            <a:off x="3193486" y="2999392"/>
            <a:ext cx="98304" cy="129701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7" name="Obrázek 26">
            <a:extLst>
              <a:ext uri="{FF2B5EF4-FFF2-40B4-BE49-F238E27FC236}">
                <a16:creationId xmlns:a16="http://schemas.microsoft.com/office/drawing/2014/main" id="{9FCD6A49-DA69-4339-A289-D6373C1BB74F}"/>
              </a:ext>
            </a:extLst>
          </p:cNvPr>
          <p:cNvPicPr>
            <a:picLocks noChangeAspect="1"/>
          </p:cNvPicPr>
          <p:nvPr/>
        </p:nvPicPr>
        <p:blipFill>
          <a:blip r:embed="rId9"/>
          <a:stretch>
            <a:fillRect/>
          </a:stretch>
        </p:blipFill>
        <p:spPr>
          <a:xfrm>
            <a:off x="5511208" y="3603943"/>
            <a:ext cx="4788155" cy="2381924"/>
          </a:xfrm>
          <a:prstGeom prst="rect">
            <a:avLst/>
          </a:prstGeom>
        </p:spPr>
      </p:pic>
      <p:cxnSp>
        <p:nvCxnSpPr>
          <p:cNvPr id="28" name="Přímá spojnice se šipkou 27">
            <a:extLst>
              <a:ext uri="{FF2B5EF4-FFF2-40B4-BE49-F238E27FC236}">
                <a16:creationId xmlns:a16="http://schemas.microsoft.com/office/drawing/2014/main" id="{CD4F4EB3-9D7D-482E-BD4B-E51D56067574}"/>
              </a:ext>
            </a:extLst>
          </p:cNvPr>
          <p:cNvCxnSpPr>
            <a:cxnSpLocks/>
          </p:cNvCxnSpPr>
          <p:nvPr/>
        </p:nvCxnSpPr>
        <p:spPr>
          <a:xfrm flipH="1">
            <a:off x="4479812" y="3014417"/>
            <a:ext cx="1616188" cy="184097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nice se šipkou 28">
            <a:extLst>
              <a:ext uri="{FF2B5EF4-FFF2-40B4-BE49-F238E27FC236}">
                <a16:creationId xmlns:a16="http://schemas.microsoft.com/office/drawing/2014/main" id="{F4631AD0-03C3-4D4B-92D7-3F81832F669B}"/>
              </a:ext>
            </a:extLst>
          </p:cNvPr>
          <p:cNvCxnSpPr>
            <a:cxnSpLocks/>
          </p:cNvCxnSpPr>
          <p:nvPr/>
        </p:nvCxnSpPr>
        <p:spPr>
          <a:xfrm flipH="1">
            <a:off x="8928168" y="3014417"/>
            <a:ext cx="509746" cy="2486022"/>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Obdélník 29">
            <a:extLst>
              <a:ext uri="{FF2B5EF4-FFF2-40B4-BE49-F238E27FC236}">
                <a16:creationId xmlns:a16="http://schemas.microsoft.com/office/drawing/2014/main" id="{9998474D-6658-407B-9BA4-77C29DC7FF94}"/>
              </a:ext>
            </a:extLst>
          </p:cNvPr>
          <p:cNvSpPr/>
          <p:nvPr/>
        </p:nvSpPr>
        <p:spPr>
          <a:xfrm>
            <a:off x="953216" y="5462325"/>
            <a:ext cx="2629246"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31 – Probability analysis</a:t>
            </a:r>
          </a:p>
        </p:txBody>
      </p:sp>
    </p:spTree>
    <p:extLst>
      <p:ext uri="{BB962C8B-B14F-4D97-AF65-F5344CB8AC3E}">
        <p14:creationId xmlns:p14="http://schemas.microsoft.com/office/powerpoint/2010/main" val="429160684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72530C58-EC1B-446E-B89F-B1AB5B904AA4}"/>
              </a:ext>
            </a:extLst>
          </p:cNvPr>
          <p:cNvSpPr>
            <a:spLocks noGrp="1"/>
          </p:cNvSpPr>
          <p:nvPr>
            <p:ph type="title"/>
          </p:nvPr>
        </p:nvSpPr>
        <p:spPr/>
        <p:txBody>
          <a:bodyPr/>
          <a:lstStyle/>
          <a:p>
            <a:r>
              <a:rPr lang="en-US"/>
              <a:t>Inventory Models</a:t>
            </a:r>
          </a:p>
        </p:txBody>
      </p:sp>
      <p:sp>
        <p:nvSpPr>
          <p:cNvPr id="5" name="Zástupný text 4">
            <a:extLst>
              <a:ext uri="{FF2B5EF4-FFF2-40B4-BE49-F238E27FC236}">
                <a16:creationId xmlns:a16="http://schemas.microsoft.com/office/drawing/2014/main" id="{834CC7CE-B507-49F1-B90C-703BDC4E530E}"/>
              </a:ext>
            </a:extLst>
          </p:cNvPr>
          <p:cNvSpPr>
            <a:spLocks noGrp="1"/>
          </p:cNvSpPr>
          <p:nvPr>
            <p:ph type="body" sz="quarter" idx="21"/>
          </p:nvPr>
        </p:nvSpPr>
        <p:spPr/>
        <p:txBody>
          <a:bodyPr/>
          <a:lstStyle/>
          <a:p>
            <a:r>
              <a:rPr lang="cs-CZ" dirty="0"/>
              <a:t>5</a:t>
            </a:r>
            <a:endParaRPr lang="en-US" dirty="0"/>
          </a:p>
        </p:txBody>
      </p:sp>
      <p:sp>
        <p:nvSpPr>
          <p:cNvPr id="6" name="Zástupný text 5">
            <a:extLst>
              <a:ext uri="{FF2B5EF4-FFF2-40B4-BE49-F238E27FC236}">
                <a16:creationId xmlns:a16="http://schemas.microsoft.com/office/drawing/2014/main" id="{9E67B2E4-657E-4883-9D7F-EEFA64C274F7}"/>
              </a:ext>
            </a:extLst>
          </p:cNvPr>
          <p:cNvSpPr>
            <a:spLocks noGrp="1"/>
          </p:cNvSpPr>
          <p:nvPr>
            <p:ph type="body" sz="quarter" idx="23"/>
          </p:nvPr>
        </p:nvSpPr>
        <p:spPr/>
        <p:txBody>
          <a:bodyPr/>
          <a:lstStyle/>
          <a:p>
            <a:r>
              <a:rPr lang="en-US" dirty="0"/>
              <a:t> </a:t>
            </a:r>
          </a:p>
        </p:txBody>
      </p:sp>
      <p:sp>
        <p:nvSpPr>
          <p:cNvPr id="8" name="Slide Number Placeholder 7">
            <a:extLst>
              <a:ext uri="{FF2B5EF4-FFF2-40B4-BE49-F238E27FC236}">
                <a16:creationId xmlns:a16="http://schemas.microsoft.com/office/drawing/2014/main" id="{FF43DD7D-4ED8-1748-A273-28A6C878115F}"/>
              </a:ext>
            </a:extLst>
          </p:cNvPr>
          <p:cNvSpPr>
            <a:spLocks noGrp="1"/>
          </p:cNvSpPr>
          <p:nvPr>
            <p:ph type="sldNum" sz="quarter" idx="12"/>
          </p:nvPr>
        </p:nvSpPr>
        <p:spPr/>
        <p:txBody>
          <a:bodyPr/>
          <a:lstStyle/>
          <a:p>
            <a:fld id="{2CCBFC96-D0B0-4748-8307-6E5E2D74C2B0}" type="slidenum">
              <a:rPr lang="en-US" smtClean="0"/>
              <a:t>109</a:t>
            </a:fld>
            <a:endParaRPr lang="en-US"/>
          </a:p>
        </p:txBody>
      </p:sp>
      <p:pic>
        <p:nvPicPr>
          <p:cNvPr id="32" name="Zástupný symbol obrázku 31">
            <a:extLst>
              <a:ext uri="{FF2B5EF4-FFF2-40B4-BE49-F238E27FC236}">
                <a16:creationId xmlns:a16="http://schemas.microsoft.com/office/drawing/2014/main" id="{5B3EA87A-2211-4D8D-AA7D-71F22C00DE28}"/>
              </a:ext>
            </a:extLst>
          </p:cNvPr>
          <p:cNvPicPr>
            <a:picLocks noGrp="1" noChangeAspect="1"/>
          </p:cNvPicPr>
          <p:nvPr>
            <p:ph type="pic" sz="quarter" idx="24"/>
          </p:nvPr>
        </p:nvPicPr>
        <p:blipFill>
          <a:blip r:embed="rId2">
            <a:extLst>
              <a:ext uri="{28A0092B-C50C-407E-A947-70E740481C1C}">
                <a14:useLocalDpi xmlns:a14="http://schemas.microsoft.com/office/drawing/2010/main" val="0"/>
              </a:ext>
            </a:extLst>
          </a:blip>
          <a:srcRect l="9622" r="9622"/>
          <a:stretch/>
        </p:blipFill>
        <p:spPr>
          <a:xfrm>
            <a:off x="7749459" y="0"/>
            <a:ext cx="4442541" cy="6180138"/>
          </a:xfrm>
          <a:gradFill>
            <a:gsLst>
              <a:gs pos="0">
                <a:schemeClr val="bg1">
                  <a:lumMod val="65000"/>
                </a:schemeClr>
              </a:gs>
              <a:gs pos="100000">
                <a:schemeClr val="bg1">
                  <a:lumMod val="85000"/>
                </a:schemeClr>
              </a:gs>
            </a:gsLst>
          </a:gradFill>
          <a:ln>
            <a:solidFill>
              <a:schemeClr val="bg1">
                <a:lumMod val="75000"/>
              </a:schemeClr>
            </a:solidFill>
          </a:ln>
        </p:spPr>
      </p:pic>
      <p:sp>
        <p:nvSpPr>
          <p:cNvPr id="2" name="Zástupný symbol pro zápatí 1">
            <a:extLst>
              <a:ext uri="{FF2B5EF4-FFF2-40B4-BE49-F238E27FC236}">
                <a16:creationId xmlns:a16="http://schemas.microsoft.com/office/drawing/2014/main" id="{D71A625E-B526-4026-A6F4-EE7F380997C6}"/>
              </a:ext>
            </a:extLst>
          </p:cNvPr>
          <p:cNvSpPr>
            <a:spLocks noGrp="1"/>
          </p:cNvSpPr>
          <p:nvPr>
            <p:ph type="ftr" sz="quarter" idx="11"/>
          </p:nvPr>
        </p:nvSpPr>
        <p:spPr/>
        <p:txBody>
          <a:bodyPr/>
          <a:lstStyle/>
          <a:p>
            <a:pPr algn="l"/>
            <a:r>
              <a:rPr lang="en-US"/>
              <a:t>Operational Research I, ŠAU, Jan Fábry, 9.11. 2022</a:t>
            </a:r>
            <a:endParaRPr lang="cs-CZ" dirty="0"/>
          </a:p>
        </p:txBody>
      </p:sp>
    </p:spTree>
    <p:extLst>
      <p:ext uri="{BB962C8B-B14F-4D97-AF65-F5344CB8AC3E}">
        <p14:creationId xmlns:p14="http://schemas.microsoft.com/office/powerpoint/2010/main" val="116598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11</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Introduction to Operational Research</a:t>
            </a:r>
          </a:p>
          <a:p>
            <a:endParaRPr lang="en-US"/>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11" name="Zástupný text 10">
            <a:extLst>
              <a:ext uri="{FF2B5EF4-FFF2-40B4-BE49-F238E27FC236}">
                <a16:creationId xmlns:a16="http://schemas.microsoft.com/office/drawing/2014/main" id="{7A1CB1E3-932C-4D03-9292-3C3856EBEB26}"/>
              </a:ext>
            </a:extLst>
          </p:cNvPr>
          <p:cNvSpPr>
            <a:spLocks noGrp="1"/>
          </p:cNvSpPr>
          <p:nvPr>
            <p:ph type="body" sz="quarter" idx="23"/>
          </p:nvPr>
        </p:nvSpPr>
        <p:spPr>
          <a:xfrm>
            <a:off x="460326" y="1066638"/>
            <a:ext cx="9242159" cy="369332"/>
          </a:xfrm>
        </p:spPr>
        <p:txBody>
          <a:bodyPr/>
          <a:lstStyle/>
          <a:p>
            <a:r>
              <a:rPr lang="en-US" dirty="0"/>
              <a:t>Models</a:t>
            </a:r>
          </a:p>
        </p:txBody>
      </p:sp>
      <p:sp>
        <p:nvSpPr>
          <p:cNvPr id="19" name="Text Box 1032">
            <a:extLst>
              <a:ext uri="{FF2B5EF4-FFF2-40B4-BE49-F238E27FC236}">
                <a16:creationId xmlns:a16="http://schemas.microsoft.com/office/drawing/2014/main" id="{12864512-1216-43D5-9FAF-8E9BA98C78AC}"/>
              </a:ext>
            </a:extLst>
          </p:cNvPr>
          <p:cNvSpPr txBox="1">
            <a:spLocks noChangeArrowheads="1"/>
          </p:cNvSpPr>
          <p:nvPr/>
        </p:nvSpPr>
        <p:spPr bwMode="auto">
          <a:xfrm>
            <a:off x="460327" y="1786463"/>
            <a:ext cx="6914104" cy="1012072"/>
          </a:xfrm>
          <a:prstGeom prst="rect">
            <a:avLst/>
          </a:prstGeom>
          <a:noFill/>
          <a:ln w="12700">
            <a:noFill/>
            <a:miter lim="800000"/>
            <a:headEnd/>
            <a:tailEnd/>
          </a:ln>
          <a:effectLst/>
        </p:spPr>
        <p:txBody>
          <a:bodyPr wrap="square">
            <a:spAutoFit/>
          </a:bodyPr>
          <a:lstStyle/>
          <a:p>
            <a:pPr marL="285750" indent="-285750">
              <a:lnSpc>
                <a:spcPct val="110000"/>
              </a:lnSpc>
              <a:spcBef>
                <a:spcPts val="1000"/>
              </a:spcBef>
              <a:buClr>
                <a:srgbClr val="D9D9D9"/>
              </a:buClr>
              <a:buFont typeface="Wingdings" panose="05000000000000000000" pitchFamily="2" charset="2"/>
              <a:buChar char="§"/>
              <a:defRPr/>
            </a:pPr>
            <a:r>
              <a:rPr lang="en-US" sz="1600" dirty="0">
                <a:solidFill>
                  <a:srgbClr val="4BA82E"/>
                </a:solidFill>
                <a:latin typeface="Arial" panose="020B0604020202020204" pitchFamily="34" charset="0"/>
                <a:cs typeface="Arial" panose="020B0604020202020204" pitchFamily="34" charset="0"/>
              </a:rPr>
              <a:t>Deterministic</a:t>
            </a:r>
            <a:r>
              <a:rPr lang="en-US" sz="1600" dirty="0">
                <a:latin typeface="Arial" panose="020B0604020202020204" pitchFamily="34" charset="0"/>
                <a:cs typeface="Arial" panose="020B0604020202020204" pitchFamily="34" charset="0"/>
              </a:rPr>
              <a:t> – all parameters are known with certainty.</a:t>
            </a:r>
          </a:p>
          <a:p>
            <a:pPr marL="285750" indent="-285750">
              <a:lnSpc>
                <a:spcPct val="110000"/>
              </a:lnSpc>
              <a:spcBef>
                <a:spcPts val="1000"/>
              </a:spcBef>
              <a:buClr>
                <a:srgbClr val="D9D9D9"/>
              </a:buClr>
              <a:buFont typeface="Wingdings" panose="05000000000000000000" pitchFamily="2" charset="2"/>
              <a:buChar char="§"/>
              <a:defRPr/>
            </a:pPr>
            <a:r>
              <a:rPr lang="en-US" sz="1600" dirty="0">
                <a:solidFill>
                  <a:srgbClr val="4BA82E"/>
                </a:solidFill>
                <a:latin typeface="Arial" panose="020B0604020202020204" pitchFamily="34" charset="0"/>
                <a:cs typeface="Arial" panose="020B0604020202020204" pitchFamily="34" charset="0"/>
              </a:rPr>
              <a:t>Probabilistic (stochastic)</a:t>
            </a:r>
            <a:r>
              <a:rPr lang="en-US" sz="1600" dirty="0">
                <a:latin typeface="Arial" panose="020B0604020202020204" pitchFamily="34" charset="0"/>
                <a:cs typeface="Arial" panose="020B0604020202020204" pitchFamily="34" charset="0"/>
              </a:rPr>
              <a:t> – some parameters are values of random variables.</a:t>
            </a:r>
          </a:p>
        </p:txBody>
      </p:sp>
      <p:sp>
        <p:nvSpPr>
          <p:cNvPr id="20" name="Text Box 1032">
            <a:extLst>
              <a:ext uri="{FF2B5EF4-FFF2-40B4-BE49-F238E27FC236}">
                <a16:creationId xmlns:a16="http://schemas.microsoft.com/office/drawing/2014/main" id="{FA8F5540-F1E1-44F5-B43D-522ACEE638BA}"/>
              </a:ext>
            </a:extLst>
          </p:cNvPr>
          <p:cNvSpPr txBox="1">
            <a:spLocks noChangeArrowheads="1"/>
          </p:cNvSpPr>
          <p:nvPr/>
        </p:nvSpPr>
        <p:spPr bwMode="auto">
          <a:xfrm>
            <a:off x="444499" y="3772783"/>
            <a:ext cx="6152646" cy="741229"/>
          </a:xfrm>
          <a:prstGeom prst="rect">
            <a:avLst/>
          </a:prstGeom>
          <a:noFill/>
          <a:ln w="12700">
            <a:noFill/>
            <a:miter lim="800000"/>
            <a:headEnd/>
            <a:tailEnd/>
          </a:ln>
          <a:effectLst/>
        </p:spPr>
        <p:txBody>
          <a:bodyPr wrap="none">
            <a:spAutoFit/>
          </a:bodyPr>
          <a:lstStyle/>
          <a:p>
            <a:pPr marL="285750" indent="-285750">
              <a:lnSpc>
                <a:spcPct val="110000"/>
              </a:lnSpc>
              <a:spcBef>
                <a:spcPts val="1000"/>
              </a:spcBef>
              <a:buClr>
                <a:srgbClr val="D9D9D9"/>
              </a:buClr>
              <a:buFont typeface="Wingdings" panose="05000000000000000000" pitchFamily="2" charset="2"/>
              <a:buChar char="§"/>
              <a:defRPr/>
            </a:pPr>
            <a:r>
              <a:rPr lang="en-US" sz="1600">
                <a:solidFill>
                  <a:srgbClr val="4BA82E"/>
                </a:solidFill>
                <a:latin typeface="Arial" panose="020B0604020202020204" pitchFamily="34" charset="0"/>
                <a:cs typeface="Arial" panose="020B0604020202020204" pitchFamily="34" charset="0"/>
              </a:rPr>
              <a:t>Static</a:t>
            </a:r>
            <a:r>
              <a:rPr lang="en-US" sz="1600">
                <a:latin typeface="Arial" panose="020B0604020202020204" pitchFamily="34" charset="0"/>
                <a:cs typeface="Arial" panose="020B0604020202020204" pitchFamily="34" charset="0"/>
              </a:rPr>
              <a:t> – all data is known in advance (before solution process).</a:t>
            </a:r>
          </a:p>
          <a:p>
            <a:pPr marL="285750" indent="-285750">
              <a:lnSpc>
                <a:spcPct val="110000"/>
              </a:lnSpc>
              <a:spcBef>
                <a:spcPts val="1000"/>
              </a:spcBef>
              <a:buClr>
                <a:srgbClr val="D9D9D9"/>
              </a:buClr>
              <a:buFont typeface="Wingdings" panose="05000000000000000000" pitchFamily="2" charset="2"/>
              <a:buChar char="§"/>
              <a:defRPr/>
            </a:pPr>
            <a:r>
              <a:rPr lang="en-US" sz="1600">
                <a:solidFill>
                  <a:srgbClr val="4BA82E"/>
                </a:solidFill>
                <a:latin typeface="Arial" panose="020B0604020202020204" pitchFamily="34" charset="0"/>
                <a:cs typeface="Arial" panose="020B0604020202020204" pitchFamily="34" charset="0"/>
              </a:rPr>
              <a:t>Dynamic</a:t>
            </a:r>
            <a:r>
              <a:rPr lang="en-US" sz="1600">
                <a:latin typeface="Arial" panose="020B0604020202020204" pitchFamily="34" charset="0"/>
                <a:cs typeface="Arial" panose="020B0604020202020204" pitchFamily="34" charset="0"/>
              </a:rPr>
              <a:t> – data can be changed after solution is obtained.</a:t>
            </a:r>
          </a:p>
        </p:txBody>
      </p:sp>
      <p:graphicFrame>
        <p:nvGraphicFramePr>
          <p:cNvPr id="21" name="Object 40">
            <a:extLst>
              <a:ext uri="{FF2B5EF4-FFF2-40B4-BE49-F238E27FC236}">
                <a16:creationId xmlns:a16="http://schemas.microsoft.com/office/drawing/2014/main" id="{88F1347A-DEC0-4011-8526-8C2450EE7E3A}"/>
              </a:ext>
            </a:extLst>
          </p:cNvPr>
          <p:cNvGraphicFramePr>
            <a:graphicFrameLocks noChangeAspect="1"/>
          </p:cNvGraphicFramePr>
          <p:nvPr>
            <p:extLst>
              <p:ext uri="{D42A27DB-BD31-4B8C-83A1-F6EECF244321}">
                <p14:modId xmlns:p14="http://schemas.microsoft.com/office/powerpoint/2010/main" val="400436351"/>
              </p:ext>
            </p:extLst>
          </p:nvPr>
        </p:nvGraphicFramePr>
        <p:xfrm>
          <a:off x="7366373" y="1174351"/>
          <a:ext cx="2810833" cy="2448979"/>
        </p:xfrm>
        <a:graphic>
          <a:graphicData uri="http://schemas.openxmlformats.org/presentationml/2006/ole">
            <mc:AlternateContent xmlns:mc="http://schemas.openxmlformats.org/markup-compatibility/2006">
              <mc:Choice xmlns:v="urn:schemas-microsoft-com:vml" Requires="v">
                <p:oleObj name="Graf" r:id="rId2" imgW="4134002" imgH="3381451" progId="Excel.Chart.8">
                  <p:embed/>
                </p:oleObj>
              </mc:Choice>
              <mc:Fallback>
                <p:oleObj name="Graf" r:id="rId2" imgW="4134002" imgH="3381451" progId="Excel.Chart.8">
                  <p:embed/>
                  <p:pic>
                    <p:nvPicPr>
                      <p:cNvPr id="10" name="Object 40">
                        <a:extLst>
                          <a:ext uri="{FF2B5EF4-FFF2-40B4-BE49-F238E27FC236}">
                            <a16:creationId xmlns:a16="http://schemas.microsoft.com/office/drawing/2014/main" id="{BB4A5987-2F81-47AB-9408-BD8C92114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373" y="1174351"/>
                        <a:ext cx="2810833" cy="2448979"/>
                      </a:xfrm>
                      <a:prstGeom prst="rect">
                        <a:avLst/>
                      </a:prstGeom>
                      <a:noFill/>
                      <a:ln>
                        <a:noFill/>
                      </a:ln>
                    </p:spPr>
                  </p:pic>
                </p:oleObj>
              </mc:Fallback>
            </mc:AlternateContent>
          </a:graphicData>
        </a:graphic>
      </p:graphicFrame>
      <p:grpSp>
        <p:nvGrpSpPr>
          <p:cNvPr id="22" name="Skupina 21">
            <a:extLst>
              <a:ext uri="{FF2B5EF4-FFF2-40B4-BE49-F238E27FC236}">
                <a16:creationId xmlns:a16="http://schemas.microsoft.com/office/drawing/2014/main" id="{84EB7D28-9A03-4B4A-93FC-8AE0E59E2759}"/>
              </a:ext>
            </a:extLst>
          </p:cNvPr>
          <p:cNvGrpSpPr/>
          <p:nvPr/>
        </p:nvGrpSpPr>
        <p:grpSpPr>
          <a:xfrm>
            <a:off x="7374430" y="3490572"/>
            <a:ext cx="2951744" cy="2419547"/>
            <a:chOff x="4902769" y="3518025"/>
            <a:chExt cx="4143375" cy="3609975"/>
          </a:xfrm>
        </p:grpSpPr>
        <p:sp>
          <p:nvSpPr>
            <p:cNvPr id="23" name="Line 8">
              <a:extLst>
                <a:ext uri="{FF2B5EF4-FFF2-40B4-BE49-F238E27FC236}">
                  <a16:creationId xmlns:a16="http://schemas.microsoft.com/office/drawing/2014/main" id="{E5F4C95D-4C31-425B-B5B7-6E321E660E59}"/>
                </a:ext>
              </a:extLst>
            </p:cNvPr>
            <p:cNvSpPr>
              <a:spLocks noChangeShapeType="1"/>
            </p:cNvSpPr>
            <p:nvPr/>
          </p:nvSpPr>
          <p:spPr bwMode="auto">
            <a:xfrm flipH="1">
              <a:off x="6200675" y="6315200"/>
              <a:ext cx="542925" cy="157162"/>
            </a:xfrm>
            <a:prstGeom prst="line">
              <a:avLst/>
            </a:prstGeom>
            <a:noFill/>
            <a:ln w="38100">
              <a:solidFill>
                <a:srgbClr val="4BA82E"/>
              </a:solidFill>
              <a:round/>
              <a:headEnd/>
              <a:tailEnd/>
            </a:ln>
            <a:extLst>
              <a:ext uri="{909E8E84-426E-40DD-AFC4-6F175D3DCCD1}">
                <a14:hiddenFill xmlns:a14="http://schemas.microsoft.com/office/drawing/2010/main">
                  <a:noFill/>
                </a14:hiddenFill>
              </a:ext>
            </a:extLst>
          </p:spPr>
          <p:txBody>
            <a:bodyPr tIns="90000" bIns="90000"/>
            <a:lstStyle/>
            <a:p>
              <a:endParaRPr lang="en-US"/>
            </a:p>
          </p:txBody>
        </p:sp>
        <p:sp>
          <p:nvSpPr>
            <p:cNvPr id="24" name="Line 9">
              <a:extLst>
                <a:ext uri="{FF2B5EF4-FFF2-40B4-BE49-F238E27FC236}">
                  <a16:creationId xmlns:a16="http://schemas.microsoft.com/office/drawing/2014/main" id="{F1428A4C-07A5-4BCE-8374-AF36D094263E}"/>
                </a:ext>
              </a:extLst>
            </p:cNvPr>
            <p:cNvSpPr>
              <a:spLocks noChangeShapeType="1"/>
            </p:cNvSpPr>
            <p:nvPr/>
          </p:nvSpPr>
          <p:spPr bwMode="auto">
            <a:xfrm flipH="1">
              <a:off x="6211788" y="6470775"/>
              <a:ext cx="690562" cy="57150"/>
            </a:xfrm>
            <a:prstGeom prst="line">
              <a:avLst/>
            </a:prstGeom>
            <a:noFill/>
            <a:ln w="38100">
              <a:solidFill>
                <a:srgbClr val="4BA82E"/>
              </a:solidFill>
              <a:round/>
              <a:headEnd/>
              <a:tailEnd/>
            </a:ln>
            <a:extLst>
              <a:ext uri="{909E8E84-426E-40DD-AFC4-6F175D3DCCD1}">
                <a14:hiddenFill xmlns:a14="http://schemas.microsoft.com/office/drawing/2010/main">
                  <a:noFill/>
                </a14:hiddenFill>
              </a:ext>
            </a:extLst>
          </p:spPr>
          <p:txBody>
            <a:bodyPr tIns="90000" bIns="90000"/>
            <a:lstStyle/>
            <a:p>
              <a:endParaRPr lang="en-US"/>
            </a:p>
          </p:txBody>
        </p:sp>
        <p:sp>
          <p:nvSpPr>
            <p:cNvPr id="25" name="Line 10">
              <a:extLst>
                <a:ext uri="{FF2B5EF4-FFF2-40B4-BE49-F238E27FC236}">
                  <a16:creationId xmlns:a16="http://schemas.microsoft.com/office/drawing/2014/main" id="{A7848328-F0F0-470C-915F-9EAC9E6C8199}"/>
                </a:ext>
              </a:extLst>
            </p:cNvPr>
            <p:cNvSpPr>
              <a:spLocks noChangeShapeType="1"/>
            </p:cNvSpPr>
            <p:nvPr/>
          </p:nvSpPr>
          <p:spPr bwMode="auto">
            <a:xfrm>
              <a:off x="6807100" y="6321550"/>
              <a:ext cx="114300" cy="95250"/>
            </a:xfrm>
            <a:prstGeom prst="line">
              <a:avLst/>
            </a:prstGeom>
            <a:noFill/>
            <a:ln w="38100">
              <a:solidFill>
                <a:srgbClr val="4BA82E"/>
              </a:solidFill>
              <a:round/>
              <a:headEnd/>
              <a:tailEnd/>
            </a:ln>
            <a:extLst>
              <a:ext uri="{909E8E84-426E-40DD-AFC4-6F175D3DCCD1}">
                <a14:hiddenFill xmlns:a14="http://schemas.microsoft.com/office/drawing/2010/main">
                  <a:noFill/>
                </a14:hiddenFill>
              </a:ext>
            </a:extLst>
          </p:spPr>
          <p:txBody>
            <a:bodyPr tIns="90000" bIns="90000"/>
            <a:lstStyle/>
            <a:p>
              <a:endParaRPr lang="en-US"/>
            </a:p>
          </p:txBody>
        </p:sp>
        <p:sp>
          <p:nvSpPr>
            <p:cNvPr id="26" name="Line 11">
              <a:extLst>
                <a:ext uri="{FF2B5EF4-FFF2-40B4-BE49-F238E27FC236}">
                  <a16:creationId xmlns:a16="http://schemas.microsoft.com/office/drawing/2014/main" id="{21889B86-E368-4C55-AEE4-B12E6650E81D}"/>
                </a:ext>
              </a:extLst>
            </p:cNvPr>
            <p:cNvSpPr>
              <a:spLocks noChangeShapeType="1"/>
            </p:cNvSpPr>
            <p:nvPr/>
          </p:nvSpPr>
          <p:spPr bwMode="auto">
            <a:xfrm flipH="1">
              <a:off x="7170638" y="4073650"/>
              <a:ext cx="254000" cy="361950"/>
            </a:xfrm>
            <a:prstGeom prst="line">
              <a:avLst/>
            </a:prstGeom>
            <a:noFill/>
            <a:ln w="38100">
              <a:solidFill>
                <a:srgbClr val="4BA82E"/>
              </a:solidFill>
              <a:round/>
              <a:headEnd/>
              <a:tailEnd/>
            </a:ln>
            <a:extLst>
              <a:ext uri="{909E8E84-426E-40DD-AFC4-6F175D3DCCD1}">
                <a14:hiddenFill xmlns:a14="http://schemas.microsoft.com/office/drawing/2010/main">
                  <a:noFill/>
                </a14:hiddenFill>
              </a:ext>
            </a:extLst>
          </p:spPr>
          <p:txBody>
            <a:bodyPr tIns="90000" bIns="90000"/>
            <a:lstStyle/>
            <a:p>
              <a:endParaRPr lang="en-US"/>
            </a:p>
          </p:txBody>
        </p:sp>
        <p:sp>
          <p:nvSpPr>
            <p:cNvPr id="27" name="Line 12">
              <a:extLst>
                <a:ext uri="{FF2B5EF4-FFF2-40B4-BE49-F238E27FC236}">
                  <a16:creationId xmlns:a16="http://schemas.microsoft.com/office/drawing/2014/main" id="{34832BF8-702F-4788-9AB2-621BB86ECE67}"/>
                </a:ext>
              </a:extLst>
            </p:cNvPr>
            <p:cNvSpPr>
              <a:spLocks noChangeShapeType="1"/>
            </p:cNvSpPr>
            <p:nvPr/>
          </p:nvSpPr>
          <p:spPr bwMode="auto">
            <a:xfrm>
              <a:off x="7148413" y="4526087"/>
              <a:ext cx="152400" cy="1165225"/>
            </a:xfrm>
            <a:prstGeom prst="line">
              <a:avLst/>
            </a:prstGeom>
            <a:noFill/>
            <a:ln w="38100">
              <a:solidFill>
                <a:srgbClr val="4BA82E"/>
              </a:solidFill>
              <a:round/>
              <a:headEnd/>
              <a:tailEnd/>
            </a:ln>
            <a:extLst>
              <a:ext uri="{909E8E84-426E-40DD-AFC4-6F175D3DCCD1}">
                <a14:hiddenFill xmlns:a14="http://schemas.microsoft.com/office/drawing/2010/main">
                  <a:noFill/>
                </a14:hiddenFill>
              </a:ext>
            </a:extLst>
          </p:spPr>
          <p:txBody>
            <a:bodyPr tIns="90000" bIns="90000"/>
            <a:lstStyle/>
            <a:p>
              <a:endParaRPr lang="en-US"/>
            </a:p>
          </p:txBody>
        </p:sp>
        <p:sp>
          <p:nvSpPr>
            <p:cNvPr id="28" name="Line 13">
              <a:extLst>
                <a:ext uri="{FF2B5EF4-FFF2-40B4-BE49-F238E27FC236}">
                  <a16:creationId xmlns:a16="http://schemas.microsoft.com/office/drawing/2014/main" id="{35A2B1E2-DD9A-4C57-81F1-D9CC013BD4DE}"/>
                </a:ext>
              </a:extLst>
            </p:cNvPr>
            <p:cNvSpPr>
              <a:spLocks noChangeShapeType="1"/>
            </p:cNvSpPr>
            <p:nvPr/>
          </p:nvSpPr>
          <p:spPr bwMode="auto">
            <a:xfrm flipH="1">
              <a:off x="7357963" y="5262687"/>
              <a:ext cx="736600" cy="457200"/>
            </a:xfrm>
            <a:prstGeom prst="line">
              <a:avLst/>
            </a:prstGeom>
            <a:noFill/>
            <a:ln w="38100">
              <a:solidFill>
                <a:srgbClr val="4BA82E"/>
              </a:solidFill>
              <a:round/>
              <a:headEnd/>
              <a:tailEnd/>
            </a:ln>
            <a:extLst>
              <a:ext uri="{909E8E84-426E-40DD-AFC4-6F175D3DCCD1}">
                <a14:hiddenFill xmlns:a14="http://schemas.microsoft.com/office/drawing/2010/main">
                  <a:noFill/>
                </a14:hiddenFill>
              </a:ext>
            </a:extLst>
          </p:spPr>
          <p:txBody>
            <a:bodyPr tIns="90000" bIns="90000"/>
            <a:lstStyle/>
            <a:p>
              <a:endParaRPr lang="en-US"/>
            </a:p>
          </p:txBody>
        </p:sp>
        <p:sp>
          <p:nvSpPr>
            <p:cNvPr id="29" name="Line 14">
              <a:extLst>
                <a:ext uri="{FF2B5EF4-FFF2-40B4-BE49-F238E27FC236}">
                  <a16:creationId xmlns:a16="http://schemas.microsoft.com/office/drawing/2014/main" id="{F687B2CE-6183-4118-B6B2-3DC2F6109A30}"/>
                </a:ext>
              </a:extLst>
            </p:cNvPr>
            <p:cNvSpPr>
              <a:spLocks noChangeShapeType="1"/>
            </p:cNvSpPr>
            <p:nvPr/>
          </p:nvSpPr>
          <p:spPr bwMode="auto">
            <a:xfrm flipH="1">
              <a:off x="6680100" y="4940425"/>
              <a:ext cx="219075" cy="128587"/>
            </a:xfrm>
            <a:prstGeom prst="line">
              <a:avLst/>
            </a:prstGeom>
            <a:noFill/>
            <a:ln w="38100">
              <a:solidFill>
                <a:srgbClr val="4BA82E"/>
              </a:solidFill>
              <a:round/>
              <a:headEnd/>
              <a:tailEnd/>
            </a:ln>
            <a:extLst>
              <a:ext uri="{909E8E84-426E-40DD-AFC4-6F175D3DCCD1}">
                <a14:hiddenFill xmlns:a14="http://schemas.microsoft.com/office/drawing/2010/main">
                  <a:noFill/>
                </a14:hiddenFill>
              </a:ext>
            </a:extLst>
          </p:spPr>
          <p:txBody>
            <a:bodyPr tIns="90000" bIns="90000"/>
            <a:lstStyle/>
            <a:p>
              <a:endParaRPr lang="en-US"/>
            </a:p>
          </p:txBody>
        </p:sp>
        <p:graphicFrame>
          <p:nvGraphicFramePr>
            <p:cNvPr id="30" name="Object 15">
              <a:extLst>
                <a:ext uri="{FF2B5EF4-FFF2-40B4-BE49-F238E27FC236}">
                  <a16:creationId xmlns:a16="http://schemas.microsoft.com/office/drawing/2014/main" id="{9DD417E9-7890-4B2B-B46E-3F40930527B9}"/>
                </a:ext>
              </a:extLst>
            </p:cNvPr>
            <p:cNvGraphicFramePr>
              <a:graphicFrameLocks noChangeAspect="1"/>
            </p:cNvGraphicFramePr>
            <p:nvPr>
              <p:extLst>
                <p:ext uri="{D42A27DB-BD31-4B8C-83A1-F6EECF244321}">
                  <p14:modId xmlns:p14="http://schemas.microsoft.com/office/powerpoint/2010/main" val="2974774951"/>
                </p:ext>
              </p:extLst>
            </p:nvPr>
          </p:nvGraphicFramePr>
          <p:xfrm>
            <a:off x="4902769" y="3518025"/>
            <a:ext cx="4143375" cy="3609975"/>
          </p:xfrm>
          <a:graphic>
            <a:graphicData uri="http://schemas.openxmlformats.org/presentationml/2006/ole">
              <mc:AlternateContent xmlns:mc="http://schemas.openxmlformats.org/markup-compatibility/2006">
                <mc:Choice xmlns:v="urn:schemas-microsoft-com:vml" Requires="v">
                  <p:oleObj name="Graf" r:id="rId4" imgW="4134002" imgH="3381451" progId="Excel.Chart.8">
                    <p:embed/>
                  </p:oleObj>
                </mc:Choice>
                <mc:Fallback>
                  <p:oleObj name="Graf" r:id="rId4" imgW="4134002" imgH="3381451" progId="Excel.Chart.8">
                    <p:embed/>
                    <p:pic>
                      <p:nvPicPr>
                        <p:cNvPr id="19" name="Object 15">
                          <a:extLst>
                            <a:ext uri="{FF2B5EF4-FFF2-40B4-BE49-F238E27FC236}">
                              <a16:creationId xmlns:a16="http://schemas.microsoft.com/office/drawing/2014/main" id="{99ACAE17-2DBD-4D88-8727-6294B326B7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2769" y="3518025"/>
                          <a:ext cx="4143375" cy="3609975"/>
                        </a:xfrm>
                        <a:prstGeom prst="rect">
                          <a:avLst/>
                        </a:prstGeom>
                        <a:noFill/>
                        <a:ln>
                          <a:noFill/>
                        </a:ln>
                      </p:spPr>
                    </p:pic>
                  </p:oleObj>
                </mc:Fallback>
              </mc:AlternateContent>
            </a:graphicData>
          </a:graphic>
        </p:graphicFrame>
        <p:grpSp>
          <p:nvGrpSpPr>
            <p:cNvPr id="31" name="Group 16">
              <a:extLst>
                <a:ext uri="{FF2B5EF4-FFF2-40B4-BE49-F238E27FC236}">
                  <a16:creationId xmlns:a16="http://schemas.microsoft.com/office/drawing/2014/main" id="{FF7614DA-17ED-44C7-8F52-5588A65B13CC}"/>
                </a:ext>
              </a:extLst>
            </p:cNvPr>
            <p:cNvGrpSpPr>
              <a:grpSpLocks/>
            </p:cNvGrpSpPr>
            <p:nvPr/>
          </p:nvGrpSpPr>
          <p:grpSpPr bwMode="auto">
            <a:xfrm>
              <a:off x="6724550" y="4426075"/>
              <a:ext cx="644525" cy="2092325"/>
              <a:chOff x="1715" y="2230"/>
              <a:chExt cx="406" cy="1318"/>
            </a:xfrm>
          </p:grpSpPr>
          <p:sp>
            <p:nvSpPr>
              <p:cNvPr id="33" name="Oval 22">
                <a:extLst>
                  <a:ext uri="{FF2B5EF4-FFF2-40B4-BE49-F238E27FC236}">
                    <a16:creationId xmlns:a16="http://schemas.microsoft.com/office/drawing/2014/main" id="{630FA8E7-E48F-4252-85C6-17592E086779}"/>
                  </a:ext>
                </a:extLst>
              </p:cNvPr>
              <p:cNvSpPr>
                <a:spLocks noChangeAspect="1" noChangeArrowheads="1"/>
              </p:cNvSpPr>
              <p:nvPr/>
            </p:nvSpPr>
            <p:spPr bwMode="auto">
              <a:xfrm>
                <a:off x="1823" y="2494"/>
                <a:ext cx="82" cy="82"/>
              </a:xfrm>
              <a:prstGeom prst="ellipse">
                <a:avLst/>
              </a:prstGeom>
              <a:solidFill>
                <a:srgbClr val="FF9900"/>
              </a:solidFill>
              <a:ln w="9525">
                <a:solidFill>
                  <a:srgbClr val="000000"/>
                </a:solidFill>
                <a:round/>
                <a:headEnd/>
                <a:tailEnd/>
              </a:ln>
            </p:spPr>
            <p:txBody>
              <a:bodyPr/>
              <a:lstStyle>
                <a:lvl1pPr eaLnBrk="0" hangingPunct="0">
                  <a:defRPr sz="4400">
                    <a:solidFill>
                      <a:schemeClr val="bg1"/>
                    </a:solidFill>
                    <a:latin typeface="Arial" panose="020B0604020202020204" pitchFamily="34" charset="0"/>
                  </a:defRPr>
                </a:lvl1pPr>
                <a:lvl2pPr marL="742950" indent="-285750" eaLnBrk="0" hangingPunct="0">
                  <a:defRPr sz="4400">
                    <a:solidFill>
                      <a:schemeClr val="bg1"/>
                    </a:solidFill>
                    <a:latin typeface="Arial" panose="020B0604020202020204" pitchFamily="34" charset="0"/>
                  </a:defRPr>
                </a:lvl2pPr>
                <a:lvl3pPr marL="1143000" indent="-228600" eaLnBrk="0" hangingPunct="0">
                  <a:defRPr sz="4400">
                    <a:solidFill>
                      <a:schemeClr val="bg1"/>
                    </a:solidFill>
                    <a:latin typeface="Arial" panose="020B0604020202020204" pitchFamily="34" charset="0"/>
                  </a:defRPr>
                </a:lvl3pPr>
                <a:lvl4pPr marL="1600200" indent="-228600" eaLnBrk="0" hangingPunct="0">
                  <a:defRPr sz="4400">
                    <a:solidFill>
                      <a:schemeClr val="bg1"/>
                    </a:solidFill>
                    <a:latin typeface="Arial" panose="020B0604020202020204" pitchFamily="34" charset="0"/>
                  </a:defRPr>
                </a:lvl4pPr>
                <a:lvl5pPr marL="2057400" indent="-228600" eaLnBrk="0" hangingPunct="0">
                  <a:defRPr sz="4400">
                    <a:solidFill>
                      <a:schemeClr val="bg1"/>
                    </a:solidFill>
                    <a:latin typeface="Arial" panose="020B0604020202020204" pitchFamily="34" charset="0"/>
                  </a:defRPr>
                </a:lvl5pPr>
                <a:lvl6pPr marL="2514600" indent="-228600" eaLnBrk="0" fontAlgn="base" hangingPunct="0">
                  <a:spcBef>
                    <a:spcPct val="0"/>
                  </a:spcBef>
                  <a:spcAft>
                    <a:spcPct val="0"/>
                  </a:spcAft>
                  <a:defRPr sz="4400">
                    <a:solidFill>
                      <a:schemeClr val="bg1"/>
                    </a:solidFill>
                    <a:latin typeface="Arial" panose="020B0604020202020204" pitchFamily="34" charset="0"/>
                  </a:defRPr>
                </a:lvl6pPr>
                <a:lvl7pPr marL="2971800" indent="-228600" eaLnBrk="0" fontAlgn="base" hangingPunct="0">
                  <a:spcBef>
                    <a:spcPct val="0"/>
                  </a:spcBef>
                  <a:spcAft>
                    <a:spcPct val="0"/>
                  </a:spcAft>
                  <a:defRPr sz="4400">
                    <a:solidFill>
                      <a:schemeClr val="bg1"/>
                    </a:solidFill>
                    <a:latin typeface="Arial" panose="020B0604020202020204" pitchFamily="34" charset="0"/>
                  </a:defRPr>
                </a:lvl7pPr>
                <a:lvl8pPr marL="3429000" indent="-228600" eaLnBrk="0" fontAlgn="base" hangingPunct="0">
                  <a:spcBef>
                    <a:spcPct val="0"/>
                  </a:spcBef>
                  <a:spcAft>
                    <a:spcPct val="0"/>
                  </a:spcAft>
                  <a:defRPr sz="4400">
                    <a:solidFill>
                      <a:schemeClr val="bg1"/>
                    </a:solidFill>
                    <a:latin typeface="Arial" panose="020B0604020202020204" pitchFamily="34" charset="0"/>
                  </a:defRPr>
                </a:lvl8pPr>
                <a:lvl9pPr marL="3886200" indent="-228600" eaLnBrk="0" fontAlgn="base" hangingPunct="0">
                  <a:spcBef>
                    <a:spcPct val="0"/>
                  </a:spcBef>
                  <a:spcAft>
                    <a:spcPct val="0"/>
                  </a:spcAft>
                  <a:defRPr sz="4400">
                    <a:solidFill>
                      <a:schemeClr val="bg1"/>
                    </a:solidFill>
                    <a:latin typeface="Arial" panose="020B0604020202020204" pitchFamily="34" charset="0"/>
                  </a:defRPr>
                </a:lvl9pPr>
              </a:lstStyle>
              <a:p>
                <a:pPr eaLnBrk="1" hangingPunct="1"/>
                <a:endParaRPr lang="en-US" altLang="cs-CZ"/>
              </a:p>
            </p:txBody>
          </p:sp>
          <p:sp>
            <p:nvSpPr>
              <p:cNvPr id="34" name="Oval 23">
                <a:extLst>
                  <a:ext uri="{FF2B5EF4-FFF2-40B4-BE49-F238E27FC236}">
                    <a16:creationId xmlns:a16="http://schemas.microsoft.com/office/drawing/2014/main" id="{F771BAA0-69B4-4F82-9036-101BD9C197D9}"/>
                  </a:ext>
                </a:extLst>
              </p:cNvPr>
              <p:cNvSpPr>
                <a:spLocks noChangeAspect="1" noChangeArrowheads="1"/>
              </p:cNvSpPr>
              <p:nvPr/>
            </p:nvSpPr>
            <p:spPr bwMode="auto">
              <a:xfrm>
                <a:off x="2039" y="3028"/>
                <a:ext cx="82" cy="82"/>
              </a:xfrm>
              <a:prstGeom prst="ellipse">
                <a:avLst/>
              </a:prstGeom>
              <a:solidFill>
                <a:srgbClr val="FF9900"/>
              </a:solidFill>
              <a:ln w="9525">
                <a:solidFill>
                  <a:srgbClr val="000000"/>
                </a:solidFill>
                <a:round/>
                <a:headEnd/>
                <a:tailEnd/>
              </a:ln>
            </p:spPr>
            <p:txBody>
              <a:bodyPr/>
              <a:lstStyle>
                <a:lvl1pPr eaLnBrk="0" hangingPunct="0">
                  <a:defRPr sz="4400">
                    <a:solidFill>
                      <a:schemeClr val="bg1"/>
                    </a:solidFill>
                    <a:latin typeface="Arial" panose="020B0604020202020204" pitchFamily="34" charset="0"/>
                  </a:defRPr>
                </a:lvl1pPr>
                <a:lvl2pPr marL="742950" indent="-285750" eaLnBrk="0" hangingPunct="0">
                  <a:defRPr sz="4400">
                    <a:solidFill>
                      <a:schemeClr val="bg1"/>
                    </a:solidFill>
                    <a:latin typeface="Arial" panose="020B0604020202020204" pitchFamily="34" charset="0"/>
                  </a:defRPr>
                </a:lvl2pPr>
                <a:lvl3pPr marL="1143000" indent="-228600" eaLnBrk="0" hangingPunct="0">
                  <a:defRPr sz="4400">
                    <a:solidFill>
                      <a:schemeClr val="bg1"/>
                    </a:solidFill>
                    <a:latin typeface="Arial" panose="020B0604020202020204" pitchFamily="34" charset="0"/>
                  </a:defRPr>
                </a:lvl3pPr>
                <a:lvl4pPr marL="1600200" indent="-228600" eaLnBrk="0" hangingPunct="0">
                  <a:defRPr sz="4400">
                    <a:solidFill>
                      <a:schemeClr val="bg1"/>
                    </a:solidFill>
                    <a:latin typeface="Arial" panose="020B0604020202020204" pitchFamily="34" charset="0"/>
                  </a:defRPr>
                </a:lvl4pPr>
                <a:lvl5pPr marL="2057400" indent="-228600" eaLnBrk="0" hangingPunct="0">
                  <a:defRPr sz="4400">
                    <a:solidFill>
                      <a:schemeClr val="bg1"/>
                    </a:solidFill>
                    <a:latin typeface="Arial" panose="020B0604020202020204" pitchFamily="34" charset="0"/>
                  </a:defRPr>
                </a:lvl5pPr>
                <a:lvl6pPr marL="2514600" indent="-228600" eaLnBrk="0" fontAlgn="base" hangingPunct="0">
                  <a:spcBef>
                    <a:spcPct val="0"/>
                  </a:spcBef>
                  <a:spcAft>
                    <a:spcPct val="0"/>
                  </a:spcAft>
                  <a:defRPr sz="4400">
                    <a:solidFill>
                      <a:schemeClr val="bg1"/>
                    </a:solidFill>
                    <a:latin typeface="Arial" panose="020B0604020202020204" pitchFamily="34" charset="0"/>
                  </a:defRPr>
                </a:lvl6pPr>
                <a:lvl7pPr marL="2971800" indent="-228600" eaLnBrk="0" fontAlgn="base" hangingPunct="0">
                  <a:spcBef>
                    <a:spcPct val="0"/>
                  </a:spcBef>
                  <a:spcAft>
                    <a:spcPct val="0"/>
                  </a:spcAft>
                  <a:defRPr sz="4400">
                    <a:solidFill>
                      <a:schemeClr val="bg1"/>
                    </a:solidFill>
                    <a:latin typeface="Arial" panose="020B0604020202020204" pitchFamily="34" charset="0"/>
                  </a:defRPr>
                </a:lvl7pPr>
                <a:lvl8pPr marL="3429000" indent="-228600" eaLnBrk="0" fontAlgn="base" hangingPunct="0">
                  <a:spcBef>
                    <a:spcPct val="0"/>
                  </a:spcBef>
                  <a:spcAft>
                    <a:spcPct val="0"/>
                  </a:spcAft>
                  <a:defRPr sz="4400">
                    <a:solidFill>
                      <a:schemeClr val="bg1"/>
                    </a:solidFill>
                    <a:latin typeface="Arial" panose="020B0604020202020204" pitchFamily="34" charset="0"/>
                  </a:defRPr>
                </a:lvl8pPr>
                <a:lvl9pPr marL="3886200" indent="-228600" eaLnBrk="0" fontAlgn="base" hangingPunct="0">
                  <a:spcBef>
                    <a:spcPct val="0"/>
                  </a:spcBef>
                  <a:spcAft>
                    <a:spcPct val="0"/>
                  </a:spcAft>
                  <a:defRPr sz="4400">
                    <a:solidFill>
                      <a:schemeClr val="bg1"/>
                    </a:solidFill>
                    <a:latin typeface="Arial" panose="020B0604020202020204" pitchFamily="34" charset="0"/>
                  </a:defRPr>
                </a:lvl9pPr>
              </a:lstStyle>
              <a:p>
                <a:pPr eaLnBrk="1" hangingPunct="1"/>
                <a:endParaRPr lang="en-US" altLang="cs-CZ"/>
              </a:p>
            </p:txBody>
          </p:sp>
          <p:sp>
            <p:nvSpPr>
              <p:cNvPr id="35" name="Oval 24">
                <a:extLst>
                  <a:ext uri="{FF2B5EF4-FFF2-40B4-BE49-F238E27FC236}">
                    <a16:creationId xmlns:a16="http://schemas.microsoft.com/office/drawing/2014/main" id="{D0494EC1-D849-4740-8D1F-2C3331000BEE}"/>
                  </a:ext>
                </a:extLst>
              </p:cNvPr>
              <p:cNvSpPr>
                <a:spLocks noChangeAspect="1" noChangeArrowheads="1"/>
              </p:cNvSpPr>
              <p:nvPr/>
            </p:nvSpPr>
            <p:spPr bwMode="auto">
              <a:xfrm>
                <a:off x="1937" y="2230"/>
                <a:ext cx="82" cy="82"/>
              </a:xfrm>
              <a:prstGeom prst="ellipse">
                <a:avLst/>
              </a:prstGeom>
              <a:solidFill>
                <a:srgbClr val="FF9900"/>
              </a:solidFill>
              <a:ln w="9525">
                <a:solidFill>
                  <a:srgbClr val="000000"/>
                </a:solidFill>
                <a:round/>
                <a:headEnd/>
                <a:tailEnd/>
              </a:ln>
            </p:spPr>
            <p:txBody>
              <a:bodyPr/>
              <a:lstStyle>
                <a:lvl1pPr eaLnBrk="0" hangingPunct="0">
                  <a:defRPr sz="4400">
                    <a:solidFill>
                      <a:schemeClr val="bg1"/>
                    </a:solidFill>
                    <a:latin typeface="Arial" panose="020B0604020202020204" pitchFamily="34" charset="0"/>
                  </a:defRPr>
                </a:lvl1pPr>
                <a:lvl2pPr marL="742950" indent="-285750" eaLnBrk="0" hangingPunct="0">
                  <a:defRPr sz="4400">
                    <a:solidFill>
                      <a:schemeClr val="bg1"/>
                    </a:solidFill>
                    <a:latin typeface="Arial" panose="020B0604020202020204" pitchFamily="34" charset="0"/>
                  </a:defRPr>
                </a:lvl2pPr>
                <a:lvl3pPr marL="1143000" indent="-228600" eaLnBrk="0" hangingPunct="0">
                  <a:defRPr sz="4400">
                    <a:solidFill>
                      <a:schemeClr val="bg1"/>
                    </a:solidFill>
                    <a:latin typeface="Arial" panose="020B0604020202020204" pitchFamily="34" charset="0"/>
                  </a:defRPr>
                </a:lvl3pPr>
                <a:lvl4pPr marL="1600200" indent="-228600" eaLnBrk="0" hangingPunct="0">
                  <a:defRPr sz="4400">
                    <a:solidFill>
                      <a:schemeClr val="bg1"/>
                    </a:solidFill>
                    <a:latin typeface="Arial" panose="020B0604020202020204" pitchFamily="34" charset="0"/>
                  </a:defRPr>
                </a:lvl4pPr>
                <a:lvl5pPr marL="2057400" indent="-228600" eaLnBrk="0" hangingPunct="0">
                  <a:defRPr sz="4400">
                    <a:solidFill>
                      <a:schemeClr val="bg1"/>
                    </a:solidFill>
                    <a:latin typeface="Arial" panose="020B0604020202020204" pitchFamily="34" charset="0"/>
                  </a:defRPr>
                </a:lvl5pPr>
                <a:lvl6pPr marL="2514600" indent="-228600" eaLnBrk="0" fontAlgn="base" hangingPunct="0">
                  <a:spcBef>
                    <a:spcPct val="0"/>
                  </a:spcBef>
                  <a:spcAft>
                    <a:spcPct val="0"/>
                  </a:spcAft>
                  <a:defRPr sz="4400">
                    <a:solidFill>
                      <a:schemeClr val="bg1"/>
                    </a:solidFill>
                    <a:latin typeface="Arial" panose="020B0604020202020204" pitchFamily="34" charset="0"/>
                  </a:defRPr>
                </a:lvl6pPr>
                <a:lvl7pPr marL="2971800" indent="-228600" eaLnBrk="0" fontAlgn="base" hangingPunct="0">
                  <a:spcBef>
                    <a:spcPct val="0"/>
                  </a:spcBef>
                  <a:spcAft>
                    <a:spcPct val="0"/>
                  </a:spcAft>
                  <a:defRPr sz="4400">
                    <a:solidFill>
                      <a:schemeClr val="bg1"/>
                    </a:solidFill>
                    <a:latin typeface="Arial" panose="020B0604020202020204" pitchFamily="34" charset="0"/>
                  </a:defRPr>
                </a:lvl7pPr>
                <a:lvl8pPr marL="3429000" indent="-228600" eaLnBrk="0" fontAlgn="base" hangingPunct="0">
                  <a:spcBef>
                    <a:spcPct val="0"/>
                  </a:spcBef>
                  <a:spcAft>
                    <a:spcPct val="0"/>
                  </a:spcAft>
                  <a:defRPr sz="4400">
                    <a:solidFill>
                      <a:schemeClr val="bg1"/>
                    </a:solidFill>
                    <a:latin typeface="Arial" panose="020B0604020202020204" pitchFamily="34" charset="0"/>
                  </a:defRPr>
                </a:lvl8pPr>
                <a:lvl9pPr marL="3886200" indent="-228600" eaLnBrk="0" fontAlgn="base" hangingPunct="0">
                  <a:spcBef>
                    <a:spcPct val="0"/>
                  </a:spcBef>
                  <a:spcAft>
                    <a:spcPct val="0"/>
                  </a:spcAft>
                  <a:defRPr sz="4400">
                    <a:solidFill>
                      <a:schemeClr val="bg1"/>
                    </a:solidFill>
                    <a:latin typeface="Arial" panose="020B0604020202020204" pitchFamily="34" charset="0"/>
                  </a:defRPr>
                </a:lvl9pPr>
              </a:lstStyle>
              <a:p>
                <a:pPr eaLnBrk="1" hangingPunct="1"/>
                <a:endParaRPr lang="en-US" altLang="cs-CZ"/>
              </a:p>
            </p:txBody>
          </p:sp>
          <p:sp>
            <p:nvSpPr>
              <p:cNvPr id="36" name="Oval 25">
                <a:extLst>
                  <a:ext uri="{FF2B5EF4-FFF2-40B4-BE49-F238E27FC236}">
                    <a16:creationId xmlns:a16="http://schemas.microsoft.com/office/drawing/2014/main" id="{57CF3B15-D8C4-4496-A1FF-A4B5EB6F068B}"/>
                  </a:ext>
                </a:extLst>
              </p:cNvPr>
              <p:cNvSpPr>
                <a:spLocks noChangeAspect="1" noChangeArrowheads="1"/>
              </p:cNvSpPr>
              <p:nvPr/>
            </p:nvSpPr>
            <p:spPr bwMode="auto">
              <a:xfrm>
                <a:off x="1715" y="3364"/>
                <a:ext cx="82" cy="82"/>
              </a:xfrm>
              <a:prstGeom prst="ellipse">
                <a:avLst/>
              </a:prstGeom>
              <a:solidFill>
                <a:srgbClr val="FF9900"/>
              </a:solidFill>
              <a:ln w="9525">
                <a:solidFill>
                  <a:srgbClr val="000000"/>
                </a:solidFill>
                <a:round/>
                <a:headEnd/>
                <a:tailEnd/>
              </a:ln>
            </p:spPr>
            <p:txBody>
              <a:bodyPr/>
              <a:lstStyle>
                <a:lvl1pPr eaLnBrk="0" hangingPunct="0">
                  <a:defRPr sz="4400">
                    <a:solidFill>
                      <a:schemeClr val="bg1"/>
                    </a:solidFill>
                    <a:latin typeface="Arial" panose="020B0604020202020204" pitchFamily="34" charset="0"/>
                  </a:defRPr>
                </a:lvl1pPr>
                <a:lvl2pPr marL="742950" indent="-285750" eaLnBrk="0" hangingPunct="0">
                  <a:defRPr sz="4400">
                    <a:solidFill>
                      <a:schemeClr val="bg1"/>
                    </a:solidFill>
                    <a:latin typeface="Arial" panose="020B0604020202020204" pitchFamily="34" charset="0"/>
                  </a:defRPr>
                </a:lvl2pPr>
                <a:lvl3pPr marL="1143000" indent="-228600" eaLnBrk="0" hangingPunct="0">
                  <a:defRPr sz="4400">
                    <a:solidFill>
                      <a:schemeClr val="bg1"/>
                    </a:solidFill>
                    <a:latin typeface="Arial" panose="020B0604020202020204" pitchFamily="34" charset="0"/>
                  </a:defRPr>
                </a:lvl3pPr>
                <a:lvl4pPr marL="1600200" indent="-228600" eaLnBrk="0" hangingPunct="0">
                  <a:defRPr sz="4400">
                    <a:solidFill>
                      <a:schemeClr val="bg1"/>
                    </a:solidFill>
                    <a:latin typeface="Arial" panose="020B0604020202020204" pitchFamily="34" charset="0"/>
                  </a:defRPr>
                </a:lvl4pPr>
                <a:lvl5pPr marL="2057400" indent="-228600" eaLnBrk="0" hangingPunct="0">
                  <a:defRPr sz="4400">
                    <a:solidFill>
                      <a:schemeClr val="bg1"/>
                    </a:solidFill>
                    <a:latin typeface="Arial" panose="020B0604020202020204" pitchFamily="34" charset="0"/>
                  </a:defRPr>
                </a:lvl5pPr>
                <a:lvl6pPr marL="2514600" indent="-228600" eaLnBrk="0" fontAlgn="base" hangingPunct="0">
                  <a:spcBef>
                    <a:spcPct val="0"/>
                  </a:spcBef>
                  <a:spcAft>
                    <a:spcPct val="0"/>
                  </a:spcAft>
                  <a:defRPr sz="4400">
                    <a:solidFill>
                      <a:schemeClr val="bg1"/>
                    </a:solidFill>
                    <a:latin typeface="Arial" panose="020B0604020202020204" pitchFamily="34" charset="0"/>
                  </a:defRPr>
                </a:lvl6pPr>
                <a:lvl7pPr marL="2971800" indent="-228600" eaLnBrk="0" fontAlgn="base" hangingPunct="0">
                  <a:spcBef>
                    <a:spcPct val="0"/>
                  </a:spcBef>
                  <a:spcAft>
                    <a:spcPct val="0"/>
                  </a:spcAft>
                  <a:defRPr sz="4400">
                    <a:solidFill>
                      <a:schemeClr val="bg1"/>
                    </a:solidFill>
                    <a:latin typeface="Arial" panose="020B0604020202020204" pitchFamily="34" charset="0"/>
                  </a:defRPr>
                </a:lvl7pPr>
                <a:lvl8pPr marL="3429000" indent="-228600" eaLnBrk="0" fontAlgn="base" hangingPunct="0">
                  <a:spcBef>
                    <a:spcPct val="0"/>
                  </a:spcBef>
                  <a:spcAft>
                    <a:spcPct val="0"/>
                  </a:spcAft>
                  <a:defRPr sz="4400">
                    <a:solidFill>
                      <a:schemeClr val="bg1"/>
                    </a:solidFill>
                    <a:latin typeface="Arial" panose="020B0604020202020204" pitchFamily="34" charset="0"/>
                  </a:defRPr>
                </a:lvl8pPr>
                <a:lvl9pPr marL="3886200" indent="-228600" eaLnBrk="0" fontAlgn="base" hangingPunct="0">
                  <a:spcBef>
                    <a:spcPct val="0"/>
                  </a:spcBef>
                  <a:spcAft>
                    <a:spcPct val="0"/>
                  </a:spcAft>
                  <a:defRPr sz="4400">
                    <a:solidFill>
                      <a:schemeClr val="bg1"/>
                    </a:solidFill>
                    <a:latin typeface="Arial" panose="020B0604020202020204" pitchFamily="34" charset="0"/>
                  </a:defRPr>
                </a:lvl9pPr>
              </a:lstStyle>
              <a:p>
                <a:pPr eaLnBrk="1" hangingPunct="1"/>
                <a:endParaRPr lang="en-US" altLang="cs-CZ"/>
              </a:p>
            </p:txBody>
          </p:sp>
          <p:sp>
            <p:nvSpPr>
              <p:cNvPr id="37" name="Oval 26">
                <a:extLst>
                  <a:ext uri="{FF2B5EF4-FFF2-40B4-BE49-F238E27FC236}">
                    <a16:creationId xmlns:a16="http://schemas.microsoft.com/office/drawing/2014/main" id="{6E4AA347-0F57-4D56-9C3F-1E7392C037A6}"/>
                  </a:ext>
                </a:extLst>
              </p:cNvPr>
              <p:cNvSpPr>
                <a:spLocks noChangeAspect="1" noChangeArrowheads="1"/>
              </p:cNvSpPr>
              <p:nvPr/>
            </p:nvSpPr>
            <p:spPr bwMode="auto">
              <a:xfrm>
                <a:off x="1823" y="3466"/>
                <a:ext cx="82" cy="82"/>
              </a:xfrm>
              <a:prstGeom prst="ellipse">
                <a:avLst/>
              </a:prstGeom>
              <a:solidFill>
                <a:srgbClr val="FF9900"/>
              </a:solidFill>
              <a:ln w="9525">
                <a:solidFill>
                  <a:srgbClr val="000000"/>
                </a:solidFill>
                <a:round/>
                <a:headEnd/>
                <a:tailEnd/>
              </a:ln>
            </p:spPr>
            <p:txBody>
              <a:bodyPr/>
              <a:lstStyle>
                <a:lvl1pPr eaLnBrk="0" hangingPunct="0">
                  <a:defRPr sz="4400">
                    <a:solidFill>
                      <a:schemeClr val="bg1"/>
                    </a:solidFill>
                    <a:latin typeface="Arial" panose="020B0604020202020204" pitchFamily="34" charset="0"/>
                  </a:defRPr>
                </a:lvl1pPr>
                <a:lvl2pPr marL="742950" indent="-285750" eaLnBrk="0" hangingPunct="0">
                  <a:defRPr sz="4400">
                    <a:solidFill>
                      <a:schemeClr val="bg1"/>
                    </a:solidFill>
                    <a:latin typeface="Arial" panose="020B0604020202020204" pitchFamily="34" charset="0"/>
                  </a:defRPr>
                </a:lvl2pPr>
                <a:lvl3pPr marL="1143000" indent="-228600" eaLnBrk="0" hangingPunct="0">
                  <a:defRPr sz="4400">
                    <a:solidFill>
                      <a:schemeClr val="bg1"/>
                    </a:solidFill>
                    <a:latin typeface="Arial" panose="020B0604020202020204" pitchFamily="34" charset="0"/>
                  </a:defRPr>
                </a:lvl3pPr>
                <a:lvl4pPr marL="1600200" indent="-228600" eaLnBrk="0" hangingPunct="0">
                  <a:defRPr sz="4400">
                    <a:solidFill>
                      <a:schemeClr val="bg1"/>
                    </a:solidFill>
                    <a:latin typeface="Arial" panose="020B0604020202020204" pitchFamily="34" charset="0"/>
                  </a:defRPr>
                </a:lvl4pPr>
                <a:lvl5pPr marL="2057400" indent="-228600" eaLnBrk="0" hangingPunct="0">
                  <a:defRPr sz="4400">
                    <a:solidFill>
                      <a:schemeClr val="bg1"/>
                    </a:solidFill>
                    <a:latin typeface="Arial" panose="020B0604020202020204" pitchFamily="34" charset="0"/>
                  </a:defRPr>
                </a:lvl5pPr>
                <a:lvl6pPr marL="2514600" indent="-228600" eaLnBrk="0" fontAlgn="base" hangingPunct="0">
                  <a:spcBef>
                    <a:spcPct val="0"/>
                  </a:spcBef>
                  <a:spcAft>
                    <a:spcPct val="0"/>
                  </a:spcAft>
                  <a:defRPr sz="4400">
                    <a:solidFill>
                      <a:schemeClr val="bg1"/>
                    </a:solidFill>
                    <a:latin typeface="Arial" panose="020B0604020202020204" pitchFamily="34" charset="0"/>
                  </a:defRPr>
                </a:lvl6pPr>
                <a:lvl7pPr marL="2971800" indent="-228600" eaLnBrk="0" fontAlgn="base" hangingPunct="0">
                  <a:spcBef>
                    <a:spcPct val="0"/>
                  </a:spcBef>
                  <a:spcAft>
                    <a:spcPct val="0"/>
                  </a:spcAft>
                  <a:defRPr sz="4400">
                    <a:solidFill>
                      <a:schemeClr val="bg1"/>
                    </a:solidFill>
                    <a:latin typeface="Arial" panose="020B0604020202020204" pitchFamily="34" charset="0"/>
                  </a:defRPr>
                </a:lvl7pPr>
                <a:lvl8pPr marL="3429000" indent="-228600" eaLnBrk="0" fontAlgn="base" hangingPunct="0">
                  <a:spcBef>
                    <a:spcPct val="0"/>
                  </a:spcBef>
                  <a:spcAft>
                    <a:spcPct val="0"/>
                  </a:spcAft>
                  <a:defRPr sz="4400">
                    <a:solidFill>
                      <a:schemeClr val="bg1"/>
                    </a:solidFill>
                    <a:latin typeface="Arial" panose="020B0604020202020204" pitchFamily="34" charset="0"/>
                  </a:defRPr>
                </a:lvl8pPr>
                <a:lvl9pPr marL="3886200" indent="-228600" eaLnBrk="0" fontAlgn="base" hangingPunct="0">
                  <a:spcBef>
                    <a:spcPct val="0"/>
                  </a:spcBef>
                  <a:spcAft>
                    <a:spcPct val="0"/>
                  </a:spcAft>
                  <a:defRPr sz="4400">
                    <a:solidFill>
                      <a:schemeClr val="bg1"/>
                    </a:solidFill>
                    <a:latin typeface="Arial" panose="020B0604020202020204" pitchFamily="34" charset="0"/>
                  </a:defRPr>
                </a:lvl9pPr>
              </a:lstStyle>
              <a:p>
                <a:pPr eaLnBrk="1" hangingPunct="1"/>
                <a:endParaRPr lang="en-US" altLang="cs-CZ"/>
              </a:p>
            </p:txBody>
          </p:sp>
        </p:grpSp>
        <p:sp>
          <p:nvSpPr>
            <p:cNvPr id="32" name="Line 30">
              <a:extLst>
                <a:ext uri="{FF2B5EF4-FFF2-40B4-BE49-F238E27FC236}">
                  <a16:creationId xmlns:a16="http://schemas.microsoft.com/office/drawing/2014/main" id="{01F31A62-10AF-4D82-A188-F0BAF7C59D8C}"/>
                </a:ext>
              </a:extLst>
            </p:cNvPr>
            <p:cNvSpPr>
              <a:spLocks noChangeShapeType="1"/>
            </p:cNvSpPr>
            <p:nvPr/>
          </p:nvSpPr>
          <p:spPr bwMode="auto">
            <a:xfrm>
              <a:off x="7454800" y="4103812"/>
              <a:ext cx="639763" cy="1082675"/>
            </a:xfrm>
            <a:prstGeom prst="line">
              <a:avLst/>
            </a:prstGeom>
            <a:noFill/>
            <a:ln w="412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5" name="Přímá spojnice se šipkou 4">
            <a:extLst>
              <a:ext uri="{FF2B5EF4-FFF2-40B4-BE49-F238E27FC236}">
                <a16:creationId xmlns:a16="http://schemas.microsoft.com/office/drawing/2014/main" id="{99590A8B-EC8A-407A-BA8C-235F28B63DC3}"/>
              </a:ext>
            </a:extLst>
          </p:cNvPr>
          <p:cNvCxnSpPr>
            <a:cxnSpLocks/>
          </p:cNvCxnSpPr>
          <p:nvPr/>
        </p:nvCxnSpPr>
        <p:spPr>
          <a:xfrm flipV="1">
            <a:off x="6496050" y="2729928"/>
            <a:ext cx="878380" cy="1237816"/>
          </a:xfrm>
          <a:prstGeom prst="straightConnector1">
            <a:avLst/>
          </a:prstGeom>
          <a:ln w="28575">
            <a:solidFill>
              <a:srgbClr val="4BA82E"/>
            </a:solidFill>
            <a:tailEnd type="triangle"/>
          </a:ln>
        </p:spPr>
        <p:style>
          <a:lnRef idx="1">
            <a:schemeClr val="accent1"/>
          </a:lnRef>
          <a:fillRef idx="0">
            <a:schemeClr val="accent1"/>
          </a:fillRef>
          <a:effectRef idx="0">
            <a:schemeClr val="accent1"/>
          </a:effectRef>
          <a:fontRef idx="minor">
            <a:schemeClr val="tx1"/>
          </a:fontRef>
        </p:style>
      </p:cxnSp>
      <p:cxnSp>
        <p:nvCxnSpPr>
          <p:cNvPr id="38" name="Přímá spojnice se šipkou 37">
            <a:extLst>
              <a:ext uri="{FF2B5EF4-FFF2-40B4-BE49-F238E27FC236}">
                <a16:creationId xmlns:a16="http://schemas.microsoft.com/office/drawing/2014/main" id="{600F26A4-D02A-41EB-A405-7CE585A3F6C9}"/>
              </a:ext>
            </a:extLst>
          </p:cNvPr>
          <p:cNvCxnSpPr>
            <a:cxnSpLocks/>
          </p:cNvCxnSpPr>
          <p:nvPr/>
        </p:nvCxnSpPr>
        <p:spPr>
          <a:xfrm>
            <a:off x="6119419" y="4404972"/>
            <a:ext cx="1163163" cy="109040"/>
          </a:xfrm>
          <a:prstGeom prst="straightConnector1">
            <a:avLst/>
          </a:prstGeom>
          <a:ln w="28575">
            <a:solidFill>
              <a:srgbClr val="4BA82E"/>
            </a:solidFill>
            <a:tailEnd type="triangle"/>
          </a:ln>
        </p:spPr>
        <p:style>
          <a:lnRef idx="1">
            <a:schemeClr val="accent1"/>
          </a:lnRef>
          <a:fillRef idx="0">
            <a:schemeClr val="accent1"/>
          </a:fillRef>
          <a:effectRef idx="0">
            <a:schemeClr val="accent1"/>
          </a:effectRef>
          <a:fontRef idx="minor">
            <a:schemeClr val="tx1"/>
          </a:fontRef>
        </p:style>
      </p:cxnSp>
      <p:sp>
        <p:nvSpPr>
          <p:cNvPr id="39" name="Obdélník 38">
            <a:extLst>
              <a:ext uri="{FF2B5EF4-FFF2-40B4-BE49-F238E27FC236}">
                <a16:creationId xmlns:a16="http://schemas.microsoft.com/office/drawing/2014/main" id="{3B5F33B4-90D4-4F65-B03A-8E1B03EB5374}"/>
              </a:ext>
            </a:extLst>
          </p:cNvPr>
          <p:cNvSpPr/>
          <p:nvPr/>
        </p:nvSpPr>
        <p:spPr>
          <a:xfrm>
            <a:off x="7475939" y="5868623"/>
            <a:ext cx="3066865"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4 – Static and Dynamic Model</a:t>
            </a:r>
          </a:p>
        </p:txBody>
      </p:sp>
    </p:spTree>
    <p:extLst>
      <p:ext uri="{BB962C8B-B14F-4D97-AF65-F5344CB8AC3E}">
        <p14:creationId xmlns:p14="http://schemas.microsoft.com/office/powerpoint/2010/main" val="15978089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110</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Inventory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Inventory</a:t>
            </a:r>
          </a:p>
          <a:p>
            <a:pPr marL="895350" lvl="1" indent="-285750"/>
            <a:r>
              <a:rPr lang="en-US" dirty="0"/>
              <a:t>Stored for </a:t>
            </a:r>
            <a:r>
              <a:rPr lang="en-US" dirty="0">
                <a:solidFill>
                  <a:srgbClr val="4BA82E"/>
                </a:solidFill>
              </a:rPr>
              <a:t>use</a:t>
            </a:r>
            <a:r>
              <a:rPr lang="en-US" dirty="0"/>
              <a:t> in </a:t>
            </a:r>
            <a:r>
              <a:rPr lang="en-US" dirty="0">
                <a:solidFill>
                  <a:srgbClr val="4BA82E"/>
                </a:solidFill>
              </a:rPr>
              <a:t>future</a:t>
            </a:r>
            <a:r>
              <a:rPr lang="en-US" dirty="0"/>
              <a:t> (fast and flexible availability, cost minimization). </a:t>
            </a:r>
          </a:p>
          <a:p>
            <a:pPr marL="895350" lvl="1" indent="-285750"/>
            <a:r>
              <a:rPr lang="en-US" dirty="0">
                <a:solidFill>
                  <a:srgbClr val="4BA82E"/>
                </a:solidFill>
              </a:rPr>
              <a:t>Examples</a:t>
            </a:r>
            <a:r>
              <a:rPr lang="en-US" dirty="0"/>
              <a:t> of inventories: </a:t>
            </a:r>
          </a:p>
          <a:p>
            <a:pPr marL="1276350" lvl="2" indent="-285750"/>
            <a:r>
              <a:rPr lang="en-US" dirty="0"/>
              <a:t>raw material,</a:t>
            </a:r>
          </a:p>
          <a:p>
            <a:pPr marL="1276350" lvl="2" indent="-285750"/>
            <a:r>
              <a:rPr lang="en-US" dirty="0"/>
              <a:t>finished goods,</a:t>
            </a:r>
          </a:p>
          <a:p>
            <a:pPr marL="1276350" lvl="2" indent="-285750"/>
            <a:r>
              <a:rPr lang="en-US" dirty="0"/>
              <a:t>semi-finished products,</a:t>
            </a:r>
          </a:p>
          <a:p>
            <a:pPr marL="1276350" lvl="2" indent="-285750"/>
            <a:r>
              <a:rPr lang="en-US" dirty="0"/>
              <a:t>spare parts.</a:t>
            </a:r>
          </a:p>
          <a:p>
            <a:pPr marL="285750" indent="-285750">
              <a:lnSpc>
                <a:spcPct val="110000"/>
              </a:lnSpc>
              <a:buFont typeface="Wingdings" panose="05000000000000000000" pitchFamily="2" charset="2"/>
              <a:buChar char="§"/>
            </a:pPr>
            <a:r>
              <a:rPr lang="en-US" b="1" dirty="0"/>
              <a:t>Inventory management</a:t>
            </a:r>
          </a:p>
          <a:p>
            <a:pPr marL="895350" lvl="1" indent="-285750">
              <a:defRPr/>
            </a:pPr>
            <a:r>
              <a:rPr lang="en-US" dirty="0">
                <a:solidFill>
                  <a:srgbClr val="4BA82E"/>
                </a:solidFill>
              </a:rPr>
              <a:t>How</a:t>
            </a:r>
            <a:r>
              <a:rPr lang="en-US" dirty="0"/>
              <a:t> </a:t>
            </a:r>
            <a:r>
              <a:rPr lang="en-US" dirty="0">
                <a:solidFill>
                  <a:srgbClr val="4BA82E"/>
                </a:solidFill>
              </a:rPr>
              <a:t>much</a:t>
            </a:r>
            <a:r>
              <a:rPr lang="en-US" dirty="0"/>
              <a:t> to order?</a:t>
            </a:r>
          </a:p>
          <a:p>
            <a:pPr marL="895350" lvl="1" indent="-285750">
              <a:defRPr/>
            </a:pPr>
            <a:r>
              <a:rPr lang="en-US" dirty="0">
                <a:solidFill>
                  <a:srgbClr val="4BA82E"/>
                </a:solidFill>
              </a:rPr>
              <a:t>When</a:t>
            </a:r>
            <a:r>
              <a:rPr lang="en-US" dirty="0"/>
              <a:t> to order?</a:t>
            </a:r>
          </a:p>
          <a:p>
            <a:pPr marL="895350" lvl="1" indent="-285750">
              <a:defRPr/>
            </a:pPr>
            <a:r>
              <a:rPr lang="en-US" dirty="0">
                <a:solidFill>
                  <a:srgbClr val="4BA82E"/>
                </a:solidFill>
              </a:rPr>
              <a:t>Objective</a:t>
            </a:r>
            <a:r>
              <a:rPr lang="en-US" dirty="0"/>
              <a:t> – minimization of total cost.</a:t>
            </a:r>
          </a:p>
          <a:p>
            <a:pPr>
              <a:lnSpc>
                <a:spcPct val="110000"/>
              </a:lnSpc>
            </a:pPr>
            <a:endParaRPr lang="en-US" b="1" dirty="0"/>
          </a:p>
          <a:p>
            <a:pPr marL="285750" indent="-285750">
              <a:lnSpc>
                <a:spcPct val="110000"/>
              </a:lnSpc>
              <a:buFont typeface="Wingdings" panose="05000000000000000000" pitchFamily="2" charset="2"/>
              <a:buChar char="§"/>
            </a:pPr>
            <a:endParaRPr lang="en-US" b="1" dirty="0"/>
          </a:p>
          <a:p>
            <a:pPr marL="1276350" lvl="2" indent="-285750"/>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Introduction</a:t>
            </a:r>
          </a:p>
        </p:txBody>
      </p:sp>
    </p:spTree>
    <p:extLst>
      <p:ext uri="{BB962C8B-B14F-4D97-AF65-F5344CB8AC3E}">
        <p14:creationId xmlns:p14="http://schemas.microsoft.com/office/powerpoint/2010/main" val="375696488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111</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Inventory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Partial inventory cost</a:t>
            </a:r>
          </a:p>
          <a:p>
            <a:pPr marL="895350" lvl="1" indent="-285750"/>
            <a:r>
              <a:rPr lang="en-US" dirty="0">
                <a:solidFill>
                  <a:srgbClr val="4BA82E"/>
                </a:solidFill>
              </a:rPr>
              <a:t>Holding</a:t>
            </a:r>
            <a:r>
              <a:rPr lang="en-US" dirty="0"/>
              <a:t> </a:t>
            </a:r>
            <a:r>
              <a:rPr lang="en-US" dirty="0">
                <a:solidFill>
                  <a:srgbClr val="4BA82E"/>
                </a:solidFill>
              </a:rPr>
              <a:t>&amp; carrying cost</a:t>
            </a:r>
          </a:p>
          <a:p>
            <a:pPr marL="1276350" lvl="2" indent="-285750"/>
            <a:r>
              <a:rPr lang="en-US" dirty="0"/>
              <a:t>storage cost (place),</a:t>
            </a:r>
          </a:p>
          <a:p>
            <a:pPr marL="1276350" lvl="2" indent="-285750"/>
            <a:r>
              <a:rPr lang="en-US" dirty="0"/>
              <a:t>store keeping operations (movement),</a:t>
            </a:r>
          </a:p>
          <a:p>
            <a:pPr marL="1276350" lvl="2" indent="-285750"/>
            <a:r>
              <a:rPr lang="en-US" dirty="0"/>
              <a:t>insurance &amp; taxes,</a:t>
            </a:r>
          </a:p>
          <a:p>
            <a:pPr marL="1276350" lvl="2" indent="-285750"/>
            <a:r>
              <a:rPr lang="en-US" dirty="0"/>
              <a:t>interest (investment),</a:t>
            </a:r>
          </a:p>
          <a:p>
            <a:pPr marL="1276350" lvl="2" indent="-285750"/>
            <a:r>
              <a:rPr lang="en-US" dirty="0"/>
              <a:t>spoilage &amp; obsolescence.</a:t>
            </a:r>
          </a:p>
          <a:p>
            <a:pPr marL="895350" lvl="1" indent="-285750"/>
            <a:r>
              <a:rPr lang="en-US" dirty="0">
                <a:solidFill>
                  <a:srgbClr val="4BA82E"/>
                </a:solidFill>
              </a:rPr>
              <a:t>Ordering cost </a:t>
            </a:r>
          </a:p>
          <a:p>
            <a:pPr marL="1276350" lvl="2" indent="-285750">
              <a:defRPr/>
            </a:pPr>
            <a:r>
              <a:rPr lang="en-US" dirty="0"/>
              <a:t>transport,</a:t>
            </a:r>
          </a:p>
          <a:p>
            <a:pPr marL="1276350" lvl="2" indent="-285750">
              <a:defRPr/>
            </a:pPr>
            <a:r>
              <a:rPr lang="en-US" dirty="0"/>
              <a:t>commission,</a:t>
            </a:r>
          </a:p>
          <a:p>
            <a:pPr marL="1276350" lvl="2" indent="-285750">
              <a:defRPr/>
            </a:pPr>
            <a:r>
              <a:rPr lang="en-US" dirty="0"/>
              <a:t>customs charge,</a:t>
            </a:r>
          </a:p>
          <a:p>
            <a:pPr marL="1276350" lvl="2" indent="-285750">
              <a:defRPr/>
            </a:pPr>
            <a:r>
              <a:rPr lang="en-US" dirty="0"/>
              <a:t>insurance.</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Introduction</a:t>
            </a:r>
          </a:p>
        </p:txBody>
      </p:sp>
    </p:spTree>
    <p:extLst>
      <p:ext uri="{BB962C8B-B14F-4D97-AF65-F5344CB8AC3E}">
        <p14:creationId xmlns:p14="http://schemas.microsoft.com/office/powerpoint/2010/main" val="149341462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112</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Inventory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Inventory level</a:t>
            </a:r>
          </a:p>
          <a:p>
            <a:pPr marL="895350" lvl="1" indent="-285750"/>
            <a:r>
              <a:rPr lang="en-US" dirty="0">
                <a:solidFill>
                  <a:srgbClr val="4BA82E"/>
                </a:solidFill>
              </a:rPr>
              <a:t>Available</a:t>
            </a:r>
            <a:r>
              <a:rPr lang="en-US" dirty="0"/>
              <a:t> </a:t>
            </a:r>
            <a:r>
              <a:rPr lang="en-US" dirty="0">
                <a:solidFill>
                  <a:srgbClr val="4BA82E"/>
                </a:solidFill>
              </a:rPr>
              <a:t>size</a:t>
            </a:r>
            <a:r>
              <a:rPr lang="en-US" dirty="0"/>
              <a:t> of the inventory (a number of stocked items, amount of  stocked material, etc.).</a:t>
            </a:r>
          </a:p>
          <a:p>
            <a:pPr marL="285750" indent="-285750">
              <a:lnSpc>
                <a:spcPct val="110000"/>
              </a:lnSpc>
              <a:buFont typeface="Wingdings" panose="05000000000000000000" pitchFamily="2" charset="2"/>
              <a:buChar char="§"/>
            </a:pPr>
            <a:r>
              <a:rPr lang="en-US" b="1" dirty="0"/>
              <a:t>Demand</a:t>
            </a:r>
          </a:p>
          <a:p>
            <a:pPr marL="895350" lvl="1" indent="-285750"/>
            <a:r>
              <a:rPr lang="en-US" dirty="0">
                <a:solidFill>
                  <a:srgbClr val="4BA82E"/>
                </a:solidFill>
              </a:rPr>
              <a:t>Rate</a:t>
            </a:r>
            <a:r>
              <a:rPr lang="en-US" dirty="0"/>
              <a:t> </a:t>
            </a:r>
            <a:r>
              <a:rPr lang="en-US" dirty="0">
                <a:solidFill>
                  <a:srgbClr val="4BA82E"/>
                </a:solidFill>
              </a:rPr>
              <a:t>of</a:t>
            </a:r>
            <a:r>
              <a:rPr lang="en-US" dirty="0"/>
              <a:t> </a:t>
            </a:r>
            <a:r>
              <a:rPr lang="en-US" dirty="0">
                <a:solidFill>
                  <a:srgbClr val="4BA82E"/>
                </a:solidFill>
              </a:rPr>
              <a:t>demand</a:t>
            </a:r>
            <a:r>
              <a:rPr lang="en-US" dirty="0"/>
              <a:t> – amount of items or material required within a period.</a:t>
            </a:r>
          </a:p>
          <a:p>
            <a:pPr marL="285750" indent="-285750">
              <a:lnSpc>
                <a:spcPct val="110000"/>
              </a:lnSpc>
              <a:buFont typeface="Wingdings" panose="05000000000000000000" pitchFamily="2" charset="2"/>
              <a:buChar char="§"/>
            </a:pPr>
            <a:r>
              <a:rPr lang="en-US" b="1" dirty="0"/>
              <a:t>Depletion</a:t>
            </a:r>
          </a:p>
          <a:p>
            <a:pPr marL="895350" lvl="1" indent="-285750"/>
            <a:r>
              <a:rPr lang="en-US" dirty="0">
                <a:solidFill>
                  <a:srgbClr val="4BA82E"/>
                </a:solidFill>
              </a:rPr>
              <a:t>Depletion</a:t>
            </a:r>
            <a:r>
              <a:rPr lang="en-US" dirty="0"/>
              <a:t> </a:t>
            </a:r>
            <a:r>
              <a:rPr lang="en-US" dirty="0">
                <a:solidFill>
                  <a:srgbClr val="4BA82E"/>
                </a:solidFill>
              </a:rPr>
              <a:t>rate</a:t>
            </a:r>
            <a:r>
              <a:rPr lang="en-US" dirty="0"/>
              <a:t> – amount of stocked items or material moved from the warehouse, it is derived from the rate of demand.</a:t>
            </a:r>
          </a:p>
          <a:p>
            <a:pPr marL="895350" lvl="1" indent="-285750"/>
            <a:r>
              <a:rPr lang="en-US" dirty="0">
                <a:solidFill>
                  <a:srgbClr val="4BA82E"/>
                </a:solidFill>
              </a:rPr>
              <a:t>Decreasing</a:t>
            </a:r>
            <a:r>
              <a:rPr lang="en-US" dirty="0"/>
              <a:t> inventory level.</a:t>
            </a:r>
          </a:p>
          <a:p>
            <a:pPr marL="285750" indent="-285750">
              <a:lnSpc>
                <a:spcPct val="110000"/>
              </a:lnSpc>
              <a:buFont typeface="Wingdings" panose="05000000000000000000" pitchFamily="2" charset="2"/>
              <a:buChar char="§"/>
            </a:pPr>
            <a:r>
              <a:rPr lang="en-US" b="1" dirty="0"/>
              <a:t>Replenishment</a:t>
            </a:r>
          </a:p>
          <a:p>
            <a:pPr marL="895350" lvl="1" indent="-285750"/>
            <a:r>
              <a:rPr lang="en-US" dirty="0">
                <a:solidFill>
                  <a:srgbClr val="4BA82E"/>
                </a:solidFill>
              </a:rPr>
              <a:t>Movement</a:t>
            </a:r>
            <a:r>
              <a:rPr lang="en-US" dirty="0"/>
              <a:t> of delivered items or material </a:t>
            </a:r>
            <a:r>
              <a:rPr lang="en-US" dirty="0">
                <a:solidFill>
                  <a:srgbClr val="4BA82E"/>
                </a:solidFill>
              </a:rPr>
              <a:t>into</a:t>
            </a:r>
            <a:r>
              <a:rPr lang="en-US" dirty="0"/>
              <a:t> the </a:t>
            </a:r>
            <a:r>
              <a:rPr lang="en-US" dirty="0">
                <a:solidFill>
                  <a:srgbClr val="4BA82E"/>
                </a:solidFill>
              </a:rPr>
              <a:t>warehouse</a:t>
            </a:r>
            <a:r>
              <a:rPr lang="en-US" dirty="0"/>
              <a:t>.</a:t>
            </a:r>
          </a:p>
          <a:p>
            <a:pPr marL="895350" lvl="1" indent="-285750"/>
            <a:r>
              <a:rPr lang="en-US" dirty="0">
                <a:solidFill>
                  <a:srgbClr val="4BA82E"/>
                </a:solidFill>
              </a:rPr>
              <a:t>Increasing</a:t>
            </a:r>
            <a:r>
              <a:rPr lang="en-US" dirty="0"/>
              <a:t> inventory level.</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Introduction</a:t>
            </a:r>
          </a:p>
        </p:txBody>
      </p:sp>
    </p:spTree>
    <p:extLst>
      <p:ext uri="{BB962C8B-B14F-4D97-AF65-F5344CB8AC3E}">
        <p14:creationId xmlns:p14="http://schemas.microsoft.com/office/powerpoint/2010/main" val="206740641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113</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Inventory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Reordering</a:t>
            </a:r>
          </a:p>
          <a:p>
            <a:pPr marL="895350" lvl="1" indent="-285750"/>
            <a:r>
              <a:rPr lang="en-US" dirty="0">
                <a:solidFill>
                  <a:srgbClr val="4BA82E"/>
                </a:solidFill>
              </a:rPr>
              <a:t>Lead</a:t>
            </a:r>
            <a:r>
              <a:rPr lang="en-US" dirty="0"/>
              <a:t> </a:t>
            </a:r>
            <a:r>
              <a:rPr lang="en-US" dirty="0">
                <a:solidFill>
                  <a:srgbClr val="4BA82E"/>
                </a:solidFill>
              </a:rPr>
              <a:t>time</a:t>
            </a:r>
            <a:r>
              <a:rPr lang="en-US" dirty="0"/>
              <a:t> – time interval between placing the order and delivery (receiving shipment).</a:t>
            </a:r>
          </a:p>
          <a:p>
            <a:pPr marL="895350" lvl="1" indent="-285750"/>
            <a:r>
              <a:rPr lang="en-US" dirty="0">
                <a:solidFill>
                  <a:srgbClr val="4BA82E"/>
                </a:solidFill>
              </a:rPr>
              <a:t>Reorder</a:t>
            </a:r>
            <a:r>
              <a:rPr lang="en-US" dirty="0"/>
              <a:t> </a:t>
            </a:r>
            <a:r>
              <a:rPr lang="en-US" dirty="0">
                <a:solidFill>
                  <a:srgbClr val="4BA82E"/>
                </a:solidFill>
              </a:rPr>
              <a:t>point</a:t>
            </a:r>
            <a:r>
              <a:rPr lang="en-US" dirty="0"/>
              <a:t> – inventory level at reordering. </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Introduction</a:t>
            </a:r>
          </a:p>
        </p:txBody>
      </p:sp>
      <p:pic>
        <p:nvPicPr>
          <p:cNvPr id="7" name="Obrázek 6">
            <a:extLst>
              <a:ext uri="{FF2B5EF4-FFF2-40B4-BE49-F238E27FC236}">
                <a16:creationId xmlns:a16="http://schemas.microsoft.com/office/drawing/2014/main" id="{1836A991-E511-4BFC-B33A-91F744DF605F}"/>
              </a:ext>
            </a:extLst>
          </p:cNvPr>
          <p:cNvPicPr>
            <a:picLocks noChangeAspect="1"/>
          </p:cNvPicPr>
          <p:nvPr/>
        </p:nvPicPr>
        <p:blipFill>
          <a:blip r:embed="rId2"/>
          <a:stretch>
            <a:fillRect/>
          </a:stretch>
        </p:blipFill>
        <p:spPr>
          <a:xfrm>
            <a:off x="1761251" y="2911013"/>
            <a:ext cx="5532310" cy="2011319"/>
          </a:xfrm>
          <a:prstGeom prst="rect">
            <a:avLst/>
          </a:prstGeom>
        </p:spPr>
      </p:pic>
      <p:sp>
        <p:nvSpPr>
          <p:cNvPr id="10" name="Obdélník 9">
            <a:extLst>
              <a:ext uri="{FF2B5EF4-FFF2-40B4-BE49-F238E27FC236}">
                <a16:creationId xmlns:a16="http://schemas.microsoft.com/office/drawing/2014/main" id="{F4D355FC-3350-4DAA-8934-A5AA1FBDBC86}"/>
              </a:ext>
            </a:extLst>
          </p:cNvPr>
          <p:cNvSpPr/>
          <p:nvPr/>
        </p:nvSpPr>
        <p:spPr>
          <a:xfrm>
            <a:off x="1761251" y="5120086"/>
            <a:ext cx="2640466"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32 – Reordering process</a:t>
            </a:r>
          </a:p>
        </p:txBody>
      </p:sp>
    </p:spTree>
    <p:extLst>
      <p:ext uri="{BB962C8B-B14F-4D97-AF65-F5344CB8AC3E}">
        <p14:creationId xmlns:p14="http://schemas.microsoft.com/office/powerpoint/2010/main" val="281863079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114</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Inventory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Shortage (stockout)</a:t>
            </a:r>
          </a:p>
          <a:p>
            <a:pPr marL="895350" lvl="1" indent="-285750"/>
            <a:r>
              <a:rPr lang="en-US" dirty="0"/>
              <a:t>Empty warehouse leads to </a:t>
            </a:r>
            <a:r>
              <a:rPr lang="en-US" dirty="0">
                <a:solidFill>
                  <a:srgbClr val="4BA82E"/>
                </a:solidFill>
              </a:rPr>
              <a:t>unsatisfied</a:t>
            </a:r>
            <a:r>
              <a:rPr lang="en-US" dirty="0"/>
              <a:t> </a:t>
            </a:r>
            <a:r>
              <a:rPr lang="en-US" dirty="0">
                <a:solidFill>
                  <a:srgbClr val="4BA82E"/>
                </a:solidFill>
              </a:rPr>
              <a:t>demand</a:t>
            </a:r>
            <a:r>
              <a:rPr lang="en-US" dirty="0"/>
              <a:t> (if there is no requirement during stockout period this is not registered as the shortage).</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Introduction</a:t>
            </a:r>
          </a:p>
        </p:txBody>
      </p:sp>
      <p:sp>
        <p:nvSpPr>
          <p:cNvPr id="10" name="Obdélník 9">
            <a:extLst>
              <a:ext uri="{FF2B5EF4-FFF2-40B4-BE49-F238E27FC236}">
                <a16:creationId xmlns:a16="http://schemas.microsoft.com/office/drawing/2014/main" id="{F4D355FC-3350-4DAA-8934-A5AA1FBDBC86}"/>
              </a:ext>
            </a:extLst>
          </p:cNvPr>
          <p:cNvSpPr/>
          <p:nvPr/>
        </p:nvSpPr>
        <p:spPr>
          <a:xfrm>
            <a:off x="1998741" y="5641321"/>
            <a:ext cx="1725152"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33 – Shortage</a:t>
            </a:r>
          </a:p>
        </p:txBody>
      </p:sp>
      <p:pic>
        <p:nvPicPr>
          <p:cNvPr id="11" name="Obrázek 10">
            <a:extLst>
              <a:ext uri="{FF2B5EF4-FFF2-40B4-BE49-F238E27FC236}">
                <a16:creationId xmlns:a16="http://schemas.microsoft.com/office/drawing/2014/main" id="{E1C4E41C-B4E2-4ABF-B2B0-483FC12E7161}"/>
              </a:ext>
            </a:extLst>
          </p:cNvPr>
          <p:cNvPicPr>
            <a:picLocks noChangeAspect="1"/>
          </p:cNvPicPr>
          <p:nvPr/>
        </p:nvPicPr>
        <p:blipFill>
          <a:blip r:embed="rId2"/>
          <a:stretch>
            <a:fillRect/>
          </a:stretch>
        </p:blipFill>
        <p:spPr>
          <a:xfrm>
            <a:off x="1998741" y="2474443"/>
            <a:ext cx="5336555" cy="3047570"/>
          </a:xfrm>
          <a:prstGeom prst="rect">
            <a:avLst/>
          </a:prstGeom>
        </p:spPr>
      </p:pic>
    </p:spTree>
    <p:extLst>
      <p:ext uri="{BB962C8B-B14F-4D97-AF65-F5344CB8AC3E}">
        <p14:creationId xmlns:p14="http://schemas.microsoft.com/office/powerpoint/2010/main" val="144949428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115</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Inventory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Safety stock</a:t>
            </a:r>
          </a:p>
          <a:p>
            <a:pPr marL="895350" lvl="1" indent="-285750"/>
            <a:r>
              <a:rPr lang="en-US" dirty="0"/>
              <a:t>In case of </a:t>
            </a:r>
            <a:r>
              <a:rPr lang="en-US" dirty="0">
                <a:solidFill>
                  <a:srgbClr val="4BA82E"/>
                </a:solidFill>
              </a:rPr>
              <a:t>probabilistic</a:t>
            </a:r>
            <a:r>
              <a:rPr lang="en-US" dirty="0"/>
              <a:t> </a:t>
            </a:r>
            <a:r>
              <a:rPr lang="en-US" dirty="0">
                <a:solidFill>
                  <a:srgbClr val="4BA82E"/>
                </a:solidFill>
              </a:rPr>
              <a:t>demand</a:t>
            </a:r>
            <a:r>
              <a:rPr lang="en-US" dirty="0"/>
              <a:t>.</a:t>
            </a:r>
          </a:p>
          <a:p>
            <a:pPr marL="895350" lvl="1" indent="-285750"/>
            <a:r>
              <a:rPr lang="en-US" dirty="0">
                <a:solidFill>
                  <a:srgbClr val="4BA82E"/>
                </a:solidFill>
              </a:rPr>
              <a:t>Buffer</a:t>
            </a:r>
            <a:r>
              <a:rPr lang="en-US" dirty="0"/>
              <a:t> is being built to </a:t>
            </a:r>
            <a:r>
              <a:rPr lang="en-US" dirty="0">
                <a:solidFill>
                  <a:srgbClr val="4BA82E"/>
                </a:solidFill>
              </a:rPr>
              <a:t>prevent</a:t>
            </a:r>
            <a:r>
              <a:rPr lang="en-US" dirty="0"/>
              <a:t> </a:t>
            </a:r>
            <a:r>
              <a:rPr lang="en-US" dirty="0">
                <a:solidFill>
                  <a:srgbClr val="4BA82E"/>
                </a:solidFill>
              </a:rPr>
              <a:t>shortage</a:t>
            </a:r>
            <a:r>
              <a:rPr lang="en-US" dirty="0"/>
              <a:t>. Generally, it is not possible to completely eliminate shortage (it depends on the type of probability distribution of demand).</a:t>
            </a:r>
          </a:p>
          <a:p>
            <a:pPr marL="285750" lvl="0" indent="-285750">
              <a:lnSpc>
                <a:spcPct val="110000"/>
              </a:lnSpc>
              <a:buFont typeface="Wingdings" panose="05000000000000000000" pitchFamily="2" charset="2"/>
              <a:buChar char="§"/>
            </a:pPr>
            <a:r>
              <a:rPr lang="en-US" b="1" dirty="0"/>
              <a:t>Deterministic models</a:t>
            </a:r>
          </a:p>
          <a:p>
            <a:pPr marL="895350" lvl="1" indent="-285750"/>
            <a:r>
              <a:rPr lang="en-US" dirty="0">
                <a:solidFill>
                  <a:srgbClr val="4BA82E"/>
                </a:solidFill>
              </a:rPr>
              <a:t>All</a:t>
            </a:r>
            <a:r>
              <a:rPr lang="en-US" dirty="0"/>
              <a:t> </a:t>
            </a:r>
            <a:r>
              <a:rPr lang="en-US" dirty="0">
                <a:solidFill>
                  <a:srgbClr val="4BA82E"/>
                </a:solidFill>
              </a:rPr>
              <a:t>parameters</a:t>
            </a:r>
            <a:r>
              <a:rPr lang="en-US" dirty="0"/>
              <a:t> are known </a:t>
            </a:r>
            <a:r>
              <a:rPr lang="en-US" dirty="0">
                <a:solidFill>
                  <a:srgbClr val="4BA82E"/>
                </a:solidFill>
              </a:rPr>
              <a:t>with</a:t>
            </a:r>
            <a:r>
              <a:rPr lang="en-US" dirty="0"/>
              <a:t> </a:t>
            </a:r>
            <a:r>
              <a:rPr lang="en-US" dirty="0">
                <a:solidFill>
                  <a:srgbClr val="4BA82E"/>
                </a:solidFill>
              </a:rPr>
              <a:t>certainty</a:t>
            </a:r>
            <a:r>
              <a:rPr lang="en-US" dirty="0"/>
              <a:t> (especially rate of demand and lead time).</a:t>
            </a:r>
          </a:p>
          <a:p>
            <a:pPr marL="285750" lvl="0" indent="-285750">
              <a:lnSpc>
                <a:spcPct val="110000"/>
              </a:lnSpc>
              <a:buFont typeface="Wingdings" panose="05000000000000000000" pitchFamily="2" charset="2"/>
              <a:buChar char="§"/>
            </a:pPr>
            <a:r>
              <a:rPr lang="en-US" b="1" dirty="0"/>
              <a:t>Probabilistic models</a:t>
            </a:r>
          </a:p>
          <a:p>
            <a:pPr marL="895350" lvl="1" indent="-285750"/>
            <a:r>
              <a:rPr lang="en-US" dirty="0">
                <a:solidFill>
                  <a:srgbClr val="4BA82E"/>
                </a:solidFill>
              </a:rPr>
              <a:t>Some</a:t>
            </a:r>
            <a:r>
              <a:rPr lang="en-US" dirty="0"/>
              <a:t> </a:t>
            </a:r>
            <a:r>
              <a:rPr lang="en-US" dirty="0">
                <a:solidFill>
                  <a:srgbClr val="4BA82E"/>
                </a:solidFill>
              </a:rPr>
              <a:t>parameters</a:t>
            </a:r>
            <a:r>
              <a:rPr lang="en-US" dirty="0"/>
              <a:t> are the values of </a:t>
            </a:r>
            <a:r>
              <a:rPr lang="en-US" dirty="0">
                <a:solidFill>
                  <a:srgbClr val="4BA82E"/>
                </a:solidFill>
              </a:rPr>
              <a:t>random</a:t>
            </a:r>
            <a:r>
              <a:rPr lang="en-US" dirty="0"/>
              <a:t> </a:t>
            </a:r>
            <a:r>
              <a:rPr lang="en-US" dirty="0">
                <a:solidFill>
                  <a:srgbClr val="4BA82E"/>
                </a:solidFill>
              </a:rPr>
              <a:t>variables</a:t>
            </a:r>
            <a:r>
              <a:rPr lang="en-US" dirty="0"/>
              <a:t>.</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Introduction</a:t>
            </a:r>
          </a:p>
        </p:txBody>
      </p:sp>
    </p:spTree>
    <p:extLst>
      <p:ext uri="{BB962C8B-B14F-4D97-AF65-F5344CB8AC3E}">
        <p14:creationId xmlns:p14="http://schemas.microsoft.com/office/powerpoint/2010/main" val="180106413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116</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Inventory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Demand classification</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Introduction</a:t>
            </a:r>
          </a:p>
        </p:txBody>
      </p:sp>
      <p:sp>
        <p:nvSpPr>
          <p:cNvPr id="10" name="Obdélník 9">
            <a:extLst>
              <a:ext uri="{FF2B5EF4-FFF2-40B4-BE49-F238E27FC236}">
                <a16:creationId xmlns:a16="http://schemas.microsoft.com/office/drawing/2014/main" id="{F4D355FC-3350-4DAA-8934-A5AA1FBDBC86}"/>
              </a:ext>
            </a:extLst>
          </p:cNvPr>
          <p:cNvSpPr/>
          <p:nvPr/>
        </p:nvSpPr>
        <p:spPr>
          <a:xfrm>
            <a:off x="1252597" y="5314436"/>
            <a:ext cx="2837636"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34 – Demand classification</a:t>
            </a:r>
          </a:p>
        </p:txBody>
      </p:sp>
      <p:pic>
        <p:nvPicPr>
          <p:cNvPr id="12" name="Obrázek 11">
            <a:extLst>
              <a:ext uri="{FF2B5EF4-FFF2-40B4-BE49-F238E27FC236}">
                <a16:creationId xmlns:a16="http://schemas.microsoft.com/office/drawing/2014/main" id="{77DCECC1-6F49-4CF1-90E3-3BC04D92B02A}"/>
              </a:ext>
            </a:extLst>
          </p:cNvPr>
          <p:cNvPicPr>
            <a:picLocks noChangeAspect="1"/>
          </p:cNvPicPr>
          <p:nvPr/>
        </p:nvPicPr>
        <p:blipFill>
          <a:blip r:embed="rId2"/>
          <a:stretch>
            <a:fillRect/>
          </a:stretch>
        </p:blipFill>
        <p:spPr>
          <a:xfrm>
            <a:off x="1252597" y="2228738"/>
            <a:ext cx="5693989" cy="2806063"/>
          </a:xfrm>
          <a:prstGeom prst="rect">
            <a:avLst/>
          </a:prstGeom>
        </p:spPr>
      </p:pic>
      <p:sp>
        <p:nvSpPr>
          <p:cNvPr id="13" name="Zástupný text 4">
            <a:extLst>
              <a:ext uri="{FF2B5EF4-FFF2-40B4-BE49-F238E27FC236}">
                <a16:creationId xmlns:a16="http://schemas.microsoft.com/office/drawing/2014/main" id="{D66DF673-23A5-4371-9997-C6CEEF26D898}"/>
              </a:ext>
            </a:extLst>
          </p:cNvPr>
          <p:cNvSpPr txBox="1">
            <a:spLocks/>
          </p:cNvSpPr>
          <p:nvPr/>
        </p:nvSpPr>
        <p:spPr>
          <a:xfrm>
            <a:off x="7098943" y="2103232"/>
            <a:ext cx="4696612" cy="368813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rgbClr val="D9D9D9"/>
              </a:buClr>
              <a:buSzTx/>
              <a:buFont typeface="Wingdings"/>
              <a:buNone/>
              <a:defRPr sz="1600" kern="1200">
                <a:solidFill>
                  <a:schemeClr val="tx1"/>
                </a:solidFill>
                <a:latin typeface="Arial" panose="020B0604020202020204" pitchFamily="34" charset="0"/>
                <a:ea typeface="+mn-ea"/>
                <a:cs typeface="Arial" panose="020B0604020202020204" pitchFamily="34" charset="0"/>
              </a:defRPr>
            </a:lvl1pPr>
            <a:lvl2pPr marL="609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990600" indent="-228600" algn="l" defTabSz="914400" rtl="0" eaLnBrk="1" latinLnBrk="0" hangingPunct="1">
              <a:lnSpc>
                <a:spcPct val="100000"/>
              </a:lnSpc>
              <a:spcBef>
                <a:spcPts val="500"/>
              </a:spcBef>
              <a:buClr>
                <a:schemeClr val="bg1">
                  <a:lumMod val="75000"/>
                </a:schemeClr>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371600" indent="-228600" algn="l" defTabSz="914400" rtl="0" eaLnBrk="1" latinLnBrk="0" hangingPunct="1">
              <a:lnSpc>
                <a:spcPct val="100000"/>
              </a:lnSpc>
              <a:spcBef>
                <a:spcPts val="500"/>
              </a:spcBef>
              <a:buClr>
                <a:schemeClr val="bg1">
                  <a:lumMod val="75000"/>
                </a:schemeClr>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1752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133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10000"/>
              </a:lnSpc>
              <a:buFont typeface="Wingdings" panose="05000000000000000000" pitchFamily="2" charset="2"/>
              <a:buChar char="§"/>
            </a:pPr>
            <a:r>
              <a:rPr lang="en-US" b="1" dirty="0"/>
              <a:t>Static demand</a:t>
            </a:r>
          </a:p>
          <a:p>
            <a:pPr marL="895350" lvl="1" indent="-285750"/>
            <a:r>
              <a:rPr lang="en-US" dirty="0">
                <a:solidFill>
                  <a:srgbClr val="4BA82E"/>
                </a:solidFill>
              </a:rPr>
              <a:t>Rate</a:t>
            </a:r>
            <a:r>
              <a:rPr lang="en-US" dirty="0"/>
              <a:t> </a:t>
            </a:r>
            <a:r>
              <a:rPr lang="en-US" dirty="0">
                <a:solidFill>
                  <a:srgbClr val="4BA82E"/>
                </a:solidFill>
              </a:rPr>
              <a:t>of</a:t>
            </a:r>
            <a:r>
              <a:rPr lang="en-US" dirty="0"/>
              <a:t> </a:t>
            </a:r>
            <a:r>
              <a:rPr lang="en-US" dirty="0">
                <a:solidFill>
                  <a:srgbClr val="4BA82E"/>
                </a:solidFill>
              </a:rPr>
              <a:t>demand</a:t>
            </a:r>
            <a:r>
              <a:rPr lang="en-US" dirty="0"/>
              <a:t> is </a:t>
            </a:r>
            <a:r>
              <a:rPr lang="en-US" dirty="0">
                <a:solidFill>
                  <a:srgbClr val="4BA82E"/>
                </a:solidFill>
              </a:rPr>
              <a:t>known</a:t>
            </a:r>
            <a:r>
              <a:rPr lang="en-US" dirty="0"/>
              <a:t> </a:t>
            </a:r>
            <a:r>
              <a:rPr lang="en-US" dirty="0">
                <a:solidFill>
                  <a:srgbClr val="4BA82E"/>
                </a:solidFill>
              </a:rPr>
              <a:t>with</a:t>
            </a:r>
            <a:r>
              <a:rPr lang="en-US" dirty="0"/>
              <a:t> </a:t>
            </a:r>
            <a:r>
              <a:rPr lang="en-US" dirty="0">
                <a:solidFill>
                  <a:srgbClr val="4BA82E"/>
                </a:solidFill>
              </a:rPr>
              <a:t>certainty</a:t>
            </a:r>
            <a:r>
              <a:rPr lang="en-US" dirty="0"/>
              <a:t> and it is </a:t>
            </a:r>
            <a:r>
              <a:rPr lang="en-US" dirty="0">
                <a:solidFill>
                  <a:srgbClr val="4BA82E"/>
                </a:solidFill>
              </a:rPr>
              <a:t>constant</a:t>
            </a:r>
            <a:r>
              <a:rPr lang="en-US" dirty="0"/>
              <a:t> in time.</a:t>
            </a:r>
            <a:endParaRPr lang="cs-CZ" dirty="0"/>
          </a:p>
          <a:p>
            <a:pPr marL="285750" indent="-285750">
              <a:lnSpc>
                <a:spcPct val="110000"/>
              </a:lnSpc>
              <a:buFont typeface="Wingdings" panose="05000000000000000000" pitchFamily="2" charset="2"/>
              <a:buChar char="§"/>
            </a:pPr>
            <a:r>
              <a:rPr lang="en-US" b="1" dirty="0"/>
              <a:t>Dynamic demand</a:t>
            </a:r>
          </a:p>
          <a:p>
            <a:pPr marL="895350" lvl="1" indent="-285750"/>
            <a:r>
              <a:rPr lang="en-US" dirty="0">
                <a:solidFill>
                  <a:srgbClr val="4BA82E"/>
                </a:solidFill>
              </a:rPr>
              <a:t>Rate</a:t>
            </a:r>
            <a:r>
              <a:rPr lang="en-US" dirty="0"/>
              <a:t> </a:t>
            </a:r>
            <a:r>
              <a:rPr lang="en-US" dirty="0">
                <a:solidFill>
                  <a:srgbClr val="4BA82E"/>
                </a:solidFill>
              </a:rPr>
              <a:t>of</a:t>
            </a:r>
            <a:r>
              <a:rPr lang="en-US" dirty="0"/>
              <a:t> </a:t>
            </a:r>
            <a:r>
              <a:rPr lang="en-US" dirty="0">
                <a:solidFill>
                  <a:srgbClr val="4BA82E"/>
                </a:solidFill>
              </a:rPr>
              <a:t>demand</a:t>
            </a:r>
            <a:r>
              <a:rPr lang="en-US" dirty="0"/>
              <a:t> is </a:t>
            </a:r>
            <a:r>
              <a:rPr lang="en-US" dirty="0">
                <a:solidFill>
                  <a:srgbClr val="4BA82E"/>
                </a:solidFill>
              </a:rPr>
              <a:t>known</a:t>
            </a:r>
            <a:r>
              <a:rPr lang="en-US" dirty="0"/>
              <a:t> </a:t>
            </a:r>
            <a:r>
              <a:rPr lang="en-US" dirty="0">
                <a:solidFill>
                  <a:srgbClr val="4BA82E"/>
                </a:solidFill>
              </a:rPr>
              <a:t>with</a:t>
            </a:r>
            <a:r>
              <a:rPr lang="en-US" dirty="0"/>
              <a:t> </a:t>
            </a:r>
            <a:r>
              <a:rPr lang="en-US" dirty="0">
                <a:solidFill>
                  <a:srgbClr val="4BA82E"/>
                </a:solidFill>
              </a:rPr>
              <a:t>certainty</a:t>
            </a:r>
            <a:r>
              <a:rPr lang="en-US" dirty="0"/>
              <a:t> and it is </a:t>
            </a:r>
            <a:r>
              <a:rPr lang="en-US" dirty="0">
                <a:solidFill>
                  <a:srgbClr val="4BA82E"/>
                </a:solidFill>
              </a:rPr>
              <a:t>not</a:t>
            </a:r>
            <a:r>
              <a:rPr lang="en-US" dirty="0"/>
              <a:t> </a:t>
            </a:r>
            <a:r>
              <a:rPr lang="en-US" dirty="0">
                <a:solidFill>
                  <a:srgbClr val="4BA82E"/>
                </a:solidFill>
              </a:rPr>
              <a:t>constant</a:t>
            </a:r>
            <a:r>
              <a:rPr lang="en-US" dirty="0"/>
              <a:t> in time.</a:t>
            </a:r>
          </a:p>
          <a:p>
            <a:pPr marL="285750" indent="-285750">
              <a:lnSpc>
                <a:spcPct val="110000"/>
              </a:lnSpc>
              <a:buFont typeface="Wingdings" panose="05000000000000000000" pitchFamily="2" charset="2"/>
              <a:buChar char="§"/>
            </a:pPr>
            <a:r>
              <a:rPr lang="en-US" b="1" dirty="0"/>
              <a:t>Stationary demand</a:t>
            </a:r>
          </a:p>
          <a:p>
            <a:pPr marL="895350" lvl="1" indent="-285750"/>
            <a:r>
              <a:rPr lang="en-US" dirty="0">
                <a:solidFill>
                  <a:srgbClr val="4BA82E"/>
                </a:solidFill>
              </a:rPr>
              <a:t>Probability</a:t>
            </a:r>
            <a:r>
              <a:rPr lang="en-US" dirty="0"/>
              <a:t> </a:t>
            </a:r>
            <a:r>
              <a:rPr lang="en-US" dirty="0">
                <a:solidFill>
                  <a:srgbClr val="4BA82E"/>
                </a:solidFill>
              </a:rPr>
              <a:t>distribution</a:t>
            </a:r>
            <a:r>
              <a:rPr lang="en-US" dirty="0"/>
              <a:t> is </a:t>
            </a:r>
            <a:r>
              <a:rPr lang="en-US" dirty="0">
                <a:solidFill>
                  <a:srgbClr val="4BA82E"/>
                </a:solidFill>
              </a:rPr>
              <a:t>unchanged</a:t>
            </a:r>
            <a:r>
              <a:rPr lang="en-US" dirty="0"/>
              <a:t> over time.</a:t>
            </a:r>
            <a:endParaRPr lang="cs-CZ" dirty="0"/>
          </a:p>
          <a:p>
            <a:pPr marL="285750" indent="-285750">
              <a:lnSpc>
                <a:spcPct val="110000"/>
              </a:lnSpc>
              <a:buFont typeface="Wingdings" panose="05000000000000000000" pitchFamily="2" charset="2"/>
              <a:buChar char="§"/>
            </a:pPr>
            <a:r>
              <a:rPr lang="en-US" b="1" dirty="0"/>
              <a:t>Nonstationary demand</a:t>
            </a:r>
          </a:p>
          <a:p>
            <a:pPr marL="895350" lvl="1" indent="-285750"/>
            <a:r>
              <a:rPr lang="en-US" dirty="0">
                <a:solidFill>
                  <a:srgbClr val="4BA82E"/>
                </a:solidFill>
              </a:rPr>
              <a:t>Probability</a:t>
            </a:r>
            <a:r>
              <a:rPr lang="en-US" dirty="0"/>
              <a:t> </a:t>
            </a:r>
            <a:r>
              <a:rPr lang="en-US" dirty="0">
                <a:solidFill>
                  <a:srgbClr val="4BA82E"/>
                </a:solidFill>
              </a:rPr>
              <a:t>distribution</a:t>
            </a:r>
            <a:r>
              <a:rPr lang="en-US" dirty="0"/>
              <a:t> </a:t>
            </a:r>
            <a:r>
              <a:rPr lang="en-US" dirty="0">
                <a:solidFill>
                  <a:srgbClr val="4BA82E"/>
                </a:solidFill>
              </a:rPr>
              <a:t>varies</a:t>
            </a:r>
            <a:r>
              <a:rPr lang="en-US" dirty="0"/>
              <a:t> in time</a:t>
            </a:r>
            <a:r>
              <a:rPr lang="cs-CZ" dirty="0"/>
              <a:t>.</a:t>
            </a:r>
            <a:endParaRPr lang="en-US" dirty="0"/>
          </a:p>
        </p:txBody>
      </p:sp>
    </p:spTree>
    <p:extLst>
      <p:ext uri="{BB962C8B-B14F-4D97-AF65-F5344CB8AC3E}">
        <p14:creationId xmlns:p14="http://schemas.microsoft.com/office/powerpoint/2010/main" val="113163938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117</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Inventory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Inventory management </a:t>
            </a:r>
          </a:p>
          <a:p>
            <a:pPr marL="895350" lvl="1" indent="-285750"/>
            <a:r>
              <a:rPr lang="en-US" dirty="0">
                <a:solidFill>
                  <a:srgbClr val="4BA82E"/>
                </a:solidFill>
              </a:rPr>
              <a:t>How</a:t>
            </a:r>
            <a:r>
              <a:rPr lang="en-US" dirty="0"/>
              <a:t> </a:t>
            </a:r>
            <a:r>
              <a:rPr lang="en-US" dirty="0">
                <a:solidFill>
                  <a:srgbClr val="4BA82E"/>
                </a:solidFill>
              </a:rPr>
              <a:t>much</a:t>
            </a:r>
            <a:r>
              <a:rPr lang="en-US" dirty="0"/>
              <a:t> to </a:t>
            </a:r>
            <a:r>
              <a:rPr lang="en-US" dirty="0">
                <a:solidFill>
                  <a:srgbClr val="4BA82E"/>
                </a:solidFill>
              </a:rPr>
              <a:t>order</a:t>
            </a:r>
            <a:r>
              <a:rPr lang="en-US" dirty="0"/>
              <a:t>? </a:t>
            </a:r>
          </a:p>
          <a:p>
            <a:pPr marL="895350" lvl="1" indent="-285750"/>
            <a:r>
              <a:rPr lang="en-US" dirty="0">
                <a:solidFill>
                  <a:srgbClr val="4BA82E"/>
                </a:solidFill>
              </a:rPr>
              <a:t>When</a:t>
            </a:r>
            <a:r>
              <a:rPr lang="en-US" dirty="0"/>
              <a:t> to </a:t>
            </a:r>
            <a:r>
              <a:rPr lang="en-US" dirty="0">
                <a:solidFill>
                  <a:srgbClr val="4BA82E"/>
                </a:solidFill>
              </a:rPr>
              <a:t>order</a:t>
            </a:r>
            <a:r>
              <a:rPr lang="en-US" dirty="0"/>
              <a:t>?</a:t>
            </a:r>
          </a:p>
          <a:p>
            <a:pPr marL="895350" lvl="1" indent="-285750"/>
            <a:r>
              <a:rPr lang="en-US" dirty="0"/>
              <a:t>What is the </a:t>
            </a:r>
            <a:r>
              <a:rPr lang="en-US" dirty="0">
                <a:solidFill>
                  <a:srgbClr val="4BA82E"/>
                </a:solidFill>
              </a:rPr>
              <a:t>total</a:t>
            </a:r>
            <a:r>
              <a:rPr lang="en-US" dirty="0"/>
              <a:t> </a:t>
            </a:r>
            <a:r>
              <a:rPr lang="en-US" dirty="0">
                <a:solidFill>
                  <a:srgbClr val="4BA82E"/>
                </a:solidFill>
              </a:rPr>
              <a:t>cost</a:t>
            </a:r>
            <a:r>
              <a:rPr lang="en-US" dirty="0"/>
              <a:t>?</a:t>
            </a:r>
          </a:p>
          <a:p>
            <a:pPr marL="895350" lvl="1" indent="-285750"/>
            <a:r>
              <a:rPr lang="en-US" dirty="0"/>
              <a:t>What is the </a:t>
            </a:r>
            <a:r>
              <a:rPr lang="en-US" dirty="0">
                <a:solidFill>
                  <a:srgbClr val="4BA82E"/>
                </a:solidFill>
              </a:rPr>
              <a:t>maximum</a:t>
            </a:r>
            <a:r>
              <a:rPr lang="en-US" dirty="0"/>
              <a:t> </a:t>
            </a:r>
            <a:r>
              <a:rPr lang="en-US" dirty="0">
                <a:solidFill>
                  <a:srgbClr val="4BA82E"/>
                </a:solidFill>
              </a:rPr>
              <a:t>inventory</a:t>
            </a:r>
            <a:r>
              <a:rPr lang="en-US" dirty="0"/>
              <a:t> </a:t>
            </a:r>
            <a:r>
              <a:rPr lang="en-US" dirty="0">
                <a:solidFill>
                  <a:srgbClr val="4BA82E"/>
                </a:solidFill>
              </a:rPr>
              <a:t>level</a:t>
            </a:r>
            <a:r>
              <a:rPr lang="en-US" dirty="0"/>
              <a:t>?</a:t>
            </a:r>
          </a:p>
          <a:p>
            <a:pPr marL="895350" lvl="1" indent="-285750"/>
            <a:r>
              <a:rPr lang="en-US" dirty="0"/>
              <a:t>What is the </a:t>
            </a:r>
            <a:r>
              <a:rPr lang="en-US" dirty="0">
                <a:solidFill>
                  <a:srgbClr val="4BA82E"/>
                </a:solidFill>
              </a:rPr>
              <a:t>optimum</a:t>
            </a:r>
            <a:r>
              <a:rPr lang="en-US" dirty="0"/>
              <a:t> </a:t>
            </a:r>
            <a:r>
              <a:rPr lang="en-US" dirty="0">
                <a:solidFill>
                  <a:srgbClr val="4BA82E"/>
                </a:solidFill>
              </a:rPr>
              <a:t>length</a:t>
            </a:r>
            <a:r>
              <a:rPr lang="en-US" dirty="0"/>
              <a:t> of the </a:t>
            </a:r>
            <a:r>
              <a:rPr lang="en-US" dirty="0">
                <a:solidFill>
                  <a:srgbClr val="4BA82E"/>
                </a:solidFill>
              </a:rPr>
              <a:t>inventory</a:t>
            </a:r>
            <a:r>
              <a:rPr lang="en-US" dirty="0"/>
              <a:t> </a:t>
            </a:r>
            <a:r>
              <a:rPr lang="en-US" dirty="0">
                <a:solidFill>
                  <a:srgbClr val="4BA82E"/>
                </a:solidFill>
              </a:rPr>
              <a:t>cycle</a:t>
            </a:r>
            <a:r>
              <a:rPr lang="en-US" dirty="0"/>
              <a:t>?</a:t>
            </a:r>
            <a:endParaRPr lang="cs-CZ" dirty="0"/>
          </a:p>
          <a:p>
            <a:pPr lvl="1" indent="0">
              <a:buNone/>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Economic Order Quantity Model </a:t>
            </a:r>
          </a:p>
        </p:txBody>
      </p:sp>
    </p:spTree>
    <p:extLst>
      <p:ext uri="{BB962C8B-B14F-4D97-AF65-F5344CB8AC3E}">
        <p14:creationId xmlns:p14="http://schemas.microsoft.com/office/powerpoint/2010/main" val="156486595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118</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Inventory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Assumptions </a:t>
            </a:r>
          </a:p>
          <a:p>
            <a:pPr marL="895350" lvl="1" indent="-285750"/>
            <a:r>
              <a:rPr lang="en-US" dirty="0"/>
              <a:t>single </a:t>
            </a:r>
            <a:r>
              <a:rPr lang="en-US" dirty="0">
                <a:solidFill>
                  <a:srgbClr val="4BA82E"/>
                </a:solidFill>
              </a:rPr>
              <a:t>item</a:t>
            </a:r>
            <a:r>
              <a:rPr lang="en-US" dirty="0"/>
              <a:t>,</a:t>
            </a:r>
          </a:p>
          <a:p>
            <a:pPr marL="895350" lvl="1" indent="-285750"/>
            <a:r>
              <a:rPr lang="en-US" dirty="0"/>
              <a:t>deterministic </a:t>
            </a:r>
            <a:r>
              <a:rPr lang="en-US" dirty="0">
                <a:solidFill>
                  <a:srgbClr val="4BA82E"/>
                </a:solidFill>
              </a:rPr>
              <a:t>demand</a:t>
            </a:r>
            <a:r>
              <a:rPr lang="en-US" dirty="0"/>
              <a:t> (static),</a:t>
            </a:r>
          </a:p>
          <a:p>
            <a:pPr marL="895350" lvl="1" indent="-285750"/>
            <a:r>
              <a:rPr lang="en-US" dirty="0"/>
              <a:t>deterministic </a:t>
            </a:r>
            <a:r>
              <a:rPr lang="en-US" dirty="0">
                <a:solidFill>
                  <a:srgbClr val="4BA82E"/>
                </a:solidFill>
              </a:rPr>
              <a:t>lead</a:t>
            </a:r>
            <a:r>
              <a:rPr lang="en-US" dirty="0"/>
              <a:t> </a:t>
            </a:r>
            <a:r>
              <a:rPr lang="en-US" dirty="0">
                <a:solidFill>
                  <a:srgbClr val="4BA82E"/>
                </a:solidFill>
              </a:rPr>
              <a:t>time</a:t>
            </a:r>
            <a:r>
              <a:rPr lang="en-US" dirty="0"/>
              <a:t> (constant),</a:t>
            </a:r>
          </a:p>
          <a:p>
            <a:pPr marL="895350" lvl="1" indent="-285750"/>
            <a:r>
              <a:rPr lang="en-US" dirty="0"/>
              <a:t>uniform </a:t>
            </a:r>
            <a:r>
              <a:rPr lang="en-US" dirty="0">
                <a:solidFill>
                  <a:srgbClr val="4BA82E"/>
                </a:solidFill>
              </a:rPr>
              <a:t>depletion</a:t>
            </a:r>
            <a:r>
              <a:rPr lang="en-US" dirty="0"/>
              <a:t> of the inventory,</a:t>
            </a:r>
          </a:p>
          <a:p>
            <a:pPr marL="895350" lvl="1" indent="-285750"/>
            <a:r>
              <a:rPr lang="en-US" dirty="0"/>
              <a:t>constant </a:t>
            </a:r>
            <a:r>
              <a:rPr lang="en-US" dirty="0">
                <a:solidFill>
                  <a:srgbClr val="4BA82E"/>
                </a:solidFill>
              </a:rPr>
              <a:t>order</a:t>
            </a:r>
            <a:r>
              <a:rPr lang="en-US" dirty="0"/>
              <a:t> </a:t>
            </a:r>
            <a:r>
              <a:rPr lang="en-US" dirty="0">
                <a:solidFill>
                  <a:srgbClr val="4BA82E"/>
                </a:solidFill>
              </a:rPr>
              <a:t>quantity</a:t>
            </a:r>
            <a:r>
              <a:rPr lang="en-US" dirty="0"/>
              <a:t>,</a:t>
            </a:r>
          </a:p>
          <a:p>
            <a:pPr marL="895350" lvl="1" indent="-285750"/>
            <a:r>
              <a:rPr lang="en-US" dirty="0">
                <a:solidFill>
                  <a:srgbClr val="4BA82E"/>
                </a:solidFill>
              </a:rPr>
              <a:t>purchasing</a:t>
            </a:r>
            <a:r>
              <a:rPr lang="en-US" dirty="0"/>
              <a:t> </a:t>
            </a:r>
            <a:r>
              <a:rPr lang="en-US" dirty="0">
                <a:solidFill>
                  <a:srgbClr val="4BA82E"/>
                </a:solidFill>
              </a:rPr>
              <a:t>cost</a:t>
            </a:r>
            <a:r>
              <a:rPr lang="en-US" dirty="0"/>
              <a:t> is independent of the order quantity (no quantity discounts),</a:t>
            </a:r>
          </a:p>
          <a:p>
            <a:pPr marL="895350" lvl="1" indent="-285750"/>
            <a:r>
              <a:rPr lang="en-US" dirty="0">
                <a:solidFill>
                  <a:srgbClr val="4BA82E"/>
                </a:solidFill>
              </a:rPr>
              <a:t>replenishment</a:t>
            </a:r>
            <a:r>
              <a:rPr lang="en-US" dirty="0"/>
              <a:t> at one time,</a:t>
            </a:r>
          </a:p>
          <a:p>
            <a:pPr marL="895350" lvl="1" indent="-285750"/>
            <a:r>
              <a:rPr lang="en-US" dirty="0"/>
              <a:t>no </a:t>
            </a:r>
            <a:r>
              <a:rPr lang="en-US" dirty="0">
                <a:solidFill>
                  <a:srgbClr val="4BA82E"/>
                </a:solidFill>
              </a:rPr>
              <a:t>shortages</a:t>
            </a:r>
            <a:r>
              <a:rPr lang="en-US" dirty="0"/>
              <a:t>, no </a:t>
            </a:r>
            <a:r>
              <a:rPr lang="en-US" dirty="0">
                <a:solidFill>
                  <a:srgbClr val="4BA82E"/>
                </a:solidFill>
              </a:rPr>
              <a:t>surpluses</a:t>
            </a:r>
            <a:r>
              <a:rPr lang="en-US" dirty="0"/>
              <a:t> (delivery exactly at the time of complete depletion).</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Economic Order Quantity Model </a:t>
            </a:r>
          </a:p>
        </p:txBody>
      </p:sp>
    </p:spTree>
    <p:extLst>
      <p:ext uri="{BB962C8B-B14F-4D97-AF65-F5344CB8AC3E}">
        <p14:creationId xmlns:p14="http://schemas.microsoft.com/office/powerpoint/2010/main" val="101643522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119</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Inventory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Inventory cycles</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Economic Order Quantity Model </a:t>
            </a:r>
          </a:p>
        </p:txBody>
      </p:sp>
      <p:pic>
        <p:nvPicPr>
          <p:cNvPr id="7" name="Obrázek 6">
            <a:extLst>
              <a:ext uri="{FF2B5EF4-FFF2-40B4-BE49-F238E27FC236}">
                <a16:creationId xmlns:a16="http://schemas.microsoft.com/office/drawing/2014/main" id="{A0C4C830-4C9D-4F07-877C-BD445D3C264F}"/>
              </a:ext>
            </a:extLst>
          </p:cNvPr>
          <p:cNvPicPr>
            <a:picLocks noChangeAspect="1"/>
          </p:cNvPicPr>
          <p:nvPr/>
        </p:nvPicPr>
        <p:blipFill>
          <a:blip r:embed="rId2"/>
          <a:stretch>
            <a:fillRect/>
          </a:stretch>
        </p:blipFill>
        <p:spPr>
          <a:xfrm>
            <a:off x="1328937" y="2164481"/>
            <a:ext cx="4767063" cy="3637346"/>
          </a:xfrm>
          <a:prstGeom prst="rect">
            <a:avLst/>
          </a:prstGeom>
        </p:spPr>
      </p:pic>
      <p:sp>
        <p:nvSpPr>
          <p:cNvPr id="10" name="Obdélník 9">
            <a:extLst>
              <a:ext uri="{FF2B5EF4-FFF2-40B4-BE49-F238E27FC236}">
                <a16:creationId xmlns:a16="http://schemas.microsoft.com/office/drawing/2014/main" id="{7983AD8D-11BD-4B77-AAA5-2E1CBC6A8A4C}"/>
              </a:ext>
            </a:extLst>
          </p:cNvPr>
          <p:cNvSpPr/>
          <p:nvPr/>
        </p:nvSpPr>
        <p:spPr>
          <a:xfrm>
            <a:off x="1328937" y="5873705"/>
            <a:ext cx="3573414"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35 – Inventory cycles</a:t>
            </a:r>
            <a:r>
              <a:rPr lang="cs-CZ" sz="1400" b="1" dirty="0">
                <a:solidFill>
                  <a:schemeClr val="bg1">
                    <a:lumMod val="65000"/>
                  </a:schemeClr>
                </a:solidFill>
                <a:latin typeface="Arial" panose="020B0604020202020204" pitchFamily="34" charset="0"/>
                <a:cs typeface="Arial" panose="020B0604020202020204" pitchFamily="34" charset="0"/>
              </a:rPr>
              <a:t> in EOQ Model</a:t>
            </a:r>
            <a:endParaRPr lang="en-US" sz="1400" b="1"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9180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72530C58-EC1B-446E-B89F-B1AB5B904AA4}"/>
              </a:ext>
            </a:extLst>
          </p:cNvPr>
          <p:cNvSpPr>
            <a:spLocks noGrp="1"/>
          </p:cNvSpPr>
          <p:nvPr>
            <p:ph type="title"/>
          </p:nvPr>
        </p:nvSpPr>
        <p:spPr/>
        <p:txBody>
          <a:bodyPr/>
          <a:lstStyle/>
          <a:p>
            <a:r>
              <a:rPr lang="en-US"/>
              <a:t>Linear Programming</a:t>
            </a:r>
          </a:p>
        </p:txBody>
      </p:sp>
      <p:sp>
        <p:nvSpPr>
          <p:cNvPr id="5" name="Zástupný text 4">
            <a:extLst>
              <a:ext uri="{FF2B5EF4-FFF2-40B4-BE49-F238E27FC236}">
                <a16:creationId xmlns:a16="http://schemas.microsoft.com/office/drawing/2014/main" id="{834CC7CE-B507-49F1-B90C-703BDC4E530E}"/>
              </a:ext>
            </a:extLst>
          </p:cNvPr>
          <p:cNvSpPr>
            <a:spLocks noGrp="1"/>
          </p:cNvSpPr>
          <p:nvPr>
            <p:ph type="body" sz="quarter" idx="21"/>
          </p:nvPr>
        </p:nvSpPr>
        <p:spPr/>
        <p:txBody>
          <a:bodyPr/>
          <a:lstStyle/>
          <a:p>
            <a:r>
              <a:rPr lang="en-US"/>
              <a:t>2</a:t>
            </a:r>
          </a:p>
        </p:txBody>
      </p:sp>
      <p:sp>
        <p:nvSpPr>
          <p:cNvPr id="6" name="Zástupný text 5">
            <a:extLst>
              <a:ext uri="{FF2B5EF4-FFF2-40B4-BE49-F238E27FC236}">
                <a16:creationId xmlns:a16="http://schemas.microsoft.com/office/drawing/2014/main" id="{9E67B2E4-657E-4883-9D7F-EEFA64C274F7}"/>
              </a:ext>
            </a:extLst>
          </p:cNvPr>
          <p:cNvSpPr>
            <a:spLocks noGrp="1"/>
          </p:cNvSpPr>
          <p:nvPr>
            <p:ph type="body" sz="quarter" idx="23"/>
          </p:nvPr>
        </p:nvSpPr>
        <p:spPr/>
        <p:txBody>
          <a:bodyPr/>
          <a:lstStyle/>
          <a:p>
            <a:r>
              <a:rPr lang="en-US"/>
              <a:t> </a:t>
            </a:r>
          </a:p>
        </p:txBody>
      </p:sp>
      <p:sp>
        <p:nvSpPr>
          <p:cNvPr id="8" name="Slide Number Placeholder 7">
            <a:extLst>
              <a:ext uri="{FF2B5EF4-FFF2-40B4-BE49-F238E27FC236}">
                <a16:creationId xmlns:a16="http://schemas.microsoft.com/office/drawing/2014/main" id="{FF43DD7D-4ED8-1748-A273-28A6C878115F}"/>
              </a:ext>
            </a:extLst>
          </p:cNvPr>
          <p:cNvSpPr>
            <a:spLocks noGrp="1"/>
          </p:cNvSpPr>
          <p:nvPr>
            <p:ph type="sldNum" sz="quarter" idx="12"/>
          </p:nvPr>
        </p:nvSpPr>
        <p:spPr/>
        <p:txBody>
          <a:bodyPr/>
          <a:lstStyle/>
          <a:p>
            <a:fld id="{2CCBFC96-D0B0-4748-8307-6E5E2D74C2B0}" type="slidenum">
              <a:rPr lang="en-US" smtClean="0"/>
              <a:t>12</a:t>
            </a:fld>
            <a:endParaRPr lang="en-US"/>
          </a:p>
        </p:txBody>
      </p:sp>
      <p:pic>
        <p:nvPicPr>
          <p:cNvPr id="32" name="Zástupný symbol obrázku 31">
            <a:extLst>
              <a:ext uri="{FF2B5EF4-FFF2-40B4-BE49-F238E27FC236}">
                <a16:creationId xmlns:a16="http://schemas.microsoft.com/office/drawing/2014/main" id="{5B3EA87A-2211-4D8D-AA7D-71F22C00DE28}"/>
              </a:ext>
            </a:extLst>
          </p:cNvPr>
          <p:cNvPicPr>
            <a:picLocks noGrp="1" noChangeAspect="1"/>
          </p:cNvPicPr>
          <p:nvPr>
            <p:ph type="pic" sz="quarter" idx="24"/>
          </p:nvPr>
        </p:nvPicPr>
        <p:blipFill>
          <a:blip r:embed="rId2">
            <a:extLst>
              <a:ext uri="{28A0092B-C50C-407E-A947-70E740481C1C}">
                <a14:useLocalDpi xmlns:a14="http://schemas.microsoft.com/office/drawing/2010/main" val="0"/>
              </a:ext>
            </a:extLst>
          </a:blip>
          <a:srcRect l="2941" r="2941"/>
          <a:stretch>
            <a:fillRect/>
          </a:stretch>
        </p:blipFill>
        <p:spPr>
          <a:xfrm>
            <a:off x="7749459" y="0"/>
            <a:ext cx="4442541" cy="6180138"/>
          </a:xfrm>
        </p:spPr>
      </p:pic>
      <p:sp>
        <p:nvSpPr>
          <p:cNvPr id="2" name="Zástupný symbol pro zápatí 1">
            <a:extLst>
              <a:ext uri="{FF2B5EF4-FFF2-40B4-BE49-F238E27FC236}">
                <a16:creationId xmlns:a16="http://schemas.microsoft.com/office/drawing/2014/main" id="{E6A3FE37-D4FE-4511-96D8-274FBC98B8B5}"/>
              </a:ext>
            </a:extLst>
          </p:cNvPr>
          <p:cNvSpPr>
            <a:spLocks noGrp="1"/>
          </p:cNvSpPr>
          <p:nvPr>
            <p:ph type="ftr" sz="quarter" idx="11"/>
          </p:nvPr>
        </p:nvSpPr>
        <p:spPr/>
        <p:txBody>
          <a:bodyPr/>
          <a:lstStyle/>
          <a:p>
            <a:pPr algn="l"/>
            <a:r>
              <a:rPr lang="en-US"/>
              <a:t>Operational Research I, ŠAU, Jan Fábry, 9.11. 2022</a:t>
            </a:r>
            <a:endParaRPr lang="cs-CZ" dirty="0"/>
          </a:p>
        </p:txBody>
      </p:sp>
    </p:spTree>
    <p:extLst>
      <p:ext uri="{BB962C8B-B14F-4D97-AF65-F5344CB8AC3E}">
        <p14:creationId xmlns:p14="http://schemas.microsoft.com/office/powerpoint/2010/main" val="288848971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120</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Inventory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Example</a:t>
            </a:r>
          </a:p>
          <a:p>
            <a:pPr marL="895350" lvl="1" indent="-285750"/>
            <a:r>
              <a:rPr lang="en-US" dirty="0"/>
              <a:t>The private brewery produces </a:t>
            </a:r>
            <a:r>
              <a:rPr lang="en-US" dirty="0">
                <a:solidFill>
                  <a:srgbClr val="4BA82E"/>
                </a:solidFill>
              </a:rPr>
              <a:t>monthly</a:t>
            </a:r>
            <a:r>
              <a:rPr lang="en-US" dirty="0"/>
              <a:t> </a:t>
            </a:r>
            <a:r>
              <a:rPr lang="en-US" dirty="0">
                <a:solidFill>
                  <a:srgbClr val="4BA82E"/>
                </a:solidFill>
              </a:rPr>
              <a:t>4 000 hl </a:t>
            </a:r>
            <a:r>
              <a:rPr lang="en-US" dirty="0"/>
              <a:t>of beer. </a:t>
            </a:r>
          </a:p>
          <a:p>
            <a:pPr marL="895350" lvl="1" indent="-285750"/>
            <a:r>
              <a:rPr lang="en-US" dirty="0">
                <a:solidFill>
                  <a:srgbClr val="4BA82E"/>
                </a:solidFill>
              </a:rPr>
              <a:t>25% of the production </a:t>
            </a:r>
            <a:r>
              <a:rPr lang="en-US" dirty="0"/>
              <a:t>is planned to be filled into </a:t>
            </a:r>
            <a:r>
              <a:rPr lang="en-US" dirty="0">
                <a:solidFill>
                  <a:srgbClr val="4BA82E"/>
                </a:solidFill>
              </a:rPr>
              <a:t>glass</a:t>
            </a:r>
            <a:r>
              <a:rPr lang="en-US" dirty="0"/>
              <a:t> </a:t>
            </a:r>
            <a:r>
              <a:rPr lang="en-US" dirty="0">
                <a:solidFill>
                  <a:srgbClr val="4BA82E"/>
                </a:solidFill>
              </a:rPr>
              <a:t>bottles</a:t>
            </a:r>
            <a:r>
              <a:rPr lang="en-US" dirty="0"/>
              <a:t>. The empty bottles are stored in </a:t>
            </a:r>
            <a:r>
              <a:rPr lang="en-US" dirty="0">
                <a:solidFill>
                  <a:srgbClr val="4BA82E"/>
                </a:solidFill>
              </a:rPr>
              <a:t>plastic</a:t>
            </a:r>
            <a:r>
              <a:rPr lang="en-US" dirty="0"/>
              <a:t> </a:t>
            </a:r>
            <a:r>
              <a:rPr lang="en-US" dirty="0">
                <a:solidFill>
                  <a:srgbClr val="4BA82E"/>
                </a:solidFill>
              </a:rPr>
              <a:t>cases</a:t>
            </a:r>
            <a:r>
              <a:rPr lang="en-US" dirty="0"/>
              <a:t> (each case contains </a:t>
            </a:r>
            <a:r>
              <a:rPr lang="en-US" dirty="0">
                <a:solidFill>
                  <a:srgbClr val="4BA82E"/>
                </a:solidFill>
              </a:rPr>
              <a:t>20</a:t>
            </a:r>
            <a:r>
              <a:rPr lang="en-US" dirty="0"/>
              <a:t> </a:t>
            </a:r>
            <a:r>
              <a:rPr lang="en-US" dirty="0">
                <a:solidFill>
                  <a:srgbClr val="4BA82E"/>
                </a:solidFill>
              </a:rPr>
              <a:t>bottles</a:t>
            </a:r>
            <a:r>
              <a:rPr lang="en-US" dirty="0"/>
              <a:t>) and the </a:t>
            </a:r>
            <a:r>
              <a:rPr lang="en-US" dirty="0">
                <a:solidFill>
                  <a:srgbClr val="4BA82E"/>
                </a:solidFill>
              </a:rPr>
              <a:t>average</a:t>
            </a:r>
            <a:r>
              <a:rPr lang="en-US" dirty="0"/>
              <a:t> </a:t>
            </a:r>
            <a:r>
              <a:rPr lang="en-US" dirty="0">
                <a:solidFill>
                  <a:srgbClr val="4BA82E"/>
                </a:solidFill>
              </a:rPr>
              <a:t>annual</a:t>
            </a:r>
            <a:r>
              <a:rPr lang="en-US" dirty="0"/>
              <a:t> </a:t>
            </a:r>
            <a:r>
              <a:rPr lang="en-US" dirty="0">
                <a:solidFill>
                  <a:srgbClr val="4BA82E"/>
                </a:solidFill>
              </a:rPr>
              <a:t>holding</a:t>
            </a:r>
            <a:r>
              <a:rPr lang="en-US" dirty="0"/>
              <a:t> </a:t>
            </a:r>
            <a:r>
              <a:rPr lang="en-US" dirty="0">
                <a:solidFill>
                  <a:srgbClr val="4BA82E"/>
                </a:solidFill>
              </a:rPr>
              <a:t>cost</a:t>
            </a:r>
            <a:r>
              <a:rPr lang="en-US" dirty="0"/>
              <a:t> per </a:t>
            </a:r>
            <a:r>
              <a:rPr lang="en-US" dirty="0">
                <a:solidFill>
                  <a:srgbClr val="4BA82E"/>
                </a:solidFill>
              </a:rPr>
              <a:t>case</a:t>
            </a:r>
            <a:r>
              <a:rPr lang="en-US" dirty="0"/>
              <a:t> is </a:t>
            </a:r>
            <a:r>
              <a:rPr lang="en-US" dirty="0">
                <a:solidFill>
                  <a:srgbClr val="4BA82E"/>
                </a:solidFill>
              </a:rPr>
              <a:t>20 CZK</a:t>
            </a:r>
            <a:r>
              <a:rPr lang="en-US" dirty="0"/>
              <a:t>. </a:t>
            </a:r>
          </a:p>
          <a:p>
            <a:pPr marL="895350" lvl="1" indent="-285750"/>
            <a:r>
              <a:rPr lang="en-US" dirty="0"/>
              <a:t>The carrier, transporting the cases into the brewery’s store, charges a fixed cost associated with each </a:t>
            </a:r>
            <a:r>
              <a:rPr lang="en-US" dirty="0">
                <a:solidFill>
                  <a:srgbClr val="4BA82E"/>
                </a:solidFill>
              </a:rPr>
              <a:t>order</a:t>
            </a:r>
            <a:r>
              <a:rPr lang="en-US" dirty="0"/>
              <a:t> for </a:t>
            </a:r>
            <a:br>
              <a:rPr lang="en-US" dirty="0"/>
            </a:br>
            <a:r>
              <a:rPr lang="en-US" dirty="0">
                <a:solidFill>
                  <a:srgbClr val="4BA82E"/>
                </a:solidFill>
              </a:rPr>
              <a:t>11 000 CZK</a:t>
            </a:r>
            <a:r>
              <a:rPr lang="en-US" dirty="0"/>
              <a:t>. In addition, the brewery’s own </a:t>
            </a:r>
            <a:r>
              <a:rPr lang="en-US" dirty="0">
                <a:solidFill>
                  <a:srgbClr val="4BA82E"/>
                </a:solidFill>
              </a:rPr>
              <a:t>fixed</a:t>
            </a:r>
            <a:r>
              <a:rPr lang="en-US" dirty="0"/>
              <a:t> </a:t>
            </a:r>
            <a:r>
              <a:rPr lang="en-US" dirty="0">
                <a:solidFill>
                  <a:srgbClr val="4BA82E"/>
                </a:solidFill>
              </a:rPr>
              <a:t>cost</a:t>
            </a:r>
            <a:r>
              <a:rPr lang="en-US" dirty="0"/>
              <a:t> of </a:t>
            </a:r>
            <a:r>
              <a:rPr lang="en-US" dirty="0">
                <a:solidFill>
                  <a:srgbClr val="4BA82E"/>
                </a:solidFill>
              </a:rPr>
              <a:t>1</a:t>
            </a:r>
            <a:r>
              <a:rPr lang="cs-CZ" dirty="0">
                <a:solidFill>
                  <a:srgbClr val="4BA82E"/>
                </a:solidFill>
              </a:rPr>
              <a:t> </a:t>
            </a:r>
            <a:r>
              <a:rPr lang="en-US" dirty="0">
                <a:solidFill>
                  <a:srgbClr val="4BA82E"/>
                </a:solidFill>
              </a:rPr>
              <a:t>000 CZK </a:t>
            </a:r>
            <a:r>
              <a:rPr lang="en-US" dirty="0"/>
              <a:t>per each order is necessary to be involved into the final calculation. </a:t>
            </a:r>
          </a:p>
          <a:p>
            <a:pPr marL="895350" lvl="1" indent="-285750"/>
            <a:r>
              <a:rPr lang="en-US" dirty="0"/>
              <a:t>The </a:t>
            </a:r>
            <a:r>
              <a:rPr lang="en-US" dirty="0">
                <a:solidFill>
                  <a:srgbClr val="4BA82E"/>
                </a:solidFill>
              </a:rPr>
              <a:t>lead</a:t>
            </a:r>
            <a:r>
              <a:rPr lang="en-US" dirty="0"/>
              <a:t> </a:t>
            </a:r>
            <a:r>
              <a:rPr lang="en-US" dirty="0">
                <a:solidFill>
                  <a:srgbClr val="4BA82E"/>
                </a:solidFill>
              </a:rPr>
              <a:t>time</a:t>
            </a:r>
            <a:r>
              <a:rPr lang="en-US" dirty="0"/>
              <a:t> between the placing each order and its delivery is </a:t>
            </a:r>
            <a:r>
              <a:rPr lang="en-US" dirty="0">
                <a:solidFill>
                  <a:srgbClr val="4BA82E"/>
                </a:solidFill>
              </a:rPr>
              <a:t>1/2 of month</a:t>
            </a:r>
            <a:r>
              <a:rPr lang="en-US" dirty="0"/>
              <a:t>. Since filling of the bottles is the uniform process the inventory depletion rate is uniform as well.</a:t>
            </a:r>
          </a:p>
          <a:p>
            <a:pPr marL="895350" lvl="1" indent="-285750"/>
            <a:r>
              <a:rPr lang="en-US" dirty="0"/>
              <a:t>Management of the brewery decided to analyze the inventory system in order to </a:t>
            </a:r>
            <a:r>
              <a:rPr lang="en-US" dirty="0">
                <a:solidFill>
                  <a:srgbClr val="4BA82E"/>
                </a:solidFill>
              </a:rPr>
              <a:t>minimize</a:t>
            </a:r>
            <a:r>
              <a:rPr lang="en-US" dirty="0"/>
              <a:t> the </a:t>
            </a:r>
            <a:r>
              <a:rPr lang="en-US" dirty="0">
                <a:solidFill>
                  <a:srgbClr val="4BA82E"/>
                </a:solidFill>
              </a:rPr>
              <a:t>total</a:t>
            </a:r>
            <a:r>
              <a:rPr lang="en-US" dirty="0"/>
              <a:t> </a:t>
            </a:r>
            <a:r>
              <a:rPr lang="en-US" dirty="0">
                <a:solidFill>
                  <a:srgbClr val="4BA82E"/>
                </a:solidFill>
              </a:rPr>
              <a:t>cost</a:t>
            </a:r>
            <a:r>
              <a:rPr lang="en-US" dirty="0"/>
              <a:t> associated with inventory replenishment and holding of the bottles in the store.</a:t>
            </a:r>
          </a:p>
          <a:p>
            <a:pPr lvl="1" indent="0">
              <a:buNone/>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Economic Order Quantity Model </a:t>
            </a:r>
          </a:p>
        </p:txBody>
      </p:sp>
    </p:spTree>
    <p:extLst>
      <p:ext uri="{BB962C8B-B14F-4D97-AF65-F5344CB8AC3E}">
        <p14:creationId xmlns:p14="http://schemas.microsoft.com/office/powerpoint/2010/main" val="419808512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121</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Inventory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Input parameters and variables</a:t>
            </a:r>
          </a:p>
          <a:p>
            <a:pPr marL="895350" lvl="1" indent="-285750"/>
            <a:r>
              <a:rPr lang="en-US" dirty="0"/>
              <a:t>Annual demand</a:t>
            </a:r>
          </a:p>
          <a:p>
            <a:pPr marL="895350" lvl="1" indent="-285750"/>
            <a:r>
              <a:rPr lang="en-US" dirty="0"/>
              <a:t>Unit annual holding cost</a:t>
            </a:r>
          </a:p>
          <a:p>
            <a:pPr marL="895350" lvl="1" indent="-285750"/>
            <a:r>
              <a:rPr lang="en-US" dirty="0"/>
              <a:t>Ordering cost</a:t>
            </a:r>
          </a:p>
          <a:p>
            <a:pPr marL="895350" lvl="1" indent="-285750"/>
            <a:r>
              <a:rPr lang="en-US" dirty="0"/>
              <a:t>Lead time</a:t>
            </a:r>
          </a:p>
          <a:p>
            <a:pPr marL="895350" lvl="1" indent="-285750"/>
            <a:r>
              <a:rPr lang="en-US" dirty="0"/>
              <a:t>Order quantity</a:t>
            </a:r>
          </a:p>
          <a:p>
            <a:pPr marL="895350" lvl="1" indent="-285750"/>
            <a:r>
              <a:rPr lang="en-US" dirty="0"/>
              <a:t>Number of orders within a year </a:t>
            </a:r>
          </a:p>
          <a:p>
            <a:pPr marL="895350" lvl="1" indent="-285750"/>
            <a:r>
              <a:rPr lang="en-US" dirty="0"/>
              <a:t>Length of inventory cycle</a:t>
            </a:r>
          </a:p>
          <a:p>
            <a:pPr marL="895350" lvl="1" indent="-285750"/>
            <a:r>
              <a:rPr lang="en-US" dirty="0"/>
              <a:t>Reorder point</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Economic Order Quantity Model </a:t>
            </a:r>
          </a:p>
        </p:txBody>
      </p:sp>
      <p:sp>
        <p:nvSpPr>
          <p:cNvPr id="7" name="Text Box 2">
            <a:extLst>
              <a:ext uri="{FF2B5EF4-FFF2-40B4-BE49-F238E27FC236}">
                <a16:creationId xmlns:a16="http://schemas.microsoft.com/office/drawing/2014/main" id="{A7D2DF8B-3CD2-4D90-85F8-F4AC3A8EF580}"/>
              </a:ext>
            </a:extLst>
          </p:cNvPr>
          <p:cNvSpPr txBox="1">
            <a:spLocks noChangeArrowheads="1"/>
          </p:cNvSpPr>
          <p:nvPr/>
        </p:nvSpPr>
        <p:spPr bwMode="auto">
          <a:xfrm>
            <a:off x="4457538" y="1949686"/>
            <a:ext cx="3510935" cy="266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just" defTabSz="914400" rtl="0" eaLnBrk="0" fontAlgn="base" latinLnBrk="0" hangingPunct="0">
              <a:lnSpc>
                <a:spcPct val="100000"/>
              </a:lnSpc>
              <a:spcBef>
                <a:spcPct val="0"/>
              </a:spcBef>
              <a:spcAft>
                <a:spcPct val="0"/>
              </a:spcAft>
              <a:buClrTx/>
              <a:buSzTx/>
              <a:tabLst/>
            </a:pPr>
            <a:r>
              <a:rPr kumimoji="0" lang="en-US" altLang="cs-CZ" sz="20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Q</a:t>
            </a:r>
            <a:r>
              <a:rPr kumimoji="0" lang="en-US" altLang="cs-CZ"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120</a:t>
            </a:r>
            <a:r>
              <a:rPr kumimoji="0" lang="cs-CZ" altLang="cs-CZ"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cs-CZ"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000 </a:t>
            </a:r>
            <a:r>
              <a:rPr kumimoji="0" lang="en-US" altLang="cs-CZ"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cases</a:t>
            </a:r>
            <a:endParaRPr lang="cs-CZ" altLang="cs-CZ" sz="1600" dirty="0">
              <a:latin typeface="Arial" panose="020B0604020202020204" pitchFamily="34" charset="0"/>
              <a:cs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tabLst/>
            </a:pPr>
            <a:r>
              <a:rPr kumimoji="0" lang="en-US" altLang="cs-CZ" sz="20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
            </a:r>
            <a:r>
              <a:rPr kumimoji="0" lang="en-US" altLang="cs-CZ" sz="20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1</a:t>
            </a:r>
            <a:r>
              <a:rPr kumimoji="0" lang="en-US" altLang="cs-CZ"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20 </a:t>
            </a:r>
            <a:r>
              <a:rPr lang="en-US" altLang="cs-CZ" sz="1600" dirty="0">
                <a:latin typeface="Arial" panose="020B0604020202020204" pitchFamily="34" charset="0"/>
                <a:cs typeface="Arial" panose="020B0604020202020204" pitchFamily="34" charset="0"/>
              </a:rPr>
              <a:t>CZK/case</a:t>
            </a:r>
          </a:p>
          <a:p>
            <a:pPr lvl="0" algn="just" defTabSz="914400" eaLnBrk="0" fontAlgn="base" hangingPunct="0">
              <a:spcBef>
                <a:spcPct val="0"/>
              </a:spcBef>
              <a:spcAft>
                <a:spcPct val="0"/>
              </a:spcAft>
            </a:pPr>
            <a:r>
              <a:rPr lang="en-US" altLang="cs-CZ" sz="2000" i="1" dirty="0">
                <a:latin typeface="Times New Roman" panose="02020603050405020304" pitchFamily="18" charset="0"/>
                <a:cs typeface="Times New Roman" panose="02020603050405020304" pitchFamily="18" charset="0"/>
              </a:rPr>
              <a:t>c</a:t>
            </a:r>
            <a:r>
              <a:rPr lang="en-US" altLang="cs-CZ" sz="2000" baseline="-25000" dirty="0">
                <a:latin typeface="Times New Roman" panose="02020603050405020304" pitchFamily="18" charset="0"/>
                <a:cs typeface="Times New Roman" panose="02020603050405020304" pitchFamily="18" charset="0"/>
              </a:rPr>
              <a:t>2</a:t>
            </a:r>
            <a:r>
              <a:rPr lang="en-US" altLang="cs-CZ" sz="2000" dirty="0">
                <a:latin typeface="Times New Roman" panose="02020603050405020304" pitchFamily="18" charset="0"/>
                <a:cs typeface="Times New Roman" panose="02020603050405020304" pitchFamily="18" charset="0"/>
              </a:rPr>
              <a:t> = 12</a:t>
            </a:r>
            <a:r>
              <a:rPr lang="cs-CZ" altLang="cs-CZ" sz="2000" dirty="0">
                <a:latin typeface="Times New Roman" panose="02020603050405020304" pitchFamily="18" charset="0"/>
                <a:cs typeface="Times New Roman" panose="02020603050405020304" pitchFamily="18" charset="0"/>
              </a:rPr>
              <a:t> </a:t>
            </a:r>
            <a:r>
              <a:rPr lang="en-US" altLang="cs-CZ" sz="2000" dirty="0">
                <a:latin typeface="Times New Roman" panose="02020603050405020304" pitchFamily="18" charset="0"/>
                <a:cs typeface="Times New Roman" panose="02020603050405020304" pitchFamily="18" charset="0"/>
              </a:rPr>
              <a:t>000 </a:t>
            </a:r>
            <a:r>
              <a:rPr lang="en-US" altLang="cs-CZ" sz="1600" dirty="0">
                <a:latin typeface="Arial" panose="020B0604020202020204" pitchFamily="34" charset="0"/>
                <a:cs typeface="Arial" panose="020B0604020202020204" pitchFamily="34" charset="0"/>
              </a:rPr>
              <a:t>CZK/order</a:t>
            </a:r>
          </a:p>
          <a:p>
            <a:pPr lvl="0" algn="just" defTabSz="914400" eaLnBrk="0" fontAlgn="base" hangingPunct="0">
              <a:spcBef>
                <a:spcPct val="0"/>
              </a:spcBef>
              <a:spcAft>
                <a:spcPct val="0"/>
              </a:spcAft>
            </a:pPr>
            <a:r>
              <a:rPr lang="en-US" altLang="cs-CZ" sz="2000" i="1" dirty="0">
                <a:latin typeface="Times New Roman" panose="02020603050405020304" pitchFamily="18" charset="0"/>
                <a:cs typeface="Times New Roman" panose="02020603050405020304" pitchFamily="18" charset="0"/>
              </a:rPr>
              <a:t>d </a:t>
            </a:r>
            <a:r>
              <a:rPr lang="en-US" altLang="cs-CZ" sz="2000" dirty="0">
                <a:latin typeface="Times New Roman" panose="02020603050405020304" pitchFamily="18" charset="0"/>
                <a:cs typeface="Times New Roman" panose="02020603050405020304" pitchFamily="18" charset="0"/>
              </a:rPr>
              <a:t>= 1/2 </a:t>
            </a:r>
            <a:r>
              <a:rPr lang="en-US" altLang="cs-CZ" sz="1600" dirty="0">
                <a:latin typeface="Arial" panose="020B0604020202020204" pitchFamily="34" charset="0"/>
                <a:cs typeface="Arial" panose="020B0604020202020204" pitchFamily="34" charset="0"/>
              </a:rPr>
              <a:t>of month </a:t>
            </a:r>
            <a:r>
              <a:rPr lang="en-US" altLang="cs-CZ" sz="2000" dirty="0">
                <a:latin typeface="Times New Roman" panose="02020603050405020304" pitchFamily="18" charset="0"/>
                <a:cs typeface="Times New Roman" panose="02020603050405020304" pitchFamily="18" charset="0"/>
              </a:rPr>
              <a:t>= 1/24 </a:t>
            </a:r>
            <a:r>
              <a:rPr lang="en-US" altLang="cs-CZ" sz="1600" dirty="0">
                <a:latin typeface="Arial" panose="020B0604020202020204" pitchFamily="34" charset="0"/>
                <a:cs typeface="Arial" panose="020B0604020202020204" pitchFamily="34" charset="0"/>
              </a:rPr>
              <a:t>of year</a:t>
            </a:r>
            <a:endParaRPr lang="cs-CZ" altLang="cs-CZ" sz="1600" dirty="0">
              <a:latin typeface="Arial" panose="020B0604020202020204" pitchFamily="34" charset="0"/>
              <a:cs typeface="Arial" panose="020B0604020202020204" pitchFamily="34" charset="0"/>
            </a:endParaRPr>
          </a:p>
          <a:p>
            <a:pPr lvl="0" algn="just" defTabSz="914400" eaLnBrk="0" fontAlgn="base" hangingPunct="0">
              <a:spcBef>
                <a:spcPct val="0"/>
              </a:spcBef>
              <a:spcAft>
                <a:spcPct val="0"/>
              </a:spcAft>
            </a:pPr>
            <a:r>
              <a:rPr lang="en-US" altLang="cs-CZ" sz="2000" i="1" dirty="0">
                <a:latin typeface="Times New Roman" panose="02020603050405020304" pitchFamily="18" charset="0"/>
                <a:cs typeface="Times New Roman" panose="02020603050405020304" pitchFamily="18" charset="0"/>
              </a:rPr>
              <a:t>q</a:t>
            </a:r>
          </a:p>
          <a:p>
            <a:pPr lvl="0" algn="just" defTabSz="914400" eaLnBrk="0" fontAlgn="base" hangingPunct="0">
              <a:spcBef>
                <a:spcPct val="0"/>
              </a:spcBef>
              <a:spcAft>
                <a:spcPct val="0"/>
              </a:spcAft>
            </a:pPr>
            <a:r>
              <a:rPr lang="en-US" altLang="cs-CZ" sz="2000" i="1" dirty="0">
                <a:latin typeface="Times New Roman" panose="02020603050405020304" pitchFamily="18" charset="0"/>
                <a:cs typeface="Times New Roman" panose="02020603050405020304" pitchFamily="18" charset="0"/>
              </a:rPr>
              <a:t>n</a:t>
            </a:r>
          </a:p>
          <a:p>
            <a:pPr lvl="0" algn="just" defTabSz="914400" eaLnBrk="0" fontAlgn="base" hangingPunct="0">
              <a:spcBef>
                <a:spcPct val="0"/>
              </a:spcBef>
              <a:spcAft>
                <a:spcPct val="0"/>
              </a:spcAft>
            </a:pPr>
            <a:r>
              <a:rPr lang="en-US" altLang="cs-CZ" sz="2000" i="1" dirty="0">
                <a:latin typeface="Times New Roman" panose="02020603050405020304" pitchFamily="18" charset="0"/>
                <a:cs typeface="Times New Roman" panose="02020603050405020304" pitchFamily="18" charset="0"/>
              </a:rPr>
              <a:t>t</a:t>
            </a:r>
          </a:p>
          <a:p>
            <a:pPr lvl="0" algn="just" defTabSz="914400" eaLnBrk="0" fontAlgn="base" hangingPunct="0">
              <a:spcBef>
                <a:spcPct val="0"/>
              </a:spcBef>
              <a:spcAft>
                <a:spcPct val="0"/>
              </a:spcAft>
            </a:pPr>
            <a:r>
              <a:rPr lang="en-US" altLang="cs-CZ" sz="2000" i="1" dirty="0">
                <a:latin typeface="Times New Roman" panose="02020603050405020304" pitchFamily="18" charset="0"/>
                <a:cs typeface="Times New Roman" panose="02020603050405020304" pitchFamily="18" charset="0"/>
              </a:rPr>
              <a:t>r</a:t>
            </a:r>
            <a:endParaRPr lang="en-US" altLang="cs-C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721591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122</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Inventory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Total annual cost</a:t>
            </a:r>
          </a:p>
          <a:p>
            <a:pPr marL="895350" lvl="1" indent="-285750"/>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Economic Order Quantity Model </a:t>
            </a:r>
          </a:p>
        </p:txBody>
      </p:sp>
      <p:sp>
        <p:nvSpPr>
          <p:cNvPr id="10" name="Text Box 2">
            <a:extLst>
              <a:ext uri="{FF2B5EF4-FFF2-40B4-BE49-F238E27FC236}">
                <a16:creationId xmlns:a16="http://schemas.microsoft.com/office/drawing/2014/main" id="{7671F1DE-A53D-4773-A38A-7C3B6FEC7C76}"/>
              </a:ext>
            </a:extLst>
          </p:cNvPr>
          <p:cNvSpPr txBox="1">
            <a:spLocks noChangeArrowheads="1"/>
          </p:cNvSpPr>
          <p:nvPr/>
        </p:nvSpPr>
        <p:spPr bwMode="auto">
          <a:xfrm>
            <a:off x="3839428" y="1986123"/>
            <a:ext cx="5162213" cy="17424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tabLst>
                <a:tab pos="542925" algn="l"/>
                <a:tab pos="803275" algn="l"/>
              </a:tabLst>
            </a:pPr>
            <a:r>
              <a:rPr lang="en-US" altLang="cs-CZ" sz="2000" i="1" dirty="0">
                <a:latin typeface="Times New Roman" panose="02020603050405020304" pitchFamily="18" charset="0"/>
                <a:cs typeface="Times New Roman" panose="02020603050405020304" pitchFamily="18" charset="0"/>
              </a:rPr>
              <a:t>TC</a:t>
            </a:r>
            <a:r>
              <a:rPr lang="en-US" altLang="cs-CZ" sz="2000" dirty="0">
                <a:latin typeface="Times New Roman" panose="02020603050405020304" pitchFamily="18" charset="0"/>
                <a:cs typeface="Times New Roman" panose="02020603050405020304" pitchFamily="18" charset="0"/>
              </a:rPr>
              <a:t> </a:t>
            </a:r>
            <a:r>
              <a:rPr lang="cs-CZ" altLang="cs-CZ" sz="2000" dirty="0">
                <a:latin typeface="Times New Roman" panose="02020603050405020304" pitchFamily="18" charset="0"/>
                <a:cs typeface="Times New Roman" panose="02020603050405020304" pitchFamily="18" charset="0"/>
              </a:rPr>
              <a:t>	</a:t>
            </a:r>
            <a:r>
              <a:rPr lang="en-US" altLang="cs-CZ" sz="2000" dirty="0">
                <a:latin typeface="Times New Roman" panose="02020603050405020304" pitchFamily="18" charset="0"/>
                <a:cs typeface="Times New Roman" panose="02020603050405020304" pitchFamily="18" charset="0"/>
              </a:rPr>
              <a:t>– 	</a:t>
            </a:r>
            <a:r>
              <a:rPr lang="en-US" altLang="cs-CZ" sz="1600" dirty="0">
                <a:latin typeface="Arial" panose="020B0604020202020204" pitchFamily="34" charset="0"/>
                <a:cs typeface="Arial" panose="020B0604020202020204" pitchFamily="34" charset="0"/>
              </a:rPr>
              <a:t>total annual cost</a:t>
            </a:r>
          </a:p>
          <a:p>
            <a:pPr marR="0" lvl="0" defTabSz="914400" rtl="0" eaLnBrk="0" fontAlgn="base" latinLnBrk="0" hangingPunct="0">
              <a:lnSpc>
                <a:spcPct val="100000"/>
              </a:lnSpc>
              <a:spcBef>
                <a:spcPct val="0"/>
              </a:spcBef>
              <a:spcAft>
                <a:spcPct val="0"/>
              </a:spcAft>
              <a:buClrTx/>
              <a:buSzTx/>
              <a:tabLst>
                <a:tab pos="542925" algn="l"/>
                <a:tab pos="803275" algn="l"/>
              </a:tabLst>
            </a:pPr>
            <a:r>
              <a:rPr lang="en-US" altLang="cs-CZ" sz="2000" i="1" dirty="0">
                <a:latin typeface="Times New Roman" panose="02020603050405020304" pitchFamily="18" charset="0"/>
                <a:cs typeface="Times New Roman" panose="02020603050405020304" pitchFamily="18" charset="0"/>
              </a:rPr>
              <a:t>HC</a:t>
            </a:r>
            <a:r>
              <a:rPr lang="en-US" altLang="cs-CZ" sz="2000" dirty="0">
                <a:latin typeface="Times New Roman" panose="02020603050405020304" pitchFamily="18" charset="0"/>
                <a:cs typeface="Times New Roman" panose="02020603050405020304" pitchFamily="18" charset="0"/>
              </a:rPr>
              <a:t> </a:t>
            </a:r>
            <a:r>
              <a:rPr lang="cs-CZ" altLang="cs-CZ" sz="2000" dirty="0">
                <a:latin typeface="Times New Roman" panose="02020603050405020304" pitchFamily="18" charset="0"/>
                <a:cs typeface="Times New Roman" panose="02020603050405020304" pitchFamily="18" charset="0"/>
              </a:rPr>
              <a:t>	</a:t>
            </a:r>
            <a:r>
              <a:rPr lang="en-US" altLang="cs-CZ" sz="2000" dirty="0">
                <a:latin typeface="Times New Roman" panose="02020603050405020304" pitchFamily="18" charset="0"/>
                <a:cs typeface="Times New Roman" panose="02020603050405020304" pitchFamily="18" charset="0"/>
              </a:rPr>
              <a:t>–	</a:t>
            </a:r>
            <a:r>
              <a:rPr lang="en-US" altLang="cs-CZ" sz="1600" dirty="0">
                <a:latin typeface="Arial" panose="020B0604020202020204" pitchFamily="34" charset="0"/>
                <a:cs typeface="Arial" panose="020B0604020202020204" pitchFamily="34" charset="0"/>
              </a:rPr>
              <a:t>total annual holding cost</a:t>
            </a:r>
          </a:p>
          <a:p>
            <a:pPr defTabSz="914400" eaLnBrk="0" fontAlgn="base" hangingPunct="0">
              <a:spcBef>
                <a:spcPct val="0"/>
              </a:spcBef>
              <a:spcAft>
                <a:spcPct val="0"/>
              </a:spcAft>
              <a:tabLst>
                <a:tab pos="542925" algn="l"/>
                <a:tab pos="803275" algn="l"/>
              </a:tabLst>
            </a:pPr>
            <a:r>
              <a:rPr lang="en-US" altLang="cs-CZ" sz="2000" i="1" dirty="0">
                <a:latin typeface="Times New Roman" panose="02020603050405020304" pitchFamily="18" charset="0"/>
                <a:cs typeface="Times New Roman" panose="02020603050405020304" pitchFamily="18" charset="0"/>
              </a:rPr>
              <a:t>OC</a:t>
            </a:r>
            <a:r>
              <a:rPr lang="en-US" altLang="cs-CZ" sz="2000" dirty="0">
                <a:latin typeface="Times New Roman" panose="02020603050405020304" pitchFamily="18" charset="0"/>
                <a:cs typeface="Times New Roman" panose="02020603050405020304" pitchFamily="18" charset="0"/>
              </a:rPr>
              <a:t> </a:t>
            </a:r>
            <a:r>
              <a:rPr lang="cs-CZ" altLang="cs-CZ" sz="2000" dirty="0">
                <a:latin typeface="Times New Roman" panose="02020603050405020304" pitchFamily="18" charset="0"/>
                <a:cs typeface="Times New Roman" panose="02020603050405020304" pitchFamily="18" charset="0"/>
              </a:rPr>
              <a:t>	</a:t>
            </a:r>
            <a:r>
              <a:rPr lang="en-US" altLang="cs-CZ" sz="2000" dirty="0">
                <a:latin typeface="Times New Roman" panose="02020603050405020304" pitchFamily="18" charset="0"/>
                <a:cs typeface="Times New Roman" panose="02020603050405020304" pitchFamily="18" charset="0"/>
              </a:rPr>
              <a:t>–	</a:t>
            </a:r>
            <a:r>
              <a:rPr lang="en-US" altLang="cs-CZ" sz="1600" dirty="0">
                <a:latin typeface="Arial" panose="020B0604020202020204" pitchFamily="34" charset="0"/>
                <a:cs typeface="Arial" panose="020B0604020202020204" pitchFamily="34" charset="0"/>
              </a:rPr>
              <a:t>total annual ordering cost</a:t>
            </a:r>
          </a:p>
          <a:p>
            <a:pPr defTabSz="914400" eaLnBrk="0" fontAlgn="base" hangingPunct="0">
              <a:spcBef>
                <a:spcPct val="0"/>
              </a:spcBef>
              <a:spcAft>
                <a:spcPct val="0"/>
              </a:spcAft>
              <a:tabLst>
                <a:tab pos="542925" algn="l"/>
                <a:tab pos="803275" algn="l"/>
              </a:tabLst>
            </a:pPr>
            <a:r>
              <a:rPr lang="en-US" altLang="cs-CZ" sz="2000" i="1" dirty="0" err="1">
                <a:latin typeface="Times New Roman" panose="02020603050405020304" pitchFamily="18" charset="0"/>
                <a:cs typeface="Times New Roman" panose="02020603050405020304" pitchFamily="18" charset="0"/>
              </a:rPr>
              <a:t>q</a:t>
            </a:r>
            <a:r>
              <a:rPr lang="en-US" altLang="cs-CZ" sz="2000" baseline="-25000" dirty="0" err="1">
                <a:latin typeface="Times New Roman" panose="02020603050405020304" pitchFamily="18" charset="0"/>
                <a:cs typeface="Times New Roman" panose="02020603050405020304" pitchFamily="18" charset="0"/>
              </a:rPr>
              <a:t>max</a:t>
            </a:r>
            <a:r>
              <a:rPr lang="cs-CZ" altLang="cs-CZ" sz="2000" baseline="-25000" dirty="0">
                <a:latin typeface="Times New Roman" panose="02020603050405020304" pitchFamily="18" charset="0"/>
                <a:cs typeface="Times New Roman" panose="02020603050405020304" pitchFamily="18" charset="0"/>
              </a:rPr>
              <a:t>	</a:t>
            </a:r>
            <a:r>
              <a:rPr lang="en-US" altLang="cs-CZ" sz="2000" dirty="0">
                <a:latin typeface="Times New Roman" panose="02020603050405020304" pitchFamily="18" charset="0"/>
                <a:cs typeface="Times New Roman" panose="02020603050405020304" pitchFamily="18" charset="0"/>
              </a:rPr>
              <a:t>– </a:t>
            </a:r>
            <a:r>
              <a:rPr lang="en-US" altLang="cs-CZ" sz="1600" dirty="0">
                <a:latin typeface="Arial" panose="020B0604020202020204" pitchFamily="34" charset="0"/>
                <a:cs typeface="Arial" panose="020B0604020202020204" pitchFamily="34" charset="0"/>
              </a:rPr>
              <a:t>	maximum inventory level</a:t>
            </a:r>
          </a:p>
          <a:p>
            <a:pPr defTabSz="914400" eaLnBrk="0" fontAlgn="base" hangingPunct="0">
              <a:spcBef>
                <a:spcPct val="0"/>
              </a:spcBef>
              <a:spcAft>
                <a:spcPct val="0"/>
              </a:spcAft>
              <a:tabLst>
                <a:tab pos="542925" algn="l"/>
                <a:tab pos="803275" algn="l"/>
              </a:tabLst>
            </a:pPr>
            <a:r>
              <a:rPr lang="en-US" altLang="cs-CZ" sz="2000" i="1" dirty="0" err="1">
                <a:latin typeface="Times New Roman" panose="02020603050405020304" pitchFamily="18" charset="0"/>
                <a:cs typeface="Times New Roman" panose="02020603050405020304" pitchFamily="18" charset="0"/>
              </a:rPr>
              <a:t>q</a:t>
            </a:r>
            <a:r>
              <a:rPr lang="en-US" altLang="cs-CZ" sz="2000" baseline="-25000" dirty="0" err="1">
                <a:latin typeface="Times New Roman" panose="02020603050405020304" pitchFamily="18" charset="0"/>
                <a:cs typeface="Times New Roman" panose="02020603050405020304" pitchFamily="18" charset="0"/>
              </a:rPr>
              <a:t>avg</a:t>
            </a:r>
            <a:r>
              <a:rPr lang="en-US" altLang="cs-CZ" sz="2000" dirty="0">
                <a:latin typeface="Times New Roman" panose="02020603050405020304" pitchFamily="18" charset="0"/>
                <a:cs typeface="Times New Roman" panose="02020603050405020304" pitchFamily="18" charset="0"/>
              </a:rPr>
              <a:t> </a:t>
            </a:r>
            <a:r>
              <a:rPr lang="cs-CZ" altLang="cs-CZ" sz="2000" dirty="0">
                <a:latin typeface="Times New Roman" panose="02020603050405020304" pitchFamily="18" charset="0"/>
                <a:cs typeface="Times New Roman" panose="02020603050405020304" pitchFamily="18" charset="0"/>
              </a:rPr>
              <a:t>	</a:t>
            </a:r>
            <a:r>
              <a:rPr lang="en-US" altLang="cs-CZ" sz="2000" dirty="0">
                <a:latin typeface="Times New Roman" panose="02020603050405020304" pitchFamily="18" charset="0"/>
                <a:cs typeface="Times New Roman" panose="02020603050405020304" pitchFamily="18" charset="0"/>
              </a:rPr>
              <a:t>– 	</a:t>
            </a:r>
            <a:r>
              <a:rPr lang="en-US" altLang="cs-CZ" sz="1600" dirty="0">
                <a:latin typeface="Arial" panose="020B0604020202020204" pitchFamily="34" charset="0"/>
                <a:cs typeface="Arial" panose="020B0604020202020204" pitchFamily="34" charset="0"/>
              </a:rPr>
              <a:t>average inventory level</a:t>
            </a:r>
          </a:p>
        </p:txBody>
      </p:sp>
      <p:graphicFrame>
        <p:nvGraphicFramePr>
          <p:cNvPr id="11" name="Objekt 10">
            <a:extLst>
              <a:ext uri="{FF2B5EF4-FFF2-40B4-BE49-F238E27FC236}">
                <a16:creationId xmlns:a16="http://schemas.microsoft.com/office/drawing/2014/main" id="{7A2D52A8-60F0-4C8B-AE98-E3B84C6171F7}"/>
              </a:ext>
            </a:extLst>
          </p:cNvPr>
          <p:cNvGraphicFramePr>
            <a:graphicFrameLocks noChangeAspect="1"/>
          </p:cNvGraphicFramePr>
          <p:nvPr>
            <p:extLst>
              <p:ext uri="{D42A27DB-BD31-4B8C-83A1-F6EECF244321}">
                <p14:modId xmlns:p14="http://schemas.microsoft.com/office/powerpoint/2010/main" val="2679663202"/>
              </p:ext>
            </p:extLst>
          </p:nvPr>
        </p:nvGraphicFramePr>
        <p:xfrm>
          <a:off x="1275311" y="2060599"/>
          <a:ext cx="1712994" cy="307461"/>
        </p:xfrm>
        <a:graphic>
          <a:graphicData uri="http://schemas.openxmlformats.org/presentationml/2006/ole">
            <mc:AlternateContent xmlns:mc="http://schemas.openxmlformats.org/markup-compatibility/2006">
              <mc:Choice xmlns:v="urn:schemas-microsoft-com:vml" Requires="v">
                <p:oleObj name="Equation" r:id="rId2" imgW="990170" imgH="177723" progId="Equation.3">
                  <p:embed/>
                </p:oleObj>
              </mc:Choice>
              <mc:Fallback>
                <p:oleObj name="Equation" r:id="rId2" imgW="990170" imgH="177723" progId="Equation.3">
                  <p:embed/>
                  <p:pic>
                    <p:nvPicPr>
                      <p:cNvPr id="3" name="Objekt 2">
                        <a:extLst>
                          <a:ext uri="{FF2B5EF4-FFF2-40B4-BE49-F238E27FC236}">
                            <a16:creationId xmlns:a16="http://schemas.microsoft.com/office/drawing/2014/main" id="{743D9F39-AFA8-4D9E-B2C2-EF52A3EF02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311" y="2060599"/>
                        <a:ext cx="1712994" cy="3074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kt 11">
            <a:extLst>
              <a:ext uri="{FF2B5EF4-FFF2-40B4-BE49-F238E27FC236}">
                <a16:creationId xmlns:a16="http://schemas.microsoft.com/office/drawing/2014/main" id="{F55BC05C-DB2A-40D6-8E2B-2C47B15BE109}"/>
              </a:ext>
            </a:extLst>
          </p:cNvPr>
          <p:cNvGraphicFramePr>
            <a:graphicFrameLocks noChangeAspect="1"/>
          </p:cNvGraphicFramePr>
          <p:nvPr>
            <p:extLst>
              <p:ext uri="{D42A27DB-BD31-4B8C-83A1-F6EECF244321}">
                <p14:modId xmlns:p14="http://schemas.microsoft.com/office/powerpoint/2010/main" val="1681715754"/>
              </p:ext>
            </p:extLst>
          </p:nvPr>
        </p:nvGraphicFramePr>
        <p:xfrm>
          <a:off x="1266391" y="2382916"/>
          <a:ext cx="927967" cy="388452"/>
        </p:xfrm>
        <a:graphic>
          <a:graphicData uri="http://schemas.openxmlformats.org/presentationml/2006/ole">
            <mc:AlternateContent xmlns:mc="http://schemas.openxmlformats.org/markup-compatibility/2006">
              <mc:Choice xmlns:v="urn:schemas-microsoft-com:vml" Requires="v">
                <p:oleObj name="Equation" r:id="rId4" imgW="545863" imgH="228501" progId="Equation.3">
                  <p:embed/>
                </p:oleObj>
              </mc:Choice>
              <mc:Fallback>
                <p:oleObj name="Equation" r:id="rId4" imgW="545863" imgH="228501" progId="Equation.3">
                  <p:embed/>
                  <p:pic>
                    <p:nvPicPr>
                      <p:cNvPr id="6" name="Objekt 5">
                        <a:extLst>
                          <a:ext uri="{FF2B5EF4-FFF2-40B4-BE49-F238E27FC236}">
                            <a16:creationId xmlns:a16="http://schemas.microsoft.com/office/drawing/2014/main" id="{A2C88626-5F51-4509-8394-6733666827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6391" y="2382916"/>
                        <a:ext cx="927967" cy="3884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kt 12">
            <a:extLst>
              <a:ext uri="{FF2B5EF4-FFF2-40B4-BE49-F238E27FC236}">
                <a16:creationId xmlns:a16="http://schemas.microsoft.com/office/drawing/2014/main" id="{DE764110-9BE5-423B-A041-E5DF652585FF}"/>
              </a:ext>
            </a:extLst>
          </p:cNvPr>
          <p:cNvGraphicFramePr>
            <a:graphicFrameLocks noChangeAspect="1"/>
          </p:cNvGraphicFramePr>
          <p:nvPr>
            <p:extLst>
              <p:ext uri="{D42A27DB-BD31-4B8C-83A1-F6EECF244321}">
                <p14:modId xmlns:p14="http://schemas.microsoft.com/office/powerpoint/2010/main" val="1517570303"/>
              </p:ext>
            </p:extLst>
          </p:nvPr>
        </p:nvGraphicFramePr>
        <p:xfrm>
          <a:off x="1266391" y="2799476"/>
          <a:ext cx="949549" cy="668999"/>
        </p:xfrm>
        <a:graphic>
          <a:graphicData uri="http://schemas.openxmlformats.org/presentationml/2006/ole">
            <mc:AlternateContent xmlns:mc="http://schemas.openxmlformats.org/markup-compatibility/2006">
              <mc:Choice xmlns:v="urn:schemas-microsoft-com:vml" Requires="v">
                <p:oleObj name="Equation" r:id="rId6" imgW="558558" imgH="393529" progId="Equation.3">
                  <p:embed/>
                </p:oleObj>
              </mc:Choice>
              <mc:Fallback>
                <p:oleObj name="Equation" r:id="rId6" imgW="558558" imgH="393529" progId="Equation.3">
                  <p:embed/>
                  <p:pic>
                    <p:nvPicPr>
                      <p:cNvPr id="14" name="Objekt 13">
                        <a:extLst>
                          <a:ext uri="{FF2B5EF4-FFF2-40B4-BE49-F238E27FC236}">
                            <a16:creationId xmlns:a16="http://schemas.microsoft.com/office/drawing/2014/main" id="{79374E93-BBB8-403E-9C84-5F6675A855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6391" y="2799476"/>
                        <a:ext cx="949549" cy="6689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kt 13">
            <a:extLst>
              <a:ext uri="{FF2B5EF4-FFF2-40B4-BE49-F238E27FC236}">
                <a16:creationId xmlns:a16="http://schemas.microsoft.com/office/drawing/2014/main" id="{67898996-0442-46A3-B258-E262C1A53C46}"/>
              </a:ext>
            </a:extLst>
          </p:cNvPr>
          <p:cNvGraphicFramePr>
            <a:graphicFrameLocks noChangeAspect="1"/>
          </p:cNvGraphicFramePr>
          <p:nvPr>
            <p:extLst>
              <p:ext uri="{D42A27DB-BD31-4B8C-83A1-F6EECF244321}">
                <p14:modId xmlns:p14="http://schemas.microsoft.com/office/powerpoint/2010/main" val="1568080295"/>
              </p:ext>
            </p:extLst>
          </p:nvPr>
        </p:nvGraphicFramePr>
        <p:xfrm>
          <a:off x="1266391" y="3377498"/>
          <a:ext cx="2029460" cy="669290"/>
        </p:xfrm>
        <a:graphic>
          <a:graphicData uri="http://schemas.openxmlformats.org/presentationml/2006/ole">
            <mc:AlternateContent xmlns:mc="http://schemas.openxmlformats.org/markup-compatibility/2006">
              <mc:Choice xmlns:v="urn:schemas-microsoft-com:vml" Requires="v">
                <p:oleObj name="Equation" r:id="rId8" imgW="1193800" imgH="393700" progId="Equation.3">
                  <p:embed/>
                </p:oleObj>
              </mc:Choice>
              <mc:Fallback>
                <p:oleObj name="Equation" r:id="rId8" imgW="1193800" imgH="393700" progId="Equation.3">
                  <p:embed/>
                  <p:pic>
                    <p:nvPicPr>
                      <p:cNvPr id="17" name="Objekt 16">
                        <a:extLst>
                          <a:ext uri="{FF2B5EF4-FFF2-40B4-BE49-F238E27FC236}">
                            <a16:creationId xmlns:a16="http://schemas.microsoft.com/office/drawing/2014/main" id="{8EFE9E2B-D6CB-4D2D-BC01-B2840D458A8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6391" y="3377498"/>
                        <a:ext cx="2029460" cy="6692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kt 14">
            <a:extLst>
              <a:ext uri="{FF2B5EF4-FFF2-40B4-BE49-F238E27FC236}">
                <a16:creationId xmlns:a16="http://schemas.microsoft.com/office/drawing/2014/main" id="{42CA029C-57DB-41E0-9697-D99DE0DE8AF2}"/>
              </a:ext>
            </a:extLst>
          </p:cNvPr>
          <p:cNvGraphicFramePr>
            <a:graphicFrameLocks noChangeAspect="1"/>
          </p:cNvGraphicFramePr>
          <p:nvPr>
            <p:extLst>
              <p:ext uri="{D42A27DB-BD31-4B8C-83A1-F6EECF244321}">
                <p14:modId xmlns:p14="http://schemas.microsoft.com/office/powerpoint/2010/main" val="976822731"/>
              </p:ext>
            </p:extLst>
          </p:nvPr>
        </p:nvGraphicFramePr>
        <p:xfrm>
          <a:off x="1275311" y="3915809"/>
          <a:ext cx="712470" cy="712470"/>
        </p:xfrm>
        <a:graphic>
          <a:graphicData uri="http://schemas.openxmlformats.org/presentationml/2006/ole">
            <mc:AlternateContent xmlns:mc="http://schemas.openxmlformats.org/markup-compatibility/2006">
              <mc:Choice xmlns:v="urn:schemas-microsoft-com:vml" Requires="v">
                <p:oleObj name="Equation" r:id="rId10" imgW="419100" imgH="419100" progId="Equation.3">
                  <p:embed/>
                </p:oleObj>
              </mc:Choice>
              <mc:Fallback>
                <p:oleObj name="Equation" r:id="rId10" imgW="419100" imgH="419100" progId="Equation.3">
                  <p:embed/>
                  <p:pic>
                    <p:nvPicPr>
                      <p:cNvPr id="19" name="Objekt 18">
                        <a:extLst>
                          <a:ext uri="{FF2B5EF4-FFF2-40B4-BE49-F238E27FC236}">
                            <a16:creationId xmlns:a16="http://schemas.microsoft.com/office/drawing/2014/main" id="{49102EAF-0DDC-45BA-B722-8E15F367C8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75311" y="3915809"/>
                        <a:ext cx="712470" cy="7124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kt 15">
            <a:extLst>
              <a:ext uri="{FF2B5EF4-FFF2-40B4-BE49-F238E27FC236}">
                <a16:creationId xmlns:a16="http://schemas.microsoft.com/office/drawing/2014/main" id="{822834CE-CC4F-4EC8-8523-E87AC8EF8C8F}"/>
              </a:ext>
            </a:extLst>
          </p:cNvPr>
          <p:cNvGraphicFramePr>
            <a:graphicFrameLocks noChangeAspect="1"/>
          </p:cNvGraphicFramePr>
          <p:nvPr>
            <p:extLst>
              <p:ext uri="{D42A27DB-BD31-4B8C-83A1-F6EECF244321}">
                <p14:modId xmlns:p14="http://schemas.microsoft.com/office/powerpoint/2010/main" val="4024039436"/>
              </p:ext>
            </p:extLst>
          </p:nvPr>
        </p:nvGraphicFramePr>
        <p:xfrm>
          <a:off x="1266391" y="4554410"/>
          <a:ext cx="1835150" cy="712470"/>
        </p:xfrm>
        <a:graphic>
          <a:graphicData uri="http://schemas.openxmlformats.org/presentationml/2006/ole">
            <mc:AlternateContent xmlns:mc="http://schemas.openxmlformats.org/markup-compatibility/2006">
              <mc:Choice xmlns:v="urn:schemas-microsoft-com:vml" Requires="v">
                <p:oleObj name="Equation" r:id="rId12" imgW="1079500" imgH="419100" progId="Equation.3">
                  <p:embed/>
                </p:oleObj>
              </mc:Choice>
              <mc:Fallback>
                <p:oleObj name="Equation" r:id="rId12" imgW="1079500" imgH="419100" progId="Equation.3">
                  <p:embed/>
                  <p:pic>
                    <p:nvPicPr>
                      <p:cNvPr id="21" name="Objekt 20">
                        <a:extLst>
                          <a:ext uri="{FF2B5EF4-FFF2-40B4-BE49-F238E27FC236}">
                            <a16:creationId xmlns:a16="http://schemas.microsoft.com/office/drawing/2014/main" id="{5270D574-F734-443A-8AA6-3FFD6F267A7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66391" y="4554410"/>
                        <a:ext cx="1835150" cy="7124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kt 16">
            <a:extLst>
              <a:ext uri="{FF2B5EF4-FFF2-40B4-BE49-F238E27FC236}">
                <a16:creationId xmlns:a16="http://schemas.microsoft.com/office/drawing/2014/main" id="{D1B76A62-16CF-4515-8036-26073B9D3A1B}"/>
              </a:ext>
            </a:extLst>
          </p:cNvPr>
          <p:cNvGraphicFramePr>
            <a:graphicFrameLocks noChangeAspect="1"/>
          </p:cNvGraphicFramePr>
          <p:nvPr>
            <p:extLst>
              <p:ext uri="{D42A27DB-BD31-4B8C-83A1-F6EECF244321}">
                <p14:modId xmlns:p14="http://schemas.microsoft.com/office/powerpoint/2010/main" val="4086370277"/>
              </p:ext>
            </p:extLst>
          </p:nvPr>
        </p:nvGraphicFramePr>
        <p:xfrm>
          <a:off x="1275311" y="5378291"/>
          <a:ext cx="2159000" cy="712470"/>
        </p:xfrm>
        <a:graphic>
          <a:graphicData uri="http://schemas.openxmlformats.org/presentationml/2006/ole">
            <mc:AlternateContent xmlns:mc="http://schemas.openxmlformats.org/markup-compatibility/2006">
              <mc:Choice xmlns:v="urn:schemas-microsoft-com:vml" Requires="v">
                <p:oleObj name="Equation" r:id="rId14" imgW="1270000" imgH="419100" progId="Equation.3">
                  <p:embed/>
                </p:oleObj>
              </mc:Choice>
              <mc:Fallback>
                <p:oleObj name="Equation" r:id="rId14" imgW="1270000" imgH="419100" progId="Equation.3">
                  <p:embed/>
                  <p:pic>
                    <p:nvPicPr>
                      <p:cNvPr id="23" name="Objekt 22">
                        <a:extLst>
                          <a:ext uri="{FF2B5EF4-FFF2-40B4-BE49-F238E27FC236}">
                            <a16:creationId xmlns:a16="http://schemas.microsoft.com/office/drawing/2014/main" id="{C5C4D422-240C-4653-B6DF-67D85BD6896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75311" y="5378291"/>
                        <a:ext cx="2159000" cy="712470"/>
                      </a:xfrm>
                      <a:prstGeom prst="rect">
                        <a:avLst/>
                      </a:prstGeom>
                      <a:noFill/>
                      <a:ln>
                        <a:solidFill>
                          <a:srgbClr val="000000"/>
                        </a:solidFill>
                      </a:ln>
                    </p:spPr>
                  </p:pic>
                </p:oleObj>
              </mc:Fallback>
            </mc:AlternateContent>
          </a:graphicData>
        </a:graphic>
      </p:graphicFrame>
    </p:spTree>
    <p:extLst>
      <p:ext uri="{BB962C8B-B14F-4D97-AF65-F5344CB8AC3E}">
        <p14:creationId xmlns:p14="http://schemas.microsoft.com/office/powerpoint/2010/main" val="142091649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123</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Inventory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Total annual cost</a:t>
            </a:r>
          </a:p>
          <a:p>
            <a:pPr marL="895350" lvl="1" indent="-285750"/>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Economic Order Quantity Model </a:t>
            </a:r>
          </a:p>
        </p:txBody>
      </p:sp>
      <p:pic>
        <p:nvPicPr>
          <p:cNvPr id="18" name="Obrázek 17">
            <a:extLst>
              <a:ext uri="{FF2B5EF4-FFF2-40B4-BE49-F238E27FC236}">
                <a16:creationId xmlns:a16="http://schemas.microsoft.com/office/drawing/2014/main" id="{5850E9E2-B96C-4F90-B001-70FCA2BA6A95}"/>
              </a:ext>
            </a:extLst>
          </p:cNvPr>
          <p:cNvPicPr>
            <a:picLocks noChangeAspect="1"/>
          </p:cNvPicPr>
          <p:nvPr/>
        </p:nvPicPr>
        <p:blipFill>
          <a:blip r:embed="rId2"/>
          <a:stretch>
            <a:fillRect/>
          </a:stretch>
        </p:blipFill>
        <p:spPr>
          <a:xfrm>
            <a:off x="823807" y="2340938"/>
            <a:ext cx="5496556" cy="2608840"/>
          </a:xfrm>
          <a:prstGeom prst="rect">
            <a:avLst/>
          </a:prstGeom>
        </p:spPr>
      </p:pic>
      <p:sp>
        <p:nvSpPr>
          <p:cNvPr id="19" name="Obdélník 18">
            <a:extLst>
              <a:ext uri="{FF2B5EF4-FFF2-40B4-BE49-F238E27FC236}">
                <a16:creationId xmlns:a16="http://schemas.microsoft.com/office/drawing/2014/main" id="{47F1F003-338A-4744-9446-5D0C704346B5}"/>
              </a:ext>
            </a:extLst>
          </p:cNvPr>
          <p:cNvSpPr/>
          <p:nvPr/>
        </p:nvSpPr>
        <p:spPr>
          <a:xfrm>
            <a:off x="614309" y="2019500"/>
            <a:ext cx="4372800"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Tab. </a:t>
            </a:r>
            <a:r>
              <a:rPr lang="cs-CZ" sz="1400" b="1" dirty="0">
                <a:solidFill>
                  <a:schemeClr val="bg1">
                    <a:lumMod val="65000"/>
                  </a:schemeClr>
                </a:solidFill>
                <a:latin typeface="Arial" panose="020B0604020202020204" pitchFamily="34" charset="0"/>
                <a:cs typeface="Arial" panose="020B0604020202020204" pitchFamily="34" charset="0"/>
              </a:rPr>
              <a:t>2</a:t>
            </a:r>
            <a:r>
              <a:rPr lang="en-US" sz="1400" b="1" dirty="0">
                <a:solidFill>
                  <a:schemeClr val="bg1">
                    <a:lumMod val="65000"/>
                  </a:schemeClr>
                </a:solidFill>
                <a:latin typeface="Arial" panose="020B0604020202020204" pitchFamily="34" charset="0"/>
                <a:cs typeface="Arial" panose="020B0604020202020204" pitchFamily="34" charset="0"/>
              </a:rPr>
              <a:t>8 – Cost calculation for 3 inventory policies</a:t>
            </a:r>
          </a:p>
        </p:txBody>
      </p:sp>
      <p:pic>
        <p:nvPicPr>
          <p:cNvPr id="10" name="Obrázek 9">
            <a:extLst>
              <a:ext uri="{FF2B5EF4-FFF2-40B4-BE49-F238E27FC236}">
                <a16:creationId xmlns:a16="http://schemas.microsoft.com/office/drawing/2014/main" id="{4A048349-419D-436E-9FB8-7E0BFF23E611}"/>
              </a:ext>
            </a:extLst>
          </p:cNvPr>
          <p:cNvPicPr>
            <a:picLocks noChangeAspect="1"/>
          </p:cNvPicPr>
          <p:nvPr/>
        </p:nvPicPr>
        <p:blipFill>
          <a:blip r:embed="rId3"/>
          <a:stretch>
            <a:fillRect/>
          </a:stretch>
        </p:blipFill>
        <p:spPr>
          <a:xfrm>
            <a:off x="6458263" y="2122080"/>
            <a:ext cx="5077245" cy="3320310"/>
          </a:xfrm>
          <a:prstGeom prst="rect">
            <a:avLst/>
          </a:prstGeom>
        </p:spPr>
      </p:pic>
      <p:sp>
        <p:nvSpPr>
          <p:cNvPr id="11" name="Obdélník 10">
            <a:extLst>
              <a:ext uri="{FF2B5EF4-FFF2-40B4-BE49-F238E27FC236}">
                <a16:creationId xmlns:a16="http://schemas.microsoft.com/office/drawing/2014/main" id="{BA76A9D9-D38A-4EB4-B829-A4C856B1857B}"/>
              </a:ext>
            </a:extLst>
          </p:cNvPr>
          <p:cNvSpPr/>
          <p:nvPr/>
        </p:nvSpPr>
        <p:spPr>
          <a:xfrm>
            <a:off x="6734819" y="5718284"/>
            <a:ext cx="3940502"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36 – Cost charts for 3 inventory policies</a:t>
            </a:r>
          </a:p>
        </p:txBody>
      </p:sp>
      <p:graphicFrame>
        <p:nvGraphicFramePr>
          <p:cNvPr id="20" name="Objekt 19">
            <a:extLst>
              <a:ext uri="{FF2B5EF4-FFF2-40B4-BE49-F238E27FC236}">
                <a16:creationId xmlns:a16="http://schemas.microsoft.com/office/drawing/2014/main" id="{F3FC7769-7306-430D-9410-923B2548E82A}"/>
              </a:ext>
            </a:extLst>
          </p:cNvPr>
          <p:cNvGraphicFramePr>
            <a:graphicFrameLocks noChangeAspect="1"/>
          </p:cNvGraphicFramePr>
          <p:nvPr>
            <p:extLst>
              <p:ext uri="{D42A27DB-BD31-4B8C-83A1-F6EECF244321}">
                <p14:modId xmlns:p14="http://schemas.microsoft.com/office/powerpoint/2010/main" val="836938420"/>
              </p:ext>
            </p:extLst>
          </p:nvPr>
        </p:nvGraphicFramePr>
        <p:xfrm>
          <a:off x="7807412" y="1794384"/>
          <a:ext cx="2159000" cy="712470"/>
        </p:xfrm>
        <a:graphic>
          <a:graphicData uri="http://schemas.openxmlformats.org/presentationml/2006/ole">
            <mc:AlternateContent xmlns:mc="http://schemas.openxmlformats.org/markup-compatibility/2006">
              <mc:Choice xmlns:v="urn:schemas-microsoft-com:vml" Requires="v">
                <p:oleObj name="Equation" r:id="rId4" imgW="1270000" imgH="419100" progId="Equation.3">
                  <p:embed/>
                </p:oleObj>
              </mc:Choice>
              <mc:Fallback>
                <p:oleObj name="Equation" r:id="rId4" imgW="1270000" imgH="419100" progId="Equation.3">
                  <p:embed/>
                  <p:pic>
                    <p:nvPicPr>
                      <p:cNvPr id="20" name="Objekt 19">
                        <a:extLst>
                          <a:ext uri="{FF2B5EF4-FFF2-40B4-BE49-F238E27FC236}">
                            <a16:creationId xmlns:a16="http://schemas.microsoft.com/office/drawing/2014/main" id="{F3FC7769-7306-430D-9410-923B2548E8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412" y="1794384"/>
                        <a:ext cx="2159000" cy="712470"/>
                      </a:xfrm>
                      <a:prstGeom prst="rect">
                        <a:avLst/>
                      </a:prstGeom>
                      <a:noFill/>
                      <a:ln>
                        <a:solidFill>
                          <a:srgbClr val="000000"/>
                        </a:solidFill>
                      </a:ln>
                    </p:spPr>
                  </p:pic>
                </p:oleObj>
              </mc:Fallback>
            </mc:AlternateContent>
          </a:graphicData>
        </a:graphic>
      </p:graphicFrame>
    </p:spTree>
    <p:extLst>
      <p:ext uri="{BB962C8B-B14F-4D97-AF65-F5344CB8AC3E}">
        <p14:creationId xmlns:p14="http://schemas.microsoft.com/office/powerpoint/2010/main" val="245612120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124</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Inventory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Inventory cycles</a:t>
            </a:r>
          </a:p>
          <a:p>
            <a:pPr marL="895350" lvl="1" indent="-285750"/>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Economic Order Quantity Model </a:t>
            </a:r>
          </a:p>
        </p:txBody>
      </p:sp>
      <p:sp>
        <p:nvSpPr>
          <p:cNvPr id="11" name="Obdélník 10">
            <a:extLst>
              <a:ext uri="{FF2B5EF4-FFF2-40B4-BE49-F238E27FC236}">
                <a16:creationId xmlns:a16="http://schemas.microsoft.com/office/drawing/2014/main" id="{BA76A9D9-D38A-4EB4-B829-A4C856B1857B}"/>
              </a:ext>
            </a:extLst>
          </p:cNvPr>
          <p:cNvSpPr/>
          <p:nvPr/>
        </p:nvSpPr>
        <p:spPr>
          <a:xfrm>
            <a:off x="1211398" y="5666890"/>
            <a:ext cx="4357283"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37 – Inventory cycles for 3 inventory policies</a:t>
            </a:r>
          </a:p>
        </p:txBody>
      </p:sp>
      <p:pic>
        <p:nvPicPr>
          <p:cNvPr id="12" name="Obrázek 11">
            <a:extLst>
              <a:ext uri="{FF2B5EF4-FFF2-40B4-BE49-F238E27FC236}">
                <a16:creationId xmlns:a16="http://schemas.microsoft.com/office/drawing/2014/main" id="{0E64DC48-8E49-415D-86A8-5E3326350120}"/>
              </a:ext>
            </a:extLst>
          </p:cNvPr>
          <p:cNvPicPr>
            <a:picLocks noChangeAspect="1"/>
          </p:cNvPicPr>
          <p:nvPr/>
        </p:nvPicPr>
        <p:blipFill>
          <a:blip r:embed="rId2"/>
          <a:stretch>
            <a:fillRect/>
          </a:stretch>
        </p:blipFill>
        <p:spPr>
          <a:xfrm>
            <a:off x="1211398" y="2168093"/>
            <a:ext cx="6365059" cy="3291982"/>
          </a:xfrm>
          <a:prstGeom prst="rect">
            <a:avLst/>
          </a:prstGeom>
        </p:spPr>
      </p:pic>
    </p:spTree>
    <p:extLst>
      <p:ext uri="{BB962C8B-B14F-4D97-AF65-F5344CB8AC3E}">
        <p14:creationId xmlns:p14="http://schemas.microsoft.com/office/powerpoint/2010/main" val="408141156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125</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Inventory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indent="-285750">
              <a:lnSpc>
                <a:spcPct val="110000"/>
              </a:lnSpc>
              <a:buFont typeface="Wingdings" panose="05000000000000000000" pitchFamily="2" charset="2"/>
              <a:buChar char="§"/>
            </a:pPr>
            <a:r>
              <a:rPr lang="en-US" b="1" dirty="0"/>
              <a:t>Optimum order quantity</a:t>
            </a:r>
            <a:endParaRPr lang="cs-CZ" b="1" dirty="0"/>
          </a:p>
          <a:p>
            <a:pPr marL="285750" indent="-285750">
              <a:lnSpc>
                <a:spcPct val="110000"/>
              </a:lnSpc>
              <a:buFont typeface="Wingdings" panose="05000000000000000000" pitchFamily="2" charset="2"/>
              <a:buChar char="§"/>
            </a:pPr>
            <a:endParaRPr lang="cs-CZ" b="1" dirty="0"/>
          </a:p>
          <a:p>
            <a:pPr marL="285750" indent="-285750">
              <a:lnSpc>
                <a:spcPct val="110000"/>
              </a:lnSpc>
              <a:buFont typeface="Wingdings" panose="05000000000000000000" pitchFamily="2" charset="2"/>
              <a:buChar char="§"/>
            </a:pPr>
            <a:endParaRPr lang="cs-CZ" b="1" dirty="0"/>
          </a:p>
          <a:p>
            <a:pPr marL="285750" indent="-285750">
              <a:lnSpc>
                <a:spcPct val="110000"/>
              </a:lnSpc>
              <a:buFont typeface="Wingdings" panose="05000000000000000000" pitchFamily="2" charset="2"/>
              <a:buChar char="§"/>
            </a:pPr>
            <a:endParaRPr lang="cs-CZ" b="1" dirty="0"/>
          </a:p>
          <a:p>
            <a:pPr marL="285750" indent="-285750">
              <a:lnSpc>
                <a:spcPct val="110000"/>
              </a:lnSpc>
              <a:buFont typeface="Wingdings" panose="05000000000000000000" pitchFamily="2" charset="2"/>
              <a:buChar char="§"/>
            </a:pPr>
            <a:endParaRPr lang="cs-CZ" b="1" dirty="0"/>
          </a:p>
          <a:p>
            <a:pPr marL="285750" indent="-285750">
              <a:lnSpc>
                <a:spcPct val="110000"/>
              </a:lnSpc>
              <a:buFont typeface="Wingdings" panose="05000000000000000000" pitchFamily="2" charset="2"/>
              <a:buChar char="§"/>
            </a:pPr>
            <a:endParaRPr lang="cs-CZ" b="1" dirty="0"/>
          </a:p>
          <a:p>
            <a:pPr marL="285750" indent="-285750">
              <a:lnSpc>
                <a:spcPct val="110000"/>
              </a:lnSpc>
              <a:buFont typeface="Wingdings" panose="05000000000000000000" pitchFamily="2" charset="2"/>
              <a:buChar char="§"/>
            </a:pPr>
            <a:endParaRPr lang="cs-CZ" b="1" dirty="0"/>
          </a:p>
          <a:p>
            <a:pPr marL="285750" indent="-285750">
              <a:lnSpc>
                <a:spcPct val="110000"/>
              </a:lnSpc>
              <a:buFont typeface="Wingdings" panose="05000000000000000000" pitchFamily="2" charset="2"/>
              <a:buChar char="§"/>
            </a:pPr>
            <a:endParaRPr lang="cs-CZ" b="1" dirty="0"/>
          </a:p>
          <a:p>
            <a:pPr marL="285750" indent="-285750">
              <a:lnSpc>
                <a:spcPct val="110000"/>
              </a:lnSpc>
              <a:buFont typeface="Wingdings" panose="05000000000000000000" pitchFamily="2" charset="2"/>
              <a:buChar char="§"/>
            </a:pPr>
            <a:r>
              <a:rPr lang="en-US" b="1" dirty="0"/>
              <a:t>Optimum total annual cost</a:t>
            </a:r>
          </a:p>
          <a:p>
            <a:pPr marL="285750" lvl="0" indent="-285750">
              <a:lnSpc>
                <a:spcPct val="110000"/>
              </a:lnSpc>
              <a:buFont typeface="Wingdings" panose="05000000000000000000" pitchFamily="2" charset="2"/>
              <a:buChar char="§"/>
            </a:pPr>
            <a:endParaRPr lang="cs-CZ" b="1" dirty="0"/>
          </a:p>
          <a:p>
            <a:pPr marL="285750" lvl="0" indent="-285750">
              <a:lnSpc>
                <a:spcPct val="110000"/>
              </a:lnSpc>
              <a:buFont typeface="Wingdings" panose="05000000000000000000" pitchFamily="2" charset="2"/>
              <a:buChar char="§"/>
            </a:pPr>
            <a:endParaRPr lang="en-US" b="1" dirty="0"/>
          </a:p>
          <a:p>
            <a:pPr marL="895350" lvl="1" indent="-285750"/>
            <a:endParaRPr lang="cs-CZ" dirty="0"/>
          </a:p>
          <a:p>
            <a:pPr marL="895350" lvl="1" indent="-285750"/>
            <a:endParaRPr lang="cs-CZ" dirty="0"/>
          </a:p>
          <a:p>
            <a:pPr marL="895350" lvl="1" indent="-285750"/>
            <a:endParaRPr lang="cs-CZ" dirty="0"/>
          </a:p>
          <a:p>
            <a:pPr marL="895350" lvl="1" indent="-285750"/>
            <a:endParaRPr lang="cs-CZ" dirty="0"/>
          </a:p>
          <a:p>
            <a:pPr marL="895350" lvl="1" indent="-285750"/>
            <a:endParaRPr lang="cs-CZ" dirty="0"/>
          </a:p>
          <a:p>
            <a:pPr marL="895350" lvl="1" indent="-285750"/>
            <a:endParaRPr lang="cs-CZ" dirty="0"/>
          </a:p>
          <a:p>
            <a:pPr marL="895350" lvl="1" indent="-285750"/>
            <a:endParaRPr lang="cs-CZ" dirty="0"/>
          </a:p>
          <a:p>
            <a:pPr marL="895350" lvl="1" indent="-285750"/>
            <a:endParaRPr lang="cs-CZ" dirty="0"/>
          </a:p>
          <a:p>
            <a:pPr marL="895350" lvl="1" indent="-285750"/>
            <a:endParaRPr lang="cs-CZ" dirty="0"/>
          </a:p>
          <a:p>
            <a:pPr marL="895350" lvl="1" indent="-285750"/>
            <a:endParaRPr lang="cs-CZ" dirty="0"/>
          </a:p>
          <a:p>
            <a:pPr lvl="1" indent="0">
              <a:buNone/>
            </a:pPr>
            <a:endParaRPr lang="en-US" b="1"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Economic Order Quantity Model </a:t>
            </a:r>
          </a:p>
        </p:txBody>
      </p:sp>
      <p:grpSp>
        <p:nvGrpSpPr>
          <p:cNvPr id="10" name="Skupina 9">
            <a:extLst>
              <a:ext uri="{FF2B5EF4-FFF2-40B4-BE49-F238E27FC236}">
                <a16:creationId xmlns:a16="http://schemas.microsoft.com/office/drawing/2014/main" id="{782C52E8-5A61-4781-960D-7ED6E1268847}"/>
              </a:ext>
            </a:extLst>
          </p:cNvPr>
          <p:cNvGrpSpPr/>
          <p:nvPr/>
        </p:nvGrpSpPr>
        <p:grpSpPr>
          <a:xfrm>
            <a:off x="1350036" y="2122080"/>
            <a:ext cx="3299043" cy="712470"/>
            <a:chOff x="1400278" y="2827706"/>
            <a:chExt cx="3299043" cy="712470"/>
          </a:xfrm>
        </p:grpSpPr>
        <p:graphicFrame>
          <p:nvGraphicFramePr>
            <p:cNvPr id="13" name="Objekt 12">
              <a:extLst>
                <a:ext uri="{FF2B5EF4-FFF2-40B4-BE49-F238E27FC236}">
                  <a16:creationId xmlns:a16="http://schemas.microsoft.com/office/drawing/2014/main" id="{34DBF6B5-D131-453C-A28A-1BCD5DA1FC91}"/>
                </a:ext>
              </a:extLst>
            </p:cNvPr>
            <p:cNvGraphicFramePr>
              <a:graphicFrameLocks noChangeAspect="1"/>
            </p:cNvGraphicFramePr>
            <p:nvPr>
              <p:extLst>
                <p:ext uri="{D42A27DB-BD31-4B8C-83A1-F6EECF244321}">
                  <p14:modId xmlns:p14="http://schemas.microsoft.com/office/powerpoint/2010/main" val="1882404330"/>
                </p:ext>
              </p:extLst>
            </p:nvPr>
          </p:nvGraphicFramePr>
          <p:xfrm>
            <a:off x="1400278" y="2827706"/>
            <a:ext cx="2159000" cy="712470"/>
          </p:xfrm>
          <a:graphic>
            <a:graphicData uri="http://schemas.openxmlformats.org/presentationml/2006/ole">
              <mc:AlternateContent xmlns:mc="http://schemas.openxmlformats.org/markup-compatibility/2006">
                <mc:Choice xmlns:v="urn:schemas-microsoft-com:vml" Requires="v">
                  <p:oleObj name="Equation" r:id="rId2" imgW="1270000" imgH="419100" progId="Equation.3">
                    <p:embed/>
                  </p:oleObj>
                </mc:Choice>
                <mc:Fallback>
                  <p:oleObj name="Equation" r:id="rId2" imgW="1270000" imgH="419100" progId="Equation.3">
                    <p:embed/>
                    <p:pic>
                      <p:nvPicPr>
                        <p:cNvPr id="23" name="Objekt 22">
                          <a:extLst>
                            <a:ext uri="{FF2B5EF4-FFF2-40B4-BE49-F238E27FC236}">
                              <a16:creationId xmlns:a16="http://schemas.microsoft.com/office/drawing/2014/main" id="{C5C4D422-240C-4653-B6DF-67D85BD689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278" y="2827706"/>
                          <a:ext cx="2159000" cy="712470"/>
                        </a:xfrm>
                        <a:prstGeom prst="rect">
                          <a:avLst/>
                        </a:prstGeom>
                        <a:noFill/>
                        <a:ln>
                          <a:noFill/>
                        </a:ln>
                      </p:spPr>
                    </p:pic>
                  </p:oleObj>
                </mc:Fallback>
              </mc:AlternateContent>
            </a:graphicData>
          </a:graphic>
        </p:graphicFrame>
        <p:sp>
          <p:nvSpPr>
            <p:cNvPr id="14" name="Text Box 1032">
              <a:extLst>
                <a:ext uri="{FF2B5EF4-FFF2-40B4-BE49-F238E27FC236}">
                  <a16:creationId xmlns:a16="http://schemas.microsoft.com/office/drawing/2014/main" id="{AFB82099-F124-4FD3-83DE-8242446BD944}"/>
                </a:ext>
              </a:extLst>
            </p:cNvPr>
            <p:cNvSpPr txBox="1">
              <a:spLocks noChangeArrowheads="1"/>
            </p:cNvSpPr>
            <p:nvPr/>
          </p:nvSpPr>
          <p:spPr bwMode="auto">
            <a:xfrm>
              <a:off x="3660636" y="2983886"/>
              <a:ext cx="1038685" cy="400110"/>
            </a:xfrm>
            <a:prstGeom prst="rect">
              <a:avLst/>
            </a:prstGeom>
            <a:noFill/>
            <a:ln w="9525">
              <a:noFill/>
              <a:miter lim="800000"/>
              <a:headEnd/>
              <a:tailEnd/>
            </a:ln>
            <a:effectLst/>
          </p:spPr>
          <p:txBody>
            <a:bodyPr wrap="square">
              <a:spAutoFit/>
            </a:bodyPr>
            <a:lstStyle/>
            <a:p>
              <a:pPr algn="just" eaLnBrk="0" hangingPunct="0">
                <a:defRPr/>
              </a:pPr>
              <a:r>
                <a:rPr lang="en-US" sz="2000" dirty="0">
                  <a:latin typeface="Times New Roman" charset="0"/>
                </a:rPr>
                <a:t>→</a:t>
              </a:r>
              <a:r>
                <a:rPr lang="cs-CZ" sz="2000" dirty="0">
                  <a:latin typeface="Times New Roman" charset="0"/>
                </a:rPr>
                <a:t> min</a:t>
              </a:r>
              <a:endParaRPr lang="en-US" sz="2000" dirty="0">
                <a:latin typeface="Times New Roman" charset="0"/>
              </a:endParaRPr>
            </a:p>
          </p:txBody>
        </p:sp>
      </p:grpSp>
      <p:graphicFrame>
        <p:nvGraphicFramePr>
          <p:cNvPr id="15" name="Objekt 14">
            <a:extLst>
              <a:ext uri="{FF2B5EF4-FFF2-40B4-BE49-F238E27FC236}">
                <a16:creationId xmlns:a16="http://schemas.microsoft.com/office/drawing/2014/main" id="{B09727B2-68DB-4EC0-A80D-7B16FC64E938}"/>
              </a:ext>
            </a:extLst>
          </p:cNvPr>
          <p:cNvGraphicFramePr>
            <a:graphicFrameLocks noChangeAspect="1"/>
          </p:cNvGraphicFramePr>
          <p:nvPr>
            <p:extLst>
              <p:ext uri="{D42A27DB-BD31-4B8C-83A1-F6EECF244321}">
                <p14:modId xmlns:p14="http://schemas.microsoft.com/office/powerpoint/2010/main" val="3769415333"/>
              </p:ext>
            </p:extLst>
          </p:nvPr>
        </p:nvGraphicFramePr>
        <p:xfrm>
          <a:off x="1350036" y="2990305"/>
          <a:ext cx="2524934" cy="755322"/>
        </p:xfrm>
        <a:graphic>
          <a:graphicData uri="http://schemas.openxmlformats.org/presentationml/2006/ole">
            <mc:AlternateContent xmlns:mc="http://schemas.openxmlformats.org/markup-compatibility/2006">
              <mc:Choice xmlns:v="urn:schemas-microsoft-com:vml" Requires="v">
                <p:oleObj name="Equation" r:id="rId4" imgW="1485255" imgH="444307" progId="Equation.3">
                  <p:embed/>
                </p:oleObj>
              </mc:Choice>
              <mc:Fallback>
                <p:oleObj name="Equation" r:id="rId4" imgW="1485255" imgH="444307" progId="Equation.3">
                  <p:embed/>
                  <p:pic>
                    <p:nvPicPr>
                      <p:cNvPr id="5" name="Objekt 4">
                        <a:extLst>
                          <a:ext uri="{FF2B5EF4-FFF2-40B4-BE49-F238E27FC236}">
                            <a16:creationId xmlns:a16="http://schemas.microsoft.com/office/drawing/2014/main" id="{4C3528B8-71A9-48D5-9910-826AFF3FDB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0036" y="2990305"/>
                        <a:ext cx="2524934" cy="7553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kt 15">
            <a:extLst>
              <a:ext uri="{FF2B5EF4-FFF2-40B4-BE49-F238E27FC236}">
                <a16:creationId xmlns:a16="http://schemas.microsoft.com/office/drawing/2014/main" id="{5D87E096-C4D4-4325-BC29-9C0894097C75}"/>
              </a:ext>
            </a:extLst>
          </p:cNvPr>
          <p:cNvGraphicFramePr>
            <a:graphicFrameLocks noChangeAspect="1"/>
          </p:cNvGraphicFramePr>
          <p:nvPr>
            <p:extLst>
              <p:ext uri="{D42A27DB-BD31-4B8C-83A1-F6EECF244321}">
                <p14:modId xmlns:p14="http://schemas.microsoft.com/office/powerpoint/2010/main" val="1504056404"/>
              </p:ext>
            </p:extLst>
          </p:nvPr>
        </p:nvGraphicFramePr>
        <p:xfrm>
          <a:off x="1364406" y="3896765"/>
          <a:ext cx="1403350" cy="820420"/>
        </p:xfrm>
        <a:graphic>
          <a:graphicData uri="http://schemas.openxmlformats.org/presentationml/2006/ole">
            <mc:AlternateContent xmlns:mc="http://schemas.openxmlformats.org/markup-compatibility/2006">
              <mc:Choice xmlns:v="urn:schemas-microsoft-com:vml" Requires="v">
                <p:oleObj name="Equation" r:id="rId6" imgW="825500" imgH="482600" progId="Equation.3">
                  <p:embed/>
                </p:oleObj>
              </mc:Choice>
              <mc:Fallback>
                <p:oleObj name="Equation" r:id="rId6" imgW="825500" imgH="482600" progId="Equation.3">
                  <p:embed/>
                  <p:pic>
                    <p:nvPicPr>
                      <p:cNvPr id="8" name="Objekt 7">
                        <a:extLst>
                          <a:ext uri="{FF2B5EF4-FFF2-40B4-BE49-F238E27FC236}">
                            <a16:creationId xmlns:a16="http://schemas.microsoft.com/office/drawing/2014/main" id="{C290BA75-5332-4D12-8D12-55C9CCD1C6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4406" y="3896765"/>
                        <a:ext cx="1403350" cy="820420"/>
                      </a:xfrm>
                      <a:prstGeom prst="rect">
                        <a:avLst/>
                      </a:prstGeom>
                      <a:noFill/>
                      <a:ln>
                        <a:solidFill>
                          <a:srgbClr val="000000"/>
                        </a:solidFill>
                      </a:ln>
                    </p:spPr>
                  </p:pic>
                </p:oleObj>
              </mc:Fallback>
            </mc:AlternateContent>
          </a:graphicData>
        </a:graphic>
      </p:graphicFrame>
      <p:graphicFrame>
        <p:nvGraphicFramePr>
          <p:cNvPr id="18" name="Objekt 17">
            <a:extLst>
              <a:ext uri="{FF2B5EF4-FFF2-40B4-BE49-F238E27FC236}">
                <a16:creationId xmlns:a16="http://schemas.microsoft.com/office/drawing/2014/main" id="{C0CDB4A2-84F5-4F5E-A6DF-CF3D04ECFC87}"/>
              </a:ext>
            </a:extLst>
          </p:cNvPr>
          <p:cNvGraphicFramePr>
            <a:graphicFrameLocks noChangeAspect="1"/>
          </p:cNvGraphicFramePr>
          <p:nvPr>
            <p:extLst>
              <p:ext uri="{D42A27DB-BD31-4B8C-83A1-F6EECF244321}">
                <p14:modId xmlns:p14="http://schemas.microsoft.com/office/powerpoint/2010/main" val="2845809772"/>
              </p:ext>
            </p:extLst>
          </p:nvPr>
        </p:nvGraphicFramePr>
        <p:xfrm>
          <a:off x="1350036" y="5369760"/>
          <a:ext cx="1748032" cy="431613"/>
        </p:xfrm>
        <a:graphic>
          <a:graphicData uri="http://schemas.openxmlformats.org/presentationml/2006/ole">
            <mc:AlternateContent xmlns:mc="http://schemas.openxmlformats.org/markup-compatibility/2006">
              <mc:Choice xmlns:v="urn:schemas-microsoft-com:vml" Requires="v">
                <p:oleObj name="Equation" r:id="rId8" imgW="1028254" imgH="253890" progId="Equation.3">
                  <p:embed/>
                </p:oleObj>
              </mc:Choice>
              <mc:Fallback>
                <p:oleObj name="Equation" r:id="rId8" imgW="1028254" imgH="253890" progId="Equation.3">
                  <p:embed/>
                  <p:pic>
                    <p:nvPicPr>
                      <p:cNvPr id="13" name="Objekt 12">
                        <a:extLst>
                          <a:ext uri="{FF2B5EF4-FFF2-40B4-BE49-F238E27FC236}">
                            <a16:creationId xmlns:a16="http://schemas.microsoft.com/office/drawing/2014/main" id="{47D8C10E-05F2-4CBC-BF62-864416177E2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50036" y="5369760"/>
                        <a:ext cx="1748032" cy="431613"/>
                      </a:xfrm>
                      <a:prstGeom prst="rect">
                        <a:avLst/>
                      </a:prstGeom>
                      <a:noFill/>
                      <a:ln>
                        <a:solidFill>
                          <a:srgbClr val="000000"/>
                        </a:solidFill>
                      </a:ln>
                    </p:spPr>
                  </p:pic>
                </p:oleObj>
              </mc:Fallback>
            </mc:AlternateContent>
          </a:graphicData>
        </a:graphic>
      </p:graphicFrame>
      <p:grpSp>
        <p:nvGrpSpPr>
          <p:cNvPr id="19" name="Skupina 18">
            <a:extLst>
              <a:ext uri="{FF2B5EF4-FFF2-40B4-BE49-F238E27FC236}">
                <a16:creationId xmlns:a16="http://schemas.microsoft.com/office/drawing/2014/main" id="{707F3A24-ECA2-4739-BEB7-1FC480768D7E}"/>
              </a:ext>
            </a:extLst>
          </p:cNvPr>
          <p:cNvGrpSpPr/>
          <p:nvPr/>
        </p:nvGrpSpPr>
        <p:grpSpPr>
          <a:xfrm>
            <a:off x="3704467" y="5381185"/>
            <a:ext cx="5516270" cy="431800"/>
            <a:chOff x="3780652" y="6309059"/>
            <a:chExt cx="5516270" cy="431800"/>
          </a:xfrm>
        </p:grpSpPr>
        <p:graphicFrame>
          <p:nvGraphicFramePr>
            <p:cNvPr id="20" name="Objekt 19">
              <a:extLst>
                <a:ext uri="{FF2B5EF4-FFF2-40B4-BE49-F238E27FC236}">
                  <a16:creationId xmlns:a16="http://schemas.microsoft.com/office/drawing/2014/main" id="{03912284-6D13-4629-A277-DDBB3CA59181}"/>
                </a:ext>
              </a:extLst>
            </p:cNvPr>
            <p:cNvGraphicFramePr>
              <a:graphicFrameLocks noChangeAspect="1"/>
            </p:cNvGraphicFramePr>
            <p:nvPr>
              <p:extLst>
                <p:ext uri="{D42A27DB-BD31-4B8C-83A1-F6EECF244321}">
                  <p14:modId xmlns:p14="http://schemas.microsoft.com/office/powerpoint/2010/main" val="3616418437"/>
                </p:ext>
              </p:extLst>
            </p:nvPr>
          </p:nvGraphicFramePr>
          <p:xfrm>
            <a:off x="3780652" y="6309059"/>
            <a:ext cx="4512310" cy="431800"/>
          </p:xfrm>
          <a:graphic>
            <a:graphicData uri="http://schemas.openxmlformats.org/presentationml/2006/ole">
              <mc:AlternateContent xmlns:mc="http://schemas.openxmlformats.org/markup-compatibility/2006">
                <mc:Choice xmlns:v="urn:schemas-microsoft-com:vml" Requires="v">
                  <p:oleObj name="Equation" r:id="rId10" imgW="2654300" imgH="254000" progId="Equation.3">
                    <p:embed/>
                  </p:oleObj>
                </mc:Choice>
                <mc:Fallback>
                  <p:oleObj name="Equation" r:id="rId10" imgW="2654300" imgH="254000" progId="Equation.3">
                    <p:embed/>
                    <p:pic>
                      <p:nvPicPr>
                        <p:cNvPr id="24" name="Objekt 23">
                          <a:extLst>
                            <a:ext uri="{FF2B5EF4-FFF2-40B4-BE49-F238E27FC236}">
                              <a16:creationId xmlns:a16="http://schemas.microsoft.com/office/drawing/2014/main" id="{A9B518DB-E55B-467D-90B2-8D51FB4810F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80652" y="6309059"/>
                          <a:ext cx="451231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 Box 1032">
              <a:extLst>
                <a:ext uri="{FF2B5EF4-FFF2-40B4-BE49-F238E27FC236}">
                  <a16:creationId xmlns:a16="http://schemas.microsoft.com/office/drawing/2014/main" id="{43B1740C-0C41-4E5C-80C4-45973929AEE3}"/>
                </a:ext>
              </a:extLst>
            </p:cNvPr>
            <p:cNvSpPr txBox="1">
              <a:spLocks noChangeArrowheads="1"/>
            </p:cNvSpPr>
            <p:nvPr/>
          </p:nvSpPr>
          <p:spPr bwMode="auto">
            <a:xfrm>
              <a:off x="8258237" y="6329174"/>
              <a:ext cx="1038685" cy="400110"/>
            </a:xfrm>
            <a:prstGeom prst="rect">
              <a:avLst/>
            </a:prstGeom>
            <a:noFill/>
            <a:ln w="9525">
              <a:noFill/>
              <a:miter lim="800000"/>
              <a:headEnd/>
              <a:tailEnd/>
            </a:ln>
            <a:effectLst/>
          </p:spPr>
          <p:txBody>
            <a:bodyPr wrap="square">
              <a:spAutoFit/>
            </a:bodyPr>
            <a:lstStyle/>
            <a:p>
              <a:pPr algn="just" eaLnBrk="0" hangingPunct="0">
                <a:defRPr/>
              </a:pPr>
              <a:r>
                <a:rPr lang="cs-CZ" sz="2000" dirty="0">
                  <a:latin typeface="Times New Roman" charset="0"/>
                </a:rPr>
                <a:t>CZK</a:t>
              </a:r>
              <a:endParaRPr lang="en-US" sz="2000" dirty="0">
                <a:latin typeface="Times New Roman" charset="0"/>
              </a:endParaRPr>
            </a:p>
          </p:txBody>
        </p:sp>
      </p:grpSp>
      <p:grpSp>
        <p:nvGrpSpPr>
          <p:cNvPr id="22" name="Skupina 21">
            <a:extLst>
              <a:ext uri="{FF2B5EF4-FFF2-40B4-BE49-F238E27FC236}">
                <a16:creationId xmlns:a16="http://schemas.microsoft.com/office/drawing/2014/main" id="{E2032BDC-64DC-4312-B280-A74BC77D5601}"/>
              </a:ext>
            </a:extLst>
          </p:cNvPr>
          <p:cNvGrpSpPr/>
          <p:nvPr/>
        </p:nvGrpSpPr>
        <p:grpSpPr>
          <a:xfrm>
            <a:off x="3721099" y="3901884"/>
            <a:ext cx="4793124" cy="755650"/>
            <a:chOff x="3741384" y="4803591"/>
            <a:chExt cx="4793124" cy="755650"/>
          </a:xfrm>
        </p:grpSpPr>
        <p:graphicFrame>
          <p:nvGraphicFramePr>
            <p:cNvPr id="23" name="Objekt 22">
              <a:extLst>
                <a:ext uri="{FF2B5EF4-FFF2-40B4-BE49-F238E27FC236}">
                  <a16:creationId xmlns:a16="http://schemas.microsoft.com/office/drawing/2014/main" id="{779B0925-D952-42C4-97A9-E84A25DE32BF}"/>
                </a:ext>
              </a:extLst>
            </p:cNvPr>
            <p:cNvGraphicFramePr>
              <a:graphicFrameLocks noChangeAspect="1"/>
            </p:cNvGraphicFramePr>
            <p:nvPr>
              <p:extLst>
                <p:ext uri="{D42A27DB-BD31-4B8C-83A1-F6EECF244321}">
                  <p14:modId xmlns:p14="http://schemas.microsoft.com/office/powerpoint/2010/main" val="2793042926"/>
                </p:ext>
              </p:extLst>
            </p:nvPr>
          </p:nvGraphicFramePr>
          <p:xfrm>
            <a:off x="3741384" y="4803591"/>
            <a:ext cx="3778250" cy="755650"/>
          </p:xfrm>
          <a:graphic>
            <a:graphicData uri="http://schemas.openxmlformats.org/presentationml/2006/ole">
              <mc:AlternateContent xmlns:mc="http://schemas.openxmlformats.org/markup-compatibility/2006">
                <mc:Choice xmlns:v="urn:schemas-microsoft-com:vml" Requires="v">
                  <p:oleObj name="Equation" r:id="rId12" imgW="2222500" imgH="444500" progId="Equation.3">
                    <p:embed/>
                  </p:oleObj>
                </mc:Choice>
                <mc:Fallback>
                  <p:oleObj name="Equation" r:id="rId12" imgW="2222500" imgH="444500" progId="Equation.3">
                    <p:embed/>
                    <p:pic>
                      <p:nvPicPr>
                        <p:cNvPr id="18" name="Objekt 17">
                          <a:extLst>
                            <a:ext uri="{FF2B5EF4-FFF2-40B4-BE49-F238E27FC236}">
                              <a16:creationId xmlns:a16="http://schemas.microsoft.com/office/drawing/2014/main" id="{89197BD9-0C3C-419D-BB2A-38FD4847852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41384" y="4803591"/>
                          <a:ext cx="3778250"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 Box 1032">
              <a:extLst>
                <a:ext uri="{FF2B5EF4-FFF2-40B4-BE49-F238E27FC236}">
                  <a16:creationId xmlns:a16="http://schemas.microsoft.com/office/drawing/2014/main" id="{1F394B0F-BEAA-4283-809B-1B94290979F7}"/>
                </a:ext>
              </a:extLst>
            </p:cNvPr>
            <p:cNvSpPr txBox="1">
              <a:spLocks noChangeArrowheads="1"/>
            </p:cNvSpPr>
            <p:nvPr/>
          </p:nvSpPr>
          <p:spPr bwMode="auto">
            <a:xfrm>
              <a:off x="7495823" y="4992936"/>
              <a:ext cx="1038685" cy="400110"/>
            </a:xfrm>
            <a:prstGeom prst="rect">
              <a:avLst/>
            </a:prstGeom>
            <a:noFill/>
            <a:ln w="9525">
              <a:noFill/>
              <a:miter lim="800000"/>
              <a:headEnd/>
              <a:tailEnd/>
            </a:ln>
            <a:effectLst/>
          </p:spPr>
          <p:txBody>
            <a:bodyPr wrap="square">
              <a:spAutoFit/>
            </a:bodyPr>
            <a:lstStyle/>
            <a:p>
              <a:pPr algn="just" eaLnBrk="0" hangingPunct="0">
                <a:defRPr/>
              </a:pPr>
              <a:r>
                <a:rPr lang="en-US" sz="2000" dirty="0">
                  <a:latin typeface="Times New Roman" charset="0"/>
                </a:rPr>
                <a:t>cases</a:t>
              </a:r>
            </a:p>
          </p:txBody>
        </p:sp>
      </p:grpSp>
    </p:spTree>
    <p:extLst>
      <p:ext uri="{BB962C8B-B14F-4D97-AF65-F5344CB8AC3E}">
        <p14:creationId xmlns:p14="http://schemas.microsoft.com/office/powerpoint/2010/main" val="220401452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126</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Inventory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indent="-285750">
              <a:lnSpc>
                <a:spcPct val="110000"/>
              </a:lnSpc>
              <a:buFont typeface="Wingdings" panose="05000000000000000000" pitchFamily="2" charset="2"/>
              <a:buChar char="§"/>
            </a:pPr>
            <a:r>
              <a:rPr lang="en-US" b="1" dirty="0"/>
              <a:t>Optimum order quantity, optimum total annual cost</a:t>
            </a:r>
          </a:p>
          <a:p>
            <a:pPr marL="895350" lvl="1" indent="-285750"/>
            <a:endParaRPr lang="en-US" dirty="0"/>
          </a:p>
          <a:p>
            <a:pPr marL="895350" lvl="1" indent="-285750"/>
            <a:endParaRPr lang="en-US" dirty="0"/>
          </a:p>
          <a:p>
            <a:pPr marL="895350" lvl="1" indent="-285750"/>
            <a:endParaRPr lang="en-US" dirty="0"/>
          </a:p>
          <a:p>
            <a:pPr marL="895350" lvl="1" indent="-285750"/>
            <a:endParaRPr lang="en-US" dirty="0"/>
          </a:p>
          <a:p>
            <a:pPr marL="895350" lvl="1" indent="-285750"/>
            <a:endParaRPr lang="en-US" dirty="0"/>
          </a:p>
          <a:p>
            <a:pPr marL="895350" lvl="1" indent="-285750"/>
            <a:endParaRPr lang="en-US" dirty="0"/>
          </a:p>
          <a:p>
            <a:pPr marL="895350" lvl="1" indent="-285750"/>
            <a:endParaRPr lang="en-US" dirty="0"/>
          </a:p>
          <a:p>
            <a:pPr marL="895350" lvl="1" indent="-285750"/>
            <a:endParaRPr lang="en-US" dirty="0"/>
          </a:p>
          <a:p>
            <a:pPr marL="895350" lvl="1" indent="-285750"/>
            <a:endParaRPr lang="en-US" dirty="0"/>
          </a:p>
          <a:p>
            <a:pPr marL="895350" lvl="1" indent="-285750"/>
            <a:endParaRPr lang="en-US" dirty="0"/>
          </a:p>
          <a:p>
            <a:pPr lvl="1" indent="0">
              <a:buNone/>
            </a:pPr>
            <a:endParaRPr lang="en-US" b="1"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Economic Order Quantity Model </a:t>
            </a:r>
          </a:p>
        </p:txBody>
      </p:sp>
      <p:sp>
        <p:nvSpPr>
          <p:cNvPr id="25" name="Obdélník 24">
            <a:extLst>
              <a:ext uri="{FF2B5EF4-FFF2-40B4-BE49-F238E27FC236}">
                <a16:creationId xmlns:a16="http://schemas.microsoft.com/office/drawing/2014/main" id="{45D4AE45-9F44-42C4-81BF-B57DF033DE04}"/>
              </a:ext>
            </a:extLst>
          </p:cNvPr>
          <p:cNvSpPr/>
          <p:nvPr/>
        </p:nvSpPr>
        <p:spPr>
          <a:xfrm>
            <a:off x="879802" y="5705582"/>
            <a:ext cx="2302233"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38 – Optimum policy</a:t>
            </a:r>
          </a:p>
        </p:txBody>
      </p:sp>
      <p:pic>
        <p:nvPicPr>
          <p:cNvPr id="26" name="Obrázek 25">
            <a:extLst>
              <a:ext uri="{FF2B5EF4-FFF2-40B4-BE49-F238E27FC236}">
                <a16:creationId xmlns:a16="http://schemas.microsoft.com/office/drawing/2014/main" id="{82F3F5D7-FF0E-4642-9200-EC621DA27A6B}"/>
              </a:ext>
            </a:extLst>
          </p:cNvPr>
          <p:cNvPicPr>
            <a:picLocks noChangeAspect="1"/>
          </p:cNvPicPr>
          <p:nvPr/>
        </p:nvPicPr>
        <p:blipFill>
          <a:blip r:embed="rId2"/>
          <a:stretch>
            <a:fillRect/>
          </a:stretch>
        </p:blipFill>
        <p:spPr>
          <a:xfrm>
            <a:off x="681603" y="2219487"/>
            <a:ext cx="4891883" cy="3317973"/>
          </a:xfrm>
          <a:prstGeom prst="rect">
            <a:avLst/>
          </a:prstGeom>
        </p:spPr>
      </p:pic>
    </p:spTree>
    <p:extLst>
      <p:ext uri="{BB962C8B-B14F-4D97-AF65-F5344CB8AC3E}">
        <p14:creationId xmlns:p14="http://schemas.microsoft.com/office/powerpoint/2010/main" val="209123338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127</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Inventory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indent="-285750">
              <a:lnSpc>
                <a:spcPct val="110000"/>
              </a:lnSpc>
              <a:buFont typeface="Wingdings" panose="05000000000000000000" pitchFamily="2" charset="2"/>
              <a:buChar char="§"/>
            </a:pPr>
            <a:r>
              <a:rPr lang="en-US" b="1" dirty="0"/>
              <a:t>Optimum length of the inventory cycle</a:t>
            </a:r>
            <a:endParaRPr lang="cs-CZ" b="1" dirty="0"/>
          </a:p>
          <a:p>
            <a:pPr marL="285750" indent="-285750">
              <a:lnSpc>
                <a:spcPct val="110000"/>
              </a:lnSpc>
              <a:buFont typeface="Wingdings" panose="05000000000000000000" pitchFamily="2" charset="2"/>
              <a:buChar char="§"/>
            </a:pPr>
            <a:endParaRPr lang="cs-CZ" b="1" dirty="0"/>
          </a:p>
          <a:p>
            <a:pPr marL="285750" indent="-285750">
              <a:lnSpc>
                <a:spcPct val="110000"/>
              </a:lnSpc>
              <a:buFont typeface="Wingdings" panose="05000000000000000000" pitchFamily="2" charset="2"/>
              <a:buChar char="§"/>
            </a:pPr>
            <a:endParaRPr lang="cs-CZ" b="1" dirty="0"/>
          </a:p>
          <a:p>
            <a:pPr marL="285750" indent="-285750">
              <a:lnSpc>
                <a:spcPct val="110000"/>
              </a:lnSpc>
              <a:buFont typeface="Wingdings" panose="05000000000000000000" pitchFamily="2" charset="2"/>
              <a:buChar char="§"/>
            </a:pPr>
            <a:endParaRPr lang="cs-CZ" b="1" dirty="0"/>
          </a:p>
          <a:p>
            <a:pPr>
              <a:lnSpc>
                <a:spcPct val="110000"/>
              </a:lnSpc>
            </a:pPr>
            <a:endParaRPr lang="cs-CZ" b="1" dirty="0"/>
          </a:p>
          <a:p>
            <a:pPr marL="285750" indent="-285750">
              <a:lnSpc>
                <a:spcPct val="110000"/>
              </a:lnSpc>
              <a:buFont typeface="Wingdings" panose="05000000000000000000" pitchFamily="2" charset="2"/>
              <a:buChar char="§"/>
            </a:pPr>
            <a:endParaRPr lang="cs-CZ" b="1" dirty="0"/>
          </a:p>
          <a:p>
            <a:pPr marL="285750" indent="-285750">
              <a:lnSpc>
                <a:spcPct val="110000"/>
              </a:lnSpc>
              <a:buFont typeface="Wingdings" panose="05000000000000000000" pitchFamily="2" charset="2"/>
              <a:buChar char="§"/>
            </a:pPr>
            <a:endParaRPr lang="cs-CZ" b="1" dirty="0"/>
          </a:p>
          <a:p>
            <a:pPr marL="285750" indent="-285750">
              <a:lnSpc>
                <a:spcPct val="110000"/>
              </a:lnSpc>
              <a:buFont typeface="Wingdings" panose="05000000000000000000" pitchFamily="2" charset="2"/>
              <a:buChar char="§"/>
            </a:pPr>
            <a:endParaRPr lang="cs-CZ" b="1" dirty="0"/>
          </a:p>
          <a:p>
            <a:pPr marL="285750" indent="-285750">
              <a:lnSpc>
                <a:spcPct val="110000"/>
              </a:lnSpc>
              <a:buFont typeface="Wingdings" panose="05000000000000000000" pitchFamily="2" charset="2"/>
              <a:buChar char="§"/>
            </a:pPr>
            <a:endParaRPr lang="en-US" dirty="0"/>
          </a:p>
          <a:p>
            <a:pPr marL="895350" lvl="1" indent="-285750"/>
            <a:endParaRPr lang="en-US" dirty="0"/>
          </a:p>
          <a:p>
            <a:pPr marL="895350" lvl="1" indent="-285750"/>
            <a:endParaRPr lang="en-US" dirty="0"/>
          </a:p>
          <a:p>
            <a:pPr marL="895350" lvl="1" indent="-285750"/>
            <a:endParaRPr lang="en-US" dirty="0"/>
          </a:p>
          <a:p>
            <a:pPr marL="895350" lvl="1" indent="-285750"/>
            <a:endParaRPr lang="en-US" dirty="0"/>
          </a:p>
          <a:p>
            <a:pPr lvl="1" indent="0">
              <a:buNone/>
            </a:pPr>
            <a:endParaRPr lang="en-US" b="1"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Economic Order Quantity Model </a:t>
            </a:r>
          </a:p>
        </p:txBody>
      </p:sp>
      <p:sp>
        <p:nvSpPr>
          <p:cNvPr id="25" name="Obdélník 24">
            <a:extLst>
              <a:ext uri="{FF2B5EF4-FFF2-40B4-BE49-F238E27FC236}">
                <a16:creationId xmlns:a16="http://schemas.microsoft.com/office/drawing/2014/main" id="{45D4AE45-9F44-42C4-81BF-B57DF033DE04}"/>
              </a:ext>
            </a:extLst>
          </p:cNvPr>
          <p:cNvSpPr/>
          <p:nvPr/>
        </p:nvSpPr>
        <p:spPr>
          <a:xfrm>
            <a:off x="879802" y="5705582"/>
            <a:ext cx="5426486"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39 – Optimum inventory cycles, maximum inventory level</a:t>
            </a:r>
          </a:p>
        </p:txBody>
      </p:sp>
      <p:graphicFrame>
        <p:nvGraphicFramePr>
          <p:cNvPr id="10" name="Objekt 9">
            <a:extLst>
              <a:ext uri="{FF2B5EF4-FFF2-40B4-BE49-F238E27FC236}">
                <a16:creationId xmlns:a16="http://schemas.microsoft.com/office/drawing/2014/main" id="{4DE96B94-7D74-45D0-A0EC-1EC91F718D30}"/>
              </a:ext>
            </a:extLst>
          </p:cNvPr>
          <p:cNvGraphicFramePr>
            <a:graphicFrameLocks noChangeAspect="1"/>
          </p:cNvGraphicFramePr>
          <p:nvPr>
            <p:extLst>
              <p:ext uri="{D42A27DB-BD31-4B8C-83A1-F6EECF244321}">
                <p14:modId xmlns:p14="http://schemas.microsoft.com/office/powerpoint/2010/main" val="879075731"/>
              </p:ext>
            </p:extLst>
          </p:nvPr>
        </p:nvGraphicFramePr>
        <p:xfrm>
          <a:off x="1349499" y="2180795"/>
          <a:ext cx="2331720" cy="820420"/>
        </p:xfrm>
        <a:graphic>
          <a:graphicData uri="http://schemas.openxmlformats.org/presentationml/2006/ole">
            <mc:AlternateContent xmlns:mc="http://schemas.openxmlformats.org/markup-compatibility/2006">
              <mc:Choice xmlns:v="urn:schemas-microsoft-com:vml" Requires="v">
                <p:oleObj name="Equation" r:id="rId2" imgW="1371600" imgH="482600" progId="Equation.3">
                  <p:embed/>
                </p:oleObj>
              </mc:Choice>
              <mc:Fallback>
                <p:oleObj name="Equation" r:id="rId2" imgW="1371600" imgH="482600" progId="Equation.3">
                  <p:embed/>
                  <p:pic>
                    <p:nvPicPr>
                      <p:cNvPr id="3" name="Objekt 2">
                        <a:extLst>
                          <a:ext uri="{FF2B5EF4-FFF2-40B4-BE49-F238E27FC236}">
                            <a16:creationId xmlns:a16="http://schemas.microsoft.com/office/drawing/2014/main" id="{6C0EE1F6-00BB-451A-92C7-DDA1C4FF82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499" y="2180795"/>
                        <a:ext cx="2331720" cy="820420"/>
                      </a:xfrm>
                      <a:prstGeom prst="rect">
                        <a:avLst/>
                      </a:prstGeom>
                      <a:noFill/>
                      <a:ln>
                        <a:solidFill>
                          <a:srgbClr val="000000"/>
                        </a:solidFill>
                      </a:ln>
                    </p:spPr>
                  </p:pic>
                </p:oleObj>
              </mc:Fallback>
            </mc:AlternateContent>
          </a:graphicData>
        </a:graphic>
      </p:graphicFrame>
      <p:sp>
        <p:nvSpPr>
          <p:cNvPr id="11" name="Text Box 1032">
            <a:extLst>
              <a:ext uri="{FF2B5EF4-FFF2-40B4-BE49-F238E27FC236}">
                <a16:creationId xmlns:a16="http://schemas.microsoft.com/office/drawing/2014/main" id="{A7D08F57-5528-4A3E-9D74-1899152F344B}"/>
              </a:ext>
            </a:extLst>
          </p:cNvPr>
          <p:cNvSpPr txBox="1">
            <a:spLocks noChangeArrowheads="1"/>
          </p:cNvSpPr>
          <p:nvPr/>
        </p:nvSpPr>
        <p:spPr bwMode="auto">
          <a:xfrm>
            <a:off x="4310752" y="2390950"/>
            <a:ext cx="2071895" cy="400110"/>
          </a:xfrm>
          <a:prstGeom prst="rect">
            <a:avLst/>
          </a:prstGeom>
          <a:noFill/>
          <a:ln w="9525">
            <a:noFill/>
            <a:miter lim="800000"/>
            <a:headEnd/>
            <a:tailEnd/>
          </a:ln>
          <a:effectLst/>
        </p:spPr>
        <p:txBody>
          <a:bodyPr wrap="square">
            <a:spAutoFit/>
          </a:bodyPr>
          <a:lstStyle/>
          <a:p>
            <a:pPr algn="just" eaLnBrk="0" hangingPunct="0">
              <a:defRPr/>
            </a:pPr>
            <a:r>
              <a:rPr lang="en-US" sz="2000" i="1" dirty="0">
                <a:latin typeface="Times New Roman" charset="0"/>
              </a:rPr>
              <a:t>t</a:t>
            </a:r>
            <a:r>
              <a:rPr lang="cs-CZ" sz="2000" i="1" baseline="30000" dirty="0">
                <a:latin typeface="Times New Roman" charset="0"/>
              </a:rPr>
              <a:t>*</a:t>
            </a:r>
            <a:r>
              <a:rPr lang="en-US" sz="2000" dirty="0">
                <a:latin typeface="Times New Roman" charset="0"/>
              </a:rPr>
              <a:t> = 1/10 of year</a:t>
            </a:r>
          </a:p>
        </p:txBody>
      </p:sp>
      <p:pic>
        <p:nvPicPr>
          <p:cNvPr id="18" name="Obrázek 17">
            <a:extLst>
              <a:ext uri="{FF2B5EF4-FFF2-40B4-BE49-F238E27FC236}">
                <a16:creationId xmlns:a16="http://schemas.microsoft.com/office/drawing/2014/main" id="{67DCCA86-FE22-40B4-BE0F-15879B9CD420}"/>
              </a:ext>
            </a:extLst>
          </p:cNvPr>
          <p:cNvPicPr>
            <a:picLocks noChangeAspect="1"/>
          </p:cNvPicPr>
          <p:nvPr/>
        </p:nvPicPr>
        <p:blipFill>
          <a:blip r:embed="rId4"/>
          <a:stretch>
            <a:fillRect/>
          </a:stretch>
        </p:blipFill>
        <p:spPr>
          <a:xfrm>
            <a:off x="624886" y="3268703"/>
            <a:ext cx="5593339" cy="2427747"/>
          </a:xfrm>
          <a:prstGeom prst="rect">
            <a:avLst/>
          </a:prstGeom>
        </p:spPr>
      </p:pic>
    </p:spTree>
    <p:extLst>
      <p:ext uri="{BB962C8B-B14F-4D97-AF65-F5344CB8AC3E}">
        <p14:creationId xmlns:p14="http://schemas.microsoft.com/office/powerpoint/2010/main" val="70289564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128</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Inventory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indent="-285750">
              <a:lnSpc>
                <a:spcPct val="110000"/>
              </a:lnSpc>
              <a:buFont typeface="Wingdings" panose="05000000000000000000" pitchFamily="2" charset="2"/>
              <a:buChar char="§"/>
            </a:pPr>
            <a:r>
              <a:rPr lang="en-US" b="1" dirty="0"/>
              <a:t>Optimum reorder point</a:t>
            </a:r>
          </a:p>
          <a:p>
            <a:pPr marL="285750" indent="-285750">
              <a:lnSpc>
                <a:spcPct val="110000"/>
              </a:lnSpc>
              <a:buFont typeface="Wingdings" panose="05000000000000000000" pitchFamily="2" charset="2"/>
              <a:buChar char="§"/>
            </a:pPr>
            <a:endParaRPr lang="cs-CZ" b="1" dirty="0"/>
          </a:p>
          <a:p>
            <a:pPr marL="285750" indent="-285750">
              <a:lnSpc>
                <a:spcPct val="110000"/>
              </a:lnSpc>
              <a:buFont typeface="Wingdings" panose="05000000000000000000" pitchFamily="2" charset="2"/>
              <a:buChar char="§"/>
            </a:pPr>
            <a:endParaRPr lang="cs-CZ" b="1" dirty="0"/>
          </a:p>
          <a:p>
            <a:pPr marL="285750" indent="-285750">
              <a:lnSpc>
                <a:spcPct val="110000"/>
              </a:lnSpc>
              <a:buFont typeface="Wingdings" panose="05000000000000000000" pitchFamily="2" charset="2"/>
              <a:buChar char="§"/>
            </a:pPr>
            <a:endParaRPr lang="cs-CZ" b="1" dirty="0"/>
          </a:p>
          <a:p>
            <a:pPr>
              <a:lnSpc>
                <a:spcPct val="110000"/>
              </a:lnSpc>
            </a:pPr>
            <a:endParaRPr lang="cs-CZ" b="1" dirty="0"/>
          </a:p>
          <a:p>
            <a:pPr marL="285750" indent="-285750">
              <a:lnSpc>
                <a:spcPct val="110000"/>
              </a:lnSpc>
              <a:buFont typeface="Wingdings" panose="05000000000000000000" pitchFamily="2" charset="2"/>
              <a:buChar char="§"/>
            </a:pPr>
            <a:endParaRPr lang="cs-CZ" b="1" dirty="0"/>
          </a:p>
          <a:p>
            <a:pPr marL="285750" indent="-285750">
              <a:lnSpc>
                <a:spcPct val="110000"/>
              </a:lnSpc>
              <a:buFont typeface="Wingdings" panose="05000000000000000000" pitchFamily="2" charset="2"/>
              <a:buChar char="§"/>
            </a:pPr>
            <a:endParaRPr lang="cs-CZ" b="1" dirty="0"/>
          </a:p>
          <a:p>
            <a:pPr marL="285750" indent="-285750">
              <a:lnSpc>
                <a:spcPct val="110000"/>
              </a:lnSpc>
              <a:buFont typeface="Wingdings" panose="05000000000000000000" pitchFamily="2" charset="2"/>
              <a:buChar char="§"/>
            </a:pPr>
            <a:endParaRPr lang="cs-CZ" b="1" dirty="0"/>
          </a:p>
          <a:p>
            <a:pPr marL="285750" indent="-285750">
              <a:lnSpc>
                <a:spcPct val="110000"/>
              </a:lnSpc>
              <a:buFont typeface="Wingdings" panose="05000000000000000000" pitchFamily="2" charset="2"/>
              <a:buChar char="§"/>
            </a:pPr>
            <a:endParaRPr lang="en-US" dirty="0"/>
          </a:p>
          <a:p>
            <a:pPr marL="895350" lvl="1" indent="-285750"/>
            <a:endParaRPr lang="en-US" dirty="0"/>
          </a:p>
          <a:p>
            <a:pPr marL="895350" lvl="1" indent="-285750"/>
            <a:endParaRPr lang="en-US" dirty="0"/>
          </a:p>
          <a:p>
            <a:pPr marL="895350" lvl="1" indent="-285750"/>
            <a:endParaRPr lang="en-US" dirty="0"/>
          </a:p>
          <a:p>
            <a:pPr marL="895350" lvl="1" indent="-285750"/>
            <a:endParaRPr lang="en-US" dirty="0"/>
          </a:p>
          <a:p>
            <a:pPr lvl="1" indent="0">
              <a:buNone/>
            </a:pPr>
            <a:endParaRPr lang="en-US" b="1"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Economic Order Quantity Model </a:t>
            </a:r>
          </a:p>
        </p:txBody>
      </p:sp>
      <p:sp>
        <p:nvSpPr>
          <p:cNvPr id="25" name="Obdélník 24">
            <a:extLst>
              <a:ext uri="{FF2B5EF4-FFF2-40B4-BE49-F238E27FC236}">
                <a16:creationId xmlns:a16="http://schemas.microsoft.com/office/drawing/2014/main" id="{45D4AE45-9F44-42C4-81BF-B57DF033DE04}"/>
              </a:ext>
            </a:extLst>
          </p:cNvPr>
          <p:cNvSpPr/>
          <p:nvPr/>
        </p:nvSpPr>
        <p:spPr>
          <a:xfrm>
            <a:off x="879802" y="5791362"/>
            <a:ext cx="2900153"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40 – Optimum reorder point</a:t>
            </a:r>
          </a:p>
        </p:txBody>
      </p:sp>
      <p:pic>
        <p:nvPicPr>
          <p:cNvPr id="12" name="Obrázek 11">
            <a:extLst>
              <a:ext uri="{FF2B5EF4-FFF2-40B4-BE49-F238E27FC236}">
                <a16:creationId xmlns:a16="http://schemas.microsoft.com/office/drawing/2014/main" id="{9A07937A-2F43-4BA2-B33E-6F46632E32D6}"/>
              </a:ext>
            </a:extLst>
          </p:cNvPr>
          <p:cNvPicPr>
            <a:picLocks noChangeAspect="1"/>
          </p:cNvPicPr>
          <p:nvPr/>
        </p:nvPicPr>
        <p:blipFill>
          <a:blip r:embed="rId2"/>
          <a:stretch>
            <a:fillRect/>
          </a:stretch>
        </p:blipFill>
        <p:spPr>
          <a:xfrm>
            <a:off x="879802" y="2180795"/>
            <a:ext cx="4094132" cy="3470026"/>
          </a:xfrm>
          <a:prstGeom prst="rect">
            <a:avLst/>
          </a:prstGeom>
        </p:spPr>
      </p:pic>
      <p:sp>
        <p:nvSpPr>
          <p:cNvPr id="13" name="Obdélník 12">
            <a:extLst>
              <a:ext uri="{FF2B5EF4-FFF2-40B4-BE49-F238E27FC236}">
                <a16:creationId xmlns:a16="http://schemas.microsoft.com/office/drawing/2014/main" id="{80E265D2-6E14-42CA-ADB0-274033269A59}"/>
              </a:ext>
            </a:extLst>
          </p:cNvPr>
          <p:cNvSpPr/>
          <p:nvPr/>
        </p:nvSpPr>
        <p:spPr>
          <a:xfrm>
            <a:off x="4763602" y="2124128"/>
            <a:ext cx="3034805" cy="415498"/>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Parallel triangles theorem:</a:t>
            </a:r>
          </a:p>
        </p:txBody>
      </p:sp>
      <p:graphicFrame>
        <p:nvGraphicFramePr>
          <p:cNvPr id="14" name="Objekt 13">
            <a:extLst>
              <a:ext uri="{FF2B5EF4-FFF2-40B4-BE49-F238E27FC236}">
                <a16:creationId xmlns:a16="http://schemas.microsoft.com/office/drawing/2014/main" id="{39F50BD4-10B7-461E-B324-37E2EAD1B878}"/>
              </a:ext>
            </a:extLst>
          </p:cNvPr>
          <p:cNvGraphicFramePr>
            <a:graphicFrameLocks noChangeAspect="1"/>
          </p:cNvGraphicFramePr>
          <p:nvPr>
            <p:extLst>
              <p:ext uri="{D42A27DB-BD31-4B8C-83A1-F6EECF244321}">
                <p14:modId xmlns:p14="http://schemas.microsoft.com/office/powerpoint/2010/main" val="3415696525"/>
              </p:ext>
            </p:extLst>
          </p:nvPr>
        </p:nvGraphicFramePr>
        <p:xfrm>
          <a:off x="7971395" y="1986586"/>
          <a:ext cx="949549" cy="690581"/>
        </p:xfrm>
        <a:graphic>
          <a:graphicData uri="http://schemas.openxmlformats.org/presentationml/2006/ole">
            <mc:AlternateContent xmlns:mc="http://schemas.openxmlformats.org/markup-compatibility/2006">
              <mc:Choice xmlns:v="urn:schemas-microsoft-com:vml" Requires="v">
                <p:oleObj name="Equation" r:id="rId3" imgW="558558" imgH="406224" progId="Equation.3">
                  <p:embed/>
                </p:oleObj>
              </mc:Choice>
              <mc:Fallback>
                <p:oleObj name="Equation" r:id="rId3" imgW="558558" imgH="406224" progId="Equation.3">
                  <p:embed/>
                  <p:pic>
                    <p:nvPicPr>
                      <p:cNvPr id="11" name="Objekt 10">
                        <a:extLst>
                          <a:ext uri="{FF2B5EF4-FFF2-40B4-BE49-F238E27FC236}">
                            <a16:creationId xmlns:a16="http://schemas.microsoft.com/office/drawing/2014/main" id="{5AD5BB5B-64B2-4359-950B-253DA85B327A}"/>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1395" y="1986586"/>
                        <a:ext cx="949549" cy="6905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kt 14">
            <a:extLst>
              <a:ext uri="{FF2B5EF4-FFF2-40B4-BE49-F238E27FC236}">
                <a16:creationId xmlns:a16="http://schemas.microsoft.com/office/drawing/2014/main" id="{4A9BAFC0-CC54-4906-8154-67285F95EC73}"/>
              </a:ext>
            </a:extLst>
          </p:cNvPr>
          <p:cNvGraphicFramePr>
            <a:graphicFrameLocks noChangeAspect="1"/>
          </p:cNvGraphicFramePr>
          <p:nvPr>
            <p:extLst>
              <p:ext uri="{D42A27DB-BD31-4B8C-83A1-F6EECF244321}">
                <p14:modId xmlns:p14="http://schemas.microsoft.com/office/powerpoint/2010/main" val="3509940260"/>
              </p:ext>
            </p:extLst>
          </p:nvPr>
        </p:nvGraphicFramePr>
        <p:xfrm>
          <a:off x="5945825" y="3012724"/>
          <a:ext cx="1618548" cy="690581"/>
        </p:xfrm>
        <a:graphic>
          <a:graphicData uri="http://schemas.openxmlformats.org/presentationml/2006/ole">
            <mc:AlternateContent xmlns:mc="http://schemas.openxmlformats.org/markup-compatibility/2006">
              <mc:Choice xmlns:v="urn:schemas-microsoft-com:vml" Requires="v">
                <p:oleObj name="Equation" r:id="rId5" imgW="952087" imgH="406224" progId="Equation.3">
                  <p:embed/>
                </p:oleObj>
              </mc:Choice>
              <mc:Fallback>
                <p:oleObj name="Equation" r:id="rId5" imgW="952087" imgH="406224" progId="Equation.3">
                  <p:embed/>
                  <p:pic>
                    <p:nvPicPr>
                      <p:cNvPr id="13" name="Objekt 12">
                        <a:extLst>
                          <a:ext uri="{FF2B5EF4-FFF2-40B4-BE49-F238E27FC236}">
                            <a16:creationId xmlns:a16="http://schemas.microsoft.com/office/drawing/2014/main" id="{27FEAE9F-3D35-42C3-A458-9BB89C18C9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5825" y="3012724"/>
                        <a:ext cx="1618548" cy="690581"/>
                      </a:xfrm>
                      <a:prstGeom prst="rect">
                        <a:avLst/>
                      </a:prstGeom>
                      <a:noFill/>
                      <a:ln>
                        <a:solidFill>
                          <a:srgbClr val="000000"/>
                        </a:solidFill>
                      </a:ln>
                    </p:spPr>
                  </p:pic>
                </p:oleObj>
              </mc:Fallback>
            </mc:AlternateContent>
          </a:graphicData>
        </a:graphic>
      </p:graphicFrame>
      <p:graphicFrame>
        <p:nvGraphicFramePr>
          <p:cNvPr id="16" name="Objekt 15">
            <a:extLst>
              <a:ext uri="{FF2B5EF4-FFF2-40B4-BE49-F238E27FC236}">
                <a16:creationId xmlns:a16="http://schemas.microsoft.com/office/drawing/2014/main" id="{BAFDEF0F-0F52-4C3C-AB97-DDC67BA191E1}"/>
              </a:ext>
            </a:extLst>
          </p:cNvPr>
          <p:cNvGraphicFramePr>
            <a:graphicFrameLocks noChangeAspect="1"/>
          </p:cNvGraphicFramePr>
          <p:nvPr>
            <p:extLst>
              <p:ext uri="{D42A27DB-BD31-4B8C-83A1-F6EECF244321}">
                <p14:modId xmlns:p14="http://schemas.microsoft.com/office/powerpoint/2010/main" val="3201599986"/>
              </p:ext>
            </p:extLst>
          </p:nvPr>
        </p:nvGraphicFramePr>
        <p:xfrm>
          <a:off x="5945825" y="3911054"/>
          <a:ext cx="2590800" cy="669290"/>
        </p:xfrm>
        <a:graphic>
          <a:graphicData uri="http://schemas.openxmlformats.org/presentationml/2006/ole">
            <mc:AlternateContent xmlns:mc="http://schemas.openxmlformats.org/markup-compatibility/2006">
              <mc:Choice xmlns:v="urn:schemas-microsoft-com:vml" Requires="v">
                <p:oleObj name="Equation" r:id="rId7" imgW="1524000" imgH="393700" progId="Equation.3">
                  <p:embed/>
                </p:oleObj>
              </mc:Choice>
              <mc:Fallback>
                <p:oleObj name="Equation" r:id="rId7" imgW="1524000" imgH="393700" progId="Equation.3">
                  <p:embed/>
                  <p:pic>
                    <p:nvPicPr>
                      <p:cNvPr id="15" name="Objekt 14">
                        <a:extLst>
                          <a:ext uri="{FF2B5EF4-FFF2-40B4-BE49-F238E27FC236}">
                            <a16:creationId xmlns:a16="http://schemas.microsoft.com/office/drawing/2014/main" id="{66E26EF4-0634-492C-B684-8E04882B38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5825" y="3911054"/>
                        <a:ext cx="2590800" cy="6692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 Box 1032">
            <a:extLst>
              <a:ext uri="{FF2B5EF4-FFF2-40B4-BE49-F238E27FC236}">
                <a16:creationId xmlns:a16="http://schemas.microsoft.com/office/drawing/2014/main" id="{3860574D-F093-4444-BD1B-7E6DADF0E0AD}"/>
              </a:ext>
            </a:extLst>
          </p:cNvPr>
          <p:cNvSpPr txBox="1">
            <a:spLocks noChangeArrowheads="1"/>
          </p:cNvSpPr>
          <p:nvPr/>
        </p:nvSpPr>
        <p:spPr bwMode="auto">
          <a:xfrm>
            <a:off x="8525683" y="4037020"/>
            <a:ext cx="1038685" cy="400110"/>
          </a:xfrm>
          <a:prstGeom prst="rect">
            <a:avLst/>
          </a:prstGeom>
          <a:noFill/>
          <a:ln w="9525">
            <a:noFill/>
            <a:miter lim="800000"/>
            <a:headEnd/>
            <a:tailEnd/>
          </a:ln>
          <a:effectLst/>
        </p:spPr>
        <p:txBody>
          <a:bodyPr wrap="square">
            <a:spAutoFit/>
          </a:bodyPr>
          <a:lstStyle/>
          <a:p>
            <a:pPr algn="just" eaLnBrk="0" hangingPunct="0">
              <a:defRPr/>
            </a:pPr>
            <a:r>
              <a:rPr lang="en-US" sz="2000" dirty="0">
                <a:latin typeface="Times New Roman" charset="0"/>
              </a:rPr>
              <a:t>cases</a:t>
            </a:r>
          </a:p>
        </p:txBody>
      </p:sp>
      <p:graphicFrame>
        <p:nvGraphicFramePr>
          <p:cNvPr id="19" name="Objekt 18">
            <a:extLst>
              <a:ext uri="{FF2B5EF4-FFF2-40B4-BE49-F238E27FC236}">
                <a16:creationId xmlns:a16="http://schemas.microsoft.com/office/drawing/2014/main" id="{BEA1EBB9-F914-4195-8B9C-196D85F16ACB}"/>
              </a:ext>
            </a:extLst>
          </p:cNvPr>
          <p:cNvGraphicFramePr>
            <a:graphicFrameLocks noChangeAspect="1"/>
          </p:cNvGraphicFramePr>
          <p:nvPr>
            <p:extLst>
              <p:ext uri="{D42A27DB-BD31-4B8C-83A1-F6EECF244321}">
                <p14:modId xmlns:p14="http://schemas.microsoft.com/office/powerpoint/2010/main" val="2383078015"/>
              </p:ext>
            </p:extLst>
          </p:nvPr>
        </p:nvGraphicFramePr>
        <p:xfrm>
          <a:off x="5945825" y="4879513"/>
          <a:ext cx="3756660" cy="690880"/>
        </p:xfrm>
        <a:graphic>
          <a:graphicData uri="http://schemas.openxmlformats.org/presentationml/2006/ole">
            <mc:AlternateContent xmlns:mc="http://schemas.openxmlformats.org/markup-compatibility/2006">
              <mc:Choice xmlns:v="urn:schemas-microsoft-com:vml" Requires="v">
                <p:oleObj name="Equation" r:id="rId9" imgW="2209800" imgH="406400" progId="Equation.3">
                  <p:embed/>
                </p:oleObj>
              </mc:Choice>
              <mc:Fallback>
                <p:oleObj name="Equation" r:id="rId9" imgW="2209800" imgH="406400" progId="Equation.3">
                  <p:embed/>
                  <p:pic>
                    <p:nvPicPr>
                      <p:cNvPr id="17" name="Objekt 16">
                        <a:extLst>
                          <a:ext uri="{FF2B5EF4-FFF2-40B4-BE49-F238E27FC236}">
                            <a16:creationId xmlns:a16="http://schemas.microsoft.com/office/drawing/2014/main" id="{F99541DC-93D5-4E60-8E1D-4C80203F28A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5825" y="4879513"/>
                        <a:ext cx="3756660" cy="690880"/>
                      </a:xfrm>
                      <a:prstGeom prst="rect">
                        <a:avLst/>
                      </a:prstGeom>
                      <a:noFill/>
                      <a:ln>
                        <a:solidFill>
                          <a:srgbClr val="000000"/>
                        </a:solidFill>
                      </a:ln>
                    </p:spPr>
                  </p:pic>
                </p:oleObj>
              </mc:Fallback>
            </mc:AlternateContent>
          </a:graphicData>
        </a:graphic>
      </p:graphicFrame>
    </p:spTree>
    <p:extLst>
      <p:ext uri="{BB962C8B-B14F-4D97-AF65-F5344CB8AC3E}">
        <p14:creationId xmlns:p14="http://schemas.microsoft.com/office/powerpoint/2010/main" val="299280247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129</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Inventory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9"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Example</a:t>
            </a:r>
          </a:p>
          <a:p>
            <a:pPr marL="895350" lvl="1" indent="-285750"/>
            <a:r>
              <a:rPr lang="en-US" dirty="0"/>
              <a:t>Firm dealing with the distribution of coal realizes the strategy of regular </a:t>
            </a:r>
            <a:r>
              <a:rPr lang="en-US" dirty="0">
                <a:solidFill>
                  <a:srgbClr val="4BA82E"/>
                </a:solidFill>
              </a:rPr>
              <a:t>weekly</a:t>
            </a:r>
            <a:r>
              <a:rPr lang="en-US" dirty="0"/>
              <a:t> </a:t>
            </a:r>
            <a:r>
              <a:rPr lang="en-US" dirty="0">
                <a:solidFill>
                  <a:srgbClr val="4BA82E"/>
                </a:solidFill>
              </a:rPr>
              <a:t>orders</a:t>
            </a:r>
            <a:r>
              <a:rPr lang="en-US" dirty="0"/>
              <a:t> (suppose </a:t>
            </a:r>
            <a:r>
              <a:rPr lang="en-US" dirty="0">
                <a:solidFill>
                  <a:srgbClr val="4BA82E"/>
                </a:solidFill>
              </a:rPr>
              <a:t>50</a:t>
            </a:r>
            <a:r>
              <a:rPr lang="en-US" dirty="0"/>
              <a:t> </a:t>
            </a:r>
            <a:r>
              <a:rPr lang="en-US" dirty="0">
                <a:solidFill>
                  <a:srgbClr val="4BA82E"/>
                </a:solidFill>
              </a:rPr>
              <a:t>weeks in year</a:t>
            </a:r>
            <a:r>
              <a:rPr lang="en-US" dirty="0"/>
              <a:t>). </a:t>
            </a:r>
          </a:p>
          <a:p>
            <a:pPr marL="895350" lvl="1" indent="-285750"/>
            <a:r>
              <a:rPr lang="en-US" dirty="0">
                <a:solidFill>
                  <a:srgbClr val="4BA82E"/>
                </a:solidFill>
              </a:rPr>
              <a:t>Annual</a:t>
            </a:r>
            <a:r>
              <a:rPr lang="en-US" dirty="0"/>
              <a:t> </a:t>
            </a:r>
            <a:r>
              <a:rPr lang="en-US" dirty="0">
                <a:solidFill>
                  <a:srgbClr val="4BA82E"/>
                </a:solidFill>
              </a:rPr>
              <a:t>holding</a:t>
            </a:r>
            <a:r>
              <a:rPr lang="en-US" dirty="0"/>
              <a:t> </a:t>
            </a:r>
            <a:r>
              <a:rPr lang="en-US" dirty="0">
                <a:solidFill>
                  <a:srgbClr val="4BA82E"/>
                </a:solidFill>
              </a:rPr>
              <a:t>cost</a:t>
            </a:r>
            <a:r>
              <a:rPr lang="en-US" dirty="0"/>
              <a:t> is </a:t>
            </a:r>
            <a:r>
              <a:rPr lang="en-US" dirty="0">
                <a:solidFill>
                  <a:srgbClr val="4BA82E"/>
                </a:solidFill>
              </a:rPr>
              <a:t>20 CZK </a:t>
            </a:r>
            <a:r>
              <a:rPr lang="en-US" dirty="0"/>
              <a:t>per ton </a:t>
            </a:r>
            <a:r>
              <a:rPr lang="en-US"/>
              <a:t>of coal, </a:t>
            </a:r>
            <a:r>
              <a:rPr lang="en-US" dirty="0">
                <a:solidFill>
                  <a:srgbClr val="4BA82E"/>
                </a:solidFill>
              </a:rPr>
              <a:t>ordering</a:t>
            </a:r>
            <a:r>
              <a:rPr lang="en-US" dirty="0"/>
              <a:t> </a:t>
            </a:r>
            <a:r>
              <a:rPr lang="en-US" dirty="0">
                <a:solidFill>
                  <a:srgbClr val="4BA82E"/>
                </a:solidFill>
              </a:rPr>
              <a:t>cost</a:t>
            </a:r>
            <a:r>
              <a:rPr lang="en-US" dirty="0"/>
              <a:t> is </a:t>
            </a:r>
            <a:r>
              <a:rPr lang="en-US" dirty="0">
                <a:solidFill>
                  <a:srgbClr val="4BA82E"/>
                </a:solidFill>
              </a:rPr>
              <a:t>800 CZK </a:t>
            </a:r>
            <a:r>
              <a:rPr lang="en-US" dirty="0"/>
              <a:t>per order. </a:t>
            </a:r>
          </a:p>
          <a:p>
            <a:pPr marL="895350" lvl="1" indent="-285750"/>
            <a:r>
              <a:rPr lang="en-US" dirty="0"/>
              <a:t>A </a:t>
            </a:r>
            <a:r>
              <a:rPr lang="en-US" dirty="0">
                <a:solidFill>
                  <a:srgbClr val="4BA82E"/>
                </a:solidFill>
              </a:rPr>
              <a:t>switch</a:t>
            </a:r>
            <a:r>
              <a:rPr lang="en-US" dirty="0"/>
              <a:t> to regular </a:t>
            </a:r>
            <a:r>
              <a:rPr lang="en-US" dirty="0">
                <a:solidFill>
                  <a:srgbClr val="4BA82E"/>
                </a:solidFill>
              </a:rPr>
              <a:t>two-weeks ordering strategy </a:t>
            </a:r>
            <a:r>
              <a:rPr lang="en-US" dirty="0"/>
              <a:t>did not cause any change in total annual cost. </a:t>
            </a:r>
          </a:p>
          <a:p>
            <a:pPr marL="895350" lvl="1" indent="-285750"/>
            <a:r>
              <a:rPr lang="en-US" dirty="0">
                <a:solidFill>
                  <a:srgbClr val="4BA82E"/>
                </a:solidFill>
              </a:rPr>
              <a:t>Calculate</a:t>
            </a:r>
            <a:r>
              <a:rPr lang="en-US" dirty="0"/>
              <a:t> the </a:t>
            </a:r>
            <a:r>
              <a:rPr lang="en-US" dirty="0">
                <a:solidFill>
                  <a:srgbClr val="4BA82E"/>
                </a:solidFill>
              </a:rPr>
              <a:t>order</a:t>
            </a:r>
            <a:r>
              <a:rPr lang="en-US" dirty="0"/>
              <a:t> </a:t>
            </a:r>
            <a:r>
              <a:rPr lang="en-US" dirty="0">
                <a:solidFill>
                  <a:srgbClr val="4BA82E"/>
                </a:solidFill>
              </a:rPr>
              <a:t>quantity</a:t>
            </a:r>
            <a:r>
              <a:rPr lang="en-US" dirty="0"/>
              <a:t> and </a:t>
            </a:r>
            <a:r>
              <a:rPr lang="en-US" dirty="0">
                <a:solidFill>
                  <a:srgbClr val="4BA82E"/>
                </a:solidFill>
              </a:rPr>
              <a:t>total</a:t>
            </a:r>
            <a:r>
              <a:rPr lang="en-US" dirty="0"/>
              <a:t> </a:t>
            </a:r>
            <a:r>
              <a:rPr lang="en-US" dirty="0">
                <a:solidFill>
                  <a:srgbClr val="4BA82E"/>
                </a:solidFill>
              </a:rPr>
              <a:t>annual</a:t>
            </a:r>
            <a:r>
              <a:rPr lang="en-US" dirty="0"/>
              <a:t> </a:t>
            </a:r>
            <a:r>
              <a:rPr lang="en-US" dirty="0">
                <a:solidFill>
                  <a:srgbClr val="4BA82E"/>
                </a:solidFill>
              </a:rPr>
              <a:t>cost</a:t>
            </a:r>
            <a:r>
              <a:rPr lang="en-US" dirty="0"/>
              <a:t> for previous and </a:t>
            </a:r>
            <a:r>
              <a:rPr lang="en-US" dirty="0">
                <a:solidFill>
                  <a:srgbClr val="4BA82E"/>
                </a:solidFill>
              </a:rPr>
              <a:t>current</a:t>
            </a:r>
            <a:r>
              <a:rPr lang="en-US" dirty="0"/>
              <a:t> </a:t>
            </a:r>
            <a:r>
              <a:rPr lang="en-US" dirty="0">
                <a:solidFill>
                  <a:srgbClr val="4BA82E"/>
                </a:solidFill>
              </a:rPr>
              <a:t>strategy</a:t>
            </a:r>
            <a:r>
              <a:rPr lang="en-US" dirty="0"/>
              <a:t>. </a:t>
            </a:r>
          </a:p>
          <a:p>
            <a:pPr marL="895350" lvl="1" indent="-285750"/>
            <a:r>
              <a:rPr lang="en-US" dirty="0">
                <a:solidFill>
                  <a:srgbClr val="4BA82E"/>
                </a:solidFill>
              </a:rPr>
              <a:t>Find</a:t>
            </a:r>
            <a:r>
              <a:rPr lang="en-US" dirty="0"/>
              <a:t> the </a:t>
            </a:r>
            <a:r>
              <a:rPr lang="en-US" dirty="0">
                <a:solidFill>
                  <a:srgbClr val="4BA82E"/>
                </a:solidFill>
              </a:rPr>
              <a:t>optimum</a:t>
            </a:r>
            <a:r>
              <a:rPr lang="en-US" dirty="0"/>
              <a:t> </a:t>
            </a:r>
            <a:r>
              <a:rPr lang="en-US" dirty="0">
                <a:solidFill>
                  <a:srgbClr val="4BA82E"/>
                </a:solidFill>
              </a:rPr>
              <a:t>strategy</a:t>
            </a:r>
            <a:r>
              <a:rPr lang="en-US" dirty="0"/>
              <a:t>.</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Economic Order Quantity Model </a:t>
            </a:r>
          </a:p>
        </p:txBody>
      </p:sp>
    </p:spTree>
    <p:extLst>
      <p:ext uri="{BB962C8B-B14F-4D97-AF65-F5344CB8AC3E}">
        <p14:creationId xmlns:p14="http://schemas.microsoft.com/office/powerpoint/2010/main" val="40292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13</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Linear Programming</a:t>
            </a:r>
          </a:p>
          <a:p>
            <a:endParaRPr lang="en-US"/>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Conceptual model</a:t>
            </a:r>
          </a:p>
          <a:p>
            <a:pPr lvl="1">
              <a:lnSpc>
                <a:spcPct val="110000"/>
              </a:lnSpc>
            </a:pPr>
            <a:r>
              <a:rPr lang="en-US" dirty="0">
                <a:solidFill>
                  <a:srgbClr val="4BA82E"/>
                </a:solidFill>
              </a:rPr>
              <a:t>Processes</a:t>
            </a:r>
            <a:r>
              <a:rPr lang="en-US" dirty="0"/>
              <a:t>.</a:t>
            </a:r>
          </a:p>
          <a:p>
            <a:pPr lvl="1">
              <a:lnSpc>
                <a:spcPct val="110000"/>
              </a:lnSpc>
            </a:pPr>
            <a:r>
              <a:rPr lang="en-US" dirty="0">
                <a:solidFill>
                  <a:srgbClr val="4BA82E"/>
                </a:solidFill>
              </a:rPr>
              <a:t>Restrictions</a:t>
            </a:r>
            <a:r>
              <a:rPr lang="en-US" dirty="0"/>
              <a:t>.</a:t>
            </a:r>
          </a:p>
          <a:p>
            <a:pPr lvl="1">
              <a:lnSpc>
                <a:spcPct val="110000"/>
              </a:lnSpc>
            </a:pPr>
            <a:r>
              <a:rPr lang="en-US" dirty="0">
                <a:solidFill>
                  <a:srgbClr val="4BA82E"/>
                </a:solidFill>
              </a:rPr>
              <a:t>Objective</a:t>
            </a:r>
            <a:r>
              <a:rPr lang="en-US" dirty="0"/>
              <a:t>.</a:t>
            </a:r>
          </a:p>
          <a:p>
            <a:pPr marL="285750" lvl="0" indent="-285750">
              <a:lnSpc>
                <a:spcPct val="110000"/>
              </a:lnSpc>
              <a:buFont typeface="Wingdings" panose="05000000000000000000" pitchFamily="2" charset="2"/>
              <a:buChar char="§"/>
            </a:pPr>
            <a:r>
              <a:rPr lang="en-US" b="1" dirty="0"/>
              <a:t>Mathematical model</a:t>
            </a:r>
          </a:p>
          <a:p>
            <a:pPr lvl="1">
              <a:lnSpc>
                <a:spcPct val="110000"/>
              </a:lnSpc>
            </a:pPr>
            <a:r>
              <a:rPr lang="en-US" dirty="0">
                <a:solidFill>
                  <a:srgbClr val="4BA82E"/>
                </a:solidFill>
              </a:rPr>
              <a:t>Decision</a:t>
            </a:r>
            <a:r>
              <a:rPr lang="en-US" dirty="0"/>
              <a:t> </a:t>
            </a:r>
            <a:r>
              <a:rPr lang="en-US" dirty="0">
                <a:solidFill>
                  <a:srgbClr val="4BA82E"/>
                </a:solidFill>
              </a:rPr>
              <a:t>Variables</a:t>
            </a:r>
            <a:r>
              <a:rPr lang="en-US" dirty="0"/>
              <a:t> – continuous, integral, binary.</a:t>
            </a:r>
          </a:p>
          <a:p>
            <a:pPr lvl="1">
              <a:lnSpc>
                <a:spcPct val="110000"/>
              </a:lnSpc>
            </a:pPr>
            <a:r>
              <a:rPr lang="en-US" dirty="0">
                <a:solidFill>
                  <a:srgbClr val="4BA82E"/>
                </a:solidFill>
              </a:rPr>
              <a:t>Constraints</a:t>
            </a:r>
            <a:r>
              <a:rPr lang="en-US" dirty="0"/>
              <a:t> – equations, inequalities.</a:t>
            </a:r>
          </a:p>
          <a:p>
            <a:pPr lvl="1">
              <a:lnSpc>
                <a:spcPct val="110000"/>
              </a:lnSpc>
            </a:pPr>
            <a:r>
              <a:rPr lang="en-US" dirty="0">
                <a:solidFill>
                  <a:srgbClr val="4BA82E"/>
                </a:solidFill>
              </a:rPr>
              <a:t>Objective</a:t>
            </a:r>
            <a:r>
              <a:rPr lang="en-US" dirty="0"/>
              <a:t> </a:t>
            </a:r>
            <a:r>
              <a:rPr lang="en-US" dirty="0">
                <a:solidFill>
                  <a:srgbClr val="4BA82E"/>
                </a:solidFill>
              </a:rPr>
              <a:t>function</a:t>
            </a:r>
            <a:r>
              <a:rPr lang="en-US" dirty="0"/>
              <a:t> – max, min.</a:t>
            </a:r>
          </a:p>
          <a:p>
            <a:pPr marL="285750" lvl="0" indent="-285750">
              <a:lnSpc>
                <a:spcPct val="110000"/>
              </a:lnSpc>
              <a:buFont typeface="Wingdings" panose="05000000000000000000" pitchFamily="2" charset="2"/>
              <a:buChar char="§"/>
            </a:pPr>
            <a:r>
              <a:rPr lang="en-US" b="1" dirty="0"/>
              <a:t>Solution</a:t>
            </a:r>
          </a:p>
          <a:p>
            <a:pPr lvl="1">
              <a:lnSpc>
                <a:spcPct val="110000"/>
              </a:lnSpc>
            </a:pPr>
            <a:r>
              <a:rPr lang="en-US" dirty="0">
                <a:solidFill>
                  <a:srgbClr val="4BA82E"/>
                </a:solidFill>
              </a:rPr>
              <a:t>Feasible</a:t>
            </a:r>
            <a:r>
              <a:rPr lang="en-US" dirty="0"/>
              <a:t> – satisfies all constraints.</a:t>
            </a:r>
          </a:p>
          <a:p>
            <a:pPr lvl="1">
              <a:lnSpc>
                <a:spcPct val="110000"/>
              </a:lnSpc>
            </a:pPr>
            <a:r>
              <a:rPr lang="en-US" dirty="0">
                <a:solidFill>
                  <a:srgbClr val="4BA82E"/>
                </a:solidFill>
              </a:rPr>
              <a:t>Optimal</a:t>
            </a:r>
            <a:r>
              <a:rPr lang="en-US" dirty="0"/>
              <a:t> – best feasible solution in terms of the objective.</a:t>
            </a:r>
          </a:p>
          <a:p>
            <a:pPr lvl="1">
              <a:lnSpc>
                <a:spcPct val="110000"/>
              </a:lnSpc>
            </a:pPr>
            <a:r>
              <a:rPr lang="en-US" dirty="0">
                <a:solidFill>
                  <a:srgbClr val="4BA82E"/>
                </a:solidFill>
              </a:rPr>
              <a:t>Infeasible</a:t>
            </a:r>
            <a:r>
              <a:rPr lang="en-US" dirty="0"/>
              <a:t> – does not satisfy any constraint.</a:t>
            </a:r>
          </a:p>
          <a:p>
            <a:pPr marL="381000" lvl="1" indent="0">
              <a:lnSpc>
                <a:spcPct val="110000"/>
              </a:lnSpc>
              <a:buNone/>
            </a:pPr>
            <a:r>
              <a:rPr lang="en-US" dirty="0"/>
              <a:t>	</a:t>
            </a:r>
          </a:p>
          <a:p>
            <a:pPr marL="285750" lvl="0" indent="-285750">
              <a:lnSpc>
                <a:spcPct val="110000"/>
              </a:lnSpc>
              <a:buFont typeface="Wingdings" panose="05000000000000000000" pitchFamily="2" charset="2"/>
              <a:buChar char="§"/>
            </a:pPr>
            <a:endParaRPr lang="en-US" dirty="0"/>
          </a:p>
          <a:p>
            <a:pPr marL="285750" lvl="0" indent="-285750">
              <a:lnSpc>
                <a:spcPct val="110000"/>
              </a:lnSpc>
              <a:buFont typeface="Wingdings" panose="05000000000000000000" pitchFamily="2" charset="2"/>
              <a:buChar char="§"/>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Introduction</a:t>
            </a:r>
          </a:p>
        </p:txBody>
      </p:sp>
    </p:spTree>
    <p:extLst>
      <p:ext uri="{BB962C8B-B14F-4D97-AF65-F5344CB8AC3E}">
        <p14:creationId xmlns:p14="http://schemas.microsoft.com/office/powerpoint/2010/main" val="39707212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130</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Inventory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Input parameters and variables</a:t>
            </a:r>
          </a:p>
          <a:p>
            <a:pPr marL="895350" lvl="1" indent="-285750"/>
            <a:r>
              <a:rPr lang="en-US" dirty="0"/>
              <a:t>Unit annual holding cost</a:t>
            </a:r>
          </a:p>
          <a:p>
            <a:pPr marL="895350" lvl="1" indent="-285750"/>
            <a:r>
              <a:rPr lang="en-US" dirty="0"/>
              <a:t>Ordering cost</a:t>
            </a:r>
          </a:p>
          <a:p>
            <a:pPr marL="895350" lvl="1" indent="-285750"/>
            <a:r>
              <a:rPr lang="en-US" dirty="0"/>
              <a:t>Number of orders for strategy 1</a:t>
            </a:r>
          </a:p>
          <a:p>
            <a:pPr marL="895350" lvl="1" indent="-285750"/>
            <a:r>
              <a:rPr lang="en-US" dirty="0"/>
              <a:t>Number of orders for strategy 2</a:t>
            </a:r>
          </a:p>
          <a:p>
            <a:pPr marL="895350" lvl="1" indent="-285750"/>
            <a:r>
              <a:rPr lang="en-US" dirty="0"/>
              <a:t>Order quantity in strategy 1</a:t>
            </a:r>
          </a:p>
          <a:p>
            <a:pPr marL="895350" lvl="1" indent="-285750"/>
            <a:r>
              <a:rPr lang="en-US" dirty="0"/>
              <a:t>Order quantity in strategy 2</a:t>
            </a:r>
          </a:p>
          <a:p>
            <a:pPr marL="895350" lvl="1" indent="-285750"/>
            <a:r>
              <a:rPr lang="en-US" dirty="0"/>
              <a:t>Total annual cost in strategy 1</a:t>
            </a:r>
          </a:p>
          <a:p>
            <a:pPr marL="895350" lvl="1" indent="-285750"/>
            <a:r>
              <a:rPr lang="en-US" dirty="0"/>
              <a:t>Total annual cost in strategy 2</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Economic Order Quantity Model </a:t>
            </a:r>
          </a:p>
        </p:txBody>
      </p:sp>
      <p:sp>
        <p:nvSpPr>
          <p:cNvPr id="10" name="Text Box 2">
            <a:extLst>
              <a:ext uri="{FF2B5EF4-FFF2-40B4-BE49-F238E27FC236}">
                <a16:creationId xmlns:a16="http://schemas.microsoft.com/office/drawing/2014/main" id="{7C071871-B26E-4D04-BE99-6C7B7637815B}"/>
              </a:ext>
            </a:extLst>
          </p:cNvPr>
          <p:cNvSpPr txBox="1">
            <a:spLocks noChangeArrowheads="1"/>
          </p:cNvSpPr>
          <p:nvPr/>
        </p:nvSpPr>
        <p:spPr bwMode="auto">
          <a:xfrm>
            <a:off x="4919760" y="1951906"/>
            <a:ext cx="3510935" cy="25397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just" defTabSz="914400" rtl="0" eaLnBrk="0" fontAlgn="base" latinLnBrk="0" hangingPunct="0">
              <a:lnSpc>
                <a:spcPct val="100000"/>
              </a:lnSpc>
              <a:spcBef>
                <a:spcPct val="0"/>
              </a:spcBef>
              <a:spcAft>
                <a:spcPct val="0"/>
              </a:spcAft>
              <a:buClrTx/>
              <a:buSzTx/>
              <a:tabLst/>
            </a:pPr>
            <a:r>
              <a:rPr kumimoji="0" lang="en-US" altLang="cs-CZ" sz="20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
            </a:r>
            <a:r>
              <a:rPr kumimoji="0" lang="en-US" altLang="cs-CZ" sz="20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1</a:t>
            </a:r>
            <a:r>
              <a:rPr kumimoji="0" lang="en-US" altLang="cs-CZ"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20 </a:t>
            </a:r>
            <a:r>
              <a:rPr kumimoji="0" lang="en-US" altLang="cs-CZ"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CZK/ton</a:t>
            </a:r>
          </a:p>
          <a:p>
            <a:pPr lvl="0" algn="just" defTabSz="914400" eaLnBrk="0" fontAlgn="base" hangingPunct="0">
              <a:spcBef>
                <a:spcPct val="0"/>
              </a:spcBef>
              <a:spcAft>
                <a:spcPct val="0"/>
              </a:spcAft>
            </a:pPr>
            <a:r>
              <a:rPr lang="en-US" altLang="cs-CZ" sz="2000" i="1" dirty="0">
                <a:latin typeface="Times New Roman" panose="02020603050405020304" pitchFamily="18" charset="0"/>
                <a:cs typeface="Times New Roman" panose="02020603050405020304" pitchFamily="18" charset="0"/>
              </a:rPr>
              <a:t>c</a:t>
            </a:r>
            <a:r>
              <a:rPr lang="en-US" altLang="cs-CZ" sz="2000" baseline="-25000" dirty="0">
                <a:latin typeface="Times New Roman" panose="02020603050405020304" pitchFamily="18" charset="0"/>
                <a:cs typeface="Times New Roman" panose="02020603050405020304" pitchFamily="18" charset="0"/>
              </a:rPr>
              <a:t>2</a:t>
            </a:r>
            <a:r>
              <a:rPr lang="en-US" altLang="cs-CZ" sz="2000" dirty="0">
                <a:latin typeface="Times New Roman" panose="02020603050405020304" pitchFamily="18" charset="0"/>
                <a:cs typeface="Times New Roman" panose="02020603050405020304" pitchFamily="18" charset="0"/>
              </a:rPr>
              <a:t> = 800 </a:t>
            </a:r>
            <a:r>
              <a:rPr lang="en-US" altLang="cs-CZ" sz="1600" dirty="0">
                <a:latin typeface="Arial" panose="020B0604020202020204" pitchFamily="34" charset="0"/>
                <a:cs typeface="Arial" panose="020B0604020202020204" pitchFamily="34" charset="0"/>
              </a:rPr>
              <a:t>CZK/order</a:t>
            </a:r>
          </a:p>
          <a:p>
            <a:pPr lvl="0" algn="just" defTabSz="914400" eaLnBrk="0" fontAlgn="base" hangingPunct="0">
              <a:spcBef>
                <a:spcPct val="0"/>
              </a:spcBef>
              <a:spcAft>
                <a:spcPct val="0"/>
              </a:spcAft>
            </a:pPr>
            <a:r>
              <a:rPr lang="en-US" altLang="cs-CZ" sz="2000" i="1" dirty="0">
                <a:latin typeface="Times New Roman" panose="02020603050405020304" pitchFamily="18" charset="0"/>
                <a:cs typeface="Times New Roman" panose="02020603050405020304" pitchFamily="18" charset="0"/>
              </a:rPr>
              <a:t>n</a:t>
            </a:r>
            <a:r>
              <a:rPr lang="en-US" altLang="cs-CZ" sz="2000" baseline="-25000" dirty="0">
                <a:latin typeface="Times New Roman" panose="02020603050405020304" pitchFamily="18" charset="0"/>
                <a:cs typeface="Times New Roman" panose="02020603050405020304" pitchFamily="18" charset="0"/>
              </a:rPr>
              <a:t>1 </a:t>
            </a:r>
            <a:r>
              <a:rPr lang="en-US" altLang="cs-CZ" sz="2000" dirty="0">
                <a:latin typeface="Times New Roman" panose="02020603050405020304" pitchFamily="18" charset="0"/>
                <a:cs typeface="Times New Roman" panose="02020603050405020304" pitchFamily="18" charset="0"/>
              </a:rPr>
              <a:t>= 50</a:t>
            </a:r>
            <a:r>
              <a:rPr lang="en-US" altLang="cs-CZ" sz="1600" dirty="0">
                <a:latin typeface="Arial" panose="020B0604020202020204" pitchFamily="34" charset="0"/>
                <a:cs typeface="Arial" panose="020B0604020202020204" pitchFamily="34" charset="0"/>
              </a:rPr>
              <a:t>/year</a:t>
            </a:r>
          </a:p>
          <a:p>
            <a:pPr algn="just" defTabSz="914400" eaLnBrk="0" fontAlgn="base" hangingPunct="0">
              <a:spcBef>
                <a:spcPct val="0"/>
              </a:spcBef>
              <a:spcAft>
                <a:spcPct val="0"/>
              </a:spcAft>
            </a:pPr>
            <a:r>
              <a:rPr lang="en-US" altLang="cs-CZ" sz="2000" i="1" dirty="0">
                <a:latin typeface="Times New Roman" panose="02020603050405020304" pitchFamily="18" charset="0"/>
                <a:cs typeface="Times New Roman" panose="02020603050405020304" pitchFamily="18" charset="0"/>
              </a:rPr>
              <a:t>n</a:t>
            </a:r>
            <a:r>
              <a:rPr lang="en-US" altLang="cs-CZ" sz="2000" baseline="-25000" dirty="0">
                <a:latin typeface="Times New Roman" panose="02020603050405020304" pitchFamily="18" charset="0"/>
                <a:cs typeface="Times New Roman" panose="02020603050405020304" pitchFamily="18" charset="0"/>
              </a:rPr>
              <a:t>2 </a:t>
            </a:r>
            <a:r>
              <a:rPr lang="en-US" altLang="cs-CZ" sz="2000" dirty="0">
                <a:latin typeface="Times New Roman" panose="02020603050405020304" pitchFamily="18" charset="0"/>
                <a:cs typeface="Times New Roman" panose="02020603050405020304" pitchFamily="18" charset="0"/>
              </a:rPr>
              <a:t>= 25</a:t>
            </a:r>
            <a:r>
              <a:rPr lang="en-US" altLang="cs-CZ" sz="1600" dirty="0">
                <a:latin typeface="Arial" panose="020B0604020202020204" pitchFamily="34" charset="0"/>
                <a:cs typeface="Arial" panose="020B0604020202020204" pitchFamily="34" charset="0"/>
              </a:rPr>
              <a:t>/year</a:t>
            </a:r>
          </a:p>
          <a:p>
            <a:pPr lvl="0" algn="just" defTabSz="914400" eaLnBrk="0" fontAlgn="base" hangingPunct="0">
              <a:spcBef>
                <a:spcPct val="0"/>
              </a:spcBef>
              <a:spcAft>
                <a:spcPct val="0"/>
              </a:spcAft>
            </a:pPr>
            <a:r>
              <a:rPr lang="en-US" altLang="cs-CZ" sz="2000" i="1" dirty="0">
                <a:latin typeface="Times New Roman" panose="02020603050405020304" pitchFamily="18" charset="0"/>
                <a:cs typeface="Times New Roman" panose="02020603050405020304" pitchFamily="18" charset="0"/>
              </a:rPr>
              <a:t>q</a:t>
            </a:r>
          </a:p>
          <a:p>
            <a:pPr lvl="0" algn="just" defTabSz="914400" eaLnBrk="0" fontAlgn="base" hangingPunct="0">
              <a:spcBef>
                <a:spcPct val="0"/>
              </a:spcBef>
              <a:spcAft>
                <a:spcPct val="0"/>
              </a:spcAft>
            </a:pPr>
            <a:r>
              <a:rPr lang="en-US" altLang="cs-CZ" sz="2000" i="1" dirty="0">
                <a:latin typeface="Times New Roman" panose="02020603050405020304" pitchFamily="18" charset="0"/>
                <a:cs typeface="Times New Roman" panose="02020603050405020304" pitchFamily="18" charset="0"/>
              </a:rPr>
              <a:t>2q</a:t>
            </a:r>
          </a:p>
          <a:p>
            <a:pPr lvl="0" algn="just" defTabSz="914400" eaLnBrk="0" fontAlgn="base" hangingPunct="0">
              <a:spcBef>
                <a:spcPct val="0"/>
              </a:spcBef>
              <a:spcAft>
                <a:spcPct val="0"/>
              </a:spcAft>
            </a:pPr>
            <a:r>
              <a:rPr lang="en-US" altLang="cs-CZ" sz="2000" i="1" dirty="0">
                <a:latin typeface="Times New Roman" panose="02020603050405020304" pitchFamily="18" charset="0"/>
                <a:cs typeface="Times New Roman" panose="02020603050405020304" pitchFamily="18" charset="0"/>
              </a:rPr>
              <a:t>TC</a:t>
            </a:r>
            <a:r>
              <a:rPr lang="en-US" altLang="cs-CZ" sz="2000" baseline="-25000" dirty="0">
                <a:latin typeface="Times New Roman" panose="02020603050405020304" pitchFamily="18" charset="0"/>
                <a:cs typeface="Times New Roman" panose="02020603050405020304" pitchFamily="18" charset="0"/>
              </a:rPr>
              <a:t>1</a:t>
            </a:r>
            <a:endParaRPr lang="en-US" altLang="cs-CZ" sz="2000" i="1" dirty="0">
              <a:latin typeface="Times New Roman" panose="02020603050405020304" pitchFamily="18" charset="0"/>
              <a:cs typeface="Times New Roman" panose="02020603050405020304" pitchFamily="18" charset="0"/>
            </a:endParaRPr>
          </a:p>
          <a:p>
            <a:pPr lvl="0" algn="just" defTabSz="914400" eaLnBrk="0" fontAlgn="base" hangingPunct="0">
              <a:spcBef>
                <a:spcPct val="0"/>
              </a:spcBef>
              <a:spcAft>
                <a:spcPct val="0"/>
              </a:spcAft>
            </a:pPr>
            <a:r>
              <a:rPr lang="en-US" altLang="cs-CZ" sz="2000" i="1" dirty="0">
                <a:latin typeface="Times New Roman" panose="02020603050405020304" pitchFamily="18" charset="0"/>
                <a:cs typeface="Times New Roman" panose="02020603050405020304" pitchFamily="18" charset="0"/>
              </a:rPr>
              <a:t>TC</a:t>
            </a:r>
            <a:r>
              <a:rPr lang="en-US" altLang="cs-CZ" sz="2000" baseline="-25000" dirty="0">
                <a:latin typeface="Times New Roman" panose="02020603050405020304" pitchFamily="18" charset="0"/>
                <a:cs typeface="Times New Roman" panose="02020603050405020304" pitchFamily="18" charset="0"/>
              </a:rPr>
              <a:t>2</a:t>
            </a:r>
            <a:endParaRPr lang="en-US" altLang="cs-C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351863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131</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Inventory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Order quantity and total annual cost for both strategies</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Economic Order Quantity Model </a:t>
            </a:r>
          </a:p>
        </p:txBody>
      </p:sp>
      <mc:AlternateContent xmlns:mc="http://schemas.openxmlformats.org/markup-compatibility/2006" xmlns:a14="http://schemas.microsoft.com/office/drawing/2010/main">
        <mc:Choice Requires="a14">
          <p:sp>
            <p:nvSpPr>
              <p:cNvPr id="11" name="Text Box 2">
                <a:extLst>
                  <a:ext uri="{FF2B5EF4-FFF2-40B4-BE49-F238E27FC236}">
                    <a16:creationId xmlns:a16="http://schemas.microsoft.com/office/drawing/2014/main" id="{531CB1DB-87D0-411C-84A7-EC59CDD1E691}"/>
                  </a:ext>
                </a:extLst>
              </p:cNvPr>
              <p:cNvSpPr txBox="1">
                <a:spLocks noChangeArrowheads="1"/>
              </p:cNvSpPr>
              <p:nvPr/>
            </p:nvSpPr>
            <p:spPr bwMode="auto">
              <a:xfrm>
                <a:off x="1160617" y="2155274"/>
                <a:ext cx="1411760" cy="4472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defTabSz="914400" eaLnBrk="0" fontAlgn="base" hangingPunct="0">
                  <a:spcBef>
                    <a:spcPct val="0"/>
                  </a:spcBef>
                  <a:spcAft>
                    <a:spcPct val="0"/>
                  </a:spcAft>
                </a:pPr>
                <a14:m>
                  <m:oMathPara xmlns:m="http://schemas.openxmlformats.org/officeDocument/2006/math">
                    <m:oMathParaPr>
                      <m:jc m:val="left"/>
                    </m:oMathParaPr>
                    <m:oMath xmlns:m="http://schemas.openxmlformats.org/officeDocument/2006/math">
                      <m:sSub>
                        <m:sSubPr>
                          <m:ctrlPr>
                            <a:rPr lang="cs-CZ" altLang="cs-CZ" sz="1900" i="1" smtClean="0">
                              <a:latin typeface="Cambria Math" panose="02040503050406030204" pitchFamily="18" charset="0"/>
                              <a:cs typeface="Times New Roman" panose="02020603050405020304" pitchFamily="18" charset="0"/>
                            </a:rPr>
                          </m:ctrlPr>
                        </m:sSubPr>
                        <m:e>
                          <m:r>
                            <a:rPr lang="cs-CZ" altLang="cs-CZ" sz="1900" b="0" i="1" smtClean="0">
                              <a:latin typeface="Cambria Math" panose="02040503050406030204" pitchFamily="18" charset="0"/>
                              <a:cs typeface="Times New Roman" panose="02020603050405020304" pitchFamily="18" charset="0"/>
                            </a:rPr>
                            <m:t>𝑇𝐶</m:t>
                          </m:r>
                        </m:e>
                        <m:sub>
                          <m:r>
                            <a:rPr lang="cs-CZ" altLang="cs-CZ" sz="1900" b="0" i="1" smtClean="0">
                              <a:latin typeface="Cambria Math" panose="02040503050406030204" pitchFamily="18" charset="0"/>
                              <a:cs typeface="Times New Roman" panose="02020603050405020304" pitchFamily="18" charset="0"/>
                            </a:rPr>
                            <m:t>1</m:t>
                          </m:r>
                        </m:sub>
                      </m:sSub>
                      <m:r>
                        <a:rPr lang="cs-CZ" altLang="cs-CZ" sz="1900" b="0" i="1" smtClean="0">
                          <a:latin typeface="Cambria Math" panose="02040503050406030204" pitchFamily="18" charset="0"/>
                          <a:cs typeface="Times New Roman" panose="02020603050405020304" pitchFamily="18" charset="0"/>
                        </a:rPr>
                        <m:t>=</m:t>
                      </m:r>
                      <m:sSub>
                        <m:sSubPr>
                          <m:ctrlPr>
                            <a:rPr lang="cs-CZ" altLang="cs-CZ" sz="1900" i="1">
                              <a:latin typeface="Cambria Math" panose="02040503050406030204" pitchFamily="18" charset="0"/>
                              <a:cs typeface="Times New Roman" panose="02020603050405020304" pitchFamily="18" charset="0"/>
                            </a:rPr>
                          </m:ctrlPr>
                        </m:sSubPr>
                        <m:e>
                          <m:r>
                            <a:rPr lang="cs-CZ" altLang="cs-CZ" sz="1900" i="1">
                              <a:latin typeface="Cambria Math" panose="02040503050406030204" pitchFamily="18" charset="0"/>
                              <a:cs typeface="Times New Roman" panose="02020603050405020304" pitchFamily="18" charset="0"/>
                            </a:rPr>
                            <m:t>𝑇𝐶</m:t>
                          </m:r>
                        </m:e>
                        <m:sub>
                          <m:r>
                            <a:rPr lang="cs-CZ" altLang="cs-CZ" sz="1900" b="0" i="1" smtClean="0">
                              <a:latin typeface="Cambria Math" panose="02040503050406030204" pitchFamily="18" charset="0"/>
                              <a:cs typeface="Times New Roman" panose="02020603050405020304" pitchFamily="18" charset="0"/>
                            </a:rPr>
                            <m:t>2</m:t>
                          </m:r>
                        </m:sub>
                      </m:sSub>
                    </m:oMath>
                  </m:oMathPara>
                </a14:m>
                <a:endParaRPr lang="cs-CZ" altLang="cs-CZ" sz="1900" i="1" dirty="0">
                  <a:latin typeface="Cambria Math" panose="02040503050406030204" pitchFamily="18" charset="0"/>
                  <a:cs typeface="Times New Roman" panose="02020603050405020304" pitchFamily="18" charset="0"/>
                </a:endParaRPr>
              </a:p>
            </p:txBody>
          </p:sp>
        </mc:Choice>
        <mc:Fallback xmlns="">
          <p:sp>
            <p:nvSpPr>
              <p:cNvPr id="11" name="Text Box 2">
                <a:extLst>
                  <a:ext uri="{FF2B5EF4-FFF2-40B4-BE49-F238E27FC236}">
                    <a16:creationId xmlns:a16="http://schemas.microsoft.com/office/drawing/2014/main" id="{531CB1DB-87D0-411C-84A7-EC59CDD1E691}"/>
                  </a:ext>
                </a:extLst>
              </p:cNvPr>
              <p:cNvSpPr txBox="1">
                <a:spLocks noRot="1" noChangeAspect="1" noMove="1" noResize="1" noEditPoints="1" noAdjustHandles="1" noChangeArrowheads="1" noChangeShapeType="1" noTextEdit="1"/>
              </p:cNvSpPr>
              <p:nvPr/>
            </p:nvSpPr>
            <p:spPr bwMode="auto">
              <a:xfrm>
                <a:off x="1160617" y="2155274"/>
                <a:ext cx="1411760" cy="447293"/>
              </a:xfrm>
              <a:prstGeom prst="rect">
                <a:avLst/>
              </a:prstGeom>
              <a:blipFill>
                <a:blip r:embed="rId2"/>
                <a:stretch>
                  <a:fillRect/>
                </a:stretch>
              </a:blipFill>
              <a:ln w="9525">
                <a:noFill/>
                <a:miter lim="800000"/>
                <a:headEnd/>
                <a:tailEnd/>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2" name="Text Box 2">
                <a:extLst>
                  <a:ext uri="{FF2B5EF4-FFF2-40B4-BE49-F238E27FC236}">
                    <a16:creationId xmlns:a16="http://schemas.microsoft.com/office/drawing/2014/main" id="{570DE089-1A5B-452E-8269-2BAAEA73B3B7}"/>
                  </a:ext>
                </a:extLst>
              </p:cNvPr>
              <p:cNvSpPr txBox="1">
                <a:spLocks noChangeArrowheads="1"/>
              </p:cNvSpPr>
              <p:nvPr/>
            </p:nvSpPr>
            <p:spPr bwMode="auto">
              <a:xfrm>
                <a:off x="1160617" y="2503869"/>
                <a:ext cx="3510935" cy="6934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defTabSz="914400" eaLnBrk="0" fontAlgn="base" hangingPunct="0">
                  <a:spcBef>
                    <a:spcPct val="0"/>
                  </a:spcBef>
                  <a:spcAft>
                    <a:spcPct val="0"/>
                  </a:spcAft>
                </a:pPr>
                <a14:m>
                  <m:oMathPara xmlns:m="http://schemas.openxmlformats.org/officeDocument/2006/math">
                    <m:oMathParaPr>
                      <m:jc m:val="left"/>
                    </m:oMathParaPr>
                    <m:oMath xmlns:m="http://schemas.openxmlformats.org/officeDocument/2006/math">
                      <m:sSub>
                        <m:sSubPr>
                          <m:ctrlPr>
                            <a:rPr lang="en-US" altLang="cs-CZ" sz="1900" i="1" smtClean="0">
                              <a:latin typeface="Cambria Math" panose="02040503050406030204" pitchFamily="18" charset="0"/>
                              <a:cs typeface="Times New Roman" panose="02020603050405020304" pitchFamily="18" charset="0"/>
                            </a:rPr>
                          </m:ctrlPr>
                        </m:sSubPr>
                        <m:e>
                          <m:r>
                            <a:rPr lang="cs-CZ" altLang="cs-CZ" sz="1900" b="0" i="1" smtClean="0">
                              <a:latin typeface="Cambria Math" panose="02040503050406030204" pitchFamily="18" charset="0"/>
                              <a:cs typeface="Times New Roman" panose="02020603050405020304" pitchFamily="18" charset="0"/>
                            </a:rPr>
                            <m:t>𝑐</m:t>
                          </m:r>
                        </m:e>
                        <m:sub>
                          <m:r>
                            <a:rPr lang="cs-CZ" altLang="cs-CZ" sz="1900" b="0" i="1" smtClean="0">
                              <a:latin typeface="Cambria Math" panose="02040503050406030204" pitchFamily="18" charset="0"/>
                              <a:cs typeface="Times New Roman" panose="02020603050405020304" pitchFamily="18" charset="0"/>
                            </a:rPr>
                            <m:t>1</m:t>
                          </m:r>
                        </m:sub>
                      </m:sSub>
                      <m:f>
                        <m:fPr>
                          <m:ctrlPr>
                            <a:rPr lang="en-US" altLang="cs-CZ" sz="1900" i="1" smtClean="0">
                              <a:latin typeface="Cambria Math" panose="02040503050406030204" pitchFamily="18" charset="0"/>
                              <a:cs typeface="Times New Roman" panose="02020603050405020304" pitchFamily="18" charset="0"/>
                            </a:rPr>
                          </m:ctrlPr>
                        </m:fPr>
                        <m:num>
                          <m:r>
                            <a:rPr lang="cs-CZ" altLang="cs-CZ" sz="1900" b="0" i="1" smtClean="0">
                              <a:latin typeface="Cambria Math" panose="02040503050406030204" pitchFamily="18" charset="0"/>
                              <a:cs typeface="Times New Roman" panose="02020603050405020304" pitchFamily="18" charset="0"/>
                            </a:rPr>
                            <m:t>𝑞</m:t>
                          </m:r>
                        </m:num>
                        <m:den>
                          <m:r>
                            <a:rPr lang="cs-CZ" altLang="cs-CZ" sz="1900" b="0" i="1" smtClean="0">
                              <a:latin typeface="Cambria Math" panose="02040503050406030204" pitchFamily="18" charset="0"/>
                              <a:cs typeface="Times New Roman" panose="02020603050405020304" pitchFamily="18" charset="0"/>
                            </a:rPr>
                            <m:t>2</m:t>
                          </m:r>
                        </m:den>
                      </m:f>
                      <m:r>
                        <a:rPr lang="cs-CZ" altLang="cs-CZ" sz="1900" b="0" i="1" smtClean="0">
                          <a:latin typeface="Cambria Math" panose="02040503050406030204" pitchFamily="18" charset="0"/>
                          <a:cs typeface="Times New Roman" panose="02020603050405020304" pitchFamily="18" charset="0"/>
                        </a:rPr>
                        <m:t>+</m:t>
                      </m:r>
                      <m:sSub>
                        <m:sSubPr>
                          <m:ctrlPr>
                            <a:rPr lang="en-US" altLang="cs-CZ" sz="1900" i="1">
                              <a:latin typeface="Cambria Math" panose="02040503050406030204" pitchFamily="18" charset="0"/>
                              <a:cs typeface="Times New Roman" panose="02020603050405020304" pitchFamily="18" charset="0"/>
                            </a:rPr>
                          </m:ctrlPr>
                        </m:sSubPr>
                        <m:e>
                          <m:r>
                            <m:rPr>
                              <m:nor/>
                            </m:rPr>
                            <a:rPr lang="cs-CZ" altLang="cs-CZ" sz="1900" i="1" dirty="0">
                              <a:latin typeface="Times New Roman" panose="02020603050405020304" pitchFamily="18" charset="0"/>
                              <a:cs typeface="Times New Roman" panose="02020603050405020304" pitchFamily="18" charset="0"/>
                            </a:rPr>
                            <m:t>n</m:t>
                          </m:r>
                          <m:r>
                            <m:rPr>
                              <m:nor/>
                            </m:rPr>
                            <a:rPr lang="en-US" altLang="cs-CZ" sz="1900" baseline="-25000" dirty="0">
                              <a:latin typeface="Times New Roman" panose="02020603050405020304" pitchFamily="18" charset="0"/>
                              <a:cs typeface="Times New Roman" panose="02020603050405020304" pitchFamily="18" charset="0"/>
                            </a:rPr>
                            <m:t>1</m:t>
                          </m:r>
                          <m:r>
                            <a:rPr lang="cs-CZ" altLang="cs-CZ" sz="1900" i="1">
                              <a:latin typeface="Cambria Math" panose="02040503050406030204" pitchFamily="18" charset="0"/>
                              <a:cs typeface="Times New Roman" panose="02020603050405020304" pitchFamily="18" charset="0"/>
                            </a:rPr>
                            <m:t>𝑐</m:t>
                          </m:r>
                        </m:e>
                        <m:sub>
                          <m:r>
                            <a:rPr lang="cs-CZ" altLang="cs-CZ" sz="1900" b="0" i="1" smtClean="0">
                              <a:latin typeface="Cambria Math" panose="02040503050406030204" pitchFamily="18" charset="0"/>
                              <a:cs typeface="Times New Roman" panose="02020603050405020304" pitchFamily="18" charset="0"/>
                            </a:rPr>
                            <m:t>2</m:t>
                          </m:r>
                        </m:sub>
                      </m:sSub>
                      <m:r>
                        <a:rPr lang="cs-CZ" altLang="cs-CZ" sz="1900" b="0" i="1" smtClean="0">
                          <a:latin typeface="Cambria Math" panose="02040503050406030204" pitchFamily="18" charset="0"/>
                          <a:cs typeface="Times New Roman" panose="02020603050405020304" pitchFamily="18" charset="0"/>
                        </a:rPr>
                        <m:t>=</m:t>
                      </m:r>
                      <m:sSub>
                        <m:sSubPr>
                          <m:ctrlPr>
                            <a:rPr lang="en-US" altLang="cs-CZ" sz="1900" i="1">
                              <a:latin typeface="Cambria Math" panose="02040503050406030204" pitchFamily="18" charset="0"/>
                              <a:cs typeface="Times New Roman" panose="02020603050405020304" pitchFamily="18" charset="0"/>
                            </a:rPr>
                          </m:ctrlPr>
                        </m:sSubPr>
                        <m:e>
                          <m:r>
                            <a:rPr lang="cs-CZ" altLang="cs-CZ" sz="1900" i="1">
                              <a:latin typeface="Cambria Math" panose="02040503050406030204" pitchFamily="18" charset="0"/>
                              <a:cs typeface="Times New Roman" panose="02020603050405020304" pitchFamily="18" charset="0"/>
                            </a:rPr>
                            <m:t>𝑐</m:t>
                          </m:r>
                        </m:e>
                        <m:sub>
                          <m:r>
                            <a:rPr lang="cs-CZ" altLang="cs-CZ" sz="1900" i="1">
                              <a:latin typeface="Cambria Math" panose="02040503050406030204" pitchFamily="18" charset="0"/>
                              <a:cs typeface="Times New Roman" panose="02020603050405020304" pitchFamily="18" charset="0"/>
                            </a:rPr>
                            <m:t>1</m:t>
                          </m:r>
                        </m:sub>
                      </m:sSub>
                      <m:f>
                        <m:fPr>
                          <m:ctrlPr>
                            <a:rPr lang="en-US" altLang="cs-CZ" sz="1900" i="1">
                              <a:latin typeface="Cambria Math" panose="02040503050406030204" pitchFamily="18" charset="0"/>
                              <a:cs typeface="Times New Roman" panose="02020603050405020304" pitchFamily="18" charset="0"/>
                            </a:rPr>
                          </m:ctrlPr>
                        </m:fPr>
                        <m:num>
                          <m:r>
                            <a:rPr lang="cs-CZ" altLang="cs-CZ" sz="1900" b="0" i="1" smtClean="0">
                              <a:latin typeface="Cambria Math" panose="02040503050406030204" pitchFamily="18" charset="0"/>
                              <a:cs typeface="Times New Roman" panose="02020603050405020304" pitchFamily="18" charset="0"/>
                            </a:rPr>
                            <m:t>2</m:t>
                          </m:r>
                          <m:r>
                            <a:rPr lang="cs-CZ" altLang="cs-CZ" sz="1900" i="1">
                              <a:latin typeface="Cambria Math" panose="02040503050406030204" pitchFamily="18" charset="0"/>
                              <a:cs typeface="Times New Roman" panose="02020603050405020304" pitchFamily="18" charset="0"/>
                            </a:rPr>
                            <m:t>𝑞</m:t>
                          </m:r>
                        </m:num>
                        <m:den>
                          <m:r>
                            <a:rPr lang="cs-CZ" altLang="cs-CZ" sz="1900" i="1">
                              <a:latin typeface="Cambria Math" panose="02040503050406030204" pitchFamily="18" charset="0"/>
                              <a:cs typeface="Times New Roman" panose="02020603050405020304" pitchFamily="18" charset="0"/>
                            </a:rPr>
                            <m:t>2</m:t>
                          </m:r>
                        </m:den>
                      </m:f>
                      <m:r>
                        <a:rPr lang="cs-CZ" altLang="cs-CZ" sz="1900" i="1">
                          <a:latin typeface="Cambria Math" panose="02040503050406030204" pitchFamily="18" charset="0"/>
                          <a:cs typeface="Times New Roman" panose="02020603050405020304" pitchFamily="18" charset="0"/>
                        </a:rPr>
                        <m:t>+</m:t>
                      </m:r>
                      <m:sSub>
                        <m:sSubPr>
                          <m:ctrlPr>
                            <a:rPr lang="en-US" altLang="cs-CZ" sz="1900" i="1">
                              <a:latin typeface="Cambria Math" panose="02040503050406030204" pitchFamily="18" charset="0"/>
                              <a:cs typeface="Times New Roman" panose="02020603050405020304" pitchFamily="18" charset="0"/>
                            </a:rPr>
                          </m:ctrlPr>
                        </m:sSubPr>
                        <m:e>
                          <m:r>
                            <m:rPr>
                              <m:nor/>
                            </m:rPr>
                            <a:rPr lang="cs-CZ" altLang="cs-CZ" sz="1900" i="1" dirty="0">
                              <a:latin typeface="Times New Roman" panose="02020603050405020304" pitchFamily="18" charset="0"/>
                              <a:cs typeface="Times New Roman" panose="02020603050405020304" pitchFamily="18" charset="0"/>
                            </a:rPr>
                            <m:t>n</m:t>
                          </m:r>
                          <m:r>
                            <m:rPr>
                              <m:nor/>
                            </m:rPr>
                            <a:rPr lang="cs-CZ" altLang="cs-CZ" sz="1900" b="0" i="0" baseline="-25000" dirty="0" smtClean="0">
                              <a:latin typeface="Times New Roman" panose="02020603050405020304" pitchFamily="18" charset="0"/>
                              <a:cs typeface="Times New Roman" panose="02020603050405020304" pitchFamily="18" charset="0"/>
                            </a:rPr>
                            <m:t>2</m:t>
                          </m:r>
                          <m:r>
                            <a:rPr lang="cs-CZ" altLang="cs-CZ" sz="1900" i="1">
                              <a:latin typeface="Cambria Math" panose="02040503050406030204" pitchFamily="18" charset="0"/>
                              <a:cs typeface="Times New Roman" panose="02020603050405020304" pitchFamily="18" charset="0"/>
                            </a:rPr>
                            <m:t>𝑐</m:t>
                          </m:r>
                        </m:e>
                        <m:sub>
                          <m:r>
                            <a:rPr lang="cs-CZ" altLang="cs-CZ" sz="1900" i="1">
                              <a:latin typeface="Cambria Math" panose="02040503050406030204" pitchFamily="18" charset="0"/>
                              <a:cs typeface="Times New Roman" panose="02020603050405020304" pitchFamily="18" charset="0"/>
                            </a:rPr>
                            <m:t>2</m:t>
                          </m:r>
                        </m:sub>
                      </m:sSub>
                    </m:oMath>
                  </m:oMathPara>
                </a14:m>
                <a:endParaRPr lang="en-US" altLang="cs-CZ" sz="1900" dirty="0">
                  <a:latin typeface="Times New Roman" panose="02020603050405020304" pitchFamily="18" charset="0"/>
                  <a:cs typeface="Times New Roman" panose="02020603050405020304" pitchFamily="18" charset="0"/>
                </a:endParaRPr>
              </a:p>
            </p:txBody>
          </p:sp>
        </mc:Choice>
        <mc:Fallback xmlns="">
          <p:sp>
            <p:nvSpPr>
              <p:cNvPr id="12" name="Text Box 2">
                <a:extLst>
                  <a:ext uri="{FF2B5EF4-FFF2-40B4-BE49-F238E27FC236}">
                    <a16:creationId xmlns:a16="http://schemas.microsoft.com/office/drawing/2014/main" id="{570DE089-1A5B-452E-8269-2BAAEA73B3B7}"/>
                  </a:ext>
                </a:extLst>
              </p:cNvPr>
              <p:cNvSpPr txBox="1">
                <a:spLocks noRot="1" noChangeAspect="1" noMove="1" noResize="1" noEditPoints="1" noAdjustHandles="1" noChangeArrowheads="1" noChangeShapeType="1" noTextEdit="1"/>
              </p:cNvSpPr>
              <p:nvPr/>
            </p:nvSpPr>
            <p:spPr bwMode="auto">
              <a:xfrm>
                <a:off x="1160617" y="2503869"/>
                <a:ext cx="3510935" cy="693445"/>
              </a:xfrm>
              <a:prstGeom prst="rect">
                <a:avLst/>
              </a:prstGeom>
              <a:blipFill>
                <a:blip r:embed="rId3"/>
                <a:stretch>
                  <a:fillRect/>
                </a:stretch>
              </a:blipFill>
              <a:ln w="9525">
                <a:noFill/>
                <a:miter lim="800000"/>
                <a:headEnd/>
                <a:tailEnd/>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3" name="Text Box 2">
                <a:extLst>
                  <a:ext uri="{FF2B5EF4-FFF2-40B4-BE49-F238E27FC236}">
                    <a16:creationId xmlns:a16="http://schemas.microsoft.com/office/drawing/2014/main" id="{24B85E53-0932-43E0-9F01-09DED570C256}"/>
                  </a:ext>
                </a:extLst>
              </p:cNvPr>
              <p:cNvSpPr txBox="1">
                <a:spLocks noChangeArrowheads="1"/>
              </p:cNvSpPr>
              <p:nvPr/>
            </p:nvSpPr>
            <p:spPr bwMode="auto">
              <a:xfrm>
                <a:off x="1160617" y="3199186"/>
                <a:ext cx="4074574" cy="6934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defTabSz="914400" eaLnBrk="0" fontAlgn="base" hangingPunct="0">
                  <a:spcBef>
                    <a:spcPct val="0"/>
                  </a:spcBef>
                  <a:spcAft>
                    <a:spcPct val="0"/>
                  </a:spcAft>
                </a:pPr>
                <a14:m>
                  <m:oMathPara xmlns:m="http://schemas.openxmlformats.org/officeDocument/2006/math">
                    <m:oMathParaPr>
                      <m:jc m:val="left"/>
                    </m:oMathParaPr>
                    <m:oMath xmlns:m="http://schemas.openxmlformats.org/officeDocument/2006/math">
                      <m:r>
                        <a:rPr lang="cs-CZ" altLang="cs-CZ" sz="1900" i="1" smtClean="0">
                          <a:latin typeface="Cambria Math" panose="02040503050406030204" pitchFamily="18" charset="0"/>
                          <a:cs typeface="Times New Roman" panose="02020603050405020304" pitchFamily="18" charset="0"/>
                        </a:rPr>
                        <m:t>2</m:t>
                      </m:r>
                      <m:r>
                        <a:rPr lang="cs-CZ" altLang="cs-CZ" sz="1900" b="0" i="1" smtClean="0">
                          <a:latin typeface="Cambria Math" panose="02040503050406030204" pitchFamily="18" charset="0"/>
                          <a:cs typeface="Times New Roman" panose="02020603050405020304" pitchFamily="18" charset="0"/>
                        </a:rPr>
                        <m:t>0</m:t>
                      </m:r>
                      <m:f>
                        <m:fPr>
                          <m:ctrlPr>
                            <a:rPr lang="en-US" altLang="cs-CZ" sz="1900" i="1" smtClean="0">
                              <a:latin typeface="Cambria Math" panose="02040503050406030204" pitchFamily="18" charset="0"/>
                              <a:cs typeface="Times New Roman" panose="02020603050405020304" pitchFamily="18" charset="0"/>
                            </a:rPr>
                          </m:ctrlPr>
                        </m:fPr>
                        <m:num>
                          <m:r>
                            <a:rPr lang="cs-CZ" altLang="cs-CZ" sz="1900" b="0" i="1" smtClean="0">
                              <a:latin typeface="Cambria Math" panose="02040503050406030204" pitchFamily="18" charset="0"/>
                              <a:cs typeface="Times New Roman" panose="02020603050405020304" pitchFamily="18" charset="0"/>
                            </a:rPr>
                            <m:t>𝑞</m:t>
                          </m:r>
                        </m:num>
                        <m:den>
                          <m:r>
                            <a:rPr lang="cs-CZ" altLang="cs-CZ" sz="1900" b="0" i="1" smtClean="0">
                              <a:latin typeface="Cambria Math" panose="02040503050406030204" pitchFamily="18" charset="0"/>
                              <a:cs typeface="Times New Roman" panose="02020603050405020304" pitchFamily="18" charset="0"/>
                            </a:rPr>
                            <m:t>2</m:t>
                          </m:r>
                        </m:den>
                      </m:f>
                      <m:r>
                        <a:rPr lang="cs-CZ" altLang="cs-CZ" sz="1900" b="0" i="1" smtClean="0">
                          <a:latin typeface="Cambria Math" panose="02040503050406030204" pitchFamily="18" charset="0"/>
                          <a:cs typeface="Times New Roman" panose="02020603050405020304" pitchFamily="18" charset="0"/>
                        </a:rPr>
                        <m:t>+50.800=20</m:t>
                      </m:r>
                      <m:f>
                        <m:fPr>
                          <m:ctrlPr>
                            <a:rPr lang="en-US" altLang="cs-CZ" sz="1900" i="1">
                              <a:latin typeface="Cambria Math" panose="02040503050406030204" pitchFamily="18" charset="0"/>
                              <a:cs typeface="Times New Roman" panose="02020603050405020304" pitchFamily="18" charset="0"/>
                            </a:rPr>
                          </m:ctrlPr>
                        </m:fPr>
                        <m:num>
                          <m:r>
                            <a:rPr lang="cs-CZ" altLang="cs-CZ" sz="1900" b="0" i="1" smtClean="0">
                              <a:latin typeface="Cambria Math" panose="02040503050406030204" pitchFamily="18" charset="0"/>
                              <a:cs typeface="Times New Roman" panose="02020603050405020304" pitchFamily="18" charset="0"/>
                            </a:rPr>
                            <m:t>2</m:t>
                          </m:r>
                          <m:r>
                            <a:rPr lang="cs-CZ" altLang="cs-CZ" sz="1900" i="1">
                              <a:latin typeface="Cambria Math" panose="02040503050406030204" pitchFamily="18" charset="0"/>
                              <a:cs typeface="Times New Roman" panose="02020603050405020304" pitchFamily="18" charset="0"/>
                            </a:rPr>
                            <m:t>𝑞</m:t>
                          </m:r>
                        </m:num>
                        <m:den>
                          <m:r>
                            <a:rPr lang="cs-CZ" altLang="cs-CZ" sz="1900" i="1">
                              <a:latin typeface="Cambria Math" panose="02040503050406030204" pitchFamily="18" charset="0"/>
                              <a:cs typeface="Times New Roman" panose="02020603050405020304" pitchFamily="18" charset="0"/>
                            </a:rPr>
                            <m:t>2</m:t>
                          </m:r>
                        </m:den>
                      </m:f>
                      <m:r>
                        <a:rPr lang="cs-CZ" altLang="cs-CZ" sz="1900" i="1">
                          <a:latin typeface="Cambria Math" panose="02040503050406030204" pitchFamily="18" charset="0"/>
                          <a:cs typeface="Times New Roman" panose="02020603050405020304" pitchFamily="18" charset="0"/>
                        </a:rPr>
                        <m:t>+</m:t>
                      </m:r>
                      <m:r>
                        <a:rPr lang="cs-CZ" altLang="cs-CZ" sz="1900" b="0" i="1" smtClean="0">
                          <a:latin typeface="Cambria Math" panose="02040503050406030204" pitchFamily="18" charset="0"/>
                          <a:cs typeface="Times New Roman" panose="02020603050405020304" pitchFamily="18" charset="0"/>
                        </a:rPr>
                        <m:t>25.800</m:t>
                      </m:r>
                    </m:oMath>
                  </m:oMathPara>
                </a14:m>
                <a:endParaRPr lang="en-US" altLang="cs-CZ" sz="1900" dirty="0">
                  <a:latin typeface="Times New Roman" panose="02020603050405020304" pitchFamily="18" charset="0"/>
                  <a:cs typeface="Times New Roman" panose="02020603050405020304" pitchFamily="18" charset="0"/>
                </a:endParaRPr>
              </a:p>
            </p:txBody>
          </p:sp>
        </mc:Choice>
        <mc:Fallback xmlns="">
          <p:sp>
            <p:nvSpPr>
              <p:cNvPr id="13" name="Text Box 2">
                <a:extLst>
                  <a:ext uri="{FF2B5EF4-FFF2-40B4-BE49-F238E27FC236}">
                    <a16:creationId xmlns:a16="http://schemas.microsoft.com/office/drawing/2014/main" id="{24B85E53-0932-43E0-9F01-09DED570C256}"/>
                  </a:ext>
                </a:extLst>
              </p:cNvPr>
              <p:cNvSpPr txBox="1">
                <a:spLocks noRot="1" noChangeAspect="1" noMove="1" noResize="1" noEditPoints="1" noAdjustHandles="1" noChangeArrowheads="1" noChangeShapeType="1" noTextEdit="1"/>
              </p:cNvSpPr>
              <p:nvPr/>
            </p:nvSpPr>
            <p:spPr bwMode="auto">
              <a:xfrm>
                <a:off x="1160617" y="3199186"/>
                <a:ext cx="4074574" cy="693445"/>
              </a:xfrm>
              <a:prstGeom prst="rect">
                <a:avLst/>
              </a:prstGeom>
              <a:blipFill>
                <a:blip r:embed="rId4"/>
                <a:stretch>
                  <a:fillRect/>
                </a:stretch>
              </a:blipFill>
              <a:ln w="9525">
                <a:noFill/>
                <a:miter lim="800000"/>
                <a:headEnd/>
                <a:tailEnd/>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4" name="Text Box 2">
                <a:extLst>
                  <a:ext uri="{FF2B5EF4-FFF2-40B4-BE49-F238E27FC236}">
                    <a16:creationId xmlns:a16="http://schemas.microsoft.com/office/drawing/2014/main" id="{A2879C30-F733-4ED6-A6CD-8F0795BD9720}"/>
                  </a:ext>
                </a:extLst>
              </p:cNvPr>
              <p:cNvSpPr txBox="1">
                <a:spLocks noChangeArrowheads="1"/>
              </p:cNvSpPr>
              <p:nvPr/>
            </p:nvSpPr>
            <p:spPr bwMode="auto">
              <a:xfrm>
                <a:off x="1160616" y="3892632"/>
                <a:ext cx="2145291" cy="4583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defTabSz="914400" eaLnBrk="0" fontAlgn="base" hangingPunct="0">
                  <a:spcBef>
                    <a:spcPct val="0"/>
                  </a:spcBef>
                  <a:spcAft>
                    <a:spcPct val="0"/>
                  </a:spcAft>
                </a:pPr>
                <a14:m>
                  <m:oMath xmlns:m="http://schemas.openxmlformats.org/officeDocument/2006/math">
                    <m:r>
                      <a:rPr lang="cs-CZ" altLang="cs-CZ" sz="1900" i="1" smtClean="0">
                        <a:latin typeface="Cambria Math" panose="02040503050406030204" pitchFamily="18" charset="0"/>
                        <a:cs typeface="Times New Roman" panose="02020603050405020304" pitchFamily="18" charset="0"/>
                      </a:rPr>
                      <m:t>𝑞</m:t>
                    </m:r>
                    <m:r>
                      <a:rPr lang="cs-CZ" altLang="cs-CZ" sz="1900" b="0" i="1" smtClean="0">
                        <a:latin typeface="Cambria Math" panose="02040503050406030204" pitchFamily="18" charset="0"/>
                        <a:cs typeface="Times New Roman" panose="02020603050405020304" pitchFamily="18" charset="0"/>
                      </a:rPr>
                      <m:t>=2000</m:t>
                    </m:r>
                  </m:oMath>
                </a14:m>
                <a:r>
                  <a:rPr lang="cs-CZ" altLang="cs-CZ" sz="1900" dirty="0">
                    <a:latin typeface="Times New Roman" panose="02020603050405020304" pitchFamily="18" charset="0"/>
                    <a:cs typeface="Times New Roman" panose="02020603050405020304" pitchFamily="18" charset="0"/>
                  </a:rPr>
                  <a:t> </a:t>
                </a:r>
                <a:r>
                  <a:rPr lang="cs-CZ" altLang="cs-CZ" sz="2000" dirty="0">
                    <a:latin typeface="Times New Roman" panose="02020603050405020304" pitchFamily="18" charset="0"/>
                    <a:cs typeface="Times New Roman" panose="02020603050405020304" pitchFamily="18" charset="0"/>
                  </a:rPr>
                  <a:t>tons</a:t>
                </a:r>
                <a:endParaRPr lang="en-US" altLang="cs-CZ" sz="2000" dirty="0">
                  <a:latin typeface="Times New Roman" panose="02020603050405020304" pitchFamily="18" charset="0"/>
                  <a:cs typeface="Times New Roman" panose="02020603050405020304" pitchFamily="18" charset="0"/>
                </a:endParaRPr>
              </a:p>
            </p:txBody>
          </p:sp>
        </mc:Choice>
        <mc:Fallback xmlns="">
          <p:sp>
            <p:nvSpPr>
              <p:cNvPr id="14" name="Text Box 2">
                <a:extLst>
                  <a:ext uri="{FF2B5EF4-FFF2-40B4-BE49-F238E27FC236}">
                    <a16:creationId xmlns:a16="http://schemas.microsoft.com/office/drawing/2014/main" id="{A2879C30-F733-4ED6-A6CD-8F0795BD9720}"/>
                  </a:ext>
                </a:extLst>
              </p:cNvPr>
              <p:cNvSpPr txBox="1">
                <a:spLocks noRot="1" noChangeAspect="1" noMove="1" noResize="1" noEditPoints="1" noAdjustHandles="1" noChangeArrowheads="1" noChangeShapeType="1" noTextEdit="1"/>
              </p:cNvSpPr>
              <p:nvPr/>
            </p:nvSpPr>
            <p:spPr bwMode="auto">
              <a:xfrm>
                <a:off x="1160616" y="3892632"/>
                <a:ext cx="2145291" cy="458354"/>
              </a:xfrm>
              <a:prstGeom prst="rect">
                <a:avLst/>
              </a:prstGeom>
              <a:blipFill>
                <a:blip r:embed="rId5"/>
                <a:stretch>
                  <a:fillRect t="-8000" b="-10667"/>
                </a:stretch>
              </a:blipFill>
              <a:ln w="9525">
                <a:noFill/>
                <a:miter lim="800000"/>
                <a:headEnd/>
                <a:tailEnd/>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5" name="Text Box 2">
                <a:extLst>
                  <a:ext uri="{FF2B5EF4-FFF2-40B4-BE49-F238E27FC236}">
                    <a16:creationId xmlns:a16="http://schemas.microsoft.com/office/drawing/2014/main" id="{899DC4BF-1A53-4817-94F7-5C738C32FB4B}"/>
                  </a:ext>
                </a:extLst>
              </p:cNvPr>
              <p:cNvSpPr txBox="1">
                <a:spLocks noChangeArrowheads="1"/>
              </p:cNvSpPr>
              <p:nvPr/>
            </p:nvSpPr>
            <p:spPr bwMode="auto">
              <a:xfrm>
                <a:off x="1193289" y="5281394"/>
                <a:ext cx="3510935" cy="4583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defTabSz="914400" eaLnBrk="0" fontAlgn="base" hangingPunct="0">
                  <a:spcBef>
                    <a:spcPct val="0"/>
                  </a:spcBef>
                  <a:spcAft>
                    <a:spcPct val="0"/>
                  </a:spcAft>
                </a:pPr>
                <a14:m>
                  <m:oMath xmlns:m="http://schemas.openxmlformats.org/officeDocument/2006/math">
                    <m:r>
                      <a:rPr lang="cs-CZ" altLang="cs-CZ" sz="1900" b="0" i="1" smtClean="0">
                        <a:latin typeface="Cambria Math" panose="02040503050406030204" pitchFamily="18" charset="0"/>
                        <a:cs typeface="Times New Roman" panose="02020603050405020304" pitchFamily="18" charset="0"/>
                      </a:rPr>
                      <m:t>𝑄</m:t>
                    </m:r>
                    <m:r>
                      <a:rPr lang="cs-CZ" altLang="cs-CZ" sz="1900" b="0" i="1" smtClean="0">
                        <a:latin typeface="Cambria Math" panose="02040503050406030204" pitchFamily="18" charset="0"/>
                        <a:cs typeface="Times New Roman" panose="02020603050405020304" pitchFamily="18" charset="0"/>
                      </a:rPr>
                      <m:t>=50.2000=100000</m:t>
                    </m:r>
                  </m:oMath>
                </a14:m>
                <a:r>
                  <a:rPr lang="cs-CZ" altLang="cs-CZ" sz="1900" dirty="0">
                    <a:latin typeface="Times New Roman" panose="02020603050405020304" pitchFamily="18" charset="0"/>
                    <a:cs typeface="Times New Roman" panose="02020603050405020304" pitchFamily="18" charset="0"/>
                  </a:rPr>
                  <a:t> </a:t>
                </a:r>
                <a:r>
                  <a:rPr lang="cs-CZ" altLang="cs-CZ" sz="2000" dirty="0">
                    <a:latin typeface="Times New Roman" panose="02020603050405020304" pitchFamily="18" charset="0"/>
                    <a:cs typeface="Times New Roman" panose="02020603050405020304" pitchFamily="18" charset="0"/>
                  </a:rPr>
                  <a:t>tons</a:t>
                </a:r>
                <a:endParaRPr lang="en-US" altLang="cs-CZ" sz="1900" dirty="0">
                  <a:latin typeface="Times New Roman" panose="02020603050405020304" pitchFamily="18" charset="0"/>
                  <a:cs typeface="Times New Roman" panose="02020603050405020304" pitchFamily="18" charset="0"/>
                </a:endParaRPr>
              </a:p>
            </p:txBody>
          </p:sp>
        </mc:Choice>
        <mc:Fallback xmlns="">
          <p:sp>
            <p:nvSpPr>
              <p:cNvPr id="15" name="Text Box 2">
                <a:extLst>
                  <a:ext uri="{FF2B5EF4-FFF2-40B4-BE49-F238E27FC236}">
                    <a16:creationId xmlns:a16="http://schemas.microsoft.com/office/drawing/2014/main" id="{899DC4BF-1A53-4817-94F7-5C738C32FB4B}"/>
                  </a:ext>
                </a:extLst>
              </p:cNvPr>
              <p:cNvSpPr txBox="1">
                <a:spLocks noRot="1" noChangeAspect="1" noMove="1" noResize="1" noEditPoints="1" noAdjustHandles="1" noChangeArrowheads="1" noChangeShapeType="1" noTextEdit="1"/>
              </p:cNvSpPr>
              <p:nvPr/>
            </p:nvSpPr>
            <p:spPr bwMode="auto">
              <a:xfrm>
                <a:off x="1193289" y="5281394"/>
                <a:ext cx="3510935" cy="458354"/>
              </a:xfrm>
              <a:prstGeom prst="rect">
                <a:avLst/>
              </a:prstGeom>
              <a:blipFill>
                <a:blip r:embed="rId6"/>
                <a:stretch>
                  <a:fillRect l="-521" t="-6579" b="-9211"/>
                </a:stretch>
              </a:blipFill>
              <a:ln w="9525">
                <a:noFill/>
                <a:miter lim="800000"/>
                <a:headEnd/>
                <a:tailEnd/>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6" name="Text Box 2">
                <a:extLst>
                  <a:ext uri="{FF2B5EF4-FFF2-40B4-BE49-F238E27FC236}">
                    <a16:creationId xmlns:a16="http://schemas.microsoft.com/office/drawing/2014/main" id="{C09459FD-4E5B-4913-8064-D53B394ADDED}"/>
                  </a:ext>
                </a:extLst>
              </p:cNvPr>
              <p:cNvSpPr txBox="1">
                <a:spLocks noChangeArrowheads="1"/>
              </p:cNvSpPr>
              <p:nvPr/>
            </p:nvSpPr>
            <p:spPr bwMode="auto">
              <a:xfrm>
                <a:off x="1160616" y="4824912"/>
                <a:ext cx="3089837" cy="4472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defTabSz="914400" eaLnBrk="0" fontAlgn="base" hangingPunct="0">
                  <a:spcBef>
                    <a:spcPct val="0"/>
                  </a:spcBef>
                  <a:spcAft>
                    <a:spcPct val="0"/>
                  </a:spcAft>
                </a:pPr>
                <a14:m>
                  <m:oMath xmlns:m="http://schemas.openxmlformats.org/officeDocument/2006/math">
                    <m:sSub>
                      <m:sSubPr>
                        <m:ctrlPr>
                          <a:rPr lang="cs-CZ" altLang="cs-CZ" sz="1900" i="1" smtClean="0">
                            <a:latin typeface="Cambria Math" panose="02040503050406030204" pitchFamily="18" charset="0"/>
                            <a:cs typeface="Times New Roman" panose="02020603050405020304" pitchFamily="18" charset="0"/>
                          </a:rPr>
                        </m:ctrlPr>
                      </m:sSubPr>
                      <m:e>
                        <m:r>
                          <a:rPr lang="cs-CZ" altLang="cs-CZ" sz="1900" b="0" i="1" smtClean="0">
                            <a:latin typeface="Cambria Math" panose="02040503050406030204" pitchFamily="18" charset="0"/>
                            <a:cs typeface="Times New Roman" panose="02020603050405020304" pitchFamily="18" charset="0"/>
                          </a:rPr>
                          <m:t>𝑇𝐶</m:t>
                        </m:r>
                      </m:e>
                      <m:sub>
                        <m:r>
                          <a:rPr lang="cs-CZ" altLang="cs-CZ" sz="1900" b="0" i="1" smtClean="0">
                            <a:latin typeface="Cambria Math" panose="02040503050406030204" pitchFamily="18" charset="0"/>
                            <a:cs typeface="Times New Roman" panose="02020603050405020304" pitchFamily="18" charset="0"/>
                          </a:rPr>
                          <m:t>1</m:t>
                        </m:r>
                      </m:sub>
                    </m:sSub>
                    <m:r>
                      <a:rPr lang="cs-CZ" altLang="cs-CZ" sz="1900" b="0" i="1" smtClean="0">
                        <a:latin typeface="Cambria Math" panose="02040503050406030204" pitchFamily="18" charset="0"/>
                        <a:cs typeface="Times New Roman" panose="02020603050405020304" pitchFamily="18" charset="0"/>
                      </a:rPr>
                      <m:t>=</m:t>
                    </m:r>
                    <m:sSub>
                      <m:sSubPr>
                        <m:ctrlPr>
                          <a:rPr lang="cs-CZ" altLang="cs-CZ" sz="1900" i="1">
                            <a:latin typeface="Cambria Math" panose="02040503050406030204" pitchFamily="18" charset="0"/>
                            <a:cs typeface="Times New Roman" panose="02020603050405020304" pitchFamily="18" charset="0"/>
                          </a:rPr>
                        </m:ctrlPr>
                      </m:sSubPr>
                      <m:e>
                        <m:r>
                          <a:rPr lang="cs-CZ" altLang="cs-CZ" sz="1900" i="1">
                            <a:latin typeface="Cambria Math" panose="02040503050406030204" pitchFamily="18" charset="0"/>
                            <a:cs typeface="Times New Roman" panose="02020603050405020304" pitchFamily="18" charset="0"/>
                          </a:rPr>
                          <m:t>𝑇𝐶</m:t>
                        </m:r>
                      </m:e>
                      <m:sub>
                        <m:r>
                          <a:rPr lang="cs-CZ" altLang="cs-CZ" sz="1900" b="0" i="1" smtClean="0">
                            <a:latin typeface="Cambria Math" panose="02040503050406030204" pitchFamily="18" charset="0"/>
                            <a:cs typeface="Times New Roman" panose="02020603050405020304" pitchFamily="18" charset="0"/>
                          </a:rPr>
                          <m:t>2</m:t>
                        </m:r>
                      </m:sub>
                    </m:sSub>
                    <m:r>
                      <a:rPr lang="cs-CZ" altLang="cs-CZ" sz="1900" b="0" i="1" smtClean="0">
                        <a:latin typeface="Cambria Math" panose="02040503050406030204" pitchFamily="18" charset="0"/>
                        <a:cs typeface="Times New Roman" panose="02020603050405020304" pitchFamily="18" charset="0"/>
                      </a:rPr>
                      <m:t>=60000</m:t>
                    </m:r>
                  </m:oMath>
                </a14:m>
                <a:r>
                  <a:rPr lang="cs-CZ" altLang="cs-CZ" sz="1900" i="1" dirty="0">
                    <a:latin typeface="Cambria Math" panose="02040503050406030204" pitchFamily="18" charset="0"/>
                    <a:cs typeface="Times New Roman" panose="02020603050405020304" pitchFamily="18" charset="0"/>
                  </a:rPr>
                  <a:t> </a:t>
                </a:r>
                <a:r>
                  <a:rPr lang="cs-CZ" altLang="cs-CZ" sz="2000" dirty="0">
                    <a:latin typeface="Cambria Math" panose="02040503050406030204" pitchFamily="18" charset="0"/>
                    <a:cs typeface="Times New Roman" panose="02020603050405020304" pitchFamily="18" charset="0"/>
                  </a:rPr>
                  <a:t>CZK</a:t>
                </a:r>
              </a:p>
            </p:txBody>
          </p:sp>
        </mc:Choice>
        <mc:Fallback xmlns="">
          <p:sp>
            <p:nvSpPr>
              <p:cNvPr id="16" name="Text Box 2">
                <a:extLst>
                  <a:ext uri="{FF2B5EF4-FFF2-40B4-BE49-F238E27FC236}">
                    <a16:creationId xmlns:a16="http://schemas.microsoft.com/office/drawing/2014/main" id="{C09459FD-4E5B-4913-8064-D53B394ADDED}"/>
                  </a:ext>
                </a:extLst>
              </p:cNvPr>
              <p:cNvSpPr txBox="1">
                <a:spLocks noRot="1" noChangeAspect="1" noMove="1" noResize="1" noEditPoints="1" noAdjustHandles="1" noChangeArrowheads="1" noChangeShapeType="1" noTextEdit="1"/>
              </p:cNvSpPr>
              <p:nvPr/>
            </p:nvSpPr>
            <p:spPr bwMode="auto">
              <a:xfrm>
                <a:off x="1160616" y="4824912"/>
                <a:ext cx="3089837" cy="447293"/>
              </a:xfrm>
              <a:prstGeom prst="rect">
                <a:avLst/>
              </a:prstGeom>
              <a:blipFill>
                <a:blip r:embed="rId7"/>
                <a:stretch>
                  <a:fillRect t="-6757" b="-12162"/>
                </a:stretch>
              </a:blipFill>
              <a:ln w="9525">
                <a:noFill/>
                <a:miter lim="800000"/>
                <a:headEnd/>
                <a:tailEnd/>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Text Box 2">
                <a:extLst>
                  <a:ext uri="{FF2B5EF4-FFF2-40B4-BE49-F238E27FC236}">
                    <a16:creationId xmlns:a16="http://schemas.microsoft.com/office/drawing/2014/main" id="{E2C5893F-FA85-4182-94EE-CA4E8440B996}"/>
                  </a:ext>
                </a:extLst>
              </p:cNvPr>
              <p:cNvSpPr txBox="1">
                <a:spLocks noChangeArrowheads="1"/>
              </p:cNvSpPr>
              <p:nvPr/>
            </p:nvSpPr>
            <p:spPr bwMode="auto">
              <a:xfrm>
                <a:off x="1193289" y="4358772"/>
                <a:ext cx="2145291" cy="4583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defTabSz="914400" eaLnBrk="0" fontAlgn="base" hangingPunct="0">
                  <a:spcBef>
                    <a:spcPct val="0"/>
                  </a:spcBef>
                  <a:spcAft>
                    <a:spcPct val="0"/>
                  </a:spcAft>
                </a:pPr>
                <a14:m>
                  <m:oMath xmlns:m="http://schemas.openxmlformats.org/officeDocument/2006/math">
                    <m:r>
                      <a:rPr lang="cs-CZ" altLang="cs-CZ" sz="1900" b="0" i="1" smtClean="0">
                        <a:latin typeface="Cambria Math" panose="02040503050406030204" pitchFamily="18" charset="0"/>
                        <a:cs typeface="Times New Roman" panose="02020603050405020304" pitchFamily="18" charset="0"/>
                      </a:rPr>
                      <m:t>2</m:t>
                    </m:r>
                    <m:r>
                      <a:rPr lang="cs-CZ" altLang="cs-CZ" sz="1900" i="1" smtClean="0">
                        <a:latin typeface="Cambria Math" panose="02040503050406030204" pitchFamily="18" charset="0"/>
                        <a:cs typeface="Times New Roman" panose="02020603050405020304" pitchFamily="18" charset="0"/>
                      </a:rPr>
                      <m:t>𝑞</m:t>
                    </m:r>
                    <m:r>
                      <a:rPr lang="cs-CZ" altLang="cs-CZ" sz="1900" b="0" i="1" smtClean="0">
                        <a:latin typeface="Cambria Math" panose="02040503050406030204" pitchFamily="18" charset="0"/>
                        <a:cs typeface="Times New Roman" panose="02020603050405020304" pitchFamily="18" charset="0"/>
                      </a:rPr>
                      <m:t>=4000</m:t>
                    </m:r>
                  </m:oMath>
                </a14:m>
                <a:r>
                  <a:rPr lang="cs-CZ" altLang="cs-CZ" sz="1900" dirty="0">
                    <a:latin typeface="Times New Roman" panose="02020603050405020304" pitchFamily="18" charset="0"/>
                    <a:cs typeface="Times New Roman" panose="02020603050405020304" pitchFamily="18" charset="0"/>
                  </a:rPr>
                  <a:t> </a:t>
                </a:r>
                <a:r>
                  <a:rPr lang="cs-CZ" altLang="cs-CZ" sz="2000" dirty="0">
                    <a:latin typeface="Times New Roman" panose="02020603050405020304" pitchFamily="18" charset="0"/>
                    <a:cs typeface="Times New Roman" panose="02020603050405020304" pitchFamily="18" charset="0"/>
                  </a:rPr>
                  <a:t>tons</a:t>
                </a:r>
                <a:endParaRPr lang="en-US" altLang="cs-CZ" sz="2000" dirty="0">
                  <a:latin typeface="Times New Roman" panose="02020603050405020304" pitchFamily="18" charset="0"/>
                  <a:cs typeface="Times New Roman" panose="02020603050405020304" pitchFamily="18" charset="0"/>
                </a:endParaRPr>
              </a:p>
            </p:txBody>
          </p:sp>
        </mc:Choice>
        <mc:Fallback xmlns="">
          <p:sp>
            <p:nvSpPr>
              <p:cNvPr id="17" name="Text Box 2">
                <a:extLst>
                  <a:ext uri="{FF2B5EF4-FFF2-40B4-BE49-F238E27FC236}">
                    <a16:creationId xmlns:a16="http://schemas.microsoft.com/office/drawing/2014/main" id="{E2C5893F-FA85-4182-94EE-CA4E8440B996}"/>
                  </a:ext>
                </a:extLst>
              </p:cNvPr>
              <p:cNvSpPr txBox="1">
                <a:spLocks noRot="1" noChangeAspect="1" noMove="1" noResize="1" noEditPoints="1" noAdjustHandles="1" noChangeArrowheads="1" noChangeShapeType="1" noTextEdit="1"/>
              </p:cNvSpPr>
              <p:nvPr/>
            </p:nvSpPr>
            <p:spPr bwMode="auto">
              <a:xfrm>
                <a:off x="1193289" y="4358772"/>
                <a:ext cx="2145291" cy="458354"/>
              </a:xfrm>
              <a:prstGeom prst="rect">
                <a:avLst/>
              </a:prstGeom>
              <a:blipFill>
                <a:blip r:embed="rId8"/>
                <a:stretch>
                  <a:fillRect t="-6667" b="-10667"/>
                </a:stretch>
              </a:blipFill>
              <a:ln w="9525">
                <a:noFill/>
                <a:miter lim="800000"/>
                <a:headEnd/>
                <a:tailEnd/>
              </a:ln>
            </p:spPr>
            <p:txBody>
              <a:bodyPr/>
              <a:lstStyle/>
              <a:p>
                <a:r>
                  <a:rPr lang="cs-CZ">
                    <a:noFill/>
                  </a:rPr>
                  <a:t> </a:t>
                </a:r>
              </a:p>
            </p:txBody>
          </p:sp>
        </mc:Fallback>
      </mc:AlternateContent>
      <p:sp>
        <p:nvSpPr>
          <p:cNvPr id="18" name="Zástupný text 4">
            <a:extLst>
              <a:ext uri="{FF2B5EF4-FFF2-40B4-BE49-F238E27FC236}">
                <a16:creationId xmlns:a16="http://schemas.microsoft.com/office/drawing/2014/main" id="{2B1AD719-8F21-4154-8955-3505874B0A81}"/>
              </a:ext>
            </a:extLst>
          </p:cNvPr>
          <p:cNvSpPr txBox="1">
            <a:spLocks/>
          </p:cNvSpPr>
          <p:nvPr/>
        </p:nvSpPr>
        <p:spPr>
          <a:xfrm>
            <a:off x="5076508" y="2770089"/>
            <a:ext cx="6271942" cy="51693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rgbClr val="D9D9D9"/>
              </a:buClr>
              <a:buSzTx/>
              <a:buFont typeface="Wingdings"/>
              <a:buNone/>
              <a:defRPr sz="1600" kern="1200">
                <a:solidFill>
                  <a:schemeClr val="tx1"/>
                </a:solidFill>
                <a:latin typeface="Arial" panose="020B0604020202020204" pitchFamily="34" charset="0"/>
                <a:ea typeface="+mn-ea"/>
                <a:cs typeface="Arial" panose="020B0604020202020204" pitchFamily="34" charset="0"/>
              </a:defRPr>
            </a:lvl1pPr>
            <a:lvl2pPr marL="609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990600" indent="-228600" algn="l" defTabSz="914400" rtl="0" eaLnBrk="1" latinLnBrk="0" hangingPunct="1">
              <a:lnSpc>
                <a:spcPct val="100000"/>
              </a:lnSpc>
              <a:spcBef>
                <a:spcPts val="500"/>
              </a:spcBef>
              <a:buClr>
                <a:schemeClr val="bg1">
                  <a:lumMod val="75000"/>
                </a:schemeClr>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371600" indent="-228600" algn="l" defTabSz="914400" rtl="0" eaLnBrk="1" latinLnBrk="0" hangingPunct="1">
              <a:lnSpc>
                <a:spcPct val="100000"/>
              </a:lnSpc>
              <a:spcBef>
                <a:spcPts val="500"/>
              </a:spcBef>
              <a:buClr>
                <a:schemeClr val="bg1">
                  <a:lumMod val="75000"/>
                </a:schemeClr>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1752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133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10000"/>
              </a:lnSpc>
              <a:buFont typeface="Wingdings" panose="05000000000000000000" pitchFamily="2" charset="2"/>
              <a:buChar char="§"/>
            </a:pPr>
            <a:r>
              <a:rPr lang="en-US" b="1" dirty="0"/>
              <a:t>Optimum order quantity and optimum total annual cost</a:t>
            </a:r>
          </a:p>
        </p:txBody>
      </p:sp>
      <p:grpSp>
        <p:nvGrpSpPr>
          <p:cNvPr id="19" name="Skupina 18">
            <a:extLst>
              <a:ext uri="{FF2B5EF4-FFF2-40B4-BE49-F238E27FC236}">
                <a16:creationId xmlns:a16="http://schemas.microsoft.com/office/drawing/2014/main" id="{9FFDC6D3-6980-412A-AA6E-99799DF178D4}"/>
              </a:ext>
            </a:extLst>
          </p:cNvPr>
          <p:cNvGrpSpPr/>
          <p:nvPr/>
        </p:nvGrpSpPr>
        <p:grpSpPr>
          <a:xfrm>
            <a:off x="5810281" y="3211419"/>
            <a:ext cx="4788007" cy="1072073"/>
            <a:chOff x="1148532" y="2682415"/>
            <a:chExt cx="4788007" cy="1072073"/>
          </a:xfrm>
        </p:grpSpPr>
        <mc:AlternateContent xmlns:mc="http://schemas.openxmlformats.org/markup-compatibility/2006" xmlns:a14="http://schemas.microsoft.com/office/drawing/2010/main">
          <mc:Choice Requires="a14">
            <p:sp>
              <p:nvSpPr>
                <p:cNvPr id="20" name="Text Box 2">
                  <a:extLst>
                    <a:ext uri="{FF2B5EF4-FFF2-40B4-BE49-F238E27FC236}">
                      <a16:creationId xmlns:a16="http://schemas.microsoft.com/office/drawing/2014/main" id="{B4A31A6E-60B7-45FC-9C84-4E540FF85BE0}"/>
                    </a:ext>
                  </a:extLst>
                </p:cNvPr>
                <p:cNvSpPr txBox="1">
                  <a:spLocks noChangeArrowheads="1"/>
                </p:cNvSpPr>
                <p:nvPr/>
              </p:nvSpPr>
              <p:spPr bwMode="auto">
                <a:xfrm>
                  <a:off x="1148532" y="2682415"/>
                  <a:ext cx="4788007" cy="10720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defTabSz="914400" eaLnBrk="0" fontAlgn="base" hangingPunct="0">
                    <a:spcBef>
                      <a:spcPct val="0"/>
                    </a:spcBef>
                    <a:spcAft>
                      <a:spcPct val="0"/>
                    </a:spcAft>
                  </a:pPr>
                  <a14:m>
                    <m:oMathPara xmlns:m="http://schemas.openxmlformats.org/officeDocument/2006/math">
                      <m:oMathParaPr>
                        <m:jc m:val="left"/>
                      </m:oMathParaPr>
                      <m:oMath xmlns:m="http://schemas.openxmlformats.org/officeDocument/2006/math">
                        <m:sSup>
                          <m:sSupPr>
                            <m:ctrlPr>
                              <a:rPr lang="en-US" altLang="cs-CZ" sz="1900" i="1" smtClean="0">
                                <a:latin typeface="Cambria Math" panose="02040503050406030204" pitchFamily="18" charset="0"/>
                                <a:cs typeface="Times New Roman" panose="02020603050405020304" pitchFamily="18" charset="0"/>
                              </a:rPr>
                            </m:ctrlPr>
                          </m:sSupPr>
                          <m:e>
                            <m:r>
                              <a:rPr lang="en-US" altLang="cs-CZ" sz="1900" b="0" i="1" smtClean="0">
                                <a:latin typeface="Cambria Math" panose="02040503050406030204" pitchFamily="18" charset="0"/>
                                <a:cs typeface="Times New Roman" panose="02020603050405020304" pitchFamily="18" charset="0"/>
                              </a:rPr>
                              <m:t>𝑞</m:t>
                            </m:r>
                          </m:e>
                          <m:sup>
                            <m:r>
                              <a:rPr lang="en-US" altLang="cs-CZ" sz="1900" b="0" i="1" smtClean="0">
                                <a:latin typeface="Cambria Math" panose="02040503050406030204" pitchFamily="18" charset="0"/>
                                <a:cs typeface="Times New Roman" panose="02020603050405020304" pitchFamily="18" charset="0"/>
                              </a:rPr>
                              <m:t>∗</m:t>
                            </m:r>
                          </m:sup>
                        </m:sSup>
                        <m:r>
                          <a:rPr lang="en-US" altLang="cs-CZ" sz="1900" b="0" i="1" smtClean="0">
                            <a:latin typeface="Cambria Math" panose="02040503050406030204" pitchFamily="18" charset="0"/>
                            <a:cs typeface="Times New Roman" panose="02020603050405020304" pitchFamily="18" charset="0"/>
                          </a:rPr>
                          <m:t>=</m:t>
                        </m:r>
                        <m:rad>
                          <m:radPr>
                            <m:degHide m:val="on"/>
                            <m:ctrlPr>
                              <a:rPr lang="en-US" altLang="cs-CZ" sz="1900" b="0" i="1" smtClean="0">
                                <a:latin typeface="Cambria Math" panose="02040503050406030204" pitchFamily="18" charset="0"/>
                                <a:cs typeface="Times New Roman" panose="02020603050405020304" pitchFamily="18" charset="0"/>
                              </a:rPr>
                            </m:ctrlPr>
                          </m:radPr>
                          <m:deg/>
                          <m:e>
                            <m:f>
                              <m:fPr>
                                <m:ctrlPr>
                                  <a:rPr lang="en-US" altLang="cs-CZ" sz="1900" b="0" i="1" smtClean="0">
                                    <a:latin typeface="Cambria Math" panose="02040503050406030204" pitchFamily="18" charset="0"/>
                                    <a:cs typeface="Times New Roman" panose="02020603050405020304" pitchFamily="18" charset="0"/>
                                  </a:rPr>
                                </m:ctrlPr>
                              </m:fPr>
                              <m:num>
                                <m:r>
                                  <a:rPr lang="en-US" altLang="cs-CZ" sz="1900" b="0" i="1" smtClean="0">
                                    <a:latin typeface="Cambria Math" panose="02040503050406030204" pitchFamily="18" charset="0"/>
                                    <a:cs typeface="Times New Roman" panose="02020603050405020304" pitchFamily="18" charset="0"/>
                                  </a:rPr>
                                  <m:t>2.100000.800</m:t>
                                </m:r>
                              </m:num>
                              <m:den>
                                <m:r>
                                  <a:rPr lang="en-US" altLang="cs-CZ" sz="1900" b="0" i="1" smtClean="0">
                                    <a:latin typeface="Cambria Math" panose="02040503050406030204" pitchFamily="18" charset="0"/>
                                    <a:cs typeface="Times New Roman" panose="02020603050405020304" pitchFamily="18" charset="0"/>
                                  </a:rPr>
                                  <m:t>20</m:t>
                                </m:r>
                              </m:den>
                            </m:f>
                          </m:e>
                        </m:rad>
                        <m:acc>
                          <m:accPr>
                            <m:chr m:val="̇"/>
                            <m:ctrlPr>
                              <a:rPr lang="en-US" altLang="cs-CZ" sz="1900" i="1" smtClean="0">
                                <a:latin typeface="Cambria Math" panose="02040503050406030204" pitchFamily="18" charset="0"/>
                                <a:cs typeface="Times New Roman" panose="02020603050405020304" pitchFamily="18" charset="0"/>
                              </a:rPr>
                            </m:ctrlPr>
                          </m:accPr>
                          <m:e>
                            <m:r>
                              <a:rPr lang="en-US" altLang="cs-CZ" sz="1900" i="1" smtClean="0">
                                <a:latin typeface="Cambria Math" panose="02040503050406030204" pitchFamily="18" charset="0"/>
                                <a:cs typeface="Times New Roman" panose="02020603050405020304" pitchFamily="18" charset="0"/>
                              </a:rPr>
                              <m:t>=</m:t>
                            </m:r>
                          </m:e>
                        </m:acc>
                        <m:r>
                          <a:rPr lang="en-US" altLang="cs-CZ" sz="1900" b="0" i="1" smtClean="0">
                            <a:latin typeface="Cambria Math" panose="02040503050406030204" pitchFamily="18" charset="0"/>
                            <a:cs typeface="Times New Roman" panose="02020603050405020304" pitchFamily="18" charset="0"/>
                          </a:rPr>
                          <m:t>2828</m:t>
                        </m:r>
                      </m:oMath>
                    </m:oMathPara>
                  </a14:m>
                  <a:endParaRPr lang="en-US" altLang="cs-CZ" sz="1900" i="1" dirty="0">
                    <a:latin typeface="Cambria Math" panose="02040503050406030204" pitchFamily="18" charset="0"/>
                    <a:cs typeface="Times New Roman" panose="02020603050405020304" pitchFamily="18" charset="0"/>
                  </a:endParaRPr>
                </a:p>
              </p:txBody>
            </p:sp>
          </mc:Choice>
          <mc:Fallback xmlns="">
            <p:sp>
              <p:nvSpPr>
                <p:cNvPr id="12" name="Text Box 2">
                  <a:extLst>
                    <a:ext uri="{FF2B5EF4-FFF2-40B4-BE49-F238E27FC236}">
                      <a16:creationId xmlns:a16="http://schemas.microsoft.com/office/drawing/2014/main" id="{54C7F784-FB33-4568-AB76-EF39BCBCDC51}"/>
                    </a:ext>
                  </a:extLst>
                </p:cNvPr>
                <p:cNvSpPr txBox="1">
                  <a:spLocks noRot="1" noChangeAspect="1" noMove="1" noResize="1" noEditPoints="1" noAdjustHandles="1" noChangeArrowheads="1" noChangeShapeType="1" noTextEdit="1"/>
                </p:cNvSpPr>
                <p:nvPr/>
              </p:nvSpPr>
              <p:spPr bwMode="auto">
                <a:xfrm>
                  <a:off x="1148532" y="2682415"/>
                  <a:ext cx="4788007" cy="1072073"/>
                </a:xfrm>
                <a:prstGeom prst="rect">
                  <a:avLst/>
                </a:prstGeom>
                <a:blipFill>
                  <a:blip r:embed="rId9"/>
                  <a:stretch>
                    <a:fillRect/>
                  </a:stretch>
                </a:blipFill>
                <a:ln w="9525">
                  <a:noFill/>
                  <a:miter lim="800000"/>
                  <a:headEnd/>
                  <a:tailEnd/>
                </a:ln>
              </p:spPr>
              <p:txBody>
                <a:bodyPr/>
                <a:lstStyle/>
                <a:p>
                  <a:r>
                    <a:rPr lang="cs-CZ">
                      <a:noFill/>
                    </a:rPr>
                    <a:t> </a:t>
                  </a:r>
                </a:p>
              </p:txBody>
            </p:sp>
          </mc:Fallback>
        </mc:AlternateContent>
        <p:sp>
          <p:nvSpPr>
            <p:cNvPr id="21" name="TextovéPole 20">
              <a:extLst>
                <a:ext uri="{FF2B5EF4-FFF2-40B4-BE49-F238E27FC236}">
                  <a16:creationId xmlns:a16="http://schemas.microsoft.com/office/drawing/2014/main" id="{ED626CC1-1FD9-40E3-B99B-F0C7EDE2E1EC}"/>
                </a:ext>
              </a:extLst>
            </p:cNvPr>
            <p:cNvSpPr txBox="1"/>
            <p:nvPr/>
          </p:nvSpPr>
          <p:spPr>
            <a:xfrm>
              <a:off x="4298208" y="3003754"/>
              <a:ext cx="611065" cy="400110"/>
            </a:xfrm>
            <a:prstGeom prst="rect">
              <a:avLst/>
            </a:prstGeom>
            <a:noFill/>
          </p:spPr>
          <p:txBody>
            <a:bodyPr wrap="none" rtlCol="0">
              <a:spAutoFit/>
            </a:bodyPr>
            <a:lstStyle/>
            <a:p>
              <a:r>
                <a:rPr lang="en-US" sz="2000">
                  <a:latin typeface="Times New Roman" panose="02020603050405020304" pitchFamily="18" charset="0"/>
                  <a:cs typeface="Times New Roman" panose="02020603050405020304" pitchFamily="18" charset="0"/>
                </a:rPr>
                <a:t>tons</a:t>
              </a:r>
            </a:p>
          </p:txBody>
        </p:sp>
      </p:grpSp>
      <p:grpSp>
        <p:nvGrpSpPr>
          <p:cNvPr id="22" name="Skupina 21">
            <a:extLst>
              <a:ext uri="{FF2B5EF4-FFF2-40B4-BE49-F238E27FC236}">
                <a16:creationId xmlns:a16="http://schemas.microsoft.com/office/drawing/2014/main" id="{2BE48F88-4DD9-4031-9D79-BE3BE4FB7536}"/>
              </a:ext>
            </a:extLst>
          </p:cNvPr>
          <p:cNvGrpSpPr/>
          <p:nvPr/>
        </p:nvGrpSpPr>
        <p:grpSpPr>
          <a:xfrm>
            <a:off x="5810281" y="4259701"/>
            <a:ext cx="6086282" cy="1072073"/>
            <a:chOff x="1148532" y="2682415"/>
            <a:chExt cx="4788007" cy="1072073"/>
          </a:xfrm>
        </p:grpSpPr>
        <mc:AlternateContent xmlns:mc="http://schemas.openxmlformats.org/markup-compatibility/2006" xmlns:a14="http://schemas.microsoft.com/office/drawing/2010/main">
          <mc:Choice Requires="a14">
            <p:sp>
              <p:nvSpPr>
                <p:cNvPr id="23" name="Text Box 2">
                  <a:extLst>
                    <a:ext uri="{FF2B5EF4-FFF2-40B4-BE49-F238E27FC236}">
                      <a16:creationId xmlns:a16="http://schemas.microsoft.com/office/drawing/2014/main" id="{3D1BE7B9-7CF8-4611-A22A-2A4797A57383}"/>
                    </a:ext>
                  </a:extLst>
                </p:cNvPr>
                <p:cNvSpPr txBox="1">
                  <a:spLocks noChangeArrowheads="1"/>
                </p:cNvSpPr>
                <p:nvPr/>
              </p:nvSpPr>
              <p:spPr bwMode="auto">
                <a:xfrm>
                  <a:off x="1148532" y="2682415"/>
                  <a:ext cx="4788007" cy="10720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defTabSz="914400" eaLnBrk="0" fontAlgn="base" hangingPunct="0">
                    <a:spcBef>
                      <a:spcPct val="0"/>
                    </a:spcBef>
                    <a:spcAft>
                      <a:spcPct val="0"/>
                    </a:spcAft>
                  </a:pPr>
                  <a14:m>
                    <m:oMathPara xmlns:m="http://schemas.openxmlformats.org/officeDocument/2006/math">
                      <m:oMathParaPr>
                        <m:jc m:val="left"/>
                      </m:oMathParaPr>
                      <m:oMath xmlns:m="http://schemas.openxmlformats.org/officeDocument/2006/math">
                        <m:sSup>
                          <m:sSupPr>
                            <m:ctrlPr>
                              <a:rPr lang="cs-CZ" altLang="cs-CZ" sz="1900" i="1" smtClean="0">
                                <a:latin typeface="Cambria Math" panose="02040503050406030204" pitchFamily="18" charset="0"/>
                                <a:cs typeface="Times New Roman" panose="02020603050405020304" pitchFamily="18" charset="0"/>
                              </a:rPr>
                            </m:ctrlPr>
                          </m:sSupPr>
                          <m:e>
                            <m:r>
                              <a:rPr lang="cs-CZ" altLang="cs-CZ" sz="1900" b="0" i="1" smtClean="0">
                                <a:latin typeface="Cambria Math" panose="02040503050406030204" pitchFamily="18" charset="0"/>
                                <a:cs typeface="Times New Roman" panose="02020603050405020304" pitchFamily="18" charset="0"/>
                              </a:rPr>
                              <m:t>𝑇𝐶</m:t>
                            </m:r>
                          </m:e>
                          <m:sup>
                            <m:r>
                              <a:rPr lang="cs-CZ" altLang="cs-CZ" sz="1900" b="0" i="1" smtClean="0">
                                <a:latin typeface="Cambria Math" panose="02040503050406030204" pitchFamily="18" charset="0"/>
                                <a:cs typeface="Times New Roman" panose="02020603050405020304" pitchFamily="18" charset="0"/>
                              </a:rPr>
                              <m:t>∗</m:t>
                            </m:r>
                          </m:sup>
                        </m:sSup>
                        <m:r>
                          <a:rPr lang="cs-CZ" altLang="cs-CZ" sz="1900" b="0" i="1" smtClean="0">
                            <a:latin typeface="Cambria Math" panose="02040503050406030204" pitchFamily="18" charset="0"/>
                            <a:cs typeface="Times New Roman" panose="02020603050405020304" pitchFamily="18" charset="0"/>
                          </a:rPr>
                          <m:t>=</m:t>
                        </m:r>
                        <m:rad>
                          <m:radPr>
                            <m:degHide m:val="on"/>
                            <m:ctrlPr>
                              <a:rPr lang="cs-CZ" altLang="cs-CZ" sz="1900" b="0" i="1" smtClean="0">
                                <a:latin typeface="Cambria Math" panose="02040503050406030204" pitchFamily="18" charset="0"/>
                                <a:cs typeface="Times New Roman" panose="02020603050405020304" pitchFamily="18" charset="0"/>
                              </a:rPr>
                            </m:ctrlPr>
                          </m:radPr>
                          <m:deg/>
                          <m:e>
                            <m:r>
                              <a:rPr lang="cs-CZ" altLang="cs-CZ" sz="1900" b="0" i="1" smtClean="0">
                                <a:latin typeface="Cambria Math" panose="02040503050406030204" pitchFamily="18" charset="0"/>
                                <a:cs typeface="Times New Roman" panose="02020603050405020304" pitchFamily="18" charset="0"/>
                              </a:rPr>
                              <m:t>2.100000.20.800</m:t>
                            </m:r>
                          </m:e>
                        </m:rad>
                        <m:acc>
                          <m:accPr>
                            <m:chr m:val="̇"/>
                            <m:ctrlPr>
                              <a:rPr lang="cs-CZ" altLang="cs-CZ" sz="1900" i="1">
                                <a:latin typeface="Cambria Math" panose="02040503050406030204" pitchFamily="18" charset="0"/>
                                <a:cs typeface="Times New Roman" panose="02020603050405020304" pitchFamily="18" charset="0"/>
                              </a:rPr>
                            </m:ctrlPr>
                          </m:accPr>
                          <m:e>
                            <m:r>
                              <a:rPr lang="cs-CZ" altLang="cs-CZ" sz="1900" i="1">
                                <a:latin typeface="Cambria Math" panose="02040503050406030204" pitchFamily="18" charset="0"/>
                                <a:cs typeface="Times New Roman" panose="02020603050405020304" pitchFamily="18" charset="0"/>
                              </a:rPr>
                              <m:t>=</m:t>
                            </m:r>
                          </m:e>
                        </m:acc>
                        <m:r>
                          <a:rPr lang="cs-CZ" altLang="cs-CZ" sz="1900" b="0" i="1" smtClean="0">
                            <a:latin typeface="Cambria Math" panose="02040503050406030204" pitchFamily="18" charset="0"/>
                            <a:cs typeface="Times New Roman" panose="02020603050405020304" pitchFamily="18" charset="0"/>
                          </a:rPr>
                          <m:t>56570</m:t>
                        </m:r>
                      </m:oMath>
                    </m:oMathPara>
                  </a14:m>
                  <a:endParaRPr lang="cs-CZ" altLang="cs-CZ" sz="1900" i="1" dirty="0">
                    <a:latin typeface="Cambria Math" panose="02040503050406030204" pitchFamily="18" charset="0"/>
                    <a:cs typeface="Times New Roman" panose="02020603050405020304" pitchFamily="18" charset="0"/>
                  </a:endParaRPr>
                </a:p>
              </p:txBody>
            </p:sp>
          </mc:Choice>
          <mc:Fallback xmlns="">
            <p:sp>
              <p:nvSpPr>
                <p:cNvPr id="20" name="Text Box 2">
                  <a:extLst>
                    <a:ext uri="{FF2B5EF4-FFF2-40B4-BE49-F238E27FC236}">
                      <a16:creationId xmlns:a16="http://schemas.microsoft.com/office/drawing/2014/main" id="{6A97C93E-6DC1-4148-972A-EDDCD49EAE05}"/>
                    </a:ext>
                  </a:extLst>
                </p:cNvPr>
                <p:cNvSpPr txBox="1">
                  <a:spLocks noRot="1" noChangeAspect="1" noMove="1" noResize="1" noEditPoints="1" noAdjustHandles="1" noChangeArrowheads="1" noChangeShapeType="1" noTextEdit="1"/>
                </p:cNvSpPr>
                <p:nvPr/>
              </p:nvSpPr>
              <p:spPr bwMode="auto">
                <a:xfrm>
                  <a:off x="1148532" y="2682415"/>
                  <a:ext cx="4788007" cy="1072073"/>
                </a:xfrm>
                <a:prstGeom prst="rect">
                  <a:avLst/>
                </a:prstGeom>
                <a:blipFill>
                  <a:blip r:embed="rId10"/>
                  <a:stretch>
                    <a:fillRect/>
                  </a:stretch>
                </a:blipFill>
                <a:ln w="9525">
                  <a:noFill/>
                  <a:miter lim="800000"/>
                  <a:headEnd/>
                  <a:tailEnd/>
                </a:ln>
              </p:spPr>
              <p:txBody>
                <a:bodyPr/>
                <a:lstStyle/>
                <a:p>
                  <a:r>
                    <a:rPr lang="cs-CZ">
                      <a:noFill/>
                    </a:rPr>
                    <a:t> </a:t>
                  </a:r>
                </a:p>
              </p:txBody>
            </p:sp>
          </mc:Fallback>
        </mc:AlternateContent>
        <p:sp>
          <p:nvSpPr>
            <p:cNvPr id="24" name="TextovéPole 23">
              <a:extLst>
                <a:ext uri="{FF2B5EF4-FFF2-40B4-BE49-F238E27FC236}">
                  <a16:creationId xmlns:a16="http://schemas.microsoft.com/office/drawing/2014/main" id="{5A08F3EB-0B7F-489D-A358-DE375BF5A7C6}"/>
                </a:ext>
              </a:extLst>
            </p:cNvPr>
            <p:cNvSpPr txBox="1"/>
            <p:nvPr/>
          </p:nvSpPr>
          <p:spPr>
            <a:xfrm>
              <a:off x="4062044" y="2717705"/>
              <a:ext cx="699230" cy="400110"/>
            </a:xfrm>
            <a:prstGeom prst="rect">
              <a:avLst/>
            </a:prstGeom>
            <a:noFill/>
          </p:spPr>
          <p:txBody>
            <a:bodyPr wrap="none" rtlCol="0">
              <a:spAutoFit/>
            </a:bodyPr>
            <a:lstStyle/>
            <a:p>
              <a:r>
                <a:rPr lang="cs-CZ" sz="2000" dirty="0">
                  <a:latin typeface="Times New Roman" panose="02020603050405020304" pitchFamily="18" charset="0"/>
                  <a:cs typeface="Times New Roman" panose="02020603050405020304" pitchFamily="18" charset="0"/>
                </a:rPr>
                <a:t>CZK</a:t>
              </a:r>
            </a:p>
          </p:txBody>
        </p:sp>
      </p:grpSp>
    </p:spTree>
    <p:extLst>
      <p:ext uri="{BB962C8B-B14F-4D97-AF65-F5344CB8AC3E}">
        <p14:creationId xmlns:p14="http://schemas.microsoft.com/office/powerpoint/2010/main" val="31428005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132</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Inventory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Inventory management </a:t>
            </a:r>
          </a:p>
          <a:p>
            <a:pPr marL="895350" lvl="1" indent="-285750"/>
            <a:r>
              <a:rPr lang="en-US" dirty="0">
                <a:solidFill>
                  <a:srgbClr val="4BA82E"/>
                </a:solidFill>
              </a:rPr>
              <a:t>What</a:t>
            </a:r>
            <a:r>
              <a:rPr lang="en-US" dirty="0"/>
              <a:t> is the </a:t>
            </a:r>
            <a:r>
              <a:rPr lang="en-US" dirty="0">
                <a:solidFill>
                  <a:srgbClr val="4BA82E"/>
                </a:solidFill>
              </a:rPr>
              <a:t>optimum</a:t>
            </a:r>
            <a:r>
              <a:rPr lang="en-US" dirty="0"/>
              <a:t> </a:t>
            </a:r>
            <a:r>
              <a:rPr lang="en-US" dirty="0">
                <a:solidFill>
                  <a:srgbClr val="4BA82E"/>
                </a:solidFill>
              </a:rPr>
              <a:t>lot</a:t>
            </a:r>
            <a:r>
              <a:rPr lang="en-US" dirty="0"/>
              <a:t> </a:t>
            </a:r>
            <a:r>
              <a:rPr lang="en-US" dirty="0">
                <a:solidFill>
                  <a:srgbClr val="4BA82E"/>
                </a:solidFill>
              </a:rPr>
              <a:t>size</a:t>
            </a:r>
            <a:r>
              <a:rPr lang="en-US" dirty="0"/>
              <a:t>?</a:t>
            </a:r>
          </a:p>
          <a:p>
            <a:pPr marL="895350" lvl="1" indent="-285750"/>
            <a:r>
              <a:rPr lang="en-US" dirty="0">
                <a:solidFill>
                  <a:srgbClr val="4BA82E"/>
                </a:solidFill>
              </a:rPr>
              <a:t>What</a:t>
            </a:r>
            <a:r>
              <a:rPr lang="en-US" dirty="0"/>
              <a:t> is the </a:t>
            </a:r>
            <a:r>
              <a:rPr lang="en-US" dirty="0">
                <a:solidFill>
                  <a:srgbClr val="4BA82E"/>
                </a:solidFill>
              </a:rPr>
              <a:t>maximum</a:t>
            </a:r>
            <a:r>
              <a:rPr lang="en-US" dirty="0"/>
              <a:t> </a:t>
            </a:r>
            <a:r>
              <a:rPr lang="en-US" dirty="0">
                <a:solidFill>
                  <a:srgbClr val="4BA82E"/>
                </a:solidFill>
              </a:rPr>
              <a:t>level</a:t>
            </a:r>
            <a:r>
              <a:rPr lang="en-US" dirty="0"/>
              <a:t> of the inventory?</a:t>
            </a:r>
          </a:p>
          <a:p>
            <a:pPr marL="895350" lvl="1" indent="-285750"/>
            <a:r>
              <a:rPr lang="en-US" dirty="0">
                <a:solidFill>
                  <a:srgbClr val="4BA82E"/>
                </a:solidFill>
              </a:rPr>
              <a:t>What</a:t>
            </a:r>
            <a:r>
              <a:rPr lang="en-US" dirty="0"/>
              <a:t> is the </a:t>
            </a:r>
            <a:r>
              <a:rPr lang="en-US" dirty="0">
                <a:solidFill>
                  <a:srgbClr val="4BA82E"/>
                </a:solidFill>
              </a:rPr>
              <a:t>total</a:t>
            </a:r>
            <a:r>
              <a:rPr lang="en-US" dirty="0"/>
              <a:t> </a:t>
            </a:r>
            <a:r>
              <a:rPr lang="en-US" dirty="0">
                <a:solidFill>
                  <a:srgbClr val="4BA82E"/>
                </a:solidFill>
              </a:rPr>
              <a:t>cost</a:t>
            </a:r>
            <a:r>
              <a:rPr lang="en-US" dirty="0"/>
              <a:t>?</a:t>
            </a:r>
          </a:p>
          <a:p>
            <a:pPr marL="895350" lvl="1" indent="-285750"/>
            <a:r>
              <a:rPr lang="en-US" dirty="0">
                <a:solidFill>
                  <a:srgbClr val="4BA82E"/>
                </a:solidFill>
              </a:rPr>
              <a:t>How long </a:t>
            </a:r>
            <a:r>
              <a:rPr lang="en-US" dirty="0">
                <a:solidFill>
                  <a:sysClr val="windowText" lastClr="000000"/>
                </a:solidFill>
              </a:rPr>
              <a:t>does the </a:t>
            </a:r>
            <a:r>
              <a:rPr lang="en-US" dirty="0">
                <a:solidFill>
                  <a:srgbClr val="4BA82E"/>
                </a:solidFill>
              </a:rPr>
              <a:t>production</a:t>
            </a:r>
            <a:r>
              <a:rPr lang="en-US" dirty="0">
                <a:solidFill>
                  <a:sysClr val="windowText" lastClr="000000"/>
                </a:solidFill>
              </a:rPr>
              <a:t> process </a:t>
            </a:r>
            <a:r>
              <a:rPr lang="en-US" dirty="0">
                <a:solidFill>
                  <a:srgbClr val="4BA82E"/>
                </a:solidFill>
              </a:rPr>
              <a:t>take</a:t>
            </a:r>
            <a:r>
              <a:rPr lang="en-US" dirty="0">
                <a:solidFill>
                  <a:sysClr val="windowText" lastClr="000000"/>
                </a:solidFill>
              </a:rPr>
              <a:t>?</a:t>
            </a:r>
            <a:endParaRPr lang="en-US" dirty="0">
              <a:solidFill>
                <a:srgbClr val="4BA82E"/>
              </a:solidFill>
            </a:endParaRPr>
          </a:p>
          <a:p>
            <a:pPr marL="895350" lvl="1" indent="-285750"/>
            <a:r>
              <a:rPr lang="en-US" dirty="0">
                <a:solidFill>
                  <a:srgbClr val="4BA82E"/>
                </a:solidFill>
              </a:rPr>
              <a:t>When</a:t>
            </a:r>
            <a:r>
              <a:rPr lang="en-US" dirty="0"/>
              <a:t> to </a:t>
            </a:r>
            <a:r>
              <a:rPr lang="en-US" dirty="0">
                <a:solidFill>
                  <a:srgbClr val="4BA82E"/>
                </a:solidFill>
              </a:rPr>
              <a:t>start</a:t>
            </a:r>
            <a:r>
              <a:rPr lang="en-US" dirty="0"/>
              <a:t> the </a:t>
            </a:r>
            <a:r>
              <a:rPr lang="en-US" dirty="0">
                <a:solidFill>
                  <a:srgbClr val="4BA82E"/>
                </a:solidFill>
              </a:rPr>
              <a:t>preparation</a:t>
            </a:r>
            <a:r>
              <a:rPr lang="en-US" dirty="0"/>
              <a:t> </a:t>
            </a:r>
            <a:r>
              <a:rPr lang="en-US" dirty="0">
                <a:solidFill>
                  <a:srgbClr val="4BA82E"/>
                </a:solidFill>
              </a:rPr>
              <a:t>process</a:t>
            </a:r>
            <a:r>
              <a:rPr lang="en-US" dirty="0"/>
              <a:t> (setup) for the production?</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Economic Production Lot Size Model</a:t>
            </a:r>
            <a:r>
              <a:rPr lang="cs-CZ" dirty="0"/>
              <a:t> </a:t>
            </a:r>
            <a:r>
              <a:rPr lang="en-US" dirty="0"/>
              <a:t>(Production Order Quantity Model)</a:t>
            </a:r>
          </a:p>
        </p:txBody>
      </p:sp>
    </p:spTree>
    <p:extLst>
      <p:ext uri="{BB962C8B-B14F-4D97-AF65-F5344CB8AC3E}">
        <p14:creationId xmlns:p14="http://schemas.microsoft.com/office/powerpoint/2010/main" val="411465329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133</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Inventory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Assumptions </a:t>
            </a:r>
          </a:p>
          <a:p>
            <a:pPr marL="895350" lvl="1" indent="-285750"/>
            <a:r>
              <a:rPr lang="en-US" dirty="0"/>
              <a:t>single </a:t>
            </a:r>
            <a:r>
              <a:rPr lang="en-US" dirty="0">
                <a:solidFill>
                  <a:srgbClr val="4BA82E"/>
                </a:solidFill>
              </a:rPr>
              <a:t>item</a:t>
            </a:r>
            <a:r>
              <a:rPr lang="en-US" dirty="0"/>
              <a:t>,</a:t>
            </a:r>
          </a:p>
          <a:p>
            <a:pPr marL="895350" lvl="1" indent="-285750"/>
            <a:r>
              <a:rPr lang="en-US" dirty="0"/>
              <a:t>deterministic </a:t>
            </a:r>
            <a:r>
              <a:rPr lang="en-US" dirty="0">
                <a:solidFill>
                  <a:srgbClr val="4BA82E"/>
                </a:solidFill>
              </a:rPr>
              <a:t>demand</a:t>
            </a:r>
            <a:r>
              <a:rPr lang="en-US" dirty="0"/>
              <a:t> (static),</a:t>
            </a:r>
          </a:p>
          <a:p>
            <a:pPr marL="895350" lvl="1" indent="-285750"/>
            <a:r>
              <a:rPr lang="en-US" dirty="0"/>
              <a:t>deterministic </a:t>
            </a:r>
            <a:r>
              <a:rPr lang="en-US" dirty="0">
                <a:solidFill>
                  <a:srgbClr val="4BA82E"/>
                </a:solidFill>
              </a:rPr>
              <a:t>lead</a:t>
            </a:r>
            <a:r>
              <a:rPr lang="en-US" dirty="0"/>
              <a:t> </a:t>
            </a:r>
            <a:r>
              <a:rPr lang="en-US" dirty="0">
                <a:solidFill>
                  <a:srgbClr val="4BA82E"/>
                </a:solidFill>
              </a:rPr>
              <a:t>time</a:t>
            </a:r>
            <a:r>
              <a:rPr lang="en-US" dirty="0"/>
              <a:t> (constant),</a:t>
            </a:r>
          </a:p>
          <a:p>
            <a:pPr marL="895350" lvl="1" indent="-285750"/>
            <a:r>
              <a:rPr lang="en-US" dirty="0"/>
              <a:t>uniform </a:t>
            </a:r>
            <a:r>
              <a:rPr lang="en-US" dirty="0">
                <a:solidFill>
                  <a:srgbClr val="4BA82E"/>
                </a:solidFill>
              </a:rPr>
              <a:t>depletion</a:t>
            </a:r>
            <a:r>
              <a:rPr lang="en-US" dirty="0"/>
              <a:t> of the inventory,</a:t>
            </a:r>
          </a:p>
          <a:p>
            <a:pPr marL="895350" lvl="1" indent="-285750"/>
            <a:r>
              <a:rPr lang="en-US" dirty="0"/>
              <a:t>constant </a:t>
            </a:r>
            <a:r>
              <a:rPr lang="en-US" dirty="0">
                <a:solidFill>
                  <a:srgbClr val="4BA82E"/>
                </a:solidFill>
              </a:rPr>
              <a:t>lot</a:t>
            </a:r>
            <a:r>
              <a:rPr lang="en-US" dirty="0"/>
              <a:t> </a:t>
            </a:r>
            <a:r>
              <a:rPr lang="en-US" dirty="0">
                <a:solidFill>
                  <a:srgbClr val="4BA82E"/>
                </a:solidFill>
              </a:rPr>
              <a:t>size</a:t>
            </a:r>
            <a:r>
              <a:rPr lang="en-US" dirty="0"/>
              <a:t>,</a:t>
            </a:r>
          </a:p>
          <a:p>
            <a:pPr marL="895350" lvl="1" indent="-285750"/>
            <a:r>
              <a:rPr lang="en-US" dirty="0">
                <a:solidFill>
                  <a:srgbClr val="4BA82E"/>
                </a:solidFill>
              </a:rPr>
              <a:t>replenishment</a:t>
            </a:r>
            <a:r>
              <a:rPr lang="en-US" dirty="0"/>
              <a:t> within production phase,</a:t>
            </a:r>
          </a:p>
          <a:p>
            <a:pPr marL="895350" lvl="1" indent="-285750"/>
            <a:r>
              <a:rPr lang="en-US" dirty="0"/>
              <a:t>no </a:t>
            </a:r>
            <a:r>
              <a:rPr lang="en-US" dirty="0">
                <a:solidFill>
                  <a:srgbClr val="4BA82E"/>
                </a:solidFill>
              </a:rPr>
              <a:t>shortages</a:t>
            </a:r>
            <a:r>
              <a:rPr lang="en-US" dirty="0"/>
              <a:t>, no </a:t>
            </a:r>
            <a:r>
              <a:rPr lang="en-US" dirty="0">
                <a:solidFill>
                  <a:srgbClr val="4BA82E"/>
                </a:solidFill>
              </a:rPr>
              <a:t>surpluses</a:t>
            </a:r>
            <a:r>
              <a:rPr lang="en-US" dirty="0"/>
              <a:t> (production phase starts exactly at the time of complete depletion).</a:t>
            </a:r>
          </a:p>
          <a:p>
            <a:pPr marL="1276350" lvl="2" indent="-285750"/>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Economic Production Lot Size Model</a:t>
            </a:r>
            <a:r>
              <a:rPr lang="cs-CZ" dirty="0"/>
              <a:t> </a:t>
            </a:r>
            <a:r>
              <a:rPr lang="en-US" dirty="0"/>
              <a:t>(Production Order Quantity Model)</a:t>
            </a:r>
          </a:p>
        </p:txBody>
      </p:sp>
    </p:spTree>
    <p:extLst>
      <p:ext uri="{BB962C8B-B14F-4D97-AF65-F5344CB8AC3E}">
        <p14:creationId xmlns:p14="http://schemas.microsoft.com/office/powerpoint/2010/main" val="22573246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134</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Inventory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Inventory cycles</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Economic Production Lot Size Model (Production Order Quantity Model)</a:t>
            </a:r>
          </a:p>
        </p:txBody>
      </p:sp>
      <p:sp>
        <p:nvSpPr>
          <p:cNvPr id="10" name="Obdélník 9">
            <a:extLst>
              <a:ext uri="{FF2B5EF4-FFF2-40B4-BE49-F238E27FC236}">
                <a16:creationId xmlns:a16="http://schemas.microsoft.com/office/drawing/2014/main" id="{7983AD8D-11BD-4B77-AAA5-2E1CBC6A8A4C}"/>
              </a:ext>
            </a:extLst>
          </p:cNvPr>
          <p:cNvSpPr/>
          <p:nvPr/>
        </p:nvSpPr>
        <p:spPr>
          <a:xfrm>
            <a:off x="1328937" y="5873705"/>
            <a:ext cx="3573414"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41 – Inventory cycles</a:t>
            </a:r>
            <a:r>
              <a:rPr lang="cs-CZ" sz="1400" b="1" dirty="0">
                <a:solidFill>
                  <a:schemeClr val="bg1">
                    <a:lumMod val="65000"/>
                  </a:schemeClr>
                </a:solidFill>
                <a:latin typeface="Arial" panose="020B0604020202020204" pitchFamily="34" charset="0"/>
                <a:cs typeface="Arial" panose="020B0604020202020204" pitchFamily="34" charset="0"/>
              </a:rPr>
              <a:t> in POQ Model</a:t>
            </a:r>
            <a:endParaRPr lang="en-US" sz="1400" b="1" dirty="0">
              <a:solidFill>
                <a:schemeClr val="bg1">
                  <a:lumMod val="65000"/>
                </a:schemeClr>
              </a:solidFill>
              <a:latin typeface="Arial" panose="020B0604020202020204" pitchFamily="34" charset="0"/>
              <a:cs typeface="Arial" panose="020B0604020202020204" pitchFamily="34" charset="0"/>
            </a:endParaRPr>
          </a:p>
        </p:txBody>
      </p:sp>
      <p:pic>
        <p:nvPicPr>
          <p:cNvPr id="11" name="Obrázek 10">
            <a:extLst>
              <a:ext uri="{FF2B5EF4-FFF2-40B4-BE49-F238E27FC236}">
                <a16:creationId xmlns:a16="http://schemas.microsoft.com/office/drawing/2014/main" id="{DE4E8F49-80F1-47C2-A71D-7D70FE49D496}"/>
              </a:ext>
            </a:extLst>
          </p:cNvPr>
          <p:cNvPicPr>
            <a:picLocks noChangeAspect="1"/>
          </p:cNvPicPr>
          <p:nvPr/>
        </p:nvPicPr>
        <p:blipFill>
          <a:blip r:embed="rId2"/>
          <a:stretch>
            <a:fillRect/>
          </a:stretch>
        </p:blipFill>
        <p:spPr>
          <a:xfrm>
            <a:off x="870442" y="2164481"/>
            <a:ext cx="5995377" cy="3663481"/>
          </a:xfrm>
          <a:prstGeom prst="rect">
            <a:avLst/>
          </a:prstGeom>
        </p:spPr>
      </p:pic>
    </p:spTree>
    <p:extLst>
      <p:ext uri="{BB962C8B-B14F-4D97-AF65-F5344CB8AC3E}">
        <p14:creationId xmlns:p14="http://schemas.microsoft.com/office/powerpoint/2010/main" val="20104413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135</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Inventory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Inventory cycles</a:t>
            </a:r>
            <a:endParaRPr lang="cs-CZ" b="1" dirty="0"/>
          </a:p>
          <a:p>
            <a:pPr marL="895350" lvl="1" indent="-285750"/>
            <a:r>
              <a:rPr lang="en-US" dirty="0"/>
              <a:t>Production phase</a:t>
            </a:r>
          </a:p>
          <a:p>
            <a:pPr marL="1276350" lvl="2" indent="-285750"/>
            <a:r>
              <a:rPr lang="en-US" dirty="0">
                <a:solidFill>
                  <a:srgbClr val="4BA82E"/>
                </a:solidFill>
              </a:rPr>
              <a:t>production</a:t>
            </a:r>
            <a:r>
              <a:rPr lang="en-US" dirty="0"/>
              <a:t> (production rate),</a:t>
            </a:r>
          </a:p>
          <a:p>
            <a:pPr marL="1276350" lvl="2" indent="-285750"/>
            <a:r>
              <a:rPr lang="en-US" dirty="0">
                <a:solidFill>
                  <a:srgbClr val="4BA82E"/>
                </a:solidFill>
              </a:rPr>
              <a:t>demand</a:t>
            </a:r>
            <a:r>
              <a:rPr lang="en-US" dirty="0"/>
              <a:t> (demand rate),</a:t>
            </a:r>
          </a:p>
          <a:p>
            <a:pPr marL="1276350" lvl="2" indent="-285750"/>
            <a:r>
              <a:rPr lang="en-US" dirty="0">
                <a:solidFill>
                  <a:srgbClr val="4BA82E"/>
                </a:solidFill>
              </a:rPr>
              <a:t>replenishment</a:t>
            </a:r>
            <a:r>
              <a:rPr lang="en-US" dirty="0"/>
              <a:t>.</a:t>
            </a:r>
            <a:endParaRPr lang="cs-CZ" dirty="0"/>
          </a:p>
          <a:p>
            <a:pPr marL="895350" lvl="1" indent="-285750"/>
            <a:r>
              <a:rPr lang="en-US" dirty="0"/>
              <a:t>Nonproduction (depletion) phase</a:t>
            </a:r>
          </a:p>
          <a:p>
            <a:pPr marL="1276350" lvl="2" indent="-285750"/>
            <a:r>
              <a:rPr lang="en-US" dirty="0">
                <a:solidFill>
                  <a:srgbClr val="4BA82E"/>
                </a:solidFill>
              </a:rPr>
              <a:t>demand</a:t>
            </a:r>
            <a:r>
              <a:rPr lang="en-US" dirty="0"/>
              <a:t> (demand rate),</a:t>
            </a:r>
          </a:p>
          <a:p>
            <a:pPr marL="1276350" lvl="2" indent="-285750"/>
            <a:r>
              <a:rPr lang="en-US" dirty="0">
                <a:solidFill>
                  <a:srgbClr val="4BA82E"/>
                </a:solidFill>
              </a:rPr>
              <a:t>depletion</a:t>
            </a:r>
            <a:r>
              <a:rPr lang="en-US" dirty="0"/>
              <a:t>.</a:t>
            </a:r>
          </a:p>
          <a:p>
            <a:pPr lvl="2" indent="0">
              <a:buNone/>
            </a:pPr>
            <a:endParaRPr lang="en-US" dirty="0"/>
          </a:p>
          <a:p>
            <a:pPr marL="285750" lvl="0" indent="-285750">
              <a:lnSpc>
                <a:spcPct val="110000"/>
              </a:lnSpc>
              <a:buFont typeface="Wingdings" panose="05000000000000000000" pitchFamily="2" charset="2"/>
              <a:buChar char="§"/>
            </a:pPr>
            <a:endParaRPr lang="en-US" b="1"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Economic Production Lot Size Model (Production Order Quantity Model)</a:t>
            </a:r>
          </a:p>
        </p:txBody>
      </p:sp>
      <p:sp>
        <p:nvSpPr>
          <p:cNvPr id="12" name="Text Box 1032">
            <a:extLst>
              <a:ext uri="{FF2B5EF4-FFF2-40B4-BE49-F238E27FC236}">
                <a16:creationId xmlns:a16="http://schemas.microsoft.com/office/drawing/2014/main" id="{F78657E4-6425-47A4-B388-4286FDBEE3C2}"/>
              </a:ext>
            </a:extLst>
          </p:cNvPr>
          <p:cNvSpPr txBox="1">
            <a:spLocks noChangeArrowheads="1"/>
          </p:cNvSpPr>
          <p:nvPr/>
        </p:nvSpPr>
        <p:spPr bwMode="auto">
          <a:xfrm>
            <a:off x="1119253" y="4482107"/>
            <a:ext cx="2941831" cy="469085"/>
          </a:xfrm>
          <a:prstGeom prst="rect">
            <a:avLst/>
          </a:prstGeom>
          <a:noFill/>
          <a:ln w="9525">
            <a:solidFill>
              <a:schemeClr val="tx1"/>
            </a:solidFill>
            <a:miter lim="800000"/>
            <a:headEnd/>
            <a:tailEnd/>
          </a:ln>
          <a:effectLst/>
        </p:spPr>
        <p:txBody>
          <a:bodyPr wrap="none" tIns="0" bIns="144000" anchor="ctr" anchorCtr="0">
            <a:spAutoFit/>
          </a:bodyPr>
          <a:lstStyle/>
          <a:p>
            <a:pPr eaLnBrk="0" hangingPunct="0">
              <a:lnSpc>
                <a:spcPct val="150000"/>
              </a:lnSpc>
              <a:defRPr/>
            </a:pPr>
            <a:r>
              <a:rPr lang="en-US" sz="1600">
                <a:latin typeface="Arial" panose="020B0604020202020204" pitchFamily="34" charset="0"/>
                <a:cs typeface="Arial" panose="020B0604020202020204" pitchFamily="34" charset="0"/>
              </a:rPr>
              <a:t>production rate &gt; demand rate</a:t>
            </a:r>
          </a:p>
        </p:txBody>
      </p:sp>
    </p:spTree>
    <p:extLst>
      <p:ext uri="{BB962C8B-B14F-4D97-AF65-F5344CB8AC3E}">
        <p14:creationId xmlns:p14="http://schemas.microsoft.com/office/powerpoint/2010/main" val="70990192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136</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Inventory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Example</a:t>
            </a:r>
          </a:p>
          <a:p>
            <a:pPr marL="895350" lvl="1" indent="-285750"/>
            <a:r>
              <a:rPr lang="en-US" dirty="0"/>
              <a:t>The private brewery produces </a:t>
            </a:r>
            <a:r>
              <a:rPr lang="en-US" dirty="0">
                <a:solidFill>
                  <a:srgbClr val="4BA82E"/>
                </a:solidFill>
              </a:rPr>
              <a:t>monthly</a:t>
            </a:r>
            <a:r>
              <a:rPr lang="en-US" dirty="0"/>
              <a:t> </a:t>
            </a:r>
            <a:r>
              <a:rPr lang="en-US" dirty="0">
                <a:solidFill>
                  <a:srgbClr val="4BA82E"/>
                </a:solidFill>
              </a:rPr>
              <a:t>4 000 hl </a:t>
            </a:r>
            <a:r>
              <a:rPr lang="en-US" dirty="0"/>
              <a:t>of beer. </a:t>
            </a:r>
          </a:p>
          <a:p>
            <a:pPr marL="895350" lvl="1" indent="-285750"/>
            <a:r>
              <a:rPr lang="en-US" dirty="0">
                <a:solidFill>
                  <a:srgbClr val="4BA82E"/>
                </a:solidFill>
              </a:rPr>
              <a:t>25% of the production </a:t>
            </a:r>
            <a:r>
              <a:rPr lang="en-US" dirty="0"/>
              <a:t>is planned to be filled into </a:t>
            </a:r>
            <a:r>
              <a:rPr lang="en-US" dirty="0">
                <a:solidFill>
                  <a:srgbClr val="4BA82E"/>
                </a:solidFill>
              </a:rPr>
              <a:t>glass</a:t>
            </a:r>
            <a:r>
              <a:rPr lang="en-US" dirty="0"/>
              <a:t> </a:t>
            </a:r>
            <a:r>
              <a:rPr lang="en-US" dirty="0">
                <a:solidFill>
                  <a:srgbClr val="4BA82E"/>
                </a:solidFill>
              </a:rPr>
              <a:t>bottles</a:t>
            </a:r>
            <a:r>
              <a:rPr lang="en-US" dirty="0"/>
              <a:t>. The empty bottles are stored in </a:t>
            </a:r>
            <a:r>
              <a:rPr lang="en-US" dirty="0">
                <a:solidFill>
                  <a:srgbClr val="4BA82E"/>
                </a:solidFill>
              </a:rPr>
              <a:t>plastic</a:t>
            </a:r>
            <a:r>
              <a:rPr lang="en-US" dirty="0"/>
              <a:t> </a:t>
            </a:r>
            <a:r>
              <a:rPr lang="en-US" dirty="0">
                <a:solidFill>
                  <a:srgbClr val="4BA82E"/>
                </a:solidFill>
              </a:rPr>
              <a:t>cases</a:t>
            </a:r>
            <a:r>
              <a:rPr lang="en-US" dirty="0"/>
              <a:t> (each case contains </a:t>
            </a:r>
            <a:r>
              <a:rPr lang="en-US" dirty="0">
                <a:solidFill>
                  <a:srgbClr val="4BA82E"/>
                </a:solidFill>
              </a:rPr>
              <a:t>20</a:t>
            </a:r>
            <a:r>
              <a:rPr lang="en-US" dirty="0"/>
              <a:t> </a:t>
            </a:r>
            <a:r>
              <a:rPr lang="en-US" dirty="0">
                <a:solidFill>
                  <a:srgbClr val="4BA82E"/>
                </a:solidFill>
              </a:rPr>
              <a:t>bottles</a:t>
            </a:r>
            <a:r>
              <a:rPr lang="en-US" dirty="0"/>
              <a:t>) and the </a:t>
            </a:r>
            <a:r>
              <a:rPr lang="en-US" dirty="0">
                <a:solidFill>
                  <a:srgbClr val="4BA82E"/>
                </a:solidFill>
              </a:rPr>
              <a:t>average</a:t>
            </a:r>
            <a:r>
              <a:rPr lang="en-US" dirty="0"/>
              <a:t> </a:t>
            </a:r>
            <a:r>
              <a:rPr lang="en-US" dirty="0">
                <a:solidFill>
                  <a:srgbClr val="4BA82E"/>
                </a:solidFill>
              </a:rPr>
              <a:t>annual</a:t>
            </a:r>
            <a:r>
              <a:rPr lang="en-US" dirty="0"/>
              <a:t> </a:t>
            </a:r>
            <a:r>
              <a:rPr lang="en-US" dirty="0">
                <a:solidFill>
                  <a:srgbClr val="4BA82E"/>
                </a:solidFill>
              </a:rPr>
              <a:t>holding</a:t>
            </a:r>
            <a:r>
              <a:rPr lang="en-US" dirty="0"/>
              <a:t> cost per </a:t>
            </a:r>
            <a:r>
              <a:rPr lang="en-US" dirty="0">
                <a:solidFill>
                  <a:srgbClr val="4BA82E"/>
                </a:solidFill>
              </a:rPr>
              <a:t>case</a:t>
            </a:r>
            <a:r>
              <a:rPr lang="en-US" dirty="0"/>
              <a:t> is </a:t>
            </a:r>
            <a:r>
              <a:rPr lang="en-US" dirty="0">
                <a:solidFill>
                  <a:srgbClr val="4BA82E"/>
                </a:solidFill>
              </a:rPr>
              <a:t>20 CZK</a:t>
            </a:r>
            <a:r>
              <a:rPr lang="en-US" dirty="0"/>
              <a:t>. </a:t>
            </a:r>
          </a:p>
          <a:p>
            <a:pPr marL="895350" lvl="1" indent="-285750"/>
            <a:r>
              <a:rPr lang="en-US" dirty="0">
                <a:solidFill>
                  <a:srgbClr val="4BA82E"/>
                </a:solidFill>
              </a:rPr>
              <a:t>Empty</a:t>
            </a:r>
            <a:r>
              <a:rPr lang="en-US" dirty="0"/>
              <a:t> </a:t>
            </a:r>
            <a:r>
              <a:rPr lang="en-US" dirty="0">
                <a:solidFill>
                  <a:srgbClr val="4BA82E"/>
                </a:solidFill>
              </a:rPr>
              <a:t>bottles</a:t>
            </a:r>
            <a:r>
              <a:rPr lang="en-US" dirty="0"/>
              <a:t> are processed on the </a:t>
            </a:r>
            <a:r>
              <a:rPr lang="en-US" dirty="0">
                <a:solidFill>
                  <a:srgbClr val="4BA82E"/>
                </a:solidFill>
              </a:rPr>
              <a:t>cleaning</a:t>
            </a:r>
            <a:r>
              <a:rPr lang="en-US" dirty="0"/>
              <a:t> </a:t>
            </a:r>
            <a:r>
              <a:rPr lang="en-US" dirty="0">
                <a:solidFill>
                  <a:srgbClr val="4BA82E"/>
                </a:solidFill>
              </a:rPr>
              <a:t>line</a:t>
            </a:r>
            <a:r>
              <a:rPr lang="en-US" dirty="0"/>
              <a:t>, </a:t>
            </a:r>
            <a:r>
              <a:rPr lang="en-US" dirty="0">
                <a:solidFill>
                  <a:srgbClr val="4BA82E"/>
                </a:solidFill>
              </a:rPr>
              <a:t>daily</a:t>
            </a:r>
            <a:r>
              <a:rPr lang="en-US" dirty="0"/>
              <a:t> output is </a:t>
            </a:r>
            <a:r>
              <a:rPr lang="en-US" dirty="0">
                <a:solidFill>
                  <a:srgbClr val="4BA82E"/>
                </a:solidFill>
              </a:rPr>
              <a:t>8 000 bottles</a:t>
            </a:r>
            <a:r>
              <a:rPr lang="en-US" dirty="0"/>
              <a:t>.</a:t>
            </a:r>
          </a:p>
          <a:p>
            <a:pPr marL="895350" lvl="1" indent="-285750"/>
            <a:r>
              <a:rPr lang="en-US" dirty="0">
                <a:solidFill>
                  <a:srgbClr val="4BA82E"/>
                </a:solidFill>
              </a:rPr>
              <a:t>Setup</a:t>
            </a:r>
            <a:r>
              <a:rPr lang="en-US" dirty="0"/>
              <a:t> </a:t>
            </a:r>
            <a:r>
              <a:rPr lang="en-US" dirty="0">
                <a:solidFill>
                  <a:srgbClr val="4BA82E"/>
                </a:solidFill>
              </a:rPr>
              <a:t>cost</a:t>
            </a:r>
            <a:r>
              <a:rPr lang="en-US" dirty="0"/>
              <a:t> was calculated to </a:t>
            </a:r>
            <a:r>
              <a:rPr lang="en-US" dirty="0">
                <a:solidFill>
                  <a:srgbClr val="4BA82E"/>
                </a:solidFill>
              </a:rPr>
              <a:t>12 000 CZK </a:t>
            </a:r>
            <a:r>
              <a:rPr lang="en-US" dirty="0"/>
              <a:t>per </a:t>
            </a:r>
            <a:r>
              <a:rPr lang="en-US" dirty="0">
                <a:solidFill>
                  <a:srgbClr val="4BA82E"/>
                </a:solidFill>
              </a:rPr>
              <a:t>one</a:t>
            </a:r>
            <a:r>
              <a:rPr lang="en-US" dirty="0"/>
              <a:t> successive </a:t>
            </a:r>
            <a:r>
              <a:rPr lang="en-US" dirty="0">
                <a:solidFill>
                  <a:srgbClr val="4BA82E"/>
                </a:solidFill>
              </a:rPr>
              <a:t>cleaning</a:t>
            </a:r>
            <a:r>
              <a:rPr lang="en-US" dirty="0"/>
              <a:t> </a:t>
            </a:r>
            <a:r>
              <a:rPr lang="en-US" dirty="0">
                <a:solidFill>
                  <a:srgbClr val="4BA82E"/>
                </a:solidFill>
              </a:rPr>
              <a:t>process</a:t>
            </a:r>
            <a:r>
              <a:rPr lang="en-US" dirty="0"/>
              <a:t>. </a:t>
            </a:r>
          </a:p>
          <a:p>
            <a:pPr marL="895350" lvl="1" indent="-285750"/>
            <a:r>
              <a:rPr lang="en-US" dirty="0"/>
              <a:t>Preparation of the </a:t>
            </a:r>
            <a:r>
              <a:rPr lang="en-US" dirty="0">
                <a:solidFill>
                  <a:srgbClr val="4BA82E"/>
                </a:solidFill>
              </a:rPr>
              <a:t>cleaning</a:t>
            </a:r>
            <a:r>
              <a:rPr lang="en-US" dirty="0"/>
              <a:t> </a:t>
            </a:r>
            <a:r>
              <a:rPr lang="en-US" dirty="0">
                <a:solidFill>
                  <a:srgbClr val="4BA82E"/>
                </a:solidFill>
              </a:rPr>
              <a:t>line</a:t>
            </a:r>
            <a:r>
              <a:rPr lang="en-US" dirty="0"/>
              <a:t> takes </a:t>
            </a:r>
            <a:r>
              <a:rPr lang="en-US" dirty="0">
                <a:solidFill>
                  <a:srgbClr val="4BA82E"/>
                </a:solidFill>
              </a:rPr>
              <a:t>1/2 of month </a:t>
            </a:r>
            <a:r>
              <a:rPr lang="en-US" dirty="0"/>
              <a:t>(lead time).</a:t>
            </a:r>
          </a:p>
          <a:p>
            <a:pPr marL="895350" lvl="1" indent="-285750"/>
            <a:r>
              <a:rPr lang="en-US" dirty="0"/>
              <a:t>The brewery’s management wants to determine the size of cleaning batch to </a:t>
            </a:r>
            <a:r>
              <a:rPr lang="en-US" dirty="0">
                <a:solidFill>
                  <a:srgbClr val="4BA82E"/>
                </a:solidFill>
              </a:rPr>
              <a:t>minimize</a:t>
            </a:r>
            <a:r>
              <a:rPr lang="en-US" dirty="0"/>
              <a:t> the </a:t>
            </a:r>
            <a:r>
              <a:rPr lang="en-US" dirty="0">
                <a:solidFill>
                  <a:srgbClr val="4BA82E"/>
                </a:solidFill>
              </a:rPr>
              <a:t>total</a:t>
            </a:r>
            <a:r>
              <a:rPr lang="en-US" dirty="0"/>
              <a:t> </a:t>
            </a:r>
            <a:r>
              <a:rPr lang="en-US" dirty="0">
                <a:solidFill>
                  <a:srgbClr val="4BA82E"/>
                </a:solidFill>
              </a:rPr>
              <a:t>annual</a:t>
            </a:r>
            <a:r>
              <a:rPr lang="en-US" dirty="0"/>
              <a:t> </a:t>
            </a:r>
            <a:r>
              <a:rPr lang="en-US" dirty="0">
                <a:solidFill>
                  <a:srgbClr val="4BA82E"/>
                </a:solidFill>
              </a:rPr>
              <a:t>cost</a:t>
            </a:r>
            <a:r>
              <a:rPr lang="en-US" dirty="0"/>
              <a:t>. </a:t>
            </a:r>
          </a:p>
          <a:p>
            <a:pPr lvl="2" indent="0">
              <a:buNone/>
            </a:pPr>
            <a:endParaRPr lang="en-US" dirty="0"/>
          </a:p>
          <a:p>
            <a:pPr marL="285750" lvl="0" indent="-285750">
              <a:lnSpc>
                <a:spcPct val="110000"/>
              </a:lnSpc>
              <a:buFont typeface="Wingdings" panose="05000000000000000000" pitchFamily="2" charset="2"/>
              <a:buChar char="§"/>
            </a:pPr>
            <a:endParaRPr lang="en-US" b="1"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Economic Production Lot Size Model (Production Order Quantity Model)</a:t>
            </a:r>
          </a:p>
        </p:txBody>
      </p:sp>
    </p:spTree>
    <p:extLst>
      <p:ext uri="{BB962C8B-B14F-4D97-AF65-F5344CB8AC3E}">
        <p14:creationId xmlns:p14="http://schemas.microsoft.com/office/powerpoint/2010/main" val="325680743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137</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Inventory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Example</a:t>
            </a:r>
          </a:p>
          <a:p>
            <a:pPr marL="895350" lvl="1" indent="-285750"/>
            <a:r>
              <a:rPr lang="en-US" dirty="0"/>
              <a:t>The private brewery produces </a:t>
            </a:r>
            <a:r>
              <a:rPr lang="en-US" dirty="0">
                <a:solidFill>
                  <a:srgbClr val="4BA82E"/>
                </a:solidFill>
              </a:rPr>
              <a:t>monthly</a:t>
            </a:r>
            <a:r>
              <a:rPr lang="en-US" dirty="0"/>
              <a:t> </a:t>
            </a:r>
            <a:r>
              <a:rPr lang="en-US" dirty="0">
                <a:solidFill>
                  <a:srgbClr val="4BA82E"/>
                </a:solidFill>
              </a:rPr>
              <a:t>4 000 hl </a:t>
            </a:r>
            <a:r>
              <a:rPr lang="en-US" dirty="0"/>
              <a:t>of beer. </a:t>
            </a:r>
          </a:p>
          <a:p>
            <a:pPr marL="895350" lvl="1" indent="-285750"/>
            <a:r>
              <a:rPr lang="en-US" dirty="0">
                <a:solidFill>
                  <a:srgbClr val="4BA82E"/>
                </a:solidFill>
              </a:rPr>
              <a:t>25% of the production </a:t>
            </a:r>
            <a:r>
              <a:rPr lang="en-US" dirty="0"/>
              <a:t>is planned to be filled into </a:t>
            </a:r>
            <a:r>
              <a:rPr lang="en-US" dirty="0">
                <a:solidFill>
                  <a:srgbClr val="4BA82E"/>
                </a:solidFill>
              </a:rPr>
              <a:t>glass</a:t>
            </a:r>
            <a:r>
              <a:rPr lang="en-US" dirty="0"/>
              <a:t> </a:t>
            </a:r>
            <a:r>
              <a:rPr lang="en-US" dirty="0">
                <a:solidFill>
                  <a:srgbClr val="4BA82E"/>
                </a:solidFill>
              </a:rPr>
              <a:t>bottles</a:t>
            </a:r>
            <a:r>
              <a:rPr lang="en-US" dirty="0"/>
              <a:t>. The empty bottles are stored in </a:t>
            </a:r>
            <a:r>
              <a:rPr lang="en-US" dirty="0">
                <a:solidFill>
                  <a:srgbClr val="4BA82E"/>
                </a:solidFill>
              </a:rPr>
              <a:t>plastic</a:t>
            </a:r>
            <a:r>
              <a:rPr lang="en-US" dirty="0"/>
              <a:t> </a:t>
            </a:r>
            <a:r>
              <a:rPr lang="en-US" dirty="0">
                <a:solidFill>
                  <a:srgbClr val="4BA82E"/>
                </a:solidFill>
              </a:rPr>
              <a:t>cases</a:t>
            </a:r>
            <a:r>
              <a:rPr lang="en-US" dirty="0"/>
              <a:t> (each case contains </a:t>
            </a:r>
            <a:r>
              <a:rPr lang="en-US" dirty="0">
                <a:solidFill>
                  <a:srgbClr val="4BA82E"/>
                </a:solidFill>
              </a:rPr>
              <a:t>20</a:t>
            </a:r>
            <a:r>
              <a:rPr lang="en-US" dirty="0"/>
              <a:t> </a:t>
            </a:r>
            <a:r>
              <a:rPr lang="en-US" dirty="0">
                <a:solidFill>
                  <a:srgbClr val="4BA82E"/>
                </a:solidFill>
              </a:rPr>
              <a:t>bottles</a:t>
            </a:r>
            <a:r>
              <a:rPr lang="en-US" dirty="0"/>
              <a:t>) and the </a:t>
            </a:r>
            <a:r>
              <a:rPr lang="en-US" dirty="0">
                <a:solidFill>
                  <a:srgbClr val="4BA82E"/>
                </a:solidFill>
              </a:rPr>
              <a:t>average</a:t>
            </a:r>
            <a:r>
              <a:rPr lang="en-US" dirty="0"/>
              <a:t> </a:t>
            </a:r>
            <a:r>
              <a:rPr lang="en-US" dirty="0">
                <a:solidFill>
                  <a:srgbClr val="4BA82E"/>
                </a:solidFill>
              </a:rPr>
              <a:t>annual</a:t>
            </a:r>
            <a:r>
              <a:rPr lang="en-US" dirty="0"/>
              <a:t> </a:t>
            </a:r>
            <a:r>
              <a:rPr lang="en-US" dirty="0">
                <a:solidFill>
                  <a:srgbClr val="4BA82E"/>
                </a:solidFill>
              </a:rPr>
              <a:t>holding</a:t>
            </a:r>
            <a:r>
              <a:rPr lang="en-US" dirty="0"/>
              <a:t> cost per </a:t>
            </a:r>
            <a:r>
              <a:rPr lang="en-US" dirty="0">
                <a:solidFill>
                  <a:srgbClr val="4BA82E"/>
                </a:solidFill>
              </a:rPr>
              <a:t>case</a:t>
            </a:r>
            <a:r>
              <a:rPr lang="en-US" dirty="0"/>
              <a:t> is </a:t>
            </a:r>
            <a:r>
              <a:rPr lang="en-US" dirty="0">
                <a:solidFill>
                  <a:srgbClr val="4BA82E"/>
                </a:solidFill>
              </a:rPr>
              <a:t>20 CZK</a:t>
            </a:r>
            <a:r>
              <a:rPr lang="en-US" dirty="0"/>
              <a:t>. </a:t>
            </a:r>
          </a:p>
          <a:p>
            <a:pPr marL="895350" lvl="1" indent="-285750"/>
            <a:r>
              <a:rPr lang="en-US" dirty="0">
                <a:solidFill>
                  <a:srgbClr val="4BA82E"/>
                </a:solidFill>
              </a:rPr>
              <a:t>Empty</a:t>
            </a:r>
            <a:r>
              <a:rPr lang="en-US" dirty="0"/>
              <a:t> </a:t>
            </a:r>
            <a:r>
              <a:rPr lang="en-US" dirty="0">
                <a:solidFill>
                  <a:srgbClr val="4BA82E"/>
                </a:solidFill>
              </a:rPr>
              <a:t>bottles</a:t>
            </a:r>
            <a:r>
              <a:rPr lang="en-US" dirty="0"/>
              <a:t> are processed on the </a:t>
            </a:r>
            <a:r>
              <a:rPr lang="en-US" dirty="0">
                <a:solidFill>
                  <a:srgbClr val="4BA82E"/>
                </a:solidFill>
              </a:rPr>
              <a:t>cleaning</a:t>
            </a:r>
            <a:r>
              <a:rPr lang="en-US" dirty="0"/>
              <a:t> </a:t>
            </a:r>
            <a:r>
              <a:rPr lang="en-US" dirty="0">
                <a:solidFill>
                  <a:srgbClr val="4BA82E"/>
                </a:solidFill>
              </a:rPr>
              <a:t>line</a:t>
            </a:r>
            <a:r>
              <a:rPr lang="en-US" dirty="0"/>
              <a:t>, </a:t>
            </a:r>
            <a:r>
              <a:rPr lang="en-US" dirty="0">
                <a:solidFill>
                  <a:srgbClr val="4BA82E"/>
                </a:solidFill>
              </a:rPr>
              <a:t>daily</a:t>
            </a:r>
            <a:r>
              <a:rPr lang="en-US" dirty="0"/>
              <a:t> output is </a:t>
            </a:r>
            <a:r>
              <a:rPr lang="en-US" dirty="0">
                <a:solidFill>
                  <a:srgbClr val="4BA82E"/>
                </a:solidFill>
              </a:rPr>
              <a:t>8 000 bottles</a:t>
            </a:r>
            <a:r>
              <a:rPr lang="en-US" dirty="0"/>
              <a:t>.</a:t>
            </a:r>
          </a:p>
          <a:p>
            <a:pPr marL="895350" lvl="1" indent="-285750"/>
            <a:r>
              <a:rPr lang="en-US" dirty="0">
                <a:solidFill>
                  <a:srgbClr val="4BA82E"/>
                </a:solidFill>
              </a:rPr>
              <a:t>Setup</a:t>
            </a:r>
            <a:r>
              <a:rPr lang="en-US" dirty="0"/>
              <a:t> </a:t>
            </a:r>
            <a:r>
              <a:rPr lang="en-US" dirty="0">
                <a:solidFill>
                  <a:srgbClr val="4BA82E"/>
                </a:solidFill>
              </a:rPr>
              <a:t>cost</a:t>
            </a:r>
            <a:r>
              <a:rPr lang="en-US" dirty="0"/>
              <a:t> was calculated to </a:t>
            </a:r>
            <a:r>
              <a:rPr lang="en-US" dirty="0">
                <a:solidFill>
                  <a:srgbClr val="4BA82E"/>
                </a:solidFill>
              </a:rPr>
              <a:t>12 000 CZK </a:t>
            </a:r>
            <a:r>
              <a:rPr lang="en-US" dirty="0"/>
              <a:t>per </a:t>
            </a:r>
            <a:r>
              <a:rPr lang="en-US" dirty="0">
                <a:solidFill>
                  <a:srgbClr val="4BA82E"/>
                </a:solidFill>
              </a:rPr>
              <a:t>one</a:t>
            </a:r>
            <a:r>
              <a:rPr lang="en-US" dirty="0"/>
              <a:t> successive </a:t>
            </a:r>
            <a:r>
              <a:rPr lang="en-US" dirty="0">
                <a:solidFill>
                  <a:srgbClr val="4BA82E"/>
                </a:solidFill>
              </a:rPr>
              <a:t>cleaning</a:t>
            </a:r>
            <a:r>
              <a:rPr lang="en-US" dirty="0"/>
              <a:t> </a:t>
            </a:r>
            <a:r>
              <a:rPr lang="en-US" dirty="0">
                <a:solidFill>
                  <a:srgbClr val="4BA82E"/>
                </a:solidFill>
              </a:rPr>
              <a:t>process</a:t>
            </a:r>
            <a:r>
              <a:rPr lang="en-US" dirty="0"/>
              <a:t>. </a:t>
            </a:r>
          </a:p>
          <a:p>
            <a:pPr marL="895350" lvl="1" indent="-285750"/>
            <a:r>
              <a:rPr lang="en-US" dirty="0"/>
              <a:t>Prepara</a:t>
            </a:r>
            <a:r>
              <a:rPr lang="en-US" dirty="0">
                <a:solidFill>
                  <a:srgbClr val="4BA82E"/>
                </a:solidFill>
              </a:rPr>
              <a:t>ti</a:t>
            </a:r>
            <a:r>
              <a:rPr lang="en-US" dirty="0"/>
              <a:t>on of the </a:t>
            </a:r>
            <a:r>
              <a:rPr lang="en-US" dirty="0">
                <a:solidFill>
                  <a:srgbClr val="4BA82E"/>
                </a:solidFill>
              </a:rPr>
              <a:t>cleaning</a:t>
            </a:r>
            <a:r>
              <a:rPr lang="en-US" dirty="0"/>
              <a:t> </a:t>
            </a:r>
            <a:r>
              <a:rPr lang="en-US" dirty="0">
                <a:solidFill>
                  <a:srgbClr val="4BA82E"/>
                </a:solidFill>
              </a:rPr>
              <a:t>line</a:t>
            </a:r>
            <a:r>
              <a:rPr lang="en-US" dirty="0"/>
              <a:t> takes </a:t>
            </a:r>
            <a:r>
              <a:rPr lang="en-US" dirty="0">
                <a:solidFill>
                  <a:srgbClr val="4BA82E"/>
                </a:solidFill>
              </a:rPr>
              <a:t>1/2 of month </a:t>
            </a:r>
            <a:r>
              <a:rPr lang="en-US" dirty="0"/>
              <a:t>(lead time).</a:t>
            </a:r>
          </a:p>
          <a:p>
            <a:pPr marL="895350" lvl="1" indent="-285750"/>
            <a:r>
              <a:rPr lang="en-US" dirty="0"/>
              <a:t>The brewery’s management wants to determine the size of cleaning batch to </a:t>
            </a:r>
            <a:r>
              <a:rPr lang="en-US" dirty="0">
                <a:solidFill>
                  <a:srgbClr val="4BA82E"/>
                </a:solidFill>
              </a:rPr>
              <a:t>minimize</a:t>
            </a:r>
            <a:r>
              <a:rPr lang="en-US" dirty="0"/>
              <a:t> the </a:t>
            </a:r>
            <a:r>
              <a:rPr lang="en-US" dirty="0">
                <a:solidFill>
                  <a:srgbClr val="4BA82E"/>
                </a:solidFill>
              </a:rPr>
              <a:t>total</a:t>
            </a:r>
            <a:r>
              <a:rPr lang="en-US" dirty="0"/>
              <a:t> </a:t>
            </a:r>
            <a:r>
              <a:rPr lang="en-US" dirty="0">
                <a:solidFill>
                  <a:srgbClr val="4BA82E"/>
                </a:solidFill>
              </a:rPr>
              <a:t>annual</a:t>
            </a:r>
            <a:r>
              <a:rPr lang="en-US" dirty="0"/>
              <a:t> </a:t>
            </a:r>
            <a:r>
              <a:rPr lang="en-US" dirty="0">
                <a:solidFill>
                  <a:srgbClr val="4BA82E"/>
                </a:solidFill>
              </a:rPr>
              <a:t>cost</a:t>
            </a:r>
            <a:r>
              <a:rPr lang="en-US" dirty="0"/>
              <a:t>. </a:t>
            </a:r>
          </a:p>
          <a:p>
            <a:pPr lvl="2" indent="0">
              <a:buNone/>
            </a:pPr>
            <a:endParaRPr lang="en-US" dirty="0"/>
          </a:p>
          <a:p>
            <a:pPr marL="285750" lvl="0" indent="-285750">
              <a:lnSpc>
                <a:spcPct val="110000"/>
              </a:lnSpc>
              <a:buFont typeface="Wingdings" panose="05000000000000000000" pitchFamily="2" charset="2"/>
              <a:buChar char="§"/>
            </a:pPr>
            <a:endParaRPr lang="en-US" b="1"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Economic Production Lot Size Model (Production Order Quantity Model)</a:t>
            </a:r>
          </a:p>
        </p:txBody>
      </p:sp>
      <p:sp>
        <p:nvSpPr>
          <p:cNvPr id="7" name="Obdélník 6">
            <a:extLst>
              <a:ext uri="{FF2B5EF4-FFF2-40B4-BE49-F238E27FC236}">
                <a16:creationId xmlns:a16="http://schemas.microsoft.com/office/drawing/2014/main" id="{E9EF4A4D-9941-452A-8054-501190938078}"/>
              </a:ext>
            </a:extLst>
          </p:cNvPr>
          <p:cNvSpPr/>
          <p:nvPr/>
        </p:nvSpPr>
        <p:spPr>
          <a:xfrm>
            <a:off x="1773154" y="5887773"/>
            <a:ext cx="2459328"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42 – Production phase</a:t>
            </a:r>
          </a:p>
        </p:txBody>
      </p:sp>
      <p:pic>
        <p:nvPicPr>
          <p:cNvPr id="10" name="Obrázek 9">
            <a:extLst>
              <a:ext uri="{FF2B5EF4-FFF2-40B4-BE49-F238E27FC236}">
                <a16:creationId xmlns:a16="http://schemas.microsoft.com/office/drawing/2014/main" id="{3CD5D72C-4DFC-49AB-9E1A-68F9174B845E}"/>
              </a:ext>
            </a:extLst>
          </p:cNvPr>
          <p:cNvPicPr>
            <a:picLocks noChangeAspect="1"/>
          </p:cNvPicPr>
          <p:nvPr/>
        </p:nvPicPr>
        <p:blipFill>
          <a:blip r:embed="rId2"/>
          <a:stretch>
            <a:fillRect/>
          </a:stretch>
        </p:blipFill>
        <p:spPr>
          <a:xfrm>
            <a:off x="1773154" y="4242135"/>
            <a:ext cx="3669610" cy="1510629"/>
          </a:xfrm>
          <a:prstGeom prst="rect">
            <a:avLst/>
          </a:prstGeom>
        </p:spPr>
      </p:pic>
      <p:pic>
        <p:nvPicPr>
          <p:cNvPr id="11" name="Obrázek 10">
            <a:extLst>
              <a:ext uri="{FF2B5EF4-FFF2-40B4-BE49-F238E27FC236}">
                <a16:creationId xmlns:a16="http://schemas.microsoft.com/office/drawing/2014/main" id="{BC14C002-394A-488E-8FA9-CC82A4EEB711}"/>
              </a:ext>
            </a:extLst>
          </p:cNvPr>
          <p:cNvPicPr>
            <a:picLocks noChangeAspect="1"/>
          </p:cNvPicPr>
          <p:nvPr/>
        </p:nvPicPr>
        <p:blipFill>
          <a:blip r:embed="rId3"/>
          <a:stretch>
            <a:fillRect/>
          </a:stretch>
        </p:blipFill>
        <p:spPr>
          <a:xfrm>
            <a:off x="6482885" y="4182163"/>
            <a:ext cx="3829154" cy="1576307"/>
          </a:xfrm>
          <a:prstGeom prst="rect">
            <a:avLst/>
          </a:prstGeom>
        </p:spPr>
      </p:pic>
      <p:sp>
        <p:nvSpPr>
          <p:cNvPr id="12" name="Obdélník 11">
            <a:extLst>
              <a:ext uri="{FF2B5EF4-FFF2-40B4-BE49-F238E27FC236}">
                <a16:creationId xmlns:a16="http://schemas.microsoft.com/office/drawing/2014/main" id="{E9DD014C-7468-498E-9101-431815E5835A}"/>
              </a:ext>
            </a:extLst>
          </p:cNvPr>
          <p:cNvSpPr/>
          <p:nvPr/>
        </p:nvSpPr>
        <p:spPr>
          <a:xfrm>
            <a:off x="6482885" y="5873705"/>
            <a:ext cx="2795958"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43 – Nonproduction phase</a:t>
            </a:r>
          </a:p>
        </p:txBody>
      </p:sp>
    </p:spTree>
    <p:extLst>
      <p:ext uri="{BB962C8B-B14F-4D97-AF65-F5344CB8AC3E}">
        <p14:creationId xmlns:p14="http://schemas.microsoft.com/office/powerpoint/2010/main" val="376134749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138</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Inventory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9"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Input parameters and variables</a:t>
            </a:r>
          </a:p>
          <a:p>
            <a:pPr marL="895350" lvl="1" indent="-285750"/>
            <a:r>
              <a:rPr lang="en-US" dirty="0"/>
              <a:t>Annual demand</a:t>
            </a:r>
          </a:p>
          <a:p>
            <a:pPr marL="895350" lvl="1" indent="-285750"/>
            <a:r>
              <a:rPr lang="en-US" dirty="0"/>
              <a:t>Unit annual holding cost</a:t>
            </a:r>
          </a:p>
          <a:p>
            <a:pPr marL="895350" lvl="1" indent="-285750"/>
            <a:r>
              <a:rPr lang="en-US" dirty="0"/>
              <a:t>Fixed setup cost per cleaning lot</a:t>
            </a:r>
          </a:p>
          <a:p>
            <a:pPr marL="895350" lvl="1" indent="-285750"/>
            <a:r>
              <a:rPr lang="en-US" dirty="0"/>
              <a:t>Lead time</a:t>
            </a:r>
          </a:p>
          <a:p>
            <a:pPr marL="895350" lvl="1" indent="-285750"/>
            <a:r>
              <a:rPr lang="en-US" dirty="0"/>
              <a:t>Production rate</a:t>
            </a:r>
          </a:p>
          <a:p>
            <a:pPr marL="895350" lvl="1" indent="-285750"/>
            <a:r>
              <a:rPr lang="en-US" dirty="0"/>
              <a:t>Demand rate</a:t>
            </a:r>
          </a:p>
          <a:p>
            <a:pPr marL="895350" lvl="1" indent="-285750"/>
            <a:r>
              <a:rPr lang="en-US" dirty="0"/>
              <a:t>Production lot size</a:t>
            </a:r>
          </a:p>
          <a:p>
            <a:pPr marL="895350" lvl="1" indent="-285750"/>
            <a:r>
              <a:rPr lang="en-US" dirty="0"/>
              <a:t>Number of lots within a year </a:t>
            </a:r>
          </a:p>
          <a:p>
            <a:pPr marL="895350" lvl="1" indent="-285750"/>
            <a:r>
              <a:rPr lang="en-US" dirty="0"/>
              <a:t>Length of inventory cycle</a:t>
            </a:r>
          </a:p>
          <a:p>
            <a:pPr marL="895350" lvl="1" indent="-285750"/>
            <a:r>
              <a:rPr lang="en-US" dirty="0"/>
              <a:t>Length of production period</a:t>
            </a:r>
          </a:p>
          <a:p>
            <a:pPr marL="895350" lvl="1" indent="-285750"/>
            <a:r>
              <a:rPr lang="en-US" dirty="0"/>
              <a:t>Length of depletion period</a:t>
            </a:r>
          </a:p>
          <a:p>
            <a:pPr marL="895350" lvl="1" indent="-285750"/>
            <a:r>
              <a:rPr lang="en-US" dirty="0"/>
              <a:t>Starting setup point</a:t>
            </a:r>
            <a:endParaRPr lang="en-US" b="1"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Economic Production Lot Size Model (Production Order Quantity Model)</a:t>
            </a:r>
          </a:p>
        </p:txBody>
      </p:sp>
      <p:sp>
        <p:nvSpPr>
          <p:cNvPr id="13" name="Text Box 2">
            <a:extLst>
              <a:ext uri="{FF2B5EF4-FFF2-40B4-BE49-F238E27FC236}">
                <a16:creationId xmlns:a16="http://schemas.microsoft.com/office/drawing/2014/main" id="{011ADB44-02B0-4243-9FBB-83849D7AD3F3}"/>
              </a:ext>
            </a:extLst>
          </p:cNvPr>
          <p:cNvSpPr txBox="1">
            <a:spLocks noChangeArrowheads="1"/>
          </p:cNvSpPr>
          <p:nvPr/>
        </p:nvSpPr>
        <p:spPr bwMode="auto">
          <a:xfrm>
            <a:off x="4941459" y="1947136"/>
            <a:ext cx="3510935" cy="38442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just" defTabSz="914400" rtl="0" eaLnBrk="0" fontAlgn="base" latinLnBrk="0" hangingPunct="0">
              <a:lnSpc>
                <a:spcPct val="100000"/>
              </a:lnSpc>
              <a:spcBef>
                <a:spcPct val="0"/>
              </a:spcBef>
              <a:spcAft>
                <a:spcPct val="0"/>
              </a:spcAft>
              <a:buClrTx/>
              <a:buSzTx/>
              <a:tabLst/>
            </a:pPr>
            <a:r>
              <a:rPr kumimoji="0" lang="en-US" altLang="cs-CZ" sz="20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Q</a:t>
            </a:r>
            <a:r>
              <a:rPr kumimoji="0" lang="en-US"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 120 000 </a:t>
            </a:r>
            <a:r>
              <a:rPr kumimoji="0" lang="en-US" altLang="cs-CZ" sz="1600" b="0" i="0" u="none" strike="noStrike" cap="none" normalizeH="0" baseline="0">
                <a:ln>
                  <a:noFill/>
                </a:ln>
                <a:solidFill>
                  <a:schemeClr val="tx1"/>
                </a:solidFill>
                <a:effectLst/>
                <a:latin typeface="Arial" panose="020B0604020202020204" pitchFamily="34" charset="0"/>
                <a:cs typeface="Arial" panose="020B0604020202020204" pitchFamily="34" charset="0"/>
              </a:rPr>
              <a:t>cases</a:t>
            </a:r>
            <a:endParaRPr lang="en-US" altLang="cs-CZ" sz="1600">
              <a:latin typeface="Arial" panose="020B0604020202020204" pitchFamily="34" charset="0"/>
              <a:cs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tabLst/>
            </a:pPr>
            <a:r>
              <a:rPr kumimoji="0" lang="en-US" altLang="cs-CZ" sz="20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a:t>
            </a:r>
            <a:r>
              <a:rPr kumimoji="0" lang="en-US" altLang="cs-CZ" sz="2000" b="0" i="0" u="none" strike="noStrike" cap="none" normalizeH="0" baseline="-25000">
                <a:ln>
                  <a:noFill/>
                </a:ln>
                <a:solidFill>
                  <a:schemeClr val="tx1"/>
                </a:solidFill>
                <a:effectLst/>
                <a:latin typeface="Times New Roman" panose="02020603050405020304" pitchFamily="18" charset="0"/>
                <a:cs typeface="Times New Roman" panose="02020603050405020304" pitchFamily="18" charset="0"/>
              </a:rPr>
              <a:t>1</a:t>
            </a:r>
            <a:r>
              <a:rPr kumimoji="0" lang="en-US"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 20 </a:t>
            </a:r>
            <a:r>
              <a:rPr lang="en-US" altLang="cs-CZ" sz="1600">
                <a:latin typeface="Arial" panose="020B0604020202020204" pitchFamily="34" charset="0"/>
                <a:cs typeface="Arial" panose="020B0604020202020204" pitchFamily="34" charset="0"/>
              </a:rPr>
              <a:t>CZK/case</a:t>
            </a:r>
          </a:p>
          <a:p>
            <a:pPr lvl="0" algn="just" defTabSz="914400" eaLnBrk="0" fontAlgn="base" hangingPunct="0">
              <a:spcBef>
                <a:spcPct val="0"/>
              </a:spcBef>
              <a:spcAft>
                <a:spcPct val="0"/>
              </a:spcAft>
            </a:pPr>
            <a:r>
              <a:rPr lang="en-US" altLang="cs-CZ" sz="2000" i="1">
                <a:latin typeface="Times New Roman" panose="02020603050405020304" pitchFamily="18" charset="0"/>
                <a:cs typeface="Times New Roman" panose="02020603050405020304" pitchFamily="18" charset="0"/>
              </a:rPr>
              <a:t>c</a:t>
            </a:r>
            <a:r>
              <a:rPr lang="en-US" altLang="cs-CZ" sz="2000" baseline="-25000">
                <a:latin typeface="Times New Roman" panose="02020603050405020304" pitchFamily="18" charset="0"/>
                <a:cs typeface="Times New Roman" panose="02020603050405020304" pitchFamily="18" charset="0"/>
              </a:rPr>
              <a:t>2</a:t>
            </a:r>
            <a:r>
              <a:rPr lang="en-US" altLang="cs-CZ" sz="2000">
                <a:latin typeface="Times New Roman" panose="02020603050405020304" pitchFamily="18" charset="0"/>
                <a:cs typeface="Times New Roman" panose="02020603050405020304" pitchFamily="18" charset="0"/>
              </a:rPr>
              <a:t> = 12 000 </a:t>
            </a:r>
            <a:r>
              <a:rPr lang="en-US" altLang="cs-CZ" sz="1600">
                <a:latin typeface="Arial" panose="020B0604020202020204" pitchFamily="34" charset="0"/>
                <a:cs typeface="Arial" panose="020B0604020202020204" pitchFamily="34" charset="0"/>
              </a:rPr>
              <a:t>CZK/lot</a:t>
            </a:r>
          </a:p>
          <a:p>
            <a:pPr lvl="0" algn="just" defTabSz="914400" eaLnBrk="0" fontAlgn="base" hangingPunct="0">
              <a:spcBef>
                <a:spcPct val="0"/>
              </a:spcBef>
              <a:spcAft>
                <a:spcPct val="0"/>
              </a:spcAft>
            </a:pPr>
            <a:r>
              <a:rPr lang="en-US" altLang="cs-CZ" sz="2000" i="1">
                <a:latin typeface="Times New Roman" panose="02020603050405020304" pitchFamily="18" charset="0"/>
                <a:cs typeface="Times New Roman" panose="02020603050405020304" pitchFamily="18" charset="0"/>
              </a:rPr>
              <a:t>d </a:t>
            </a:r>
            <a:r>
              <a:rPr lang="en-US" altLang="cs-CZ" sz="2000">
                <a:latin typeface="Times New Roman" panose="02020603050405020304" pitchFamily="18" charset="0"/>
                <a:cs typeface="Times New Roman" panose="02020603050405020304" pitchFamily="18" charset="0"/>
              </a:rPr>
              <a:t>= 1/2 </a:t>
            </a:r>
            <a:r>
              <a:rPr lang="en-US" altLang="cs-CZ" sz="1600">
                <a:latin typeface="Arial" panose="020B0604020202020204" pitchFamily="34" charset="0"/>
                <a:cs typeface="Arial" panose="020B0604020202020204" pitchFamily="34" charset="0"/>
              </a:rPr>
              <a:t>of month </a:t>
            </a:r>
            <a:r>
              <a:rPr lang="en-US" altLang="cs-CZ" sz="2000">
                <a:latin typeface="Times New Roman" panose="02020603050405020304" pitchFamily="18" charset="0"/>
                <a:cs typeface="Times New Roman" panose="02020603050405020304" pitchFamily="18" charset="0"/>
              </a:rPr>
              <a:t>= 1/24 </a:t>
            </a:r>
            <a:r>
              <a:rPr lang="en-US" altLang="cs-CZ" sz="1600">
                <a:latin typeface="Arial" panose="020B0604020202020204" pitchFamily="34" charset="0"/>
                <a:cs typeface="Arial" panose="020B0604020202020204" pitchFamily="34" charset="0"/>
              </a:rPr>
              <a:t>of year</a:t>
            </a:r>
          </a:p>
          <a:p>
            <a:pPr algn="just" defTabSz="914400" eaLnBrk="0" fontAlgn="base" hangingPunct="0">
              <a:spcBef>
                <a:spcPct val="0"/>
              </a:spcBef>
              <a:spcAft>
                <a:spcPct val="0"/>
              </a:spcAft>
            </a:pPr>
            <a:r>
              <a:rPr lang="en-US" altLang="cs-CZ" sz="2000" i="1">
                <a:latin typeface="Times New Roman" panose="02020603050405020304" pitchFamily="18" charset="0"/>
                <a:cs typeface="Times New Roman" panose="02020603050405020304" pitchFamily="18" charset="0"/>
              </a:rPr>
              <a:t>p</a:t>
            </a:r>
            <a:r>
              <a:rPr lang="en-US" altLang="cs-CZ" sz="2000">
                <a:latin typeface="Times New Roman" panose="02020603050405020304" pitchFamily="18" charset="0"/>
                <a:cs typeface="Times New Roman" panose="02020603050405020304" pitchFamily="18" charset="0"/>
              </a:rPr>
              <a:t> = 146 000 </a:t>
            </a:r>
            <a:r>
              <a:rPr lang="en-US" altLang="cs-CZ" sz="1600">
                <a:latin typeface="Arial" panose="020B0604020202020204" pitchFamily="34" charset="0"/>
                <a:cs typeface="Arial" panose="020B0604020202020204" pitchFamily="34" charset="0"/>
              </a:rPr>
              <a:t>cases per year</a:t>
            </a:r>
          </a:p>
          <a:p>
            <a:pPr algn="just" defTabSz="914400" eaLnBrk="0" fontAlgn="base" hangingPunct="0">
              <a:spcBef>
                <a:spcPct val="0"/>
              </a:spcBef>
              <a:spcAft>
                <a:spcPct val="0"/>
              </a:spcAft>
            </a:pPr>
            <a:r>
              <a:rPr lang="en-US" altLang="cs-CZ" sz="2000" i="1">
                <a:latin typeface="Times New Roman" panose="02020603050405020304" pitchFamily="18" charset="0"/>
                <a:cs typeface="Times New Roman" panose="02020603050405020304" pitchFamily="18" charset="0"/>
              </a:rPr>
              <a:t>h</a:t>
            </a:r>
            <a:r>
              <a:rPr lang="en-US" altLang="cs-CZ" sz="2000">
                <a:latin typeface="Times New Roman" panose="02020603050405020304" pitchFamily="18" charset="0"/>
                <a:cs typeface="Times New Roman" panose="02020603050405020304" pitchFamily="18" charset="0"/>
              </a:rPr>
              <a:t> = 120 000 </a:t>
            </a:r>
            <a:r>
              <a:rPr lang="en-US" altLang="cs-CZ" sz="1600">
                <a:latin typeface="Arial" panose="020B0604020202020204" pitchFamily="34" charset="0"/>
                <a:cs typeface="Arial" panose="020B0604020202020204" pitchFamily="34" charset="0"/>
              </a:rPr>
              <a:t>cases per year</a:t>
            </a:r>
          </a:p>
          <a:p>
            <a:pPr lvl="0" algn="just" defTabSz="914400" eaLnBrk="0" fontAlgn="base" hangingPunct="0">
              <a:spcBef>
                <a:spcPct val="0"/>
              </a:spcBef>
              <a:spcAft>
                <a:spcPct val="0"/>
              </a:spcAft>
            </a:pPr>
            <a:r>
              <a:rPr lang="en-US" altLang="cs-CZ" sz="2000" i="1">
                <a:latin typeface="Times New Roman" panose="02020603050405020304" pitchFamily="18" charset="0"/>
                <a:cs typeface="Times New Roman" panose="02020603050405020304" pitchFamily="18" charset="0"/>
              </a:rPr>
              <a:t>q</a:t>
            </a:r>
          </a:p>
          <a:p>
            <a:pPr lvl="0" algn="just" defTabSz="914400" eaLnBrk="0" fontAlgn="base" hangingPunct="0">
              <a:spcBef>
                <a:spcPct val="0"/>
              </a:spcBef>
              <a:spcAft>
                <a:spcPct val="0"/>
              </a:spcAft>
            </a:pPr>
            <a:r>
              <a:rPr lang="en-US" altLang="cs-CZ" sz="2000" i="1">
                <a:latin typeface="Times New Roman" panose="02020603050405020304" pitchFamily="18" charset="0"/>
                <a:cs typeface="Times New Roman" panose="02020603050405020304" pitchFamily="18" charset="0"/>
              </a:rPr>
              <a:t>n</a:t>
            </a:r>
          </a:p>
          <a:p>
            <a:pPr lvl="0" algn="just" defTabSz="914400" eaLnBrk="0" fontAlgn="base" hangingPunct="0">
              <a:spcBef>
                <a:spcPct val="0"/>
              </a:spcBef>
              <a:spcAft>
                <a:spcPct val="0"/>
              </a:spcAft>
            </a:pPr>
            <a:r>
              <a:rPr lang="en-US" altLang="cs-CZ" sz="2000" i="1">
                <a:latin typeface="Times New Roman" panose="02020603050405020304" pitchFamily="18" charset="0"/>
                <a:cs typeface="Times New Roman" panose="02020603050405020304" pitchFamily="18" charset="0"/>
              </a:rPr>
              <a:t>t</a:t>
            </a:r>
          </a:p>
          <a:p>
            <a:pPr lvl="0" algn="just" defTabSz="914400" eaLnBrk="0" fontAlgn="base" hangingPunct="0">
              <a:spcBef>
                <a:spcPct val="0"/>
              </a:spcBef>
              <a:spcAft>
                <a:spcPct val="0"/>
              </a:spcAft>
            </a:pPr>
            <a:r>
              <a:rPr lang="en-US" altLang="cs-CZ" sz="2000" i="1">
                <a:latin typeface="Times New Roman" panose="02020603050405020304" pitchFamily="18" charset="0"/>
                <a:cs typeface="Times New Roman" panose="02020603050405020304" pitchFamily="18" charset="0"/>
              </a:rPr>
              <a:t>t</a:t>
            </a:r>
            <a:r>
              <a:rPr lang="en-US" altLang="cs-CZ" sz="2000" baseline="-25000">
                <a:latin typeface="Times New Roman" panose="02020603050405020304" pitchFamily="18" charset="0"/>
                <a:cs typeface="Times New Roman" panose="02020603050405020304" pitchFamily="18" charset="0"/>
              </a:rPr>
              <a:t>1</a:t>
            </a:r>
            <a:endParaRPr lang="en-US" altLang="cs-CZ" sz="2000">
              <a:latin typeface="Times New Roman" panose="02020603050405020304" pitchFamily="18" charset="0"/>
              <a:cs typeface="Times New Roman" panose="02020603050405020304" pitchFamily="18" charset="0"/>
            </a:endParaRPr>
          </a:p>
          <a:p>
            <a:pPr algn="just" defTabSz="914400" eaLnBrk="0" fontAlgn="base" hangingPunct="0">
              <a:spcBef>
                <a:spcPct val="0"/>
              </a:spcBef>
              <a:spcAft>
                <a:spcPct val="0"/>
              </a:spcAft>
            </a:pPr>
            <a:r>
              <a:rPr lang="en-US" altLang="cs-CZ" sz="2000" i="1">
                <a:latin typeface="Times New Roman" panose="02020603050405020304" pitchFamily="18" charset="0"/>
                <a:cs typeface="Times New Roman" panose="02020603050405020304" pitchFamily="18" charset="0"/>
              </a:rPr>
              <a:t>t</a:t>
            </a:r>
            <a:r>
              <a:rPr lang="en-US" altLang="cs-CZ" sz="2000" baseline="-25000">
                <a:latin typeface="Times New Roman" panose="02020603050405020304" pitchFamily="18" charset="0"/>
                <a:cs typeface="Times New Roman" panose="02020603050405020304" pitchFamily="18" charset="0"/>
              </a:rPr>
              <a:t>2</a:t>
            </a:r>
            <a:endParaRPr lang="en-US" altLang="cs-CZ" sz="2000">
              <a:latin typeface="Times New Roman" panose="02020603050405020304" pitchFamily="18" charset="0"/>
              <a:cs typeface="Times New Roman" panose="02020603050405020304" pitchFamily="18" charset="0"/>
            </a:endParaRPr>
          </a:p>
          <a:p>
            <a:pPr lvl="0" algn="just" defTabSz="914400" eaLnBrk="0" fontAlgn="base" hangingPunct="0">
              <a:spcBef>
                <a:spcPct val="0"/>
              </a:spcBef>
              <a:spcAft>
                <a:spcPct val="0"/>
              </a:spcAft>
            </a:pPr>
            <a:r>
              <a:rPr lang="en-US" altLang="cs-CZ" sz="2000" i="1">
                <a:latin typeface="Times New Roman" panose="02020603050405020304" pitchFamily="18" charset="0"/>
                <a:cs typeface="Times New Roman" panose="02020603050405020304" pitchFamily="18" charset="0"/>
              </a:rPr>
              <a:t>r</a:t>
            </a:r>
            <a:endParaRPr lang="en-US" altLang="cs-CZ"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638996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139</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Inventory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Total annual cost</a:t>
            </a:r>
          </a:p>
          <a:p>
            <a:pPr marL="895350" lvl="1" indent="-285750"/>
            <a:endParaRPr lang="en-US" b="1"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Economic Production Lot Size Model (Production Order Quantity Model)</a:t>
            </a:r>
          </a:p>
        </p:txBody>
      </p:sp>
      <p:sp>
        <p:nvSpPr>
          <p:cNvPr id="10" name="Text Box 2">
            <a:extLst>
              <a:ext uri="{FF2B5EF4-FFF2-40B4-BE49-F238E27FC236}">
                <a16:creationId xmlns:a16="http://schemas.microsoft.com/office/drawing/2014/main" id="{996EA2A2-19B6-46AE-9111-361BC681CCD4}"/>
              </a:ext>
            </a:extLst>
          </p:cNvPr>
          <p:cNvSpPr txBox="1">
            <a:spLocks noChangeArrowheads="1"/>
          </p:cNvSpPr>
          <p:nvPr/>
        </p:nvSpPr>
        <p:spPr bwMode="auto">
          <a:xfrm>
            <a:off x="5986988" y="2326040"/>
            <a:ext cx="4097814" cy="17424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tabLst>
                <a:tab pos="452438" algn="l"/>
                <a:tab pos="717550" algn="l"/>
              </a:tabLst>
            </a:pPr>
            <a:r>
              <a:rPr lang="en-US" altLang="cs-CZ" sz="2000" i="1">
                <a:latin typeface="Times New Roman" panose="02020603050405020304" pitchFamily="18" charset="0"/>
                <a:cs typeface="Times New Roman" panose="02020603050405020304" pitchFamily="18" charset="0"/>
              </a:rPr>
              <a:t>TC</a:t>
            </a:r>
            <a:r>
              <a:rPr lang="en-US" altLang="cs-CZ" sz="2000">
                <a:latin typeface="Times New Roman" panose="02020603050405020304" pitchFamily="18" charset="0"/>
                <a:cs typeface="Times New Roman" panose="02020603050405020304" pitchFamily="18" charset="0"/>
              </a:rPr>
              <a:t> 	–	</a:t>
            </a:r>
            <a:r>
              <a:rPr lang="en-US" altLang="cs-CZ" sz="1600">
                <a:latin typeface="Arial" panose="020B0604020202020204" pitchFamily="34" charset="0"/>
                <a:cs typeface="Arial" panose="020B0604020202020204" pitchFamily="34" charset="0"/>
              </a:rPr>
              <a:t>total annual cost</a:t>
            </a:r>
          </a:p>
          <a:p>
            <a:pPr marR="0" lvl="0" defTabSz="914400" rtl="0" eaLnBrk="0" fontAlgn="base" latinLnBrk="0" hangingPunct="0">
              <a:lnSpc>
                <a:spcPct val="100000"/>
              </a:lnSpc>
              <a:spcBef>
                <a:spcPct val="0"/>
              </a:spcBef>
              <a:spcAft>
                <a:spcPct val="0"/>
              </a:spcAft>
              <a:buClrTx/>
              <a:buSzTx/>
              <a:tabLst>
                <a:tab pos="452438" algn="l"/>
                <a:tab pos="717550" algn="l"/>
              </a:tabLst>
            </a:pPr>
            <a:r>
              <a:rPr lang="en-US" altLang="cs-CZ" sz="2000" i="1">
                <a:latin typeface="Times New Roman" panose="02020603050405020304" pitchFamily="18" charset="0"/>
                <a:cs typeface="Times New Roman" panose="02020603050405020304" pitchFamily="18" charset="0"/>
              </a:rPr>
              <a:t>HC</a:t>
            </a:r>
            <a:r>
              <a:rPr lang="en-US" altLang="cs-CZ" sz="2000">
                <a:latin typeface="Times New Roman" panose="02020603050405020304" pitchFamily="18" charset="0"/>
                <a:cs typeface="Times New Roman" panose="02020603050405020304" pitchFamily="18" charset="0"/>
              </a:rPr>
              <a:t> 	–	</a:t>
            </a:r>
            <a:r>
              <a:rPr lang="en-US" altLang="cs-CZ" sz="1600">
                <a:latin typeface="Arial" panose="020B0604020202020204" pitchFamily="34" charset="0"/>
                <a:cs typeface="Arial" panose="020B0604020202020204" pitchFamily="34" charset="0"/>
              </a:rPr>
              <a:t>total annual holding cost</a:t>
            </a:r>
          </a:p>
          <a:p>
            <a:pPr defTabSz="914400" eaLnBrk="0" fontAlgn="base" hangingPunct="0">
              <a:spcBef>
                <a:spcPct val="0"/>
              </a:spcBef>
              <a:spcAft>
                <a:spcPct val="0"/>
              </a:spcAft>
              <a:tabLst>
                <a:tab pos="452438" algn="l"/>
                <a:tab pos="717550" algn="l"/>
              </a:tabLst>
            </a:pPr>
            <a:r>
              <a:rPr lang="en-US" altLang="cs-CZ" sz="2000" i="1">
                <a:latin typeface="Times New Roman" panose="02020603050405020304" pitchFamily="18" charset="0"/>
                <a:cs typeface="Times New Roman" panose="02020603050405020304" pitchFamily="18" charset="0"/>
              </a:rPr>
              <a:t>SC</a:t>
            </a:r>
            <a:r>
              <a:rPr lang="en-US" altLang="cs-CZ" sz="2000">
                <a:latin typeface="Times New Roman" panose="02020603050405020304" pitchFamily="18" charset="0"/>
                <a:cs typeface="Times New Roman" panose="02020603050405020304" pitchFamily="18" charset="0"/>
              </a:rPr>
              <a:t> 	–	</a:t>
            </a:r>
            <a:r>
              <a:rPr lang="en-US" altLang="cs-CZ" sz="1600">
                <a:latin typeface="Arial" panose="020B0604020202020204" pitchFamily="34" charset="0"/>
                <a:cs typeface="Arial" panose="020B0604020202020204" pitchFamily="34" charset="0"/>
              </a:rPr>
              <a:t>total annual setup cost</a:t>
            </a:r>
          </a:p>
          <a:p>
            <a:pPr defTabSz="914400" eaLnBrk="0" fontAlgn="base" hangingPunct="0">
              <a:spcBef>
                <a:spcPct val="0"/>
              </a:spcBef>
              <a:spcAft>
                <a:spcPct val="0"/>
              </a:spcAft>
              <a:tabLst>
                <a:tab pos="452438" algn="l"/>
                <a:tab pos="717550" algn="l"/>
              </a:tabLst>
            </a:pPr>
            <a:r>
              <a:rPr lang="en-US" altLang="cs-CZ" sz="2000" i="1">
                <a:latin typeface="Times New Roman" panose="02020603050405020304" pitchFamily="18" charset="0"/>
                <a:cs typeface="Times New Roman" panose="02020603050405020304" pitchFamily="18" charset="0"/>
              </a:rPr>
              <a:t>q</a:t>
            </a:r>
            <a:r>
              <a:rPr lang="en-US" altLang="cs-CZ" sz="2000" baseline="-25000">
                <a:latin typeface="Times New Roman" panose="02020603050405020304" pitchFamily="18" charset="0"/>
                <a:cs typeface="Times New Roman" panose="02020603050405020304" pitchFamily="18" charset="0"/>
              </a:rPr>
              <a:t>max</a:t>
            </a:r>
            <a:r>
              <a:rPr lang="en-US" altLang="cs-CZ" sz="2000">
                <a:latin typeface="Times New Roman" panose="02020603050405020304" pitchFamily="18" charset="0"/>
                <a:cs typeface="Times New Roman" panose="02020603050405020304" pitchFamily="18" charset="0"/>
              </a:rPr>
              <a:t> – m</a:t>
            </a:r>
            <a:r>
              <a:rPr lang="en-US" altLang="cs-CZ" sz="1600">
                <a:latin typeface="Arial" panose="020B0604020202020204" pitchFamily="34" charset="0"/>
                <a:cs typeface="Arial" panose="020B0604020202020204" pitchFamily="34" charset="0"/>
              </a:rPr>
              <a:t>aximum inventory level</a:t>
            </a:r>
          </a:p>
          <a:p>
            <a:pPr defTabSz="914400" eaLnBrk="0" fontAlgn="base" hangingPunct="0">
              <a:spcBef>
                <a:spcPct val="0"/>
              </a:spcBef>
              <a:spcAft>
                <a:spcPct val="0"/>
              </a:spcAft>
              <a:tabLst>
                <a:tab pos="452438" algn="l"/>
                <a:tab pos="717550" algn="l"/>
              </a:tabLst>
            </a:pPr>
            <a:r>
              <a:rPr lang="en-US" altLang="cs-CZ" sz="2000" i="1">
                <a:latin typeface="Times New Roman" panose="02020603050405020304" pitchFamily="18" charset="0"/>
                <a:cs typeface="Times New Roman" panose="02020603050405020304" pitchFamily="18" charset="0"/>
              </a:rPr>
              <a:t>q</a:t>
            </a:r>
            <a:r>
              <a:rPr lang="en-US" altLang="cs-CZ" sz="2000" baseline="-25000">
                <a:latin typeface="Times New Roman" panose="02020603050405020304" pitchFamily="18" charset="0"/>
                <a:cs typeface="Times New Roman" panose="02020603050405020304" pitchFamily="18" charset="0"/>
              </a:rPr>
              <a:t>avg</a:t>
            </a:r>
            <a:r>
              <a:rPr lang="en-US" altLang="cs-CZ" sz="2000">
                <a:latin typeface="Times New Roman" panose="02020603050405020304" pitchFamily="18" charset="0"/>
                <a:cs typeface="Times New Roman" panose="02020603050405020304" pitchFamily="18" charset="0"/>
              </a:rPr>
              <a:t> 	– </a:t>
            </a:r>
            <a:r>
              <a:rPr lang="en-US" altLang="cs-CZ" sz="1600">
                <a:latin typeface="Arial" panose="020B0604020202020204" pitchFamily="34" charset="0"/>
                <a:cs typeface="Arial" panose="020B0604020202020204" pitchFamily="34" charset="0"/>
              </a:rPr>
              <a:t>average inventory level</a:t>
            </a:r>
          </a:p>
        </p:txBody>
      </p:sp>
      <p:graphicFrame>
        <p:nvGraphicFramePr>
          <p:cNvPr id="11" name="Objekt 10">
            <a:extLst>
              <a:ext uri="{FF2B5EF4-FFF2-40B4-BE49-F238E27FC236}">
                <a16:creationId xmlns:a16="http://schemas.microsoft.com/office/drawing/2014/main" id="{20191CC6-2F44-4493-8EA2-30B7381B62B4}"/>
              </a:ext>
            </a:extLst>
          </p:cNvPr>
          <p:cNvGraphicFramePr>
            <a:graphicFrameLocks noChangeAspect="1"/>
          </p:cNvGraphicFramePr>
          <p:nvPr>
            <p:extLst>
              <p:ext uri="{D42A27DB-BD31-4B8C-83A1-F6EECF244321}">
                <p14:modId xmlns:p14="http://schemas.microsoft.com/office/powerpoint/2010/main" val="4111612688"/>
              </p:ext>
            </p:extLst>
          </p:nvPr>
        </p:nvGraphicFramePr>
        <p:xfrm>
          <a:off x="1246631" y="2042969"/>
          <a:ext cx="1624012" cy="307975"/>
        </p:xfrm>
        <a:graphic>
          <a:graphicData uri="http://schemas.openxmlformats.org/presentationml/2006/ole">
            <mc:AlternateContent xmlns:mc="http://schemas.openxmlformats.org/markup-compatibility/2006">
              <mc:Choice xmlns:v="urn:schemas-microsoft-com:vml" Requires="v">
                <p:oleObj name="Equation" r:id="rId2" imgW="939600" imgH="177480" progId="Equation.DSMT4">
                  <p:embed/>
                </p:oleObj>
              </mc:Choice>
              <mc:Fallback>
                <p:oleObj name="Equation" r:id="rId2" imgW="939600" imgH="177480" progId="Equation.DSMT4">
                  <p:embed/>
                  <p:pic>
                    <p:nvPicPr>
                      <p:cNvPr id="3" name="Objekt 2">
                        <a:extLst>
                          <a:ext uri="{FF2B5EF4-FFF2-40B4-BE49-F238E27FC236}">
                            <a16:creationId xmlns:a16="http://schemas.microsoft.com/office/drawing/2014/main" id="{743D9F39-AFA8-4D9E-B2C2-EF52A3EF0236}"/>
                          </a:ext>
                        </a:extLst>
                      </p:cNvPr>
                      <p:cNvPicPr>
                        <a:picLocks noChangeAspect="1" noChangeArrowheads="1"/>
                      </p:cNvPicPr>
                      <p:nvPr/>
                    </p:nvPicPr>
                    <p:blipFill>
                      <a:blip r:embed="rId3"/>
                      <a:srcRect/>
                      <a:stretch>
                        <a:fillRect/>
                      </a:stretch>
                    </p:blipFill>
                    <p:spPr bwMode="auto">
                      <a:xfrm>
                        <a:off x="1246631" y="2042969"/>
                        <a:ext cx="1624012"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kt 11">
            <a:extLst>
              <a:ext uri="{FF2B5EF4-FFF2-40B4-BE49-F238E27FC236}">
                <a16:creationId xmlns:a16="http://schemas.microsoft.com/office/drawing/2014/main" id="{4491B2A3-5713-4FC0-81A7-F4838471E0E9}"/>
              </a:ext>
            </a:extLst>
          </p:cNvPr>
          <p:cNvGraphicFramePr>
            <a:graphicFrameLocks noChangeAspect="1"/>
          </p:cNvGraphicFramePr>
          <p:nvPr>
            <p:extLst>
              <p:ext uri="{D42A27DB-BD31-4B8C-83A1-F6EECF244321}">
                <p14:modId xmlns:p14="http://schemas.microsoft.com/office/powerpoint/2010/main" val="3294481821"/>
              </p:ext>
            </p:extLst>
          </p:nvPr>
        </p:nvGraphicFramePr>
        <p:xfrm>
          <a:off x="1243598" y="4623259"/>
          <a:ext cx="712470" cy="712470"/>
        </p:xfrm>
        <a:graphic>
          <a:graphicData uri="http://schemas.openxmlformats.org/presentationml/2006/ole">
            <mc:AlternateContent xmlns:mc="http://schemas.openxmlformats.org/markup-compatibility/2006">
              <mc:Choice xmlns:v="urn:schemas-microsoft-com:vml" Requires="v">
                <p:oleObj name="Equation" r:id="rId4" imgW="419100" imgH="419100" progId="Equation.3">
                  <p:embed/>
                </p:oleObj>
              </mc:Choice>
              <mc:Fallback>
                <p:oleObj name="Equation" r:id="rId4" imgW="419100" imgH="419100" progId="Equation.3">
                  <p:embed/>
                  <p:pic>
                    <p:nvPicPr>
                      <p:cNvPr id="19" name="Objekt 18">
                        <a:extLst>
                          <a:ext uri="{FF2B5EF4-FFF2-40B4-BE49-F238E27FC236}">
                            <a16:creationId xmlns:a16="http://schemas.microsoft.com/office/drawing/2014/main" id="{49102EAF-0DDC-45BA-B722-8E15F367C8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3598" y="4623259"/>
                        <a:ext cx="712470" cy="7124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kt 13">
            <a:extLst>
              <a:ext uri="{FF2B5EF4-FFF2-40B4-BE49-F238E27FC236}">
                <a16:creationId xmlns:a16="http://schemas.microsoft.com/office/drawing/2014/main" id="{EF7DC6C6-6CAA-4877-BD79-250F94BF721A}"/>
              </a:ext>
            </a:extLst>
          </p:cNvPr>
          <p:cNvGraphicFramePr>
            <a:graphicFrameLocks noChangeAspect="1"/>
          </p:cNvGraphicFramePr>
          <p:nvPr>
            <p:extLst>
              <p:ext uri="{D42A27DB-BD31-4B8C-83A1-F6EECF244321}">
                <p14:modId xmlns:p14="http://schemas.microsoft.com/office/powerpoint/2010/main" val="3776328504"/>
              </p:ext>
            </p:extLst>
          </p:nvPr>
        </p:nvGraphicFramePr>
        <p:xfrm>
          <a:off x="1243598" y="5398364"/>
          <a:ext cx="1727200" cy="712788"/>
        </p:xfrm>
        <a:graphic>
          <a:graphicData uri="http://schemas.openxmlformats.org/presentationml/2006/ole">
            <mc:AlternateContent xmlns:mc="http://schemas.openxmlformats.org/markup-compatibility/2006">
              <mc:Choice xmlns:v="urn:schemas-microsoft-com:vml" Requires="v">
                <p:oleObj name="Equation" r:id="rId6" imgW="1015920" imgH="419040" progId="Equation.DSMT4">
                  <p:embed/>
                </p:oleObj>
              </mc:Choice>
              <mc:Fallback>
                <p:oleObj name="Equation" r:id="rId6" imgW="1015920" imgH="419040" progId="Equation.DSMT4">
                  <p:embed/>
                  <p:pic>
                    <p:nvPicPr>
                      <p:cNvPr id="21" name="Objekt 20">
                        <a:extLst>
                          <a:ext uri="{FF2B5EF4-FFF2-40B4-BE49-F238E27FC236}">
                            <a16:creationId xmlns:a16="http://schemas.microsoft.com/office/drawing/2014/main" id="{5270D574-F734-443A-8AA6-3FFD6F267A72}"/>
                          </a:ext>
                        </a:extLst>
                      </p:cNvPr>
                      <p:cNvPicPr>
                        <a:picLocks noChangeAspect="1" noChangeArrowheads="1"/>
                      </p:cNvPicPr>
                      <p:nvPr/>
                    </p:nvPicPr>
                    <p:blipFill>
                      <a:blip r:embed="rId7"/>
                      <a:srcRect/>
                      <a:stretch>
                        <a:fillRect/>
                      </a:stretch>
                    </p:blipFill>
                    <p:spPr bwMode="auto">
                      <a:xfrm>
                        <a:off x="1243598" y="5398364"/>
                        <a:ext cx="1727200" cy="712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kt 14">
            <a:extLst>
              <a:ext uri="{FF2B5EF4-FFF2-40B4-BE49-F238E27FC236}">
                <a16:creationId xmlns:a16="http://schemas.microsoft.com/office/drawing/2014/main" id="{7AD359D2-CDE5-4B95-97E6-CA10CB812E4A}"/>
              </a:ext>
            </a:extLst>
          </p:cNvPr>
          <p:cNvGraphicFramePr>
            <a:graphicFrameLocks noChangeAspect="1"/>
          </p:cNvGraphicFramePr>
          <p:nvPr>
            <p:extLst>
              <p:ext uri="{D42A27DB-BD31-4B8C-83A1-F6EECF244321}">
                <p14:modId xmlns:p14="http://schemas.microsoft.com/office/powerpoint/2010/main" val="471638563"/>
              </p:ext>
            </p:extLst>
          </p:nvPr>
        </p:nvGraphicFramePr>
        <p:xfrm>
          <a:off x="1246631" y="2447489"/>
          <a:ext cx="776288" cy="388937"/>
        </p:xfrm>
        <a:graphic>
          <a:graphicData uri="http://schemas.openxmlformats.org/presentationml/2006/ole">
            <mc:AlternateContent xmlns:mc="http://schemas.openxmlformats.org/markup-compatibility/2006">
              <mc:Choice xmlns:v="urn:schemas-microsoft-com:vml" Requires="v">
                <p:oleObj name="Equation" r:id="rId8" imgW="457200" imgH="228600" progId="Equation.DSMT4">
                  <p:embed/>
                </p:oleObj>
              </mc:Choice>
              <mc:Fallback>
                <p:oleObj name="Equation" r:id="rId8" imgW="457200" imgH="228600" progId="Equation.DSMT4">
                  <p:embed/>
                  <p:pic>
                    <p:nvPicPr>
                      <p:cNvPr id="2" name="Objekt 1">
                        <a:extLst>
                          <a:ext uri="{FF2B5EF4-FFF2-40B4-BE49-F238E27FC236}">
                            <a16:creationId xmlns:a16="http://schemas.microsoft.com/office/drawing/2014/main" id="{0091571D-B3E9-43B4-8E64-762F5EEDD3C5}"/>
                          </a:ext>
                        </a:extLst>
                      </p:cNvPr>
                      <p:cNvPicPr/>
                      <p:nvPr/>
                    </p:nvPicPr>
                    <p:blipFill>
                      <a:blip r:embed="rId9"/>
                      <a:stretch>
                        <a:fillRect/>
                      </a:stretch>
                    </p:blipFill>
                    <p:spPr>
                      <a:xfrm>
                        <a:off x="1246631" y="2447489"/>
                        <a:ext cx="776288" cy="388937"/>
                      </a:xfrm>
                      <a:prstGeom prst="rect">
                        <a:avLst/>
                      </a:prstGeom>
                    </p:spPr>
                  </p:pic>
                </p:oleObj>
              </mc:Fallback>
            </mc:AlternateContent>
          </a:graphicData>
        </a:graphic>
      </p:graphicFrame>
      <p:graphicFrame>
        <p:nvGraphicFramePr>
          <p:cNvPr id="16" name="Objekt 15">
            <a:extLst>
              <a:ext uri="{FF2B5EF4-FFF2-40B4-BE49-F238E27FC236}">
                <a16:creationId xmlns:a16="http://schemas.microsoft.com/office/drawing/2014/main" id="{E411A804-FA0B-4B4D-A480-82C1283F6E82}"/>
              </a:ext>
            </a:extLst>
          </p:cNvPr>
          <p:cNvGraphicFramePr>
            <a:graphicFrameLocks noChangeAspect="1"/>
          </p:cNvGraphicFramePr>
          <p:nvPr>
            <p:extLst>
              <p:ext uri="{D42A27DB-BD31-4B8C-83A1-F6EECF244321}">
                <p14:modId xmlns:p14="http://schemas.microsoft.com/office/powerpoint/2010/main" val="476313970"/>
              </p:ext>
            </p:extLst>
          </p:nvPr>
        </p:nvGraphicFramePr>
        <p:xfrm>
          <a:off x="1243598" y="3418746"/>
          <a:ext cx="2247900" cy="712787"/>
        </p:xfrm>
        <a:graphic>
          <a:graphicData uri="http://schemas.openxmlformats.org/presentationml/2006/ole">
            <mc:AlternateContent xmlns:mc="http://schemas.openxmlformats.org/markup-compatibility/2006">
              <mc:Choice xmlns:v="urn:schemas-microsoft-com:vml" Requires="v">
                <p:oleObj name="Equation" r:id="rId10" imgW="1320480" imgH="419040" progId="Equation.DSMT4">
                  <p:embed/>
                </p:oleObj>
              </mc:Choice>
              <mc:Fallback>
                <p:oleObj name="Equation" r:id="rId10" imgW="1320480" imgH="419040" progId="Equation.DSMT4">
                  <p:embed/>
                  <p:pic>
                    <p:nvPicPr>
                      <p:cNvPr id="5" name="Objekt 4">
                        <a:extLst>
                          <a:ext uri="{FF2B5EF4-FFF2-40B4-BE49-F238E27FC236}">
                            <a16:creationId xmlns:a16="http://schemas.microsoft.com/office/drawing/2014/main" id="{D553691D-567A-4131-869D-12B0985B92E6}"/>
                          </a:ext>
                        </a:extLst>
                      </p:cNvPr>
                      <p:cNvPicPr/>
                      <p:nvPr/>
                    </p:nvPicPr>
                    <p:blipFill>
                      <a:blip r:embed="rId11"/>
                      <a:stretch>
                        <a:fillRect/>
                      </a:stretch>
                    </p:blipFill>
                    <p:spPr>
                      <a:xfrm>
                        <a:off x="1243598" y="3418746"/>
                        <a:ext cx="2247900" cy="712787"/>
                      </a:xfrm>
                      <a:prstGeom prst="rect">
                        <a:avLst/>
                      </a:prstGeom>
                    </p:spPr>
                  </p:pic>
                </p:oleObj>
              </mc:Fallback>
            </mc:AlternateContent>
          </a:graphicData>
        </a:graphic>
      </p:graphicFrame>
      <p:graphicFrame>
        <p:nvGraphicFramePr>
          <p:cNvPr id="17" name="Objekt 16">
            <a:extLst>
              <a:ext uri="{FF2B5EF4-FFF2-40B4-BE49-F238E27FC236}">
                <a16:creationId xmlns:a16="http://schemas.microsoft.com/office/drawing/2014/main" id="{08576AD5-9679-4A8F-8302-A88BE70E7569}"/>
              </a:ext>
            </a:extLst>
          </p:cNvPr>
          <p:cNvGraphicFramePr>
            <a:graphicFrameLocks noChangeAspect="1"/>
          </p:cNvGraphicFramePr>
          <p:nvPr>
            <p:extLst>
              <p:ext uri="{D42A27DB-BD31-4B8C-83A1-F6EECF244321}">
                <p14:modId xmlns:p14="http://schemas.microsoft.com/office/powerpoint/2010/main" val="1048483747"/>
              </p:ext>
            </p:extLst>
          </p:nvPr>
        </p:nvGraphicFramePr>
        <p:xfrm>
          <a:off x="1243598" y="2765436"/>
          <a:ext cx="3740150" cy="712788"/>
        </p:xfrm>
        <a:graphic>
          <a:graphicData uri="http://schemas.openxmlformats.org/presentationml/2006/ole">
            <mc:AlternateContent xmlns:mc="http://schemas.openxmlformats.org/markup-compatibility/2006">
              <mc:Choice xmlns:v="urn:schemas-microsoft-com:vml" Requires="v">
                <p:oleObj name="Equation" r:id="rId12" imgW="2197080" imgH="419040" progId="Equation.DSMT4">
                  <p:embed/>
                </p:oleObj>
              </mc:Choice>
              <mc:Fallback>
                <p:oleObj name="Equation" r:id="rId12" imgW="2197080" imgH="419040" progId="Equation.DSMT4">
                  <p:embed/>
                  <p:pic>
                    <p:nvPicPr>
                      <p:cNvPr id="18" name="Objekt 17">
                        <a:extLst>
                          <a:ext uri="{FF2B5EF4-FFF2-40B4-BE49-F238E27FC236}">
                            <a16:creationId xmlns:a16="http://schemas.microsoft.com/office/drawing/2014/main" id="{C3A3B66E-1B29-4AEF-8AD0-71976355950F}"/>
                          </a:ext>
                        </a:extLst>
                      </p:cNvPr>
                      <p:cNvPicPr/>
                      <p:nvPr/>
                    </p:nvPicPr>
                    <p:blipFill>
                      <a:blip r:embed="rId13"/>
                      <a:stretch>
                        <a:fillRect/>
                      </a:stretch>
                    </p:blipFill>
                    <p:spPr>
                      <a:xfrm>
                        <a:off x="1243598" y="2765436"/>
                        <a:ext cx="3740150" cy="712788"/>
                      </a:xfrm>
                      <a:prstGeom prst="rect">
                        <a:avLst/>
                      </a:prstGeom>
                    </p:spPr>
                  </p:pic>
                </p:oleObj>
              </mc:Fallback>
            </mc:AlternateContent>
          </a:graphicData>
        </a:graphic>
      </p:graphicFrame>
      <p:graphicFrame>
        <p:nvGraphicFramePr>
          <p:cNvPr id="18" name="Objekt 17">
            <a:extLst>
              <a:ext uri="{FF2B5EF4-FFF2-40B4-BE49-F238E27FC236}">
                <a16:creationId xmlns:a16="http://schemas.microsoft.com/office/drawing/2014/main" id="{3291196C-3BA4-4566-8A2B-4727DE130720}"/>
              </a:ext>
            </a:extLst>
          </p:cNvPr>
          <p:cNvGraphicFramePr>
            <a:graphicFrameLocks noChangeAspect="1"/>
          </p:cNvGraphicFramePr>
          <p:nvPr>
            <p:extLst>
              <p:ext uri="{D42A27DB-BD31-4B8C-83A1-F6EECF244321}">
                <p14:modId xmlns:p14="http://schemas.microsoft.com/office/powerpoint/2010/main" val="1553495048"/>
              </p:ext>
            </p:extLst>
          </p:nvPr>
        </p:nvGraphicFramePr>
        <p:xfrm>
          <a:off x="1243598" y="4161016"/>
          <a:ext cx="2759530" cy="728596"/>
        </p:xfrm>
        <a:graphic>
          <a:graphicData uri="http://schemas.openxmlformats.org/presentationml/2006/ole">
            <mc:AlternateContent xmlns:mc="http://schemas.openxmlformats.org/markup-compatibility/2006">
              <mc:Choice xmlns:v="urn:schemas-microsoft-com:vml" Requires="v">
                <p:oleObj name="Equation" r:id="rId14" imgW="1623253" imgH="428586" progId="Equation.DSMT4">
                  <p:embed/>
                </p:oleObj>
              </mc:Choice>
              <mc:Fallback>
                <p:oleObj name="Equation" r:id="rId14" imgW="1623253" imgH="428586" progId="Equation.DSMT4">
                  <p:embed/>
                  <p:pic>
                    <p:nvPicPr>
                      <p:cNvPr id="7" name="Objekt 6">
                        <a:extLst>
                          <a:ext uri="{FF2B5EF4-FFF2-40B4-BE49-F238E27FC236}">
                            <a16:creationId xmlns:a16="http://schemas.microsoft.com/office/drawing/2014/main" id="{50C2B85E-45B0-4B28-9278-DF59837998F4}"/>
                          </a:ext>
                        </a:extLst>
                      </p:cNvPr>
                      <p:cNvPicPr/>
                      <p:nvPr/>
                    </p:nvPicPr>
                    <p:blipFill>
                      <a:blip r:embed="rId15"/>
                      <a:stretch>
                        <a:fillRect/>
                      </a:stretch>
                    </p:blipFill>
                    <p:spPr>
                      <a:xfrm>
                        <a:off x="1243598" y="4161016"/>
                        <a:ext cx="2759530" cy="728596"/>
                      </a:xfrm>
                      <a:prstGeom prst="rect">
                        <a:avLst/>
                      </a:prstGeom>
                    </p:spPr>
                  </p:pic>
                </p:oleObj>
              </mc:Fallback>
            </mc:AlternateContent>
          </a:graphicData>
        </a:graphic>
      </p:graphicFrame>
      <p:graphicFrame>
        <p:nvGraphicFramePr>
          <p:cNvPr id="19" name="Objekt 18">
            <a:extLst>
              <a:ext uri="{FF2B5EF4-FFF2-40B4-BE49-F238E27FC236}">
                <a16:creationId xmlns:a16="http://schemas.microsoft.com/office/drawing/2014/main" id="{F118DEEA-4BE2-497B-9C9F-56E73C1164CD}"/>
              </a:ext>
            </a:extLst>
          </p:cNvPr>
          <p:cNvGraphicFramePr>
            <a:graphicFrameLocks noChangeAspect="1"/>
          </p:cNvGraphicFramePr>
          <p:nvPr>
            <p:extLst>
              <p:ext uri="{D42A27DB-BD31-4B8C-83A1-F6EECF244321}">
                <p14:modId xmlns:p14="http://schemas.microsoft.com/office/powerpoint/2010/main" val="2691210453"/>
              </p:ext>
            </p:extLst>
          </p:nvPr>
        </p:nvGraphicFramePr>
        <p:xfrm>
          <a:off x="3721099" y="5178736"/>
          <a:ext cx="3052800" cy="776924"/>
        </p:xfrm>
        <a:graphic>
          <a:graphicData uri="http://schemas.openxmlformats.org/presentationml/2006/ole">
            <mc:AlternateContent xmlns:mc="http://schemas.openxmlformats.org/markup-compatibility/2006">
              <mc:Choice xmlns:v="urn:schemas-microsoft-com:vml" Requires="v">
                <p:oleObj name="Equation" r:id="rId16" imgW="1651762" imgH="457014" progId="Equation.DSMT4">
                  <p:embed/>
                </p:oleObj>
              </mc:Choice>
              <mc:Fallback>
                <p:oleObj name="Equation" r:id="rId16" imgW="1651762" imgH="457014" progId="Equation.DSMT4">
                  <p:embed/>
                  <p:pic>
                    <p:nvPicPr>
                      <p:cNvPr id="8" name="Objekt 7">
                        <a:extLst>
                          <a:ext uri="{FF2B5EF4-FFF2-40B4-BE49-F238E27FC236}">
                            <a16:creationId xmlns:a16="http://schemas.microsoft.com/office/drawing/2014/main" id="{9BF06FDF-ACE6-471B-A24F-4D4F89F2C150}"/>
                          </a:ext>
                        </a:extLst>
                      </p:cNvPr>
                      <p:cNvPicPr/>
                      <p:nvPr/>
                    </p:nvPicPr>
                    <p:blipFill>
                      <a:blip r:embed="rId17"/>
                      <a:stretch>
                        <a:fillRect/>
                      </a:stretch>
                    </p:blipFill>
                    <p:spPr>
                      <a:xfrm>
                        <a:off x="3721099" y="5178736"/>
                        <a:ext cx="3052800" cy="776924"/>
                      </a:xfrm>
                      <a:prstGeom prst="rect">
                        <a:avLst/>
                      </a:prstGeom>
                      <a:ln>
                        <a:solidFill>
                          <a:srgbClr val="000000"/>
                        </a:solidFill>
                      </a:ln>
                    </p:spPr>
                  </p:pic>
                </p:oleObj>
              </mc:Fallback>
            </mc:AlternateContent>
          </a:graphicData>
        </a:graphic>
      </p:graphicFrame>
    </p:spTree>
    <p:extLst>
      <p:ext uri="{BB962C8B-B14F-4D97-AF65-F5344CB8AC3E}">
        <p14:creationId xmlns:p14="http://schemas.microsoft.com/office/powerpoint/2010/main" val="1897779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14</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Linear Programming</a:t>
            </a:r>
          </a:p>
          <a:p>
            <a:endParaRPr lang="en-US"/>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Solution</a:t>
            </a:r>
          </a:p>
          <a:p>
            <a:pPr lvl="1">
              <a:lnSpc>
                <a:spcPct val="110000"/>
              </a:lnSpc>
            </a:pPr>
            <a:r>
              <a:rPr lang="en-US" dirty="0"/>
              <a:t>Results </a:t>
            </a:r>
            <a:r>
              <a:rPr lang="en-US" dirty="0">
                <a:solidFill>
                  <a:srgbClr val="4BA82E"/>
                </a:solidFill>
              </a:rPr>
              <a:t>Interpretation</a:t>
            </a:r>
            <a:r>
              <a:rPr lang="en-US" dirty="0"/>
              <a:t> – explanation of values to the others (e.g. client).</a:t>
            </a:r>
          </a:p>
          <a:p>
            <a:pPr lvl="1">
              <a:lnSpc>
                <a:spcPct val="110000"/>
              </a:lnSpc>
            </a:pPr>
            <a:r>
              <a:rPr lang="en-US" dirty="0"/>
              <a:t>Model </a:t>
            </a:r>
            <a:r>
              <a:rPr lang="en-US" dirty="0">
                <a:solidFill>
                  <a:srgbClr val="4BA82E"/>
                </a:solidFill>
              </a:rPr>
              <a:t>Verification</a:t>
            </a:r>
            <a:r>
              <a:rPr lang="en-US" dirty="0"/>
              <a:t> – comparison of the mathematical model with the conceptual model.</a:t>
            </a:r>
          </a:p>
          <a:p>
            <a:pPr lvl="1">
              <a:lnSpc>
                <a:spcPct val="110000"/>
              </a:lnSpc>
            </a:pPr>
            <a:r>
              <a:rPr lang="en-US" dirty="0"/>
              <a:t>Model </a:t>
            </a:r>
            <a:r>
              <a:rPr lang="en-US" dirty="0">
                <a:solidFill>
                  <a:srgbClr val="4BA82E"/>
                </a:solidFill>
              </a:rPr>
              <a:t>Validation</a:t>
            </a:r>
            <a:r>
              <a:rPr lang="en-US" dirty="0"/>
              <a:t> – comparison of results with the real expectations.</a:t>
            </a:r>
          </a:p>
          <a:p>
            <a:pPr lvl="1">
              <a:lnSpc>
                <a:spcPct val="110000"/>
              </a:lnSpc>
            </a:pPr>
            <a:r>
              <a:rPr lang="en-US" dirty="0">
                <a:solidFill>
                  <a:srgbClr val="4BA82E"/>
                </a:solidFill>
              </a:rPr>
              <a:t>Sensitivity</a:t>
            </a:r>
            <a:r>
              <a:rPr lang="en-US" dirty="0"/>
              <a:t> </a:t>
            </a:r>
            <a:r>
              <a:rPr lang="en-US" dirty="0">
                <a:solidFill>
                  <a:srgbClr val="4BA82E"/>
                </a:solidFill>
              </a:rPr>
              <a:t>Analysis</a:t>
            </a:r>
            <a:r>
              <a:rPr lang="en-US" dirty="0"/>
              <a:t> – examination of the impact of changes in inputs on outputs.</a:t>
            </a:r>
          </a:p>
          <a:p>
            <a:pPr marL="285750" lvl="0" indent="-285750">
              <a:lnSpc>
                <a:spcPct val="110000"/>
              </a:lnSpc>
              <a:buFont typeface="Wingdings" panose="05000000000000000000" pitchFamily="2" charset="2"/>
              <a:buChar char="§"/>
            </a:pPr>
            <a:r>
              <a:rPr lang="en-US" b="1" dirty="0"/>
              <a:t>Implementation</a:t>
            </a:r>
            <a:endParaRPr lang="en-US" dirty="0"/>
          </a:p>
          <a:p>
            <a:pPr lvl="1">
              <a:lnSpc>
                <a:spcPct val="110000"/>
              </a:lnSpc>
            </a:pPr>
            <a:r>
              <a:rPr lang="en-US" dirty="0">
                <a:solidFill>
                  <a:srgbClr val="4BA82E"/>
                </a:solidFill>
              </a:rPr>
              <a:t>Use</a:t>
            </a:r>
            <a:r>
              <a:rPr lang="en-US" dirty="0"/>
              <a:t> of results in </a:t>
            </a:r>
            <a:r>
              <a:rPr lang="en-US" dirty="0">
                <a:solidFill>
                  <a:srgbClr val="4BA82E"/>
                </a:solidFill>
              </a:rPr>
              <a:t>real</a:t>
            </a:r>
            <a:r>
              <a:rPr lang="en-US" dirty="0"/>
              <a:t> syst</a:t>
            </a:r>
            <a:r>
              <a:rPr lang="cs-CZ" dirty="0"/>
              <a:t>e</a:t>
            </a:r>
            <a:r>
              <a:rPr lang="en-US" dirty="0"/>
              <a:t>m.</a:t>
            </a:r>
          </a:p>
          <a:p>
            <a:pPr marL="285750" lvl="0" indent="-285750">
              <a:lnSpc>
                <a:spcPct val="110000"/>
              </a:lnSpc>
              <a:buFont typeface="Wingdings" panose="05000000000000000000" pitchFamily="2" charset="2"/>
              <a:buChar char="§"/>
            </a:pPr>
            <a:r>
              <a:rPr lang="en-US" b="1" dirty="0"/>
              <a:t>Special situations of LP problems</a:t>
            </a:r>
          </a:p>
          <a:p>
            <a:pPr lvl="1">
              <a:lnSpc>
                <a:spcPct val="110000"/>
              </a:lnSpc>
            </a:pPr>
            <a:r>
              <a:rPr lang="en-US" dirty="0">
                <a:solidFill>
                  <a:srgbClr val="4BA82E"/>
                </a:solidFill>
              </a:rPr>
              <a:t>Unique</a:t>
            </a:r>
            <a:r>
              <a:rPr lang="en-US" dirty="0"/>
              <a:t> optimal solution.</a:t>
            </a:r>
          </a:p>
          <a:p>
            <a:pPr lvl="1">
              <a:lnSpc>
                <a:spcPct val="110000"/>
              </a:lnSpc>
            </a:pPr>
            <a:r>
              <a:rPr lang="en-US" dirty="0">
                <a:solidFill>
                  <a:srgbClr val="4BA82E"/>
                </a:solidFill>
              </a:rPr>
              <a:t>Multiple</a:t>
            </a:r>
            <a:r>
              <a:rPr lang="en-US" dirty="0"/>
              <a:t> optimal solution.</a:t>
            </a:r>
          </a:p>
          <a:p>
            <a:pPr lvl="1">
              <a:lnSpc>
                <a:spcPct val="110000"/>
              </a:lnSpc>
            </a:pPr>
            <a:r>
              <a:rPr lang="en-US" dirty="0">
                <a:solidFill>
                  <a:srgbClr val="4BA82E"/>
                </a:solidFill>
              </a:rPr>
              <a:t>No</a:t>
            </a:r>
            <a:r>
              <a:rPr lang="en-US" dirty="0"/>
              <a:t> </a:t>
            </a:r>
            <a:r>
              <a:rPr lang="en-US" dirty="0">
                <a:solidFill>
                  <a:srgbClr val="4BA82E"/>
                </a:solidFill>
              </a:rPr>
              <a:t>optimal</a:t>
            </a:r>
            <a:r>
              <a:rPr lang="en-US" dirty="0"/>
              <a:t> solution.</a:t>
            </a:r>
          </a:p>
          <a:p>
            <a:pPr lvl="1">
              <a:lnSpc>
                <a:spcPct val="110000"/>
              </a:lnSpc>
            </a:pPr>
            <a:r>
              <a:rPr lang="en-US" dirty="0">
                <a:solidFill>
                  <a:srgbClr val="4BA82E"/>
                </a:solidFill>
              </a:rPr>
              <a:t>No</a:t>
            </a:r>
            <a:r>
              <a:rPr lang="en-US" dirty="0"/>
              <a:t> </a:t>
            </a:r>
            <a:r>
              <a:rPr lang="en-US" dirty="0">
                <a:solidFill>
                  <a:srgbClr val="4BA82E"/>
                </a:solidFill>
              </a:rPr>
              <a:t>feasible</a:t>
            </a:r>
            <a:r>
              <a:rPr lang="en-US" dirty="0"/>
              <a:t> solution.	</a:t>
            </a:r>
          </a:p>
          <a:p>
            <a:pPr marL="285750" lvl="0" indent="-285750">
              <a:lnSpc>
                <a:spcPct val="110000"/>
              </a:lnSpc>
              <a:buFont typeface="Wingdings" panose="05000000000000000000" pitchFamily="2" charset="2"/>
              <a:buChar char="§"/>
            </a:pPr>
            <a:endParaRPr lang="en-US" dirty="0"/>
          </a:p>
          <a:p>
            <a:pPr marL="285750" lvl="0" indent="-285750">
              <a:lnSpc>
                <a:spcPct val="110000"/>
              </a:lnSpc>
              <a:buFont typeface="Wingdings" panose="05000000000000000000" pitchFamily="2" charset="2"/>
              <a:buChar char="§"/>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Introduction</a:t>
            </a:r>
          </a:p>
        </p:txBody>
      </p:sp>
    </p:spTree>
    <p:extLst>
      <p:ext uri="{BB962C8B-B14F-4D97-AF65-F5344CB8AC3E}">
        <p14:creationId xmlns:p14="http://schemas.microsoft.com/office/powerpoint/2010/main" val="220482954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140</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Inventory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Optimum lot size</a:t>
            </a:r>
          </a:p>
          <a:p>
            <a:pPr marL="895350" lvl="1" indent="-285750"/>
            <a:endParaRPr lang="en-US" b="1"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Economic Production Lot Size Model (Production Order Quantity Model)</a:t>
            </a:r>
          </a:p>
        </p:txBody>
      </p:sp>
      <p:graphicFrame>
        <p:nvGraphicFramePr>
          <p:cNvPr id="20" name="Objekt 19">
            <a:extLst>
              <a:ext uri="{FF2B5EF4-FFF2-40B4-BE49-F238E27FC236}">
                <a16:creationId xmlns:a16="http://schemas.microsoft.com/office/drawing/2014/main" id="{31605A5C-90BF-4F07-A4E0-3D533AFB5D99}"/>
              </a:ext>
            </a:extLst>
          </p:cNvPr>
          <p:cNvGraphicFramePr>
            <a:graphicFrameLocks noChangeAspect="1"/>
          </p:cNvGraphicFramePr>
          <p:nvPr>
            <p:extLst>
              <p:ext uri="{D42A27DB-BD31-4B8C-83A1-F6EECF244321}">
                <p14:modId xmlns:p14="http://schemas.microsoft.com/office/powerpoint/2010/main" val="1557505739"/>
              </p:ext>
            </p:extLst>
          </p:nvPr>
        </p:nvGraphicFramePr>
        <p:xfrm>
          <a:off x="1173671" y="2963086"/>
          <a:ext cx="3022600" cy="712787"/>
        </p:xfrm>
        <a:graphic>
          <a:graphicData uri="http://schemas.openxmlformats.org/presentationml/2006/ole">
            <mc:AlternateContent xmlns:mc="http://schemas.openxmlformats.org/markup-compatibility/2006">
              <mc:Choice xmlns:v="urn:schemas-microsoft-com:vml" Requires="v">
                <p:oleObj name="Equation" r:id="rId2" imgW="1777680" imgH="419040" progId="Equation.DSMT4">
                  <p:embed/>
                </p:oleObj>
              </mc:Choice>
              <mc:Fallback>
                <p:oleObj name="Equation" r:id="rId2" imgW="1777680" imgH="419040" progId="Equation.DSMT4">
                  <p:embed/>
                  <p:pic>
                    <p:nvPicPr>
                      <p:cNvPr id="5" name="Objekt 4">
                        <a:extLst>
                          <a:ext uri="{FF2B5EF4-FFF2-40B4-BE49-F238E27FC236}">
                            <a16:creationId xmlns:a16="http://schemas.microsoft.com/office/drawing/2014/main" id="{4C3528B8-71A9-48D5-9910-826AFF3FDBED}"/>
                          </a:ext>
                        </a:extLst>
                      </p:cNvPr>
                      <p:cNvPicPr>
                        <a:picLocks noChangeAspect="1" noChangeArrowheads="1"/>
                      </p:cNvPicPr>
                      <p:nvPr/>
                    </p:nvPicPr>
                    <p:blipFill>
                      <a:blip r:embed="rId3"/>
                      <a:srcRect/>
                      <a:stretch>
                        <a:fillRect/>
                      </a:stretch>
                    </p:blipFill>
                    <p:spPr bwMode="auto">
                      <a:xfrm>
                        <a:off x="1173671" y="2963086"/>
                        <a:ext cx="3022600" cy="712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kt 20">
            <a:extLst>
              <a:ext uri="{FF2B5EF4-FFF2-40B4-BE49-F238E27FC236}">
                <a16:creationId xmlns:a16="http://schemas.microsoft.com/office/drawing/2014/main" id="{3BE27327-8EC1-4951-A6E2-77F5D9422DCF}"/>
              </a:ext>
            </a:extLst>
          </p:cNvPr>
          <p:cNvGraphicFramePr>
            <a:graphicFrameLocks noChangeAspect="1"/>
          </p:cNvGraphicFramePr>
          <p:nvPr>
            <p:extLst>
              <p:ext uri="{D42A27DB-BD31-4B8C-83A1-F6EECF244321}">
                <p14:modId xmlns:p14="http://schemas.microsoft.com/office/powerpoint/2010/main" val="4081807611"/>
              </p:ext>
            </p:extLst>
          </p:nvPr>
        </p:nvGraphicFramePr>
        <p:xfrm>
          <a:off x="1198568" y="2070744"/>
          <a:ext cx="3711575" cy="711200"/>
        </p:xfrm>
        <a:graphic>
          <a:graphicData uri="http://schemas.openxmlformats.org/presentationml/2006/ole">
            <mc:AlternateContent xmlns:mc="http://schemas.openxmlformats.org/markup-compatibility/2006">
              <mc:Choice xmlns:v="urn:schemas-microsoft-com:vml" Requires="v">
                <p:oleObj name="Equation" r:id="rId4" imgW="2184120" imgH="419040" progId="Equation.DSMT4">
                  <p:embed/>
                </p:oleObj>
              </mc:Choice>
              <mc:Fallback>
                <p:oleObj name="Equation" r:id="rId4" imgW="2184120" imgH="419040" progId="Equation.DSMT4">
                  <p:embed/>
                  <p:pic>
                    <p:nvPicPr>
                      <p:cNvPr id="3" name="Objekt 2">
                        <a:extLst>
                          <a:ext uri="{FF2B5EF4-FFF2-40B4-BE49-F238E27FC236}">
                            <a16:creationId xmlns:a16="http://schemas.microsoft.com/office/drawing/2014/main" id="{6B8213FA-2217-45E4-A1CF-0932545C2DB9}"/>
                          </a:ext>
                        </a:extLst>
                      </p:cNvPr>
                      <p:cNvPicPr/>
                      <p:nvPr/>
                    </p:nvPicPr>
                    <p:blipFill>
                      <a:blip r:embed="rId5"/>
                      <a:stretch>
                        <a:fillRect/>
                      </a:stretch>
                    </p:blipFill>
                    <p:spPr>
                      <a:xfrm>
                        <a:off x="1198568" y="2070744"/>
                        <a:ext cx="3711575" cy="711200"/>
                      </a:xfrm>
                      <a:prstGeom prst="rect">
                        <a:avLst/>
                      </a:prstGeom>
                    </p:spPr>
                  </p:pic>
                </p:oleObj>
              </mc:Fallback>
            </mc:AlternateContent>
          </a:graphicData>
        </a:graphic>
      </p:graphicFrame>
      <p:graphicFrame>
        <p:nvGraphicFramePr>
          <p:cNvPr id="22" name="Objekt 21">
            <a:extLst>
              <a:ext uri="{FF2B5EF4-FFF2-40B4-BE49-F238E27FC236}">
                <a16:creationId xmlns:a16="http://schemas.microsoft.com/office/drawing/2014/main" id="{BE97E3A7-471C-4C0C-85B1-0D53EA747482}"/>
              </a:ext>
            </a:extLst>
          </p:cNvPr>
          <p:cNvGraphicFramePr>
            <a:graphicFrameLocks noChangeAspect="1"/>
          </p:cNvGraphicFramePr>
          <p:nvPr>
            <p:extLst>
              <p:ext uri="{D42A27DB-BD31-4B8C-83A1-F6EECF244321}">
                <p14:modId xmlns:p14="http://schemas.microsoft.com/office/powerpoint/2010/main" val="3846431305"/>
              </p:ext>
            </p:extLst>
          </p:nvPr>
        </p:nvGraphicFramePr>
        <p:xfrm>
          <a:off x="1198568" y="3859894"/>
          <a:ext cx="2223943" cy="825253"/>
        </p:xfrm>
        <a:graphic>
          <a:graphicData uri="http://schemas.openxmlformats.org/presentationml/2006/ole">
            <mc:AlternateContent xmlns:mc="http://schemas.openxmlformats.org/markup-compatibility/2006">
              <mc:Choice xmlns:v="urn:schemas-microsoft-com:vml" Requires="v">
                <p:oleObj name="Equation" r:id="rId6" imgW="1308202" imgH="485443" progId="Equation.DSMT4">
                  <p:embed/>
                </p:oleObj>
              </mc:Choice>
              <mc:Fallback>
                <p:oleObj name="Equation" r:id="rId6" imgW="1308202" imgH="485443" progId="Equation.DSMT4">
                  <p:embed/>
                  <p:pic>
                    <p:nvPicPr>
                      <p:cNvPr id="6" name="Objekt 5">
                        <a:extLst>
                          <a:ext uri="{FF2B5EF4-FFF2-40B4-BE49-F238E27FC236}">
                            <a16:creationId xmlns:a16="http://schemas.microsoft.com/office/drawing/2014/main" id="{0C21E6A6-8143-4D7E-A867-B862F64ABE21}"/>
                          </a:ext>
                        </a:extLst>
                      </p:cNvPr>
                      <p:cNvPicPr/>
                      <p:nvPr/>
                    </p:nvPicPr>
                    <p:blipFill>
                      <a:blip r:embed="rId7"/>
                      <a:stretch>
                        <a:fillRect/>
                      </a:stretch>
                    </p:blipFill>
                    <p:spPr>
                      <a:xfrm>
                        <a:off x="1198568" y="3859894"/>
                        <a:ext cx="2223943" cy="825253"/>
                      </a:xfrm>
                      <a:prstGeom prst="rect">
                        <a:avLst/>
                      </a:prstGeom>
                      <a:ln>
                        <a:solidFill>
                          <a:srgbClr val="000000"/>
                        </a:solidFill>
                      </a:ln>
                    </p:spPr>
                  </p:pic>
                </p:oleObj>
              </mc:Fallback>
            </mc:AlternateContent>
          </a:graphicData>
        </a:graphic>
      </p:graphicFrame>
      <p:graphicFrame>
        <p:nvGraphicFramePr>
          <p:cNvPr id="23" name="Objekt 22">
            <a:extLst>
              <a:ext uri="{FF2B5EF4-FFF2-40B4-BE49-F238E27FC236}">
                <a16:creationId xmlns:a16="http://schemas.microsoft.com/office/drawing/2014/main" id="{1B8D664F-35B3-4E5F-9A49-FC2C699013C3}"/>
              </a:ext>
            </a:extLst>
          </p:cNvPr>
          <p:cNvGraphicFramePr>
            <a:graphicFrameLocks noChangeAspect="1"/>
          </p:cNvGraphicFramePr>
          <p:nvPr>
            <p:extLst>
              <p:ext uri="{D42A27DB-BD31-4B8C-83A1-F6EECF244321}">
                <p14:modId xmlns:p14="http://schemas.microsoft.com/office/powerpoint/2010/main" val="88755104"/>
              </p:ext>
            </p:extLst>
          </p:nvPr>
        </p:nvGraphicFramePr>
        <p:xfrm>
          <a:off x="1198568" y="4972965"/>
          <a:ext cx="6963855" cy="825253"/>
        </p:xfrm>
        <a:graphic>
          <a:graphicData uri="http://schemas.openxmlformats.org/presentationml/2006/ole">
            <mc:AlternateContent xmlns:mc="http://schemas.openxmlformats.org/markup-compatibility/2006">
              <mc:Choice xmlns:v="urn:schemas-microsoft-com:vml" Requires="v">
                <p:oleObj name="Equation" r:id="rId8" imgW="4096385" imgH="485443" progId="Equation.DSMT4">
                  <p:embed/>
                </p:oleObj>
              </mc:Choice>
              <mc:Fallback>
                <p:oleObj name="Equation" r:id="rId8" imgW="4096385" imgH="485443" progId="Equation.DSMT4">
                  <p:embed/>
                  <p:pic>
                    <p:nvPicPr>
                      <p:cNvPr id="7" name="Objekt 6">
                        <a:extLst>
                          <a:ext uri="{FF2B5EF4-FFF2-40B4-BE49-F238E27FC236}">
                            <a16:creationId xmlns:a16="http://schemas.microsoft.com/office/drawing/2014/main" id="{057C2297-2BA5-405D-9A62-D6B0F1F1AC0C}"/>
                          </a:ext>
                        </a:extLst>
                      </p:cNvPr>
                      <p:cNvPicPr/>
                      <p:nvPr/>
                    </p:nvPicPr>
                    <p:blipFill>
                      <a:blip r:embed="rId9"/>
                      <a:stretch>
                        <a:fillRect/>
                      </a:stretch>
                    </p:blipFill>
                    <p:spPr>
                      <a:xfrm>
                        <a:off x="1198568" y="4972965"/>
                        <a:ext cx="6963855" cy="825253"/>
                      </a:xfrm>
                      <a:prstGeom prst="rect">
                        <a:avLst/>
                      </a:prstGeom>
                    </p:spPr>
                  </p:pic>
                </p:oleObj>
              </mc:Fallback>
            </mc:AlternateContent>
          </a:graphicData>
        </a:graphic>
      </p:graphicFrame>
    </p:spTree>
    <p:extLst>
      <p:ext uri="{BB962C8B-B14F-4D97-AF65-F5344CB8AC3E}">
        <p14:creationId xmlns:p14="http://schemas.microsoft.com/office/powerpoint/2010/main" val="158809612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141</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Inventory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Optimum total annual cost</a:t>
            </a:r>
          </a:p>
          <a:p>
            <a:pPr marL="895350" lvl="1" indent="-285750"/>
            <a:endParaRPr lang="en-US" b="1"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Economic Production Lot Size Model (Production Order Quantity Model)</a:t>
            </a:r>
          </a:p>
        </p:txBody>
      </p:sp>
      <p:graphicFrame>
        <p:nvGraphicFramePr>
          <p:cNvPr id="11" name="Objekt 10">
            <a:extLst>
              <a:ext uri="{FF2B5EF4-FFF2-40B4-BE49-F238E27FC236}">
                <a16:creationId xmlns:a16="http://schemas.microsoft.com/office/drawing/2014/main" id="{9B263D8C-6D19-4F7B-9E37-96B6948E4C46}"/>
              </a:ext>
            </a:extLst>
          </p:cNvPr>
          <p:cNvGraphicFramePr>
            <a:graphicFrameLocks noChangeAspect="1"/>
          </p:cNvGraphicFramePr>
          <p:nvPr>
            <p:extLst>
              <p:ext uri="{D42A27DB-BD31-4B8C-83A1-F6EECF244321}">
                <p14:modId xmlns:p14="http://schemas.microsoft.com/office/powerpoint/2010/main" val="3153857493"/>
              </p:ext>
            </p:extLst>
          </p:nvPr>
        </p:nvGraphicFramePr>
        <p:xfrm>
          <a:off x="1227824" y="2285390"/>
          <a:ext cx="2581001" cy="792831"/>
        </p:xfrm>
        <a:graphic>
          <a:graphicData uri="http://schemas.openxmlformats.org/presentationml/2006/ole">
            <mc:AlternateContent xmlns:mc="http://schemas.openxmlformats.org/markup-compatibility/2006">
              <mc:Choice xmlns:v="urn:schemas-microsoft-com:vml" Requires="v">
                <p:oleObj name="Equation" r:id="rId2" imgW="1518236" imgH="466371" progId="Equation.DSMT4">
                  <p:embed/>
                </p:oleObj>
              </mc:Choice>
              <mc:Fallback>
                <p:oleObj name="Equation" r:id="rId2" imgW="1518236" imgH="466371" progId="Equation.DSMT4">
                  <p:embed/>
                  <p:pic>
                    <p:nvPicPr>
                      <p:cNvPr id="11" name="Objekt 10">
                        <a:extLst>
                          <a:ext uri="{FF2B5EF4-FFF2-40B4-BE49-F238E27FC236}">
                            <a16:creationId xmlns:a16="http://schemas.microsoft.com/office/drawing/2014/main" id="{BE1A6653-6072-4900-8CBE-82CBA8F7B508}"/>
                          </a:ext>
                        </a:extLst>
                      </p:cNvPr>
                      <p:cNvPicPr/>
                      <p:nvPr/>
                    </p:nvPicPr>
                    <p:blipFill>
                      <a:blip r:embed="rId3"/>
                      <a:stretch>
                        <a:fillRect/>
                      </a:stretch>
                    </p:blipFill>
                    <p:spPr>
                      <a:xfrm>
                        <a:off x="1227824" y="2285390"/>
                        <a:ext cx="2581001" cy="792831"/>
                      </a:xfrm>
                      <a:prstGeom prst="rect">
                        <a:avLst/>
                      </a:prstGeom>
                      <a:ln>
                        <a:solidFill>
                          <a:srgbClr val="000000"/>
                        </a:solidFill>
                      </a:ln>
                    </p:spPr>
                  </p:pic>
                </p:oleObj>
              </mc:Fallback>
            </mc:AlternateContent>
          </a:graphicData>
        </a:graphic>
      </p:graphicFrame>
      <p:graphicFrame>
        <p:nvGraphicFramePr>
          <p:cNvPr id="12" name="Objekt 11">
            <a:extLst>
              <a:ext uri="{FF2B5EF4-FFF2-40B4-BE49-F238E27FC236}">
                <a16:creationId xmlns:a16="http://schemas.microsoft.com/office/drawing/2014/main" id="{41CCE61B-619B-4CB1-90E3-0391A5C403F8}"/>
              </a:ext>
            </a:extLst>
          </p:cNvPr>
          <p:cNvGraphicFramePr>
            <a:graphicFrameLocks noChangeAspect="1"/>
          </p:cNvGraphicFramePr>
          <p:nvPr>
            <p:extLst>
              <p:ext uri="{D42A27DB-BD31-4B8C-83A1-F6EECF244321}">
                <p14:modId xmlns:p14="http://schemas.microsoft.com/office/powerpoint/2010/main" val="2627261466"/>
              </p:ext>
            </p:extLst>
          </p:nvPr>
        </p:nvGraphicFramePr>
        <p:xfrm>
          <a:off x="1227824" y="3440580"/>
          <a:ext cx="7710486" cy="825253"/>
        </p:xfrm>
        <a:graphic>
          <a:graphicData uri="http://schemas.openxmlformats.org/presentationml/2006/ole">
            <mc:AlternateContent xmlns:mc="http://schemas.openxmlformats.org/markup-compatibility/2006">
              <mc:Choice xmlns:v="urn:schemas-microsoft-com:vml" Requires="v">
                <p:oleObj name="Equation" r:id="rId4" imgW="4535580" imgH="485443" progId="Equation.DSMT4">
                  <p:embed/>
                </p:oleObj>
              </mc:Choice>
              <mc:Fallback>
                <p:oleObj name="Equation" r:id="rId4" imgW="4535580" imgH="485443" progId="Equation.DSMT4">
                  <p:embed/>
                  <p:pic>
                    <p:nvPicPr>
                      <p:cNvPr id="12" name="Objekt 11">
                        <a:extLst>
                          <a:ext uri="{FF2B5EF4-FFF2-40B4-BE49-F238E27FC236}">
                            <a16:creationId xmlns:a16="http://schemas.microsoft.com/office/drawing/2014/main" id="{DEB72313-4B6E-487C-B59F-75D040C22607}"/>
                          </a:ext>
                        </a:extLst>
                      </p:cNvPr>
                      <p:cNvPicPr/>
                      <p:nvPr/>
                    </p:nvPicPr>
                    <p:blipFill>
                      <a:blip r:embed="rId5"/>
                      <a:stretch>
                        <a:fillRect/>
                      </a:stretch>
                    </p:blipFill>
                    <p:spPr>
                      <a:xfrm>
                        <a:off x="1227824" y="3440580"/>
                        <a:ext cx="7710486" cy="825253"/>
                      </a:xfrm>
                      <a:prstGeom prst="rect">
                        <a:avLst/>
                      </a:prstGeom>
                    </p:spPr>
                  </p:pic>
                </p:oleObj>
              </mc:Fallback>
            </mc:AlternateContent>
          </a:graphicData>
        </a:graphic>
      </p:graphicFrame>
    </p:spTree>
    <p:extLst>
      <p:ext uri="{BB962C8B-B14F-4D97-AF65-F5344CB8AC3E}">
        <p14:creationId xmlns:p14="http://schemas.microsoft.com/office/powerpoint/2010/main" val="291210332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142</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Inventory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Optimum length of the production period</a:t>
            </a:r>
            <a:endParaRPr lang="cs-CZ" b="1" dirty="0"/>
          </a:p>
          <a:p>
            <a:pPr marL="285750" lvl="0" indent="-285750">
              <a:lnSpc>
                <a:spcPct val="110000"/>
              </a:lnSpc>
              <a:buFont typeface="Wingdings" panose="05000000000000000000" pitchFamily="2" charset="2"/>
              <a:buChar char="§"/>
            </a:pPr>
            <a:endParaRPr lang="cs-CZ" b="1" dirty="0"/>
          </a:p>
          <a:p>
            <a:pPr marL="285750" lvl="0" indent="-285750">
              <a:lnSpc>
                <a:spcPct val="110000"/>
              </a:lnSpc>
              <a:buFont typeface="Wingdings" panose="05000000000000000000" pitchFamily="2" charset="2"/>
              <a:buChar char="§"/>
            </a:pPr>
            <a:endParaRPr lang="cs-CZ" b="1" dirty="0"/>
          </a:p>
          <a:p>
            <a:pPr marL="285750" lvl="0" indent="-285750">
              <a:lnSpc>
                <a:spcPct val="110000"/>
              </a:lnSpc>
              <a:buFont typeface="Wingdings" panose="05000000000000000000" pitchFamily="2" charset="2"/>
              <a:buChar char="§"/>
            </a:pPr>
            <a:endParaRPr lang="cs-CZ" b="1" dirty="0"/>
          </a:p>
          <a:p>
            <a:pPr marL="285750" lvl="0" indent="-285750">
              <a:lnSpc>
                <a:spcPct val="110000"/>
              </a:lnSpc>
              <a:buFont typeface="Wingdings" panose="05000000000000000000" pitchFamily="2" charset="2"/>
              <a:buChar char="§"/>
            </a:pPr>
            <a:r>
              <a:rPr lang="en-US" b="1" dirty="0"/>
              <a:t>Optimum length of the depletion period </a:t>
            </a:r>
          </a:p>
          <a:p>
            <a:pPr marL="285750" lvl="0" indent="-285750">
              <a:lnSpc>
                <a:spcPct val="110000"/>
              </a:lnSpc>
              <a:buFont typeface="Wingdings" panose="05000000000000000000" pitchFamily="2" charset="2"/>
              <a:buChar char="§"/>
            </a:pPr>
            <a:endParaRPr lang="cs-CZ" b="1" dirty="0"/>
          </a:p>
          <a:p>
            <a:pPr marL="285750" lvl="0" indent="-285750">
              <a:lnSpc>
                <a:spcPct val="110000"/>
              </a:lnSpc>
              <a:buFont typeface="Wingdings" panose="05000000000000000000" pitchFamily="2" charset="2"/>
              <a:buChar char="§"/>
            </a:pPr>
            <a:endParaRPr lang="cs-CZ" b="1" dirty="0"/>
          </a:p>
          <a:p>
            <a:pPr marL="285750" lvl="0" indent="-285750">
              <a:lnSpc>
                <a:spcPct val="110000"/>
              </a:lnSpc>
              <a:buFont typeface="Wingdings" panose="05000000000000000000" pitchFamily="2" charset="2"/>
              <a:buChar char="§"/>
            </a:pPr>
            <a:endParaRPr lang="cs-CZ" b="1" dirty="0"/>
          </a:p>
          <a:p>
            <a:pPr marL="285750" lvl="0" indent="-285750">
              <a:lnSpc>
                <a:spcPct val="110000"/>
              </a:lnSpc>
              <a:buFont typeface="Wingdings" panose="05000000000000000000" pitchFamily="2" charset="2"/>
              <a:buChar char="§"/>
            </a:pPr>
            <a:r>
              <a:rPr lang="en-US" b="1" dirty="0"/>
              <a:t>Optimum length of the inventory cycle</a:t>
            </a:r>
          </a:p>
          <a:p>
            <a:pPr marL="285750" lvl="0" indent="-285750">
              <a:lnSpc>
                <a:spcPct val="110000"/>
              </a:lnSpc>
              <a:buFont typeface="Wingdings" panose="05000000000000000000" pitchFamily="2" charset="2"/>
              <a:buChar char="§"/>
            </a:pPr>
            <a:endParaRPr lang="cs-CZ" b="1" dirty="0"/>
          </a:p>
          <a:p>
            <a:pPr marL="285750" lvl="0" indent="-285750">
              <a:lnSpc>
                <a:spcPct val="110000"/>
              </a:lnSpc>
              <a:buFont typeface="Wingdings" panose="05000000000000000000" pitchFamily="2" charset="2"/>
              <a:buChar char="§"/>
            </a:pPr>
            <a:endParaRPr lang="cs-CZ" b="1" dirty="0"/>
          </a:p>
          <a:p>
            <a:pPr marL="285750" lvl="0" indent="-285750">
              <a:lnSpc>
                <a:spcPct val="110000"/>
              </a:lnSpc>
              <a:buFont typeface="Wingdings" panose="05000000000000000000" pitchFamily="2" charset="2"/>
              <a:buChar char="§"/>
            </a:pPr>
            <a:endParaRPr lang="cs-CZ" b="1" dirty="0"/>
          </a:p>
          <a:p>
            <a:pPr marL="285750" lvl="0" indent="-285750">
              <a:lnSpc>
                <a:spcPct val="110000"/>
              </a:lnSpc>
              <a:buFont typeface="Wingdings" panose="05000000000000000000" pitchFamily="2" charset="2"/>
              <a:buChar char="§"/>
            </a:pPr>
            <a:endParaRPr lang="en-US" b="1" dirty="0"/>
          </a:p>
          <a:p>
            <a:pPr marL="895350" lvl="1" indent="-285750"/>
            <a:endParaRPr lang="en-US" b="1"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Economic Production Lot Size Model (Production Order Quantity Model)</a:t>
            </a:r>
          </a:p>
        </p:txBody>
      </p:sp>
      <p:graphicFrame>
        <p:nvGraphicFramePr>
          <p:cNvPr id="10" name="Objekt 9">
            <a:extLst>
              <a:ext uri="{FF2B5EF4-FFF2-40B4-BE49-F238E27FC236}">
                <a16:creationId xmlns:a16="http://schemas.microsoft.com/office/drawing/2014/main" id="{7BA0B24C-741C-466D-B186-6F6E990A3DB9}"/>
              </a:ext>
            </a:extLst>
          </p:cNvPr>
          <p:cNvGraphicFramePr>
            <a:graphicFrameLocks noChangeAspect="1"/>
          </p:cNvGraphicFramePr>
          <p:nvPr>
            <p:extLst>
              <p:ext uri="{D42A27DB-BD31-4B8C-83A1-F6EECF244321}">
                <p14:modId xmlns:p14="http://schemas.microsoft.com/office/powerpoint/2010/main" val="1885258847"/>
              </p:ext>
            </p:extLst>
          </p:nvPr>
        </p:nvGraphicFramePr>
        <p:xfrm>
          <a:off x="1389954" y="2211164"/>
          <a:ext cx="869841" cy="717620"/>
        </p:xfrm>
        <a:graphic>
          <a:graphicData uri="http://schemas.openxmlformats.org/presentationml/2006/ole">
            <mc:AlternateContent xmlns:mc="http://schemas.openxmlformats.org/markup-compatibility/2006">
              <mc:Choice xmlns:v="urn:schemas-microsoft-com:vml" Requires="v">
                <p:oleObj name="Equation" r:id="rId2" imgW="553956" imgH="457014" progId="Equation.DSMT4">
                  <p:embed/>
                </p:oleObj>
              </mc:Choice>
              <mc:Fallback>
                <p:oleObj name="Equation" r:id="rId2" imgW="553956" imgH="457014" progId="Equation.DSMT4">
                  <p:embed/>
                  <p:pic>
                    <p:nvPicPr>
                      <p:cNvPr id="2" name="Objekt 1">
                        <a:extLst>
                          <a:ext uri="{FF2B5EF4-FFF2-40B4-BE49-F238E27FC236}">
                            <a16:creationId xmlns:a16="http://schemas.microsoft.com/office/drawing/2014/main" id="{7FBCD726-866B-42FB-B451-CE4081127FDD}"/>
                          </a:ext>
                        </a:extLst>
                      </p:cNvPr>
                      <p:cNvPicPr/>
                      <p:nvPr/>
                    </p:nvPicPr>
                    <p:blipFill>
                      <a:blip r:embed="rId3"/>
                      <a:stretch>
                        <a:fillRect/>
                      </a:stretch>
                    </p:blipFill>
                    <p:spPr>
                      <a:xfrm>
                        <a:off x="1389954" y="2211164"/>
                        <a:ext cx="869841" cy="717620"/>
                      </a:xfrm>
                      <a:prstGeom prst="rect">
                        <a:avLst/>
                      </a:prstGeom>
                      <a:ln>
                        <a:solidFill>
                          <a:srgbClr val="000000"/>
                        </a:solidFill>
                      </a:ln>
                    </p:spPr>
                  </p:pic>
                </p:oleObj>
              </mc:Fallback>
            </mc:AlternateContent>
          </a:graphicData>
        </a:graphic>
      </p:graphicFrame>
      <p:graphicFrame>
        <p:nvGraphicFramePr>
          <p:cNvPr id="13" name="Objekt 12">
            <a:extLst>
              <a:ext uri="{FF2B5EF4-FFF2-40B4-BE49-F238E27FC236}">
                <a16:creationId xmlns:a16="http://schemas.microsoft.com/office/drawing/2014/main" id="{BE60DBB2-4FD4-47B1-BD79-40847DEF8CCB}"/>
              </a:ext>
            </a:extLst>
          </p:cNvPr>
          <p:cNvGraphicFramePr>
            <a:graphicFrameLocks noChangeAspect="1"/>
          </p:cNvGraphicFramePr>
          <p:nvPr>
            <p:extLst>
              <p:ext uri="{D42A27DB-BD31-4B8C-83A1-F6EECF244321}">
                <p14:modId xmlns:p14="http://schemas.microsoft.com/office/powerpoint/2010/main" val="2206284995"/>
              </p:ext>
            </p:extLst>
          </p:nvPr>
        </p:nvGraphicFramePr>
        <p:xfrm>
          <a:off x="2480546" y="2364741"/>
          <a:ext cx="3089275" cy="411162"/>
        </p:xfrm>
        <a:graphic>
          <a:graphicData uri="http://schemas.openxmlformats.org/presentationml/2006/ole">
            <mc:AlternateContent xmlns:mc="http://schemas.openxmlformats.org/markup-compatibility/2006">
              <mc:Choice xmlns:v="urn:schemas-microsoft-com:vml" Requires="v">
                <p:oleObj name="Equation" r:id="rId4" imgW="1815840" imgH="241200" progId="Equation.DSMT4">
                  <p:embed/>
                </p:oleObj>
              </mc:Choice>
              <mc:Fallback>
                <p:oleObj name="Equation" r:id="rId4" imgW="1815840" imgH="241200" progId="Equation.DSMT4">
                  <p:embed/>
                  <p:pic>
                    <p:nvPicPr>
                      <p:cNvPr id="3" name="Objekt 2">
                        <a:extLst>
                          <a:ext uri="{FF2B5EF4-FFF2-40B4-BE49-F238E27FC236}">
                            <a16:creationId xmlns:a16="http://schemas.microsoft.com/office/drawing/2014/main" id="{4D90925B-8403-40FE-8AAD-5CE0DE61E6C7}"/>
                          </a:ext>
                        </a:extLst>
                      </p:cNvPr>
                      <p:cNvPicPr/>
                      <p:nvPr/>
                    </p:nvPicPr>
                    <p:blipFill>
                      <a:blip r:embed="rId5"/>
                      <a:stretch>
                        <a:fillRect/>
                      </a:stretch>
                    </p:blipFill>
                    <p:spPr>
                      <a:xfrm>
                        <a:off x="2480546" y="2364741"/>
                        <a:ext cx="3089275" cy="411162"/>
                      </a:xfrm>
                      <a:prstGeom prst="rect">
                        <a:avLst/>
                      </a:prstGeom>
                    </p:spPr>
                  </p:pic>
                </p:oleObj>
              </mc:Fallback>
            </mc:AlternateContent>
          </a:graphicData>
        </a:graphic>
      </p:graphicFrame>
      <p:graphicFrame>
        <p:nvGraphicFramePr>
          <p:cNvPr id="14" name="Objekt 13">
            <a:extLst>
              <a:ext uri="{FF2B5EF4-FFF2-40B4-BE49-F238E27FC236}">
                <a16:creationId xmlns:a16="http://schemas.microsoft.com/office/drawing/2014/main" id="{2ABCDC79-5729-42D2-9E75-7B313390EEC7}"/>
              </a:ext>
            </a:extLst>
          </p:cNvPr>
          <p:cNvGraphicFramePr>
            <a:graphicFrameLocks noChangeAspect="1"/>
          </p:cNvGraphicFramePr>
          <p:nvPr>
            <p:extLst>
              <p:ext uri="{D42A27DB-BD31-4B8C-83A1-F6EECF244321}">
                <p14:modId xmlns:p14="http://schemas.microsoft.com/office/powerpoint/2010/main" val="2861734941"/>
              </p:ext>
            </p:extLst>
          </p:nvPr>
        </p:nvGraphicFramePr>
        <p:xfrm>
          <a:off x="1389954" y="3800249"/>
          <a:ext cx="2272409" cy="761019"/>
        </p:xfrm>
        <a:graphic>
          <a:graphicData uri="http://schemas.openxmlformats.org/presentationml/2006/ole">
            <mc:AlternateContent xmlns:mc="http://schemas.openxmlformats.org/markup-compatibility/2006">
              <mc:Choice xmlns:v="urn:schemas-microsoft-com:vml" Requires="v">
                <p:oleObj name="Equation" r:id="rId6" imgW="1336711" imgH="447658" progId="Equation.DSMT4">
                  <p:embed/>
                </p:oleObj>
              </mc:Choice>
              <mc:Fallback>
                <p:oleObj name="Equation" r:id="rId6" imgW="1336711" imgH="447658" progId="Equation.DSMT4">
                  <p:embed/>
                  <p:pic>
                    <p:nvPicPr>
                      <p:cNvPr id="6" name="Objekt 5">
                        <a:extLst>
                          <a:ext uri="{FF2B5EF4-FFF2-40B4-BE49-F238E27FC236}">
                            <a16:creationId xmlns:a16="http://schemas.microsoft.com/office/drawing/2014/main" id="{A319A4E8-CA7D-498D-9055-2FBFAA2FC132}"/>
                          </a:ext>
                        </a:extLst>
                      </p:cNvPr>
                      <p:cNvPicPr/>
                      <p:nvPr/>
                    </p:nvPicPr>
                    <p:blipFill>
                      <a:blip r:embed="rId7"/>
                      <a:stretch>
                        <a:fillRect/>
                      </a:stretch>
                    </p:blipFill>
                    <p:spPr>
                      <a:xfrm>
                        <a:off x="1389954" y="3800249"/>
                        <a:ext cx="2272409" cy="761019"/>
                      </a:xfrm>
                      <a:prstGeom prst="rect">
                        <a:avLst/>
                      </a:prstGeom>
                      <a:ln>
                        <a:solidFill>
                          <a:srgbClr val="000000"/>
                        </a:solidFill>
                      </a:ln>
                    </p:spPr>
                  </p:pic>
                </p:oleObj>
              </mc:Fallback>
            </mc:AlternateContent>
          </a:graphicData>
        </a:graphic>
      </p:graphicFrame>
      <p:graphicFrame>
        <p:nvGraphicFramePr>
          <p:cNvPr id="15" name="Objekt 14">
            <a:extLst>
              <a:ext uri="{FF2B5EF4-FFF2-40B4-BE49-F238E27FC236}">
                <a16:creationId xmlns:a16="http://schemas.microsoft.com/office/drawing/2014/main" id="{929E42D5-720C-428B-9B43-AF23F9C5BF5B}"/>
              </a:ext>
            </a:extLst>
          </p:cNvPr>
          <p:cNvGraphicFramePr>
            <a:graphicFrameLocks noChangeAspect="1"/>
          </p:cNvGraphicFramePr>
          <p:nvPr>
            <p:extLst>
              <p:ext uri="{D42A27DB-BD31-4B8C-83A1-F6EECF244321}">
                <p14:modId xmlns:p14="http://schemas.microsoft.com/office/powerpoint/2010/main" val="1577084700"/>
              </p:ext>
            </p:extLst>
          </p:nvPr>
        </p:nvGraphicFramePr>
        <p:xfrm>
          <a:off x="3943807" y="3975738"/>
          <a:ext cx="3086928" cy="410040"/>
        </p:xfrm>
        <a:graphic>
          <a:graphicData uri="http://schemas.openxmlformats.org/presentationml/2006/ole">
            <mc:AlternateContent xmlns:mc="http://schemas.openxmlformats.org/markup-compatibility/2006">
              <mc:Choice xmlns:v="urn:schemas-microsoft-com:vml" Requires="v">
                <p:oleObj name="Equation" r:id="rId8" imgW="1815840" imgH="241200" progId="Equation.DSMT4">
                  <p:embed/>
                </p:oleObj>
              </mc:Choice>
              <mc:Fallback>
                <p:oleObj name="Equation" r:id="rId8" imgW="1815840" imgH="241200" progId="Equation.DSMT4">
                  <p:embed/>
                  <p:pic>
                    <p:nvPicPr>
                      <p:cNvPr id="7" name="Objekt 6">
                        <a:extLst>
                          <a:ext uri="{FF2B5EF4-FFF2-40B4-BE49-F238E27FC236}">
                            <a16:creationId xmlns:a16="http://schemas.microsoft.com/office/drawing/2014/main" id="{D65B9836-58EA-421B-B35F-42B0131C4AF7}"/>
                          </a:ext>
                        </a:extLst>
                      </p:cNvPr>
                      <p:cNvPicPr/>
                      <p:nvPr/>
                    </p:nvPicPr>
                    <p:blipFill>
                      <a:blip r:embed="rId9"/>
                      <a:stretch>
                        <a:fillRect/>
                      </a:stretch>
                    </p:blipFill>
                    <p:spPr>
                      <a:xfrm>
                        <a:off x="3943807" y="3975738"/>
                        <a:ext cx="3086928" cy="410040"/>
                      </a:xfrm>
                      <a:prstGeom prst="rect">
                        <a:avLst/>
                      </a:prstGeom>
                    </p:spPr>
                  </p:pic>
                </p:oleObj>
              </mc:Fallback>
            </mc:AlternateContent>
          </a:graphicData>
        </a:graphic>
      </p:graphicFrame>
      <p:graphicFrame>
        <p:nvGraphicFramePr>
          <p:cNvPr id="16" name="Objekt 15">
            <a:extLst>
              <a:ext uri="{FF2B5EF4-FFF2-40B4-BE49-F238E27FC236}">
                <a16:creationId xmlns:a16="http://schemas.microsoft.com/office/drawing/2014/main" id="{E62E0DEE-9F58-43B6-8491-BED80D5D9B0D}"/>
              </a:ext>
            </a:extLst>
          </p:cNvPr>
          <p:cNvGraphicFramePr>
            <a:graphicFrameLocks noChangeAspect="1"/>
          </p:cNvGraphicFramePr>
          <p:nvPr>
            <p:extLst>
              <p:ext uri="{D42A27DB-BD31-4B8C-83A1-F6EECF244321}">
                <p14:modId xmlns:p14="http://schemas.microsoft.com/office/powerpoint/2010/main" val="458998818"/>
              </p:ext>
            </p:extLst>
          </p:nvPr>
        </p:nvGraphicFramePr>
        <p:xfrm>
          <a:off x="1389954" y="5379359"/>
          <a:ext cx="1085850" cy="413482"/>
        </p:xfrm>
        <a:graphic>
          <a:graphicData uri="http://schemas.openxmlformats.org/presentationml/2006/ole">
            <mc:AlternateContent xmlns:mc="http://schemas.openxmlformats.org/markup-compatibility/2006">
              <mc:Choice xmlns:v="urn:schemas-microsoft-com:vml" Requires="v">
                <p:oleObj name="Equation" r:id="rId10" imgW="634680" imgH="241200" progId="Equation.DSMT4">
                  <p:embed/>
                </p:oleObj>
              </mc:Choice>
              <mc:Fallback>
                <p:oleObj name="Equation" r:id="rId10" imgW="634680" imgH="241200" progId="Equation.DSMT4">
                  <p:embed/>
                  <p:pic>
                    <p:nvPicPr>
                      <p:cNvPr id="10" name="Objekt 9">
                        <a:extLst>
                          <a:ext uri="{FF2B5EF4-FFF2-40B4-BE49-F238E27FC236}">
                            <a16:creationId xmlns:a16="http://schemas.microsoft.com/office/drawing/2014/main" id="{319197B1-E343-469E-8F8A-ECD9C4CA33D7}"/>
                          </a:ext>
                        </a:extLst>
                      </p:cNvPr>
                      <p:cNvPicPr/>
                      <p:nvPr/>
                    </p:nvPicPr>
                    <p:blipFill>
                      <a:blip r:embed="rId11"/>
                      <a:stretch>
                        <a:fillRect/>
                      </a:stretch>
                    </p:blipFill>
                    <p:spPr>
                      <a:xfrm>
                        <a:off x="1389954" y="5379359"/>
                        <a:ext cx="1085850" cy="413482"/>
                      </a:xfrm>
                      <a:prstGeom prst="rect">
                        <a:avLst/>
                      </a:prstGeom>
                      <a:ln>
                        <a:solidFill>
                          <a:srgbClr val="000000"/>
                        </a:solidFill>
                      </a:ln>
                    </p:spPr>
                  </p:pic>
                </p:oleObj>
              </mc:Fallback>
            </mc:AlternateContent>
          </a:graphicData>
        </a:graphic>
      </p:graphicFrame>
      <p:graphicFrame>
        <p:nvGraphicFramePr>
          <p:cNvPr id="17" name="Objekt 16">
            <a:extLst>
              <a:ext uri="{FF2B5EF4-FFF2-40B4-BE49-F238E27FC236}">
                <a16:creationId xmlns:a16="http://schemas.microsoft.com/office/drawing/2014/main" id="{C7348423-B97D-4444-8A34-00C91F3EB1C6}"/>
              </a:ext>
            </a:extLst>
          </p:cNvPr>
          <p:cNvGraphicFramePr>
            <a:graphicFrameLocks noChangeAspect="1"/>
          </p:cNvGraphicFramePr>
          <p:nvPr>
            <p:extLst>
              <p:ext uri="{D42A27DB-BD31-4B8C-83A1-F6EECF244321}">
                <p14:modId xmlns:p14="http://schemas.microsoft.com/office/powerpoint/2010/main" val="277336900"/>
              </p:ext>
            </p:extLst>
          </p:nvPr>
        </p:nvGraphicFramePr>
        <p:xfrm>
          <a:off x="2798066" y="5402742"/>
          <a:ext cx="4878864" cy="388620"/>
        </p:xfrm>
        <a:graphic>
          <a:graphicData uri="http://schemas.openxmlformats.org/presentationml/2006/ole">
            <mc:AlternateContent xmlns:mc="http://schemas.openxmlformats.org/markup-compatibility/2006">
              <mc:Choice xmlns:v="urn:schemas-microsoft-com:vml" Requires="v">
                <p:oleObj name="Equation" r:id="rId12" imgW="2869920" imgH="228600" progId="Equation.DSMT4">
                  <p:embed/>
                </p:oleObj>
              </mc:Choice>
              <mc:Fallback>
                <p:oleObj name="Equation" r:id="rId12" imgW="2869920" imgH="228600" progId="Equation.DSMT4">
                  <p:embed/>
                  <p:pic>
                    <p:nvPicPr>
                      <p:cNvPr id="14" name="Objekt 13">
                        <a:extLst>
                          <a:ext uri="{FF2B5EF4-FFF2-40B4-BE49-F238E27FC236}">
                            <a16:creationId xmlns:a16="http://schemas.microsoft.com/office/drawing/2014/main" id="{A2F7FB9F-00D6-46B4-B927-24F322944864}"/>
                          </a:ext>
                        </a:extLst>
                      </p:cNvPr>
                      <p:cNvPicPr/>
                      <p:nvPr/>
                    </p:nvPicPr>
                    <p:blipFill>
                      <a:blip r:embed="rId13"/>
                      <a:stretch>
                        <a:fillRect/>
                      </a:stretch>
                    </p:blipFill>
                    <p:spPr>
                      <a:xfrm>
                        <a:off x="2798066" y="5402742"/>
                        <a:ext cx="4878864" cy="388620"/>
                      </a:xfrm>
                      <a:prstGeom prst="rect">
                        <a:avLst/>
                      </a:prstGeom>
                    </p:spPr>
                  </p:pic>
                </p:oleObj>
              </mc:Fallback>
            </mc:AlternateContent>
          </a:graphicData>
        </a:graphic>
      </p:graphicFrame>
    </p:spTree>
    <p:extLst>
      <p:ext uri="{BB962C8B-B14F-4D97-AF65-F5344CB8AC3E}">
        <p14:creationId xmlns:p14="http://schemas.microsoft.com/office/powerpoint/2010/main" val="348031403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143</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Inventory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Optimum starting setup point</a:t>
            </a:r>
          </a:p>
          <a:p>
            <a:pPr marL="285750" lvl="0" indent="-285750">
              <a:lnSpc>
                <a:spcPct val="110000"/>
              </a:lnSpc>
              <a:buFont typeface="Wingdings" panose="05000000000000000000" pitchFamily="2" charset="2"/>
              <a:buChar char="§"/>
            </a:pPr>
            <a:endParaRPr lang="en-US" b="1" dirty="0"/>
          </a:p>
          <a:p>
            <a:pPr marL="285750" lvl="0" indent="-285750">
              <a:lnSpc>
                <a:spcPct val="110000"/>
              </a:lnSpc>
              <a:buFont typeface="Wingdings" panose="05000000000000000000" pitchFamily="2" charset="2"/>
              <a:buChar char="§"/>
            </a:pPr>
            <a:endParaRPr lang="en-US" b="1" dirty="0"/>
          </a:p>
          <a:p>
            <a:pPr marL="895350" lvl="1" indent="-285750"/>
            <a:endParaRPr lang="en-US" b="1"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Economic Production Lot Size Model (Production Order Quantity Model)</a:t>
            </a:r>
          </a:p>
        </p:txBody>
      </p:sp>
      <p:pic>
        <p:nvPicPr>
          <p:cNvPr id="21" name="Obrázek 20">
            <a:extLst>
              <a:ext uri="{FF2B5EF4-FFF2-40B4-BE49-F238E27FC236}">
                <a16:creationId xmlns:a16="http://schemas.microsoft.com/office/drawing/2014/main" id="{D137B387-256F-4AC1-ABAB-9FA6469E7370}"/>
              </a:ext>
            </a:extLst>
          </p:cNvPr>
          <p:cNvPicPr>
            <a:picLocks noChangeAspect="1"/>
          </p:cNvPicPr>
          <p:nvPr/>
        </p:nvPicPr>
        <p:blipFill>
          <a:blip r:embed="rId2"/>
          <a:stretch>
            <a:fillRect/>
          </a:stretch>
        </p:blipFill>
        <p:spPr>
          <a:xfrm>
            <a:off x="1858945" y="2150455"/>
            <a:ext cx="5854482" cy="3640907"/>
          </a:xfrm>
          <a:prstGeom prst="rect">
            <a:avLst/>
          </a:prstGeom>
        </p:spPr>
      </p:pic>
      <p:graphicFrame>
        <p:nvGraphicFramePr>
          <p:cNvPr id="22" name="Objekt 21">
            <a:extLst>
              <a:ext uri="{FF2B5EF4-FFF2-40B4-BE49-F238E27FC236}">
                <a16:creationId xmlns:a16="http://schemas.microsoft.com/office/drawing/2014/main" id="{CDE5ABFE-2B5D-4739-9F2D-B0433AB1E03A}"/>
              </a:ext>
            </a:extLst>
          </p:cNvPr>
          <p:cNvGraphicFramePr>
            <a:graphicFrameLocks noChangeAspect="1"/>
          </p:cNvGraphicFramePr>
          <p:nvPr>
            <p:extLst>
              <p:ext uri="{D42A27DB-BD31-4B8C-83A1-F6EECF244321}">
                <p14:modId xmlns:p14="http://schemas.microsoft.com/office/powerpoint/2010/main" val="2688610835"/>
              </p:ext>
            </p:extLst>
          </p:nvPr>
        </p:nvGraphicFramePr>
        <p:xfrm>
          <a:off x="944194" y="3027649"/>
          <a:ext cx="914751" cy="298896"/>
        </p:xfrm>
        <a:graphic>
          <a:graphicData uri="http://schemas.openxmlformats.org/presentationml/2006/ole">
            <mc:AlternateContent xmlns:mc="http://schemas.openxmlformats.org/markup-compatibility/2006">
              <mc:Choice xmlns:v="urn:schemas-microsoft-com:vml" Requires="v">
                <p:oleObj name="Equation" r:id="rId3" imgW="553956" imgH="181006" progId="Equation.DSMT4">
                  <p:embed/>
                </p:oleObj>
              </mc:Choice>
              <mc:Fallback>
                <p:oleObj name="Equation" r:id="rId3" imgW="553956" imgH="181006" progId="Equation.DSMT4">
                  <p:embed/>
                  <p:pic>
                    <p:nvPicPr>
                      <p:cNvPr id="3" name="Objekt 2">
                        <a:extLst>
                          <a:ext uri="{FF2B5EF4-FFF2-40B4-BE49-F238E27FC236}">
                            <a16:creationId xmlns:a16="http://schemas.microsoft.com/office/drawing/2014/main" id="{8CD712FB-4B65-47F8-84A9-25A41BC35DF0}"/>
                          </a:ext>
                        </a:extLst>
                      </p:cNvPr>
                      <p:cNvPicPr/>
                      <p:nvPr/>
                    </p:nvPicPr>
                    <p:blipFill>
                      <a:blip r:embed="rId4"/>
                      <a:stretch>
                        <a:fillRect/>
                      </a:stretch>
                    </p:blipFill>
                    <p:spPr>
                      <a:xfrm>
                        <a:off x="944194" y="3027649"/>
                        <a:ext cx="914751" cy="298896"/>
                      </a:xfrm>
                      <a:prstGeom prst="rect">
                        <a:avLst/>
                      </a:prstGeom>
                      <a:ln>
                        <a:solidFill>
                          <a:srgbClr val="000000"/>
                        </a:solidFill>
                      </a:ln>
                    </p:spPr>
                  </p:pic>
                </p:oleObj>
              </mc:Fallback>
            </mc:AlternateContent>
          </a:graphicData>
        </a:graphic>
      </p:graphicFrame>
      <p:graphicFrame>
        <p:nvGraphicFramePr>
          <p:cNvPr id="23" name="Objekt 22">
            <a:extLst>
              <a:ext uri="{FF2B5EF4-FFF2-40B4-BE49-F238E27FC236}">
                <a16:creationId xmlns:a16="http://schemas.microsoft.com/office/drawing/2014/main" id="{A16FD463-BE78-4D72-83C0-AC215644CFB3}"/>
              </a:ext>
            </a:extLst>
          </p:cNvPr>
          <p:cNvGraphicFramePr>
            <a:graphicFrameLocks noChangeAspect="1"/>
          </p:cNvGraphicFramePr>
          <p:nvPr>
            <p:extLst>
              <p:ext uri="{D42A27DB-BD31-4B8C-83A1-F6EECF244321}">
                <p14:modId xmlns:p14="http://schemas.microsoft.com/office/powerpoint/2010/main" val="2641503457"/>
              </p:ext>
            </p:extLst>
          </p:nvPr>
        </p:nvGraphicFramePr>
        <p:xfrm>
          <a:off x="7142530" y="2996708"/>
          <a:ext cx="1860707" cy="329837"/>
        </p:xfrm>
        <a:graphic>
          <a:graphicData uri="http://schemas.openxmlformats.org/presentationml/2006/ole">
            <mc:AlternateContent xmlns:mc="http://schemas.openxmlformats.org/markup-compatibility/2006">
              <mc:Choice xmlns:v="urn:schemas-microsoft-com:vml" Requires="v">
                <p:oleObj name="Equation" r:id="rId5" imgW="1289075" imgH="228507" progId="Equation.DSMT4">
                  <p:embed/>
                </p:oleObj>
              </mc:Choice>
              <mc:Fallback>
                <p:oleObj name="Equation" r:id="rId5" imgW="1289075" imgH="228507" progId="Equation.DSMT4">
                  <p:embed/>
                  <p:pic>
                    <p:nvPicPr>
                      <p:cNvPr id="6" name="Objekt 5">
                        <a:extLst>
                          <a:ext uri="{FF2B5EF4-FFF2-40B4-BE49-F238E27FC236}">
                            <a16:creationId xmlns:a16="http://schemas.microsoft.com/office/drawing/2014/main" id="{5DDC47C5-F1E0-4D85-8E8A-41349D7AB45C}"/>
                          </a:ext>
                        </a:extLst>
                      </p:cNvPr>
                      <p:cNvPicPr/>
                      <p:nvPr/>
                    </p:nvPicPr>
                    <p:blipFill>
                      <a:blip r:embed="rId6"/>
                      <a:stretch>
                        <a:fillRect/>
                      </a:stretch>
                    </p:blipFill>
                    <p:spPr>
                      <a:xfrm>
                        <a:off x="7142530" y="2996708"/>
                        <a:ext cx="1860707" cy="329837"/>
                      </a:xfrm>
                      <a:prstGeom prst="rect">
                        <a:avLst/>
                      </a:prstGeom>
                      <a:ln>
                        <a:solidFill>
                          <a:srgbClr val="000000"/>
                        </a:solidFill>
                      </a:ln>
                    </p:spPr>
                  </p:pic>
                </p:oleObj>
              </mc:Fallback>
            </mc:AlternateContent>
          </a:graphicData>
        </a:graphic>
      </p:graphicFrame>
      <p:sp>
        <p:nvSpPr>
          <p:cNvPr id="24" name="Obdélník 23">
            <a:extLst>
              <a:ext uri="{FF2B5EF4-FFF2-40B4-BE49-F238E27FC236}">
                <a16:creationId xmlns:a16="http://schemas.microsoft.com/office/drawing/2014/main" id="{DE6E2E60-E429-47C8-8C16-817CB693F347}"/>
              </a:ext>
            </a:extLst>
          </p:cNvPr>
          <p:cNvSpPr/>
          <p:nvPr/>
        </p:nvSpPr>
        <p:spPr>
          <a:xfrm>
            <a:off x="1823630" y="5832533"/>
            <a:ext cx="3453189"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44 – Optimum starting setup point</a:t>
            </a:r>
          </a:p>
        </p:txBody>
      </p:sp>
    </p:spTree>
    <p:extLst>
      <p:ext uri="{BB962C8B-B14F-4D97-AF65-F5344CB8AC3E}">
        <p14:creationId xmlns:p14="http://schemas.microsoft.com/office/powerpoint/2010/main" val="343679699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144</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Inventory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Optimum starting setup point</a:t>
            </a:r>
          </a:p>
          <a:p>
            <a:pPr marL="285750" lvl="0" indent="-285750">
              <a:lnSpc>
                <a:spcPct val="110000"/>
              </a:lnSpc>
              <a:buFont typeface="Wingdings" panose="05000000000000000000" pitchFamily="2" charset="2"/>
              <a:buChar char="§"/>
            </a:pPr>
            <a:endParaRPr lang="en-US" b="1" dirty="0"/>
          </a:p>
          <a:p>
            <a:pPr marL="285750" lvl="0" indent="-285750">
              <a:lnSpc>
                <a:spcPct val="110000"/>
              </a:lnSpc>
              <a:buFont typeface="Wingdings" panose="05000000000000000000" pitchFamily="2" charset="2"/>
              <a:buChar char="§"/>
            </a:pPr>
            <a:endParaRPr lang="cs-CZ" b="1" dirty="0"/>
          </a:p>
          <a:p>
            <a:pPr marL="285750" lvl="0" indent="-285750">
              <a:lnSpc>
                <a:spcPct val="110000"/>
              </a:lnSpc>
              <a:buFont typeface="Wingdings" panose="05000000000000000000" pitchFamily="2" charset="2"/>
              <a:buChar char="§"/>
            </a:pPr>
            <a:endParaRPr lang="cs-CZ" b="1" dirty="0"/>
          </a:p>
          <a:p>
            <a:pPr marL="285750" lvl="0" indent="-285750">
              <a:lnSpc>
                <a:spcPct val="110000"/>
              </a:lnSpc>
              <a:buFont typeface="Wingdings" panose="05000000000000000000" pitchFamily="2" charset="2"/>
              <a:buChar char="§"/>
            </a:pPr>
            <a:r>
              <a:rPr lang="en-US" b="1" dirty="0"/>
              <a:t>Optimum maximal inventory level</a:t>
            </a:r>
          </a:p>
          <a:p>
            <a:pPr marL="285750" lvl="0" indent="-285750">
              <a:lnSpc>
                <a:spcPct val="110000"/>
              </a:lnSpc>
              <a:buFont typeface="Wingdings" panose="05000000000000000000" pitchFamily="2" charset="2"/>
              <a:buChar char="§"/>
            </a:pPr>
            <a:endParaRPr lang="en-US" b="1" dirty="0"/>
          </a:p>
          <a:p>
            <a:pPr marL="895350" lvl="1" indent="-285750"/>
            <a:endParaRPr lang="en-US" b="1"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Economic Production Lot Size Model (Production Order Quantity Model)</a:t>
            </a:r>
          </a:p>
        </p:txBody>
      </p:sp>
      <p:graphicFrame>
        <p:nvGraphicFramePr>
          <p:cNvPr id="11" name="Objekt 10">
            <a:extLst>
              <a:ext uri="{FF2B5EF4-FFF2-40B4-BE49-F238E27FC236}">
                <a16:creationId xmlns:a16="http://schemas.microsoft.com/office/drawing/2014/main" id="{904FDBFC-9E39-4031-8EDE-C34EB9786244}"/>
              </a:ext>
            </a:extLst>
          </p:cNvPr>
          <p:cNvGraphicFramePr>
            <a:graphicFrameLocks noChangeAspect="1"/>
          </p:cNvGraphicFramePr>
          <p:nvPr>
            <p:extLst>
              <p:ext uri="{D42A27DB-BD31-4B8C-83A1-F6EECF244321}">
                <p14:modId xmlns:p14="http://schemas.microsoft.com/office/powerpoint/2010/main" val="546092985"/>
              </p:ext>
            </p:extLst>
          </p:nvPr>
        </p:nvGraphicFramePr>
        <p:xfrm>
          <a:off x="1236365" y="2150323"/>
          <a:ext cx="3506160" cy="388462"/>
        </p:xfrm>
        <a:graphic>
          <a:graphicData uri="http://schemas.openxmlformats.org/presentationml/2006/ole">
            <mc:AlternateContent xmlns:mc="http://schemas.openxmlformats.org/markup-compatibility/2006">
              <mc:Choice xmlns:v="urn:schemas-microsoft-com:vml" Requires="v">
                <p:oleObj name="Equation" r:id="rId2" imgW="2062447" imgH="228507" progId="Equation.DSMT4">
                  <p:embed/>
                </p:oleObj>
              </mc:Choice>
              <mc:Fallback>
                <p:oleObj name="Equation" r:id="rId2" imgW="2062447" imgH="228507" progId="Equation.DSMT4">
                  <p:embed/>
                  <p:pic>
                    <p:nvPicPr>
                      <p:cNvPr id="5" name="Objekt 4">
                        <a:extLst>
                          <a:ext uri="{FF2B5EF4-FFF2-40B4-BE49-F238E27FC236}">
                            <a16:creationId xmlns:a16="http://schemas.microsoft.com/office/drawing/2014/main" id="{F099A5E5-DEFD-483B-A416-0D65DE5BF607}"/>
                          </a:ext>
                        </a:extLst>
                      </p:cNvPr>
                      <p:cNvPicPr/>
                      <p:nvPr/>
                    </p:nvPicPr>
                    <p:blipFill>
                      <a:blip r:embed="rId3"/>
                      <a:stretch>
                        <a:fillRect/>
                      </a:stretch>
                    </p:blipFill>
                    <p:spPr>
                      <a:xfrm>
                        <a:off x="1236365" y="2150323"/>
                        <a:ext cx="3506160" cy="388462"/>
                      </a:xfrm>
                      <a:prstGeom prst="rect">
                        <a:avLst/>
                      </a:prstGeom>
                    </p:spPr>
                  </p:pic>
                </p:oleObj>
              </mc:Fallback>
            </mc:AlternateContent>
          </a:graphicData>
        </a:graphic>
      </p:graphicFrame>
      <p:graphicFrame>
        <p:nvGraphicFramePr>
          <p:cNvPr id="12" name="Objekt 11">
            <a:extLst>
              <a:ext uri="{FF2B5EF4-FFF2-40B4-BE49-F238E27FC236}">
                <a16:creationId xmlns:a16="http://schemas.microsoft.com/office/drawing/2014/main" id="{F4CE4578-00E6-4034-A288-7FBA62767CB2}"/>
              </a:ext>
            </a:extLst>
          </p:cNvPr>
          <p:cNvGraphicFramePr>
            <a:graphicFrameLocks noChangeAspect="1"/>
          </p:cNvGraphicFramePr>
          <p:nvPr>
            <p:extLst>
              <p:ext uri="{D42A27DB-BD31-4B8C-83A1-F6EECF244321}">
                <p14:modId xmlns:p14="http://schemas.microsoft.com/office/powerpoint/2010/main" val="3281052396"/>
              </p:ext>
            </p:extLst>
          </p:nvPr>
        </p:nvGraphicFramePr>
        <p:xfrm>
          <a:off x="1236365" y="2754393"/>
          <a:ext cx="2271291" cy="388462"/>
        </p:xfrm>
        <a:graphic>
          <a:graphicData uri="http://schemas.openxmlformats.org/presentationml/2006/ole">
            <mc:AlternateContent xmlns:mc="http://schemas.openxmlformats.org/markup-compatibility/2006">
              <mc:Choice xmlns:v="urn:schemas-microsoft-com:vml" Requires="v">
                <p:oleObj name="Equation" r:id="rId4" imgW="1333440" imgH="228600" progId="Equation.DSMT4">
                  <p:embed/>
                </p:oleObj>
              </mc:Choice>
              <mc:Fallback>
                <p:oleObj name="Equation" r:id="rId4" imgW="1333440" imgH="228600" progId="Equation.DSMT4">
                  <p:embed/>
                  <p:pic>
                    <p:nvPicPr>
                      <p:cNvPr id="7" name="Objekt 6">
                        <a:extLst>
                          <a:ext uri="{FF2B5EF4-FFF2-40B4-BE49-F238E27FC236}">
                            <a16:creationId xmlns:a16="http://schemas.microsoft.com/office/drawing/2014/main" id="{055D1B66-A9B9-4469-8717-F025E3266F7F}"/>
                          </a:ext>
                        </a:extLst>
                      </p:cNvPr>
                      <p:cNvPicPr/>
                      <p:nvPr/>
                    </p:nvPicPr>
                    <p:blipFill>
                      <a:blip r:embed="rId5"/>
                      <a:stretch>
                        <a:fillRect/>
                      </a:stretch>
                    </p:blipFill>
                    <p:spPr>
                      <a:xfrm>
                        <a:off x="1236365" y="2754393"/>
                        <a:ext cx="2271291" cy="388462"/>
                      </a:xfrm>
                      <a:prstGeom prst="rect">
                        <a:avLst/>
                      </a:prstGeom>
                    </p:spPr>
                  </p:pic>
                </p:oleObj>
              </mc:Fallback>
            </mc:AlternateContent>
          </a:graphicData>
        </a:graphic>
      </p:graphicFrame>
      <p:graphicFrame>
        <p:nvGraphicFramePr>
          <p:cNvPr id="13" name="Objekt 12">
            <a:extLst>
              <a:ext uri="{FF2B5EF4-FFF2-40B4-BE49-F238E27FC236}">
                <a16:creationId xmlns:a16="http://schemas.microsoft.com/office/drawing/2014/main" id="{E738A4B9-5605-468B-A447-93FDD97AEB52}"/>
              </a:ext>
            </a:extLst>
          </p:cNvPr>
          <p:cNvGraphicFramePr>
            <a:graphicFrameLocks noChangeAspect="1"/>
          </p:cNvGraphicFramePr>
          <p:nvPr>
            <p:extLst>
              <p:ext uri="{D42A27DB-BD31-4B8C-83A1-F6EECF244321}">
                <p14:modId xmlns:p14="http://schemas.microsoft.com/office/powerpoint/2010/main" val="1309198659"/>
              </p:ext>
            </p:extLst>
          </p:nvPr>
        </p:nvGraphicFramePr>
        <p:xfrm>
          <a:off x="1236365" y="3769596"/>
          <a:ext cx="1058862" cy="411162"/>
        </p:xfrm>
        <a:graphic>
          <a:graphicData uri="http://schemas.openxmlformats.org/presentationml/2006/ole">
            <mc:AlternateContent xmlns:mc="http://schemas.openxmlformats.org/markup-compatibility/2006">
              <mc:Choice xmlns:v="urn:schemas-microsoft-com:vml" Requires="v">
                <p:oleObj name="Equation" r:id="rId6" imgW="622080" imgH="241200" progId="Equation.DSMT4">
                  <p:embed/>
                </p:oleObj>
              </mc:Choice>
              <mc:Fallback>
                <p:oleObj name="Equation" r:id="rId6" imgW="622080" imgH="241200" progId="Equation.DSMT4">
                  <p:embed/>
                  <p:pic>
                    <p:nvPicPr>
                      <p:cNvPr id="10" name="Objekt 9">
                        <a:extLst>
                          <a:ext uri="{FF2B5EF4-FFF2-40B4-BE49-F238E27FC236}">
                            <a16:creationId xmlns:a16="http://schemas.microsoft.com/office/drawing/2014/main" id="{4F47D85C-B442-4949-9176-932E394A2529}"/>
                          </a:ext>
                        </a:extLst>
                      </p:cNvPr>
                      <p:cNvPicPr/>
                      <p:nvPr/>
                    </p:nvPicPr>
                    <p:blipFill>
                      <a:blip r:embed="rId7"/>
                      <a:stretch>
                        <a:fillRect/>
                      </a:stretch>
                    </p:blipFill>
                    <p:spPr>
                      <a:xfrm>
                        <a:off x="1236365" y="3769596"/>
                        <a:ext cx="1058862" cy="411162"/>
                      </a:xfrm>
                      <a:prstGeom prst="rect">
                        <a:avLst/>
                      </a:prstGeom>
                      <a:ln>
                        <a:solidFill>
                          <a:srgbClr val="000000"/>
                        </a:solidFill>
                      </a:ln>
                    </p:spPr>
                  </p:pic>
                </p:oleObj>
              </mc:Fallback>
            </mc:AlternateContent>
          </a:graphicData>
        </a:graphic>
      </p:graphicFrame>
      <p:graphicFrame>
        <p:nvGraphicFramePr>
          <p:cNvPr id="14" name="Objekt 13">
            <a:extLst>
              <a:ext uri="{FF2B5EF4-FFF2-40B4-BE49-F238E27FC236}">
                <a16:creationId xmlns:a16="http://schemas.microsoft.com/office/drawing/2014/main" id="{296EED10-7D7B-46B0-87B0-3106397DDF9A}"/>
              </a:ext>
            </a:extLst>
          </p:cNvPr>
          <p:cNvGraphicFramePr>
            <a:graphicFrameLocks noChangeAspect="1"/>
          </p:cNvGraphicFramePr>
          <p:nvPr>
            <p:extLst>
              <p:ext uri="{D42A27DB-BD31-4B8C-83A1-F6EECF244321}">
                <p14:modId xmlns:p14="http://schemas.microsoft.com/office/powerpoint/2010/main" val="624007120"/>
              </p:ext>
            </p:extLst>
          </p:nvPr>
        </p:nvGraphicFramePr>
        <p:xfrm>
          <a:off x="3065166" y="3769596"/>
          <a:ext cx="1879600" cy="409575"/>
        </p:xfrm>
        <a:graphic>
          <a:graphicData uri="http://schemas.openxmlformats.org/presentationml/2006/ole">
            <mc:AlternateContent xmlns:mc="http://schemas.openxmlformats.org/markup-compatibility/2006">
              <mc:Choice xmlns:v="urn:schemas-microsoft-com:vml" Requires="v">
                <p:oleObj name="Equation" r:id="rId8" imgW="1104840" imgH="241200" progId="Equation.DSMT4">
                  <p:embed/>
                </p:oleObj>
              </mc:Choice>
              <mc:Fallback>
                <p:oleObj name="Equation" r:id="rId8" imgW="1104840" imgH="241200" progId="Equation.DSMT4">
                  <p:embed/>
                  <p:pic>
                    <p:nvPicPr>
                      <p:cNvPr id="11" name="Objekt 10">
                        <a:extLst>
                          <a:ext uri="{FF2B5EF4-FFF2-40B4-BE49-F238E27FC236}">
                            <a16:creationId xmlns:a16="http://schemas.microsoft.com/office/drawing/2014/main" id="{B6E77A21-4478-4CA2-BBDC-AA9BC42F8973}"/>
                          </a:ext>
                        </a:extLst>
                      </p:cNvPr>
                      <p:cNvPicPr/>
                      <p:nvPr/>
                    </p:nvPicPr>
                    <p:blipFill>
                      <a:blip r:embed="rId9"/>
                      <a:stretch>
                        <a:fillRect/>
                      </a:stretch>
                    </p:blipFill>
                    <p:spPr>
                      <a:xfrm>
                        <a:off x="3065166" y="3769596"/>
                        <a:ext cx="1879600" cy="409575"/>
                      </a:xfrm>
                      <a:prstGeom prst="rect">
                        <a:avLst/>
                      </a:prstGeom>
                    </p:spPr>
                  </p:pic>
                </p:oleObj>
              </mc:Fallback>
            </mc:AlternateContent>
          </a:graphicData>
        </a:graphic>
      </p:graphicFrame>
    </p:spTree>
    <p:extLst>
      <p:ext uri="{BB962C8B-B14F-4D97-AF65-F5344CB8AC3E}">
        <p14:creationId xmlns:p14="http://schemas.microsoft.com/office/powerpoint/2010/main" val="239470491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5D1FCAA9-2D26-4BF9-90FB-34822ACA912D}"/>
              </a:ext>
            </a:extLst>
          </p:cNvPr>
          <p:cNvSpPr>
            <a:spLocks noGrp="1"/>
          </p:cNvSpPr>
          <p:nvPr>
            <p:ph type="sldNum" sz="quarter" idx="2"/>
          </p:nvPr>
        </p:nvSpPr>
        <p:spPr/>
        <p:txBody>
          <a:bodyPr/>
          <a:lstStyle/>
          <a:p>
            <a:fld id="{86CB4B4D-7CA3-9044-876B-883B54F8677D}" type="slidenum">
              <a:rPr lang="cs-CZ" smtClean="0"/>
              <a:t>145</a:t>
            </a:fld>
            <a:endParaRPr lang="cs-CZ"/>
          </a:p>
        </p:txBody>
      </p:sp>
      <p:sp>
        <p:nvSpPr>
          <p:cNvPr id="8" name="Zástupný text 7">
            <a:extLst>
              <a:ext uri="{FF2B5EF4-FFF2-40B4-BE49-F238E27FC236}">
                <a16:creationId xmlns:a16="http://schemas.microsoft.com/office/drawing/2014/main" id="{D3C07ACA-BF90-41C2-944D-DCD015152D6B}"/>
              </a:ext>
            </a:extLst>
          </p:cNvPr>
          <p:cNvSpPr>
            <a:spLocks noGrp="1"/>
          </p:cNvSpPr>
          <p:nvPr>
            <p:ph type="body" sz="quarter" idx="21"/>
          </p:nvPr>
        </p:nvSpPr>
        <p:spPr/>
        <p:txBody>
          <a:bodyPr/>
          <a:lstStyle/>
          <a:p>
            <a:r>
              <a:rPr lang="en-US" dirty="0"/>
              <a:t>Inventory Models</a:t>
            </a:r>
          </a:p>
        </p:txBody>
      </p:sp>
      <p:sp>
        <p:nvSpPr>
          <p:cNvPr id="9" name="Zástupný text 8">
            <a:extLst>
              <a:ext uri="{FF2B5EF4-FFF2-40B4-BE49-F238E27FC236}">
                <a16:creationId xmlns:a16="http://schemas.microsoft.com/office/drawing/2014/main" id="{F2500837-A2EC-43BB-B58E-A5AD101107FC}"/>
              </a:ext>
            </a:extLst>
          </p:cNvPr>
          <p:cNvSpPr>
            <a:spLocks noGrp="1"/>
          </p:cNvSpPr>
          <p:nvPr>
            <p:ph type="body" sz="half" idx="22"/>
          </p:nvPr>
        </p:nvSpPr>
        <p:spPr>
          <a:xfrm>
            <a:off x="438468" y="1647546"/>
            <a:ext cx="11491261" cy="3773488"/>
          </a:xfrm>
        </p:spPr>
        <p:txBody>
          <a:bodyPr>
            <a:normAutofit/>
          </a:bodyPr>
          <a:lstStyle/>
          <a:p>
            <a:pPr marL="285750" indent="-285750">
              <a:buFont typeface="Wingdings" panose="05000000000000000000" pitchFamily="2" charset="2"/>
              <a:buChar char="§"/>
            </a:pPr>
            <a:r>
              <a:rPr lang="en-US" b="1" dirty="0"/>
              <a:t>Assumptions</a:t>
            </a:r>
            <a:endParaRPr lang="en-US" dirty="0"/>
          </a:p>
          <a:p>
            <a:pPr marL="608400" lvl="1" indent="-285750"/>
            <a:r>
              <a:rPr lang="en-US" dirty="0">
                <a:solidFill>
                  <a:srgbClr val="4BA82E"/>
                </a:solidFill>
              </a:rPr>
              <a:t>single item</a:t>
            </a:r>
            <a:r>
              <a:rPr lang="en-US" dirty="0"/>
              <a:t>,</a:t>
            </a:r>
          </a:p>
          <a:p>
            <a:pPr marL="608400" lvl="1" indent="-285750"/>
            <a:r>
              <a:rPr lang="en-US" dirty="0">
                <a:solidFill>
                  <a:srgbClr val="4BA82E"/>
                </a:solidFill>
              </a:rPr>
              <a:t>probabilistic demand</a:t>
            </a:r>
            <a:r>
              <a:rPr lang="en-US" dirty="0"/>
              <a:t>,</a:t>
            </a:r>
          </a:p>
          <a:p>
            <a:pPr marL="608400" lvl="1" indent="-285750"/>
            <a:r>
              <a:rPr lang="en-US" dirty="0"/>
              <a:t>only </a:t>
            </a:r>
            <a:r>
              <a:rPr lang="en-US" dirty="0">
                <a:solidFill>
                  <a:srgbClr val="4BA82E"/>
                </a:solidFill>
              </a:rPr>
              <a:t>one order </a:t>
            </a:r>
            <a:r>
              <a:rPr lang="en-US" dirty="0"/>
              <a:t>in time period (no reorder is possible),</a:t>
            </a:r>
          </a:p>
          <a:p>
            <a:pPr marL="608400" lvl="1" indent="-285750"/>
            <a:r>
              <a:rPr lang="en-US" dirty="0"/>
              <a:t>two situations at the end of period:</a:t>
            </a:r>
          </a:p>
          <a:p>
            <a:pPr marL="989400" lvl="2" indent="-285750"/>
            <a:r>
              <a:rPr lang="en-US" dirty="0">
                <a:solidFill>
                  <a:srgbClr val="4BA82E"/>
                </a:solidFill>
              </a:rPr>
              <a:t>surplus</a:t>
            </a:r>
            <a:r>
              <a:rPr lang="en-US" dirty="0"/>
              <a:t>,</a:t>
            </a:r>
          </a:p>
          <a:p>
            <a:pPr marL="989400" lvl="2" indent="-285750"/>
            <a:r>
              <a:rPr lang="en-US" dirty="0">
                <a:solidFill>
                  <a:srgbClr val="4BA82E"/>
                </a:solidFill>
              </a:rPr>
              <a:t>stockout</a:t>
            </a:r>
            <a:r>
              <a:rPr lang="en-US" dirty="0"/>
              <a:t>.</a:t>
            </a:r>
          </a:p>
          <a:p>
            <a:pPr marL="285750" indent="-285750">
              <a:buFont typeface="Wingdings" panose="05000000000000000000" pitchFamily="2" charset="2"/>
              <a:buChar char="§"/>
            </a:pPr>
            <a:r>
              <a:rPr lang="en-US" b="1" dirty="0"/>
              <a:t>Examples of seasonal and perishable items</a:t>
            </a:r>
          </a:p>
          <a:p>
            <a:pPr marL="608400" lvl="1" indent="-285750"/>
            <a:r>
              <a:rPr lang="en-US" dirty="0"/>
              <a:t>newspapers (newsboy problem), bread, flowers, fruits, seasonal clothing, Christmas trees.</a:t>
            </a:r>
          </a:p>
          <a:p>
            <a:pPr indent="-286950"/>
            <a:endParaRPr lang="en-US" dirty="0"/>
          </a:p>
          <a:p>
            <a:pPr marL="703650" lvl="2" indent="0">
              <a:buNone/>
            </a:pPr>
            <a:endParaRPr lang="en-US" dirty="0"/>
          </a:p>
        </p:txBody>
      </p:sp>
      <p:sp>
        <p:nvSpPr>
          <p:cNvPr id="5" name="Zástupný symbol pro zápatí 4">
            <a:extLst>
              <a:ext uri="{FF2B5EF4-FFF2-40B4-BE49-F238E27FC236}">
                <a16:creationId xmlns:a16="http://schemas.microsoft.com/office/drawing/2014/main" id="{DCD2861C-CC41-4F44-98F6-1C8779DC71D4}"/>
              </a:ext>
            </a:extLst>
          </p:cNvPr>
          <p:cNvSpPr>
            <a:spLocks noGrp="1"/>
          </p:cNvSpPr>
          <p:nvPr>
            <p:ph type="ftr" sz="quarter" idx="11"/>
          </p:nvPr>
        </p:nvSpPr>
        <p:spPr/>
        <p:txBody>
          <a:bodyPr/>
          <a:lstStyle/>
          <a:p>
            <a:r>
              <a:rPr lang="en-US"/>
              <a:t>Operational Research I, ŠAU, Jan Fábry, 9.11. 2022</a:t>
            </a:r>
            <a:endParaRPr lang="cs-CZ" dirty="0"/>
          </a:p>
        </p:txBody>
      </p:sp>
      <p:sp>
        <p:nvSpPr>
          <p:cNvPr id="10" name="Zástupný text 9">
            <a:extLst>
              <a:ext uri="{FF2B5EF4-FFF2-40B4-BE49-F238E27FC236}">
                <a16:creationId xmlns:a16="http://schemas.microsoft.com/office/drawing/2014/main" id="{D54E2B29-8DE4-4770-BDF9-4A0040771BEB}"/>
              </a:ext>
            </a:extLst>
          </p:cNvPr>
          <p:cNvSpPr>
            <a:spLocks noGrp="1"/>
          </p:cNvSpPr>
          <p:nvPr>
            <p:ph type="body" sz="quarter" idx="23"/>
          </p:nvPr>
        </p:nvSpPr>
        <p:spPr/>
        <p:txBody>
          <a:bodyPr/>
          <a:lstStyle/>
          <a:p>
            <a:r>
              <a:rPr lang="en-US" dirty="0"/>
              <a:t>Single-Period Decision Model</a:t>
            </a:r>
          </a:p>
        </p:txBody>
      </p:sp>
    </p:spTree>
    <p:extLst>
      <p:ext uri="{BB962C8B-B14F-4D97-AF65-F5344CB8AC3E}">
        <p14:creationId xmlns:p14="http://schemas.microsoft.com/office/powerpoint/2010/main" val="37721139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5D1FCAA9-2D26-4BF9-90FB-34822ACA912D}"/>
              </a:ext>
            </a:extLst>
          </p:cNvPr>
          <p:cNvSpPr>
            <a:spLocks noGrp="1"/>
          </p:cNvSpPr>
          <p:nvPr>
            <p:ph type="sldNum" sz="quarter" idx="2"/>
          </p:nvPr>
        </p:nvSpPr>
        <p:spPr/>
        <p:txBody>
          <a:bodyPr/>
          <a:lstStyle/>
          <a:p>
            <a:fld id="{86CB4B4D-7CA3-9044-876B-883B54F8677D}" type="slidenum">
              <a:rPr lang="cs-CZ" smtClean="0"/>
              <a:t>146</a:t>
            </a:fld>
            <a:endParaRPr lang="cs-CZ"/>
          </a:p>
        </p:txBody>
      </p:sp>
      <p:sp>
        <p:nvSpPr>
          <p:cNvPr id="8" name="Zástupný text 7">
            <a:extLst>
              <a:ext uri="{FF2B5EF4-FFF2-40B4-BE49-F238E27FC236}">
                <a16:creationId xmlns:a16="http://schemas.microsoft.com/office/drawing/2014/main" id="{D3C07ACA-BF90-41C2-944D-DCD015152D6B}"/>
              </a:ext>
            </a:extLst>
          </p:cNvPr>
          <p:cNvSpPr>
            <a:spLocks noGrp="1"/>
          </p:cNvSpPr>
          <p:nvPr>
            <p:ph type="body" sz="quarter" idx="21"/>
          </p:nvPr>
        </p:nvSpPr>
        <p:spPr/>
        <p:txBody>
          <a:bodyPr/>
          <a:lstStyle/>
          <a:p>
            <a:r>
              <a:rPr lang="en-US" dirty="0"/>
              <a:t>Inventory Models</a:t>
            </a:r>
          </a:p>
        </p:txBody>
      </p:sp>
      <p:sp>
        <p:nvSpPr>
          <p:cNvPr id="9" name="Zástupný text 8">
            <a:extLst>
              <a:ext uri="{FF2B5EF4-FFF2-40B4-BE49-F238E27FC236}">
                <a16:creationId xmlns:a16="http://schemas.microsoft.com/office/drawing/2014/main" id="{F2500837-A2EC-43BB-B58E-A5AD101107FC}"/>
              </a:ext>
            </a:extLst>
          </p:cNvPr>
          <p:cNvSpPr>
            <a:spLocks noGrp="1"/>
          </p:cNvSpPr>
          <p:nvPr>
            <p:ph type="body" sz="half" idx="22"/>
          </p:nvPr>
        </p:nvSpPr>
        <p:spPr>
          <a:xfrm>
            <a:off x="438468" y="1647546"/>
            <a:ext cx="11491261" cy="3773488"/>
          </a:xfrm>
        </p:spPr>
        <p:txBody>
          <a:bodyPr>
            <a:normAutofit/>
          </a:bodyPr>
          <a:lstStyle/>
          <a:p>
            <a:pPr marL="285750" indent="-285750">
              <a:buFont typeface="Wingdings" panose="05000000000000000000" pitchFamily="2" charset="2"/>
              <a:buChar char="§"/>
            </a:pPr>
            <a:r>
              <a:rPr lang="en-US" b="1" dirty="0"/>
              <a:t>Example</a:t>
            </a:r>
            <a:endParaRPr lang="en-US" dirty="0"/>
          </a:p>
          <a:p>
            <a:pPr marL="608400" lvl="1" indent="-285750"/>
            <a:r>
              <a:rPr lang="en-US" dirty="0"/>
              <a:t>A bakery department’s manager of a new supermarket should optimize </a:t>
            </a:r>
            <a:r>
              <a:rPr lang="en-US" dirty="0">
                <a:solidFill>
                  <a:srgbClr val="4BA82E"/>
                </a:solidFill>
              </a:rPr>
              <a:t>everyday order </a:t>
            </a:r>
            <a:r>
              <a:rPr lang="en-US" dirty="0"/>
              <a:t>of rolls. </a:t>
            </a:r>
          </a:p>
          <a:p>
            <a:pPr marL="608400" lvl="1" indent="-285750"/>
            <a:r>
              <a:rPr lang="en-US" dirty="0"/>
              <a:t>The </a:t>
            </a:r>
            <a:r>
              <a:rPr lang="en-US" dirty="0">
                <a:solidFill>
                  <a:srgbClr val="4BA82E"/>
                </a:solidFill>
              </a:rPr>
              <a:t>supermarket buys</a:t>
            </a:r>
            <a:r>
              <a:rPr lang="en-US" dirty="0"/>
              <a:t> a </a:t>
            </a:r>
            <a:r>
              <a:rPr lang="en-US" dirty="0">
                <a:solidFill>
                  <a:srgbClr val="4BA82E"/>
                </a:solidFill>
              </a:rPr>
              <a:t>roll for 1 CZK </a:t>
            </a:r>
            <a:r>
              <a:rPr lang="en-US" dirty="0"/>
              <a:t>and </a:t>
            </a:r>
            <a:r>
              <a:rPr lang="en-US" dirty="0">
                <a:solidFill>
                  <a:srgbClr val="4BA82E"/>
                </a:solidFill>
              </a:rPr>
              <a:t>sells</a:t>
            </a:r>
            <a:r>
              <a:rPr lang="en-US" dirty="0"/>
              <a:t> it </a:t>
            </a:r>
            <a:r>
              <a:rPr lang="en-US" dirty="0">
                <a:solidFill>
                  <a:srgbClr val="4BA82E"/>
                </a:solidFill>
              </a:rPr>
              <a:t>to</a:t>
            </a:r>
            <a:r>
              <a:rPr lang="en-US" dirty="0"/>
              <a:t> the </a:t>
            </a:r>
            <a:r>
              <a:rPr lang="en-US" dirty="0">
                <a:solidFill>
                  <a:srgbClr val="4BA82E"/>
                </a:solidFill>
              </a:rPr>
              <a:t>final</a:t>
            </a:r>
            <a:r>
              <a:rPr lang="en-US" dirty="0"/>
              <a:t> </a:t>
            </a:r>
            <a:r>
              <a:rPr lang="en-US" dirty="0">
                <a:solidFill>
                  <a:srgbClr val="4BA82E"/>
                </a:solidFill>
              </a:rPr>
              <a:t>consumers</a:t>
            </a:r>
            <a:r>
              <a:rPr lang="en-US" dirty="0"/>
              <a:t> for </a:t>
            </a:r>
            <a:r>
              <a:rPr lang="en-US" dirty="0">
                <a:solidFill>
                  <a:srgbClr val="4BA82E"/>
                </a:solidFill>
              </a:rPr>
              <a:t>2 CZK</a:t>
            </a:r>
            <a:r>
              <a:rPr lang="en-US" dirty="0"/>
              <a:t>. If, in the evening some rolls remain in the store, the bakery department changes them into crumbs that will be sold later for 12 CZK per sack. For filling one sack of crumbs 20 rolls are needed. </a:t>
            </a:r>
          </a:p>
          <a:p>
            <a:pPr marL="608400" lvl="1" indent="-285750"/>
            <a:r>
              <a:rPr lang="en-US" dirty="0"/>
              <a:t>From the experience of opening comparable supermarkets in comparable areas, the supermarket’s analyst recommends to consider the normal probability distribution of the </a:t>
            </a:r>
            <a:r>
              <a:rPr lang="en-US" dirty="0">
                <a:solidFill>
                  <a:srgbClr val="4BA82E"/>
                </a:solidFill>
              </a:rPr>
              <a:t>daily demand</a:t>
            </a:r>
            <a:r>
              <a:rPr lang="en-US" dirty="0"/>
              <a:t> with a mean of </a:t>
            </a:r>
            <a:r>
              <a:rPr lang="en-US" dirty="0">
                <a:solidFill>
                  <a:srgbClr val="4BA82E"/>
                </a:solidFill>
              </a:rPr>
              <a:t>10 000 rolls </a:t>
            </a:r>
            <a:r>
              <a:rPr lang="en-US"/>
              <a:t>and </a:t>
            </a:r>
            <a:br>
              <a:rPr lang="en-US"/>
            </a:br>
            <a:r>
              <a:rPr lang="en-US"/>
              <a:t>a </a:t>
            </a:r>
            <a:r>
              <a:rPr lang="en-US" dirty="0"/>
              <a:t>standard </a:t>
            </a:r>
            <a:r>
              <a:rPr lang="en-US" dirty="0">
                <a:solidFill>
                  <a:srgbClr val="4BA82E"/>
                </a:solidFill>
              </a:rPr>
              <a:t>deviation</a:t>
            </a:r>
            <a:r>
              <a:rPr lang="en-US" dirty="0"/>
              <a:t> of </a:t>
            </a:r>
            <a:r>
              <a:rPr lang="en-US" dirty="0">
                <a:solidFill>
                  <a:srgbClr val="4BA82E"/>
                </a:solidFill>
              </a:rPr>
              <a:t>500 rolls.</a:t>
            </a:r>
          </a:p>
          <a:p>
            <a:pPr indent="-286950"/>
            <a:endParaRPr lang="en-US" dirty="0"/>
          </a:p>
          <a:p>
            <a:pPr marL="703650" lvl="2" indent="0">
              <a:buNone/>
            </a:pPr>
            <a:endParaRPr lang="en-US" dirty="0"/>
          </a:p>
        </p:txBody>
      </p:sp>
      <p:sp>
        <p:nvSpPr>
          <p:cNvPr id="5" name="Zástupný symbol pro zápatí 4">
            <a:extLst>
              <a:ext uri="{FF2B5EF4-FFF2-40B4-BE49-F238E27FC236}">
                <a16:creationId xmlns:a16="http://schemas.microsoft.com/office/drawing/2014/main" id="{DCD2861C-CC41-4F44-98F6-1C8779DC71D4}"/>
              </a:ext>
            </a:extLst>
          </p:cNvPr>
          <p:cNvSpPr>
            <a:spLocks noGrp="1"/>
          </p:cNvSpPr>
          <p:nvPr>
            <p:ph type="ftr" sz="quarter" idx="11"/>
          </p:nvPr>
        </p:nvSpPr>
        <p:spPr/>
        <p:txBody>
          <a:bodyPr/>
          <a:lstStyle/>
          <a:p>
            <a:r>
              <a:rPr lang="en-US"/>
              <a:t>Operational Research I, ŠAU, Jan Fábry, 9.11. 2022</a:t>
            </a:r>
            <a:endParaRPr lang="cs-CZ" dirty="0"/>
          </a:p>
        </p:txBody>
      </p:sp>
      <p:sp>
        <p:nvSpPr>
          <p:cNvPr id="10" name="Zástupný text 9">
            <a:extLst>
              <a:ext uri="{FF2B5EF4-FFF2-40B4-BE49-F238E27FC236}">
                <a16:creationId xmlns:a16="http://schemas.microsoft.com/office/drawing/2014/main" id="{D54E2B29-8DE4-4770-BDF9-4A0040771BEB}"/>
              </a:ext>
            </a:extLst>
          </p:cNvPr>
          <p:cNvSpPr>
            <a:spLocks noGrp="1"/>
          </p:cNvSpPr>
          <p:nvPr>
            <p:ph type="body" sz="quarter" idx="23"/>
          </p:nvPr>
        </p:nvSpPr>
        <p:spPr/>
        <p:txBody>
          <a:bodyPr/>
          <a:lstStyle/>
          <a:p>
            <a:r>
              <a:rPr lang="en-US" dirty="0"/>
              <a:t>Single-Period Decision Model</a:t>
            </a:r>
          </a:p>
        </p:txBody>
      </p:sp>
    </p:spTree>
    <p:extLst>
      <p:ext uri="{BB962C8B-B14F-4D97-AF65-F5344CB8AC3E}">
        <p14:creationId xmlns:p14="http://schemas.microsoft.com/office/powerpoint/2010/main" val="350993560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5D1FCAA9-2D26-4BF9-90FB-34822ACA912D}"/>
              </a:ext>
            </a:extLst>
          </p:cNvPr>
          <p:cNvSpPr>
            <a:spLocks noGrp="1"/>
          </p:cNvSpPr>
          <p:nvPr>
            <p:ph type="sldNum" sz="quarter" idx="2"/>
          </p:nvPr>
        </p:nvSpPr>
        <p:spPr/>
        <p:txBody>
          <a:bodyPr/>
          <a:lstStyle/>
          <a:p>
            <a:fld id="{86CB4B4D-7CA3-9044-876B-883B54F8677D}" type="slidenum">
              <a:rPr lang="cs-CZ" smtClean="0"/>
              <a:t>147</a:t>
            </a:fld>
            <a:endParaRPr lang="cs-CZ"/>
          </a:p>
        </p:txBody>
      </p:sp>
      <p:sp>
        <p:nvSpPr>
          <p:cNvPr id="8" name="Zástupný text 7">
            <a:extLst>
              <a:ext uri="{FF2B5EF4-FFF2-40B4-BE49-F238E27FC236}">
                <a16:creationId xmlns:a16="http://schemas.microsoft.com/office/drawing/2014/main" id="{D3C07ACA-BF90-41C2-944D-DCD015152D6B}"/>
              </a:ext>
            </a:extLst>
          </p:cNvPr>
          <p:cNvSpPr>
            <a:spLocks noGrp="1"/>
          </p:cNvSpPr>
          <p:nvPr>
            <p:ph type="body" sz="quarter" idx="21"/>
          </p:nvPr>
        </p:nvSpPr>
        <p:spPr/>
        <p:txBody>
          <a:bodyPr/>
          <a:lstStyle/>
          <a:p>
            <a:r>
              <a:rPr lang="en-US" dirty="0"/>
              <a:t>Inventory Models</a:t>
            </a:r>
          </a:p>
        </p:txBody>
      </p:sp>
      <mc:AlternateContent xmlns:mc="http://schemas.openxmlformats.org/markup-compatibility/2006" xmlns:a14="http://schemas.microsoft.com/office/drawing/2010/main">
        <mc:Choice Requires="a14">
          <p:sp>
            <p:nvSpPr>
              <p:cNvPr id="9" name="Zástupný text 8">
                <a:extLst>
                  <a:ext uri="{FF2B5EF4-FFF2-40B4-BE49-F238E27FC236}">
                    <a16:creationId xmlns:a16="http://schemas.microsoft.com/office/drawing/2014/main" id="{F2500837-A2EC-43BB-B58E-A5AD101107FC}"/>
                  </a:ext>
                </a:extLst>
              </p:cNvPr>
              <p:cNvSpPr>
                <a:spLocks noGrp="1"/>
              </p:cNvSpPr>
              <p:nvPr>
                <p:ph type="body" sz="half" idx="22"/>
              </p:nvPr>
            </p:nvSpPr>
            <p:spPr>
              <a:xfrm>
                <a:off x="438468" y="1647546"/>
                <a:ext cx="11491261" cy="3773488"/>
              </a:xfrm>
            </p:spPr>
            <p:txBody>
              <a:bodyPr>
                <a:normAutofit/>
              </a:bodyPr>
              <a:lstStyle/>
              <a:p>
                <a:pPr marL="285750" indent="-285750">
                  <a:buFont typeface="Wingdings" panose="05000000000000000000" pitchFamily="2" charset="2"/>
                  <a:buChar char="§"/>
                </a:pPr>
                <a:r>
                  <a:rPr lang="en-US" b="1" dirty="0"/>
                  <a:t>Input parameters and variables</a:t>
                </a:r>
              </a:p>
              <a:p>
                <a:pPr marL="608400" lvl="1" indent="-285750"/>
                <a:r>
                  <a:rPr lang="en-US" dirty="0"/>
                  <a:t>mean value of daily demand 				</a:t>
                </a:r>
                <a14:m>
                  <m:oMath xmlns:m="http://schemas.openxmlformats.org/officeDocument/2006/math">
                    <m:r>
                      <a:rPr lang="el-GR" sz="1800" i="1" dirty="0" smtClean="0">
                        <a:latin typeface="Cambria Math" panose="02040503050406030204" pitchFamily="18" charset="0"/>
                      </a:rPr>
                      <m:t>𝜇</m:t>
                    </m:r>
                  </m:oMath>
                </a14:m>
                <a:r>
                  <a:rPr lang="el-GR" dirty="0"/>
                  <a:t> = 10 000 </a:t>
                </a:r>
                <a:r>
                  <a:rPr lang="en-US" dirty="0"/>
                  <a:t>rolls</a:t>
                </a:r>
              </a:p>
              <a:p>
                <a:pPr marL="608400" lvl="1" indent="-285750"/>
                <a:r>
                  <a:rPr lang="en-US" dirty="0"/>
                  <a:t>standard deviation of daily demand			</a:t>
                </a:r>
                <a14:m>
                  <m:oMath xmlns:m="http://schemas.openxmlformats.org/officeDocument/2006/math">
                    <m:r>
                      <a:rPr lang="el-GR" sz="1800" i="1" dirty="0" smtClean="0">
                        <a:latin typeface="Cambria Math" panose="02040503050406030204" pitchFamily="18" charset="0"/>
                      </a:rPr>
                      <m:t>𝜎</m:t>
                    </m:r>
                  </m:oMath>
                </a14:m>
                <a:r>
                  <a:rPr lang="el-GR" dirty="0"/>
                  <a:t> = 500 </a:t>
                </a:r>
                <a:r>
                  <a:rPr lang="en-US" dirty="0"/>
                  <a:t>rolls</a:t>
                </a:r>
              </a:p>
              <a:p>
                <a:pPr marL="608400" lvl="1" indent="-285750"/>
                <a:r>
                  <a:rPr lang="en-US" dirty="0"/>
                  <a:t>purchase cost					1 CZK/roll</a:t>
                </a:r>
              </a:p>
              <a:p>
                <a:pPr marL="608400" lvl="1" indent="-285750"/>
                <a:r>
                  <a:rPr lang="en-US" dirty="0"/>
                  <a:t>selling price						2 CZK/roll</a:t>
                </a:r>
              </a:p>
              <a:p>
                <a:pPr marL="608400" lvl="1" indent="-285750"/>
                <a:r>
                  <a:rPr lang="en-US" dirty="0"/>
                  <a:t>salvage value					12/20 = 0.6 CZK/roll</a:t>
                </a:r>
              </a:p>
              <a:p>
                <a:pPr marL="608400" lvl="1" indent="-285750"/>
                <a:r>
                  <a:rPr lang="en-US" dirty="0"/>
                  <a:t>real daily demand for rolls				</a:t>
                </a:r>
                <a14:m>
                  <m:oMath xmlns:m="http://schemas.openxmlformats.org/officeDocument/2006/math">
                    <m:r>
                      <a:rPr lang="en-US" sz="1800" i="1" dirty="0" smtClean="0">
                        <a:latin typeface="Cambria Math" panose="02040503050406030204" pitchFamily="18" charset="0"/>
                      </a:rPr>
                      <m:t>𝑄</m:t>
                    </m:r>
                  </m:oMath>
                </a14:m>
                <a:endParaRPr lang="en-US" i="1" dirty="0"/>
              </a:p>
              <a:p>
                <a:pPr marL="608400" lvl="1" indent="-285750"/>
                <a:r>
                  <a:rPr lang="en-US" dirty="0"/>
                  <a:t>daily quantity of ordered rolls				</a:t>
                </a:r>
                <a14:m>
                  <m:oMath xmlns:m="http://schemas.openxmlformats.org/officeDocument/2006/math">
                    <m:r>
                      <a:rPr lang="en-US" sz="1800" i="1" dirty="0" smtClean="0">
                        <a:latin typeface="Cambria Math" panose="02040503050406030204" pitchFamily="18" charset="0"/>
                      </a:rPr>
                      <m:t>𝑞</m:t>
                    </m:r>
                  </m:oMath>
                </a14:m>
                <a:endParaRPr lang="en-US" i="1" dirty="0"/>
              </a:p>
              <a:p>
                <a:pPr marL="608400" lvl="1" indent="-285750"/>
                <a:r>
                  <a:rPr lang="en-US" dirty="0"/>
                  <a:t>probability with which no stockout occurs (service level)	</a:t>
                </a:r>
                <a14:m>
                  <m:oMath xmlns:m="http://schemas.openxmlformats.org/officeDocument/2006/math">
                    <m:r>
                      <a:rPr lang="en-US" sz="1800" i="1" dirty="0" smtClean="0">
                        <a:latin typeface="Cambria Math" panose="02040503050406030204" pitchFamily="18" charset="0"/>
                      </a:rPr>
                      <m:t>𝑝</m:t>
                    </m:r>
                  </m:oMath>
                </a14:m>
                <a:endParaRPr lang="en-US" i="1" dirty="0"/>
              </a:p>
              <a:p>
                <a:pPr indent="-286950"/>
                <a:endParaRPr lang="en-US" dirty="0"/>
              </a:p>
              <a:p>
                <a:pPr marL="703650" lvl="2" indent="0">
                  <a:buNone/>
                </a:pPr>
                <a:endParaRPr lang="en-US" dirty="0"/>
              </a:p>
            </p:txBody>
          </p:sp>
        </mc:Choice>
        <mc:Fallback xmlns="">
          <p:sp>
            <p:nvSpPr>
              <p:cNvPr id="9" name="Zástupný text 8">
                <a:extLst>
                  <a:ext uri="{FF2B5EF4-FFF2-40B4-BE49-F238E27FC236}">
                    <a16:creationId xmlns:a16="http://schemas.microsoft.com/office/drawing/2014/main" id="{F2500837-A2EC-43BB-B58E-A5AD101107FC}"/>
                  </a:ext>
                </a:extLst>
              </p:cNvPr>
              <p:cNvSpPr>
                <a:spLocks noGrp="1" noRot="1" noChangeAspect="1" noMove="1" noResize="1" noEditPoints="1" noAdjustHandles="1" noChangeArrowheads="1" noChangeShapeType="1" noTextEdit="1"/>
              </p:cNvSpPr>
              <p:nvPr>
                <p:ph type="body" sz="half" idx="22"/>
              </p:nvPr>
            </p:nvSpPr>
            <p:spPr>
              <a:xfrm>
                <a:off x="438468" y="1647546"/>
                <a:ext cx="11491261" cy="3773488"/>
              </a:xfrm>
              <a:blipFill>
                <a:blip r:embed="rId2"/>
                <a:stretch>
                  <a:fillRect l="-212" t="-485"/>
                </a:stretch>
              </a:blipFill>
            </p:spPr>
            <p:txBody>
              <a:bodyPr/>
              <a:lstStyle/>
              <a:p>
                <a:r>
                  <a:rPr lang="cs-CZ">
                    <a:noFill/>
                  </a:rPr>
                  <a:t> </a:t>
                </a:r>
              </a:p>
            </p:txBody>
          </p:sp>
        </mc:Fallback>
      </mc:AlternateContent>
      <p:sp>
        <p:nvSpPr>
          <p:cNvPr id="5" name="Zástupný symbol pro zápatí 4">
            <a:extLst>
              <a:ext uri="{FF2B5EF4-FFF2-40B4-BE49-F238E27FC236}">
                <a16:creationId xmlns:a16="http://schemas.microsoft.com/office/drawing/2014/main" id="{DCD2861C-CC41-4F44-98F6-1C8779DC71D4}"/>
              </a:ext>
            </a:extLst>
          </p:cNvPr>
          <p:cNvSpPr>
            <a:spLocks noGrp="1"/>
          </p:cNvSpPr>
          <p:nvPr>
            <p:ph type="ftr" sz="quarter" idx="11"/>
          </p:nvPr>
        </p:nvSpPr>
        <p:spPr/>
        <p:txBody>
          <a:bodyPr/>
          <a:lstStyle/>
          <a:p>
            <a:r>
              <a:rPr lang="en-US"/>
              <a:t>Operational Research I, ŠAU, Jan Fábry, 9.11. 2022</a:t>
            </a:r>
            <a:endParaRPr lang="cs-CZ" dirty="0"/>
          </a:p>
        </p:txBody>
      </p:sp>
      <p:sp>
        <p:nvSpPr>
          <p:cNvPr id="10" name="Zástupný text 9">
            <a:extLst>
              <a:ext uri="{FF2B5EF4-FFF2-40B4-BE49-F238E27FC236}">
                <a16:creationId xmlns:a16="http://schemas.microsoft.com/office/drawing/2014/main" id="{D54E2B29-8DE4-4770-BDF9-4A0040771BEB}"/>
              </a:ext>
            </a:extLst>
          </p:cNvPr>
          <p:cNvSpPr>
            <a:spLocks noGrp="1"/>
          </p:cNvSpPr>
          <p:nvPr>
            <p:ph type="body" sz="quarter" idx="23"/>
          </p:nvPr>
        </p:nvSpPr>
        <p:spPr/>
        <p:txBody>
          <a:bodyPr/>
          <a:lstStyle/>
          <a:p>
            <a:r>
              <a:rPr lang="en-US" dirty="0"/>
              <a:t>Single-Period Decision Model</a:t>
            </a:r>
          </a:p>
        </p:txBody>
      </p:sp>
    </p:spTree>
    <p:extLst>
      <p:ext uri="{BB962C8B-B14F-4D97-AF65-F5344CB8AC3E}">
        <p14:creationId xmlns:p14="http://schemas.microsoft.com/office/powerpoint/2010/main" val="323064562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5D1FCAA9-2D26-4BF9-90FB-34822ACA912D}"/>
              </a:ext>
            </a:extLst>
          </p:cNvPr>
          <p:cNvSpPr>
            <a:spLocks noGrp="1"/>
          </p:cNvSpPr>
          <p:nvPr>
            <p:ph type="sldNum" sz="quarter" idx="2"/>
          </p:nvPr>
        </p:nvSpPr>
        <p:spPr/>
        <p:txBody>
          <a:bodyPr/>
          <a:lstStyle/>
          <a:p>
            <a:fld id="{86CB4B4D-7CA3-9044-876B-883B54F8677D}" type="slidenum">
              <a:rPr lang="cs-CZ" smtClean="0"/>
              <a:t>148</a:t>
            </a:fld>
            <a:endParaRPr lang="cs-CZ"/>
          </a:p>
        </p:txBody>
      </p:sp>
      <p:sp>
        <p:nvSpPr>
          <p:cNvPr id="8" name="Zástupný text 7">
            <a:extLst>
              <a:ext uri="{FF2B5EF4-FFF2-40B4-BE49-F238E27FC236}">
                <a16:creationId xmlns:a16="http://schemas.microsoft.com/office/drawing/2014/main" id="{D3C07ACA-BF90-41C2-944D-DCD015152D6B}"/>
              </a:ext>
            </a:extLst>
          </p:cNvPr>
          <p:cNvSpPr>
            <a:spLocks noGrp="1"/>
          </p:cNvSpPr>
          <p:nvPr>
            <p:ph type="body" sz="quarter" idx="21"/>
          </p:nvPr>
        </p:nvSpPr>
        <p:spPr/>
        <p:txBody>
          <a:bodyPr/>
          <a:lstStyle/>
          <a:p>
            <a:r>
              <a:rPr lang="en-US" dirty="0"/>
              <a:t>Inventory Models</a:t>
            </a:r>
          </a:p>
        </p:txBody>
      </p:sp>
      <mc:AlternateContent xmlns:mc="http://schemas.openxmlformats.org/markup-compatibility/2006" xmlns:a14="http://schemas.microsoft.com/office/drawing/2010/main">
        <mc:Choice Requires="a14">
          <p:sp>
            <p:nvSpPr>
              <p:cNvPr id="9" name="Zástupný text 8">
                <a:extLst>
                  <a:ext uri="{FF2B5EF4-FFF2-40B4-BE49-F238E27FC236}">
                    <a16:creationId xmlns:a16="http://schemas.microsoft.com/office/drawing/2014/main" id="{F2500837-A2EC-43BB-B58E-A5AD101107FC}"/>
                  </a:ext>
                </a:extLst>
              </p:cNvPr>
              <p:cNvSpPr>
                <a:spLocks noGrp="1"/>
              </p:cNvSpPr>
              <p:nvPr>
                <p:ph type="body" sz="half" idx="22"/>
              </p:nvPr>
            </p:nvSpPr>
            <p:spPr>
              <a:xfrm>
                <a:off x="438468" y="1647545"/>
                <a:ext cx="11491261" cy="4526241"/>
              </a:xfrm>
            </p:spPr>
            <p:txBody>
              <a:bodyPr>
                <a:normAutofit/>
              </a:bodyPr>
              <a:lstStyle/>
              <a:p>
                <a:pPr marL="285750" indent="-285750">
                  <a:buFont typeface="Wingdings" panose="05000000000000000000" pitchFamily="2" charset="2"/>
                  <a:buChar char="§"/>
                </a:pPr>
                <a:r>
                  <a:rPr lang="en-US" b="1" dirty="0"/>
                  <a:t>Marginal loss</a:t>
                </a:r>
              </a:p>
              <a:p>
                <a:pPr marL="608400" lvl="1" indent="-285750"/>
                <a:r>
                  <a:rPr lang="en-US" dirty="0"/>
                  <a:t>The real demand is </a:t>
                </a:r>
                <a:r>
                  <a:rPr lang="en-US" dirty="0">
                    <a:solidFill>
                      <a:srgbClr val="4BA82E"/>
                    </a:solidFill>
                  </a:rPr>
                  <a:t>less</a:t>
                </a:r>
                <a:r>
                  <a:rPr lang="en-US" dirty="0"/>
                  <a:t> than the order quantity (</a:t>
                </a:r>
                <a14:m>
                  <m:oMath xmlns:m="http://schemas.openxmlformats.org/officeDocument/2006/math">
                    <m:r>
                      <a:rPr lang="en-US" sz="1800" i="1" dirty="0" smtClean="0">
                        <a:latin typeface="Cambria Math" panose="02040503050406030204" pitchFamily="18" charset="0"/>
                      </a:rPr>
                      <m:t>𝑄</m:t>
                    </m:r>
                    <m:r>
                      <a:rPr lang="en-US" sz="1800" i="1" dirty="0" smtClean="0">
                        <a:latin typeface="Cambria Math" panose="02040503050406030204" pitchFamily="18" charset="0"/>
                      </a:rPr>
                      <m:t> &lt; </m:t>
                    </m:r>
                    <m:r>
                      <a:rPr lang="en-US" sz="1800" i="1" dirty="0" smtClean="0">
                        <a:latin typeface="Cambria Math" panose="02040503050406030204" pitchFamily="18" charset="0"/>
                      </a:rPr>
                      <m:t>𝑞</m:t>
                    </m:r>
                  </m:oMath>
                </a14:m>
                <a:r>
                  <a:rPr lang="en-US" dirty="0"/>
                  <a:t>)</a:t>
                </a:r>
              </a:p>
              <a:p>
                <a:pPr marL="608400" lvl="1" indent="-285750"/>
                <a:endParaRPr lang="en-US" dirty="0"/>
              </a:p>
              <a:p>
                <a:pPr marL="608400" lvl="1" indent="-285750"/>
                <a:endParaRPr lang="en-US" dirty="0"/>
              </a:p>
              <a:p>
                <a:pPr marL="608400" lvl="1" indent="-285750"/>
                <a:r>
                  <a:rPr lang="en-US" dirty="0">
                    <a:solidFill>
                      <a:srgbClr val="4BA82E"/>
                    </a:solidFill>
                  </a:rPr>
                  <a:t>Expected marginal loss</a:t>
                </a:r>
              </a:p>
              <a:p>
                <a:pPr marL="608400" lvl="1" indent="-285750"/>
                <a:endParaRPr lang="en-US" b="1" dirty="0"/>
              </a:p>
              <a:p>
                <a:pPr marL="608400" lvl="1" indent="-285750"/>
                <a:endParaRPr lang="en-US" b="1" dirty="0"/>
              </a:p>
              <a:p>
                <a:pPr indent="-286950">
                  <a:buFont typeface="Wingdings" panose="05000000000000000000" pitchFamily="2" charset="2"/>
                  <a:buChar char="§"/>
                </a:pPr>
                <a:r>
                  <a:rPr lang="en-US" b="1" dirty="0"/>
                  <a:t>Marginal profit loss</a:t>
                </a:r>
              </a:p>
              <a:p>
                <a:pPr marL="608400" lvl="1" indent="-285750"/>
                <a:r>
                  <a:rPr lang="en-US" dirty="0"/>
                  <a:t>The real demand is </a:t>
                </a:r>
                <a:r>
                  <a:rPr lang="en-US" dirty="0">
                    <a:solidFill>
                      <a:srgbClr val="4BA82E"/>
                    </a:solidFill>
                  </a:rPr>
                  <a:t>greater</a:t>
                </a:r>
                <a:r>
                  <a:rPr lang="en-US" dirty="0"/>
                  <a:t> than the order quantity (</a:t>
                </a:r>
                <a14:m>
                  <m:oMath xmlns:m="http://schemas.openxmlformats.org/officeDocument/2006/math">
                    <m:r>
                      <a:rPr lang="en-US" sz="1800" i="1" dirty="0" smtClean="0">
                        <a:latin typeface="Cambria Math" panose="02040503050406030204" pitchFamily="18" charset="0"/>
                      </a:rPr>
                      <m:t>𝑄</m:t>
                    </m:r>
                    <m:r>
                      <a:rPr lang="en-US" sz="1800" i="1" dirty="0" smtClean="0">
                        <a:latin typeface="Cambria Math" panose="02040503050406030204" pitchFamily="18" charset="0"/>
                      </a:rPr>
                      <m:t>  &gt; </m:t>
                    </m:r>
                    <m:r>
                      <a:rPr lang="en-US" sz="1800" i="1" dirty="0" smtClean="0">
                        <a:latin typeface="Cambria Math" panose="02040503050406030204" pitchFamily="18" charset="0"/>
                      </a:rPr>
                      <m:t>𝑞</m:t>
                    </m:r>
                  </m:oMath>
                </a14:m>
                <a:r>
                  <a:rPr lang="en-US" dirty="0"/>
                  <a:t>)</a:t>
                </a:r>
              </a:p>
              <a:p>
                <a:pPr marL="608400" lvl="1" indent="-285750"/>
                <a:endParaRPr lang="en-US" dirty="0"/>
              </a:p>
              <a:p>
                <a:pPr marL="608400" lvl="1" indent="-285750"/>
                <a:endParaRPr lang="en-US" dirty="0"/>
              </a:p>
              <a:p>
                <a:pPr marL="608400" lvl="1" indent="-285750"/>
                <a:r>
                  <a:rPr lang="en-US" dirty="0">
                    <a:solidFill>
                      <a:srgbClr val="4BA82E"/>
                    </a:solidFill>
                  </a:rPr>
                  <a:t>Expected marginal profit loss</a:t>
                </a:r>
              </a:p>
              <a:p>
                <a:pPr marL="608400" lvl="1" indent="-285750"/>
                <a:endParaRPr lang="en-US" dirty="0"/>
              </a:p>
              <a:p>
                <a:pPr marL="608400" lvl="1" indent="-285750"/>
                <a:endParaRPr lang="en-US" b="1" dirty="0"/>
              </a:p>
              <a:p>
                <a:pPr marL="608400" lvl="1" indent="-285750"/>
                <a:endParaRPr lang="en-US" dirty="0"/>
              </a:p>
              <a:p>
                <a:pPr marL="703650" lvl="2" indent="0">
                  <a:buNone/>
                </a:pPr>
                <a:endParaRPr lang="en-US" dirty="0"/>
              </a:p>
            </p:txBody>
          </p:sp>
        </mc:Choice>
        <mc:Fallback xmlns="">
          <p:sp>
            <p:nvSpPr>
              <p:cNvPr id="9" name="Zástupný text 8">
                <a:extLst>
                  <a:ext uri="{FF2B5EF4-FFF2-40B4-BE49-F238E27FC236}">
                    <a16:creationId xmlns:a16="http://schemas.microsoft.com/office/drawing/2014/main" id="{F2500837-A2EC-43BB-B58E-A5AD101107FC}"/>
                  </a:ext>
                </a:extLst>
              </p:cNvPr>
              <p:cNvSpPr>
                <a:spLocks noGrp="1" noRot="1" noChangeAspect="1" noMove="1" noResize="1" noEditPoints="1" noAdjustHandles="1" noChangeArrowheads="1" noChangeShapeType="1" noTextEdit="1"/>
              </p:cNvSpPr>
              <p:nvPr>
                <p:ph type="body" sz="half" idx="22"/>
              </p:nvPr>
            </p:nvSpPr>
            <p:spPr>
              <a:xfrm>
                <a:off x="438468" y="1647545"/>
                <a:ext cx="11491261" cy="4526241"/>
              </a:xfrm>
              <a:blipFill>
                <a:blip r:embed="rId2"/>
                <a:stretch>
                  <a:fillRect l="-212" t="-404"/>
                </a:stretch>
              </a:blipFill>
            </p:spPr>
            <p:txBody>
              <a:bodyPr/>
              <a:lstStyle/>
              <a:p>
                <a:r>
                  <a:rPr lang="cs-CZ">
                    <a:noFill/>
                  </a:rPr>
                  <a:t> </a:t>
                </a:r>
              </a:p>
            </p:txBody>
          </p:sp>
        </mc:Fallback>
      </mc:AlternateContent>
      <p:sp>
        <p:nvSpPr>
          <p:cNvPr id="5" name="Zástupný symbol pro zápatí 4">
            <a:extLst>
              <a:ext uri="{FF2B5EF4-FFF2-40B4-BE49-F238E27FC236}">
                <a16:creationId xmlns:a16="http://schemas.microsoft.com/office/drawing/2014/main" id="{DCD2861C-CC41-4F44-98F6-1C8779DC71D4}"/>
              </a:ext>
            </a:extLst>
          </p:cNvPr>
          <p:cNvSpPr>
            <a:spLocks noGrp="1"/>
          </p:cNvSpPr>
          <p:nvPr>
            <p:ph type="ftr" sz="quarter" idx="11"/>
          </p:nvPr>
        </p:nvSpPr>
        <p:spPr/>
        <p:txBody>
          <a:bodyPr/>
          <a:lstStyle/>
          <a:p>
            <a:r>
              <a:rPr lang="en-US"/>
              <a:t>Operational Research I, ŠAU, Jan Fábry, 9.11. 2022</a:t>
            </a:r>
            <a:endParaRPr lang="cs-CZ" dirty="0"/>
          </a:p>
        </p:txBody>
      </p:sp>
      <p:sp>
        <p:nvSpPr>
          <p:cNvPr id="10" name="Zástupný text 9">
            <a:extLst>
              <a:ext uri="{FF2B5EF4-FFF2-40B4-BE49-F238E27FC236}">
                <a16:creationId xmlns:a16="http://schemas.microsoft.com/office/drawing/2014/main" id="{D54E2B29-8DE4-4770-BDF9-4A0040771BEB}"/>
              </a:ext>
            </a:extLst>
          </p:cNvPr>
          <p:cNvSpPr>
            <a:spLocks noGrp="1"/>
          </p:cNvSpPr>
          <p:nvPr>
            <p:ph type="body" sz="quarter" idx="23"/>
          </p:nvPr>
        </p:nvSpPr>
        <p:spPr/>
        <p:txBody>
          <a:bodyPr/>
          <a:lstStyle/>
          <a:p>
            <a:r>
              <a:rPr lang="en-US" dirty="0"/>
              <a:t>Single-Period Decision Model</a:t>
            </a:r>
          </a:p>
        </p:txBody>
      </p:sp>
      <p:sp>
        <p:nvSpPr>
          <p:cNvPr id="12" name="Obdélník 11">
            <a:extLst>
              <a:ext uri="{FF2B5EF4-FFF2-40B4-BE49-F238E27FC236}">
                <a16:creationId xmlns:a16="http://schemas.microsoft.com/office/drawing/2014/main" id="{74A7C9E1-8C23-4D5A-8F2A-5DE07B7B80C4}"/>
              </a:ext>
            </a:extLst>
          </p:cNvPr>
          <p:cNvSpPr/>
          <p:nvPr/>
        </p:nvSpPr>
        <p:spPr>
          <a:xfrm>
            <a:off x="2022338" y="2426440"/>
            <a:ext cx="3862083" cy="400110"/>
          </a:xfrm>
          <a:prstGeom prst="rect">
            <a:avLst/>
          </a:prstGeom>
          <a:ln>
            <a:solidFill>
              <a:srgbClr val="000000"/>
            </a:solidFill>
          </a:ln>
        </p:spPr>
        <p:txBody>
          <a:bodyPr wrap="none">
            <a:spAutoFit/>
          </a:bodyPr>
          <a:lstStyle/>
          <a:p>
            <a:r>
              <a:rPr lang="en-US" sz="2000" i="1" dirty="0">
                <a:latin typeface="Times New Roman" panose="02020603050405020304" pitchFamily="18" charset="0"/>
                <a:cs typeface="Times New Roman" panose="02020603050405020304" pitchFamily="18" charset="0"/>
              </a:rPr>
              <a:t>ML</a:t>
            </a:r>
            <a:r>
              <a:rPr lang="en-US" sz="2000" dirty="0">
                <a:latin typeface="Times New Roman" panose="02020603050405020304" pitchFamily="18" charset="0"/>
                <a:cs typeface="Times New Roman" panose="02020603050405020304" pitchFamily="18" charset="0"/>
              </a:rPr>
              <a:t> = purchase cost – salvage value</a:t>
            </a:r>
          </a:p>
        </p:txBody>
      </p:sp>
      <p:sp>
        <p:nvSpPr>
          <p:cNvPr id="13" name="Obdélník 12">
            <a:extLst>
              <a:ext uri="{FF2B5EF4-FFF2-40B4-BE49-F238E27FC236}">
                <a16:creationId xmlns:a16="http://schemas.microsoft.com/office/drawing/2014/main" id="{0B8409B5-31FF-42F6-9273-DC0F8C03BA52}"/>
              </a:ext>
            </a:extLst>
          </p:cNvPr>
          <p:cNvSpPr/>
          <p:nvPr/>
        </p:nvSpPr>
        <p:spPr>
          <a:xfrm>
            <a:off x="6231153" y="2426440"/>
            <a:ext cx="3114955" cy="400110"/>
          </a:xfrm>
          <a:prstGeom prst="rect">
            <a:avLst/>
          </a:prstGeom>
        </p:spPr>
        <p:txBody>
          <a:bodyPr wrap="none">
            <a:spAutoFit/>
          </a:bodyPr>
          <a:lstStyle/>
          <a:p>
            <a:r>
              <a:rPr lang="en-US" sz="2000" i="1" dirty="0">
                <a:latin typeface="Times New Roman" panose="02020603050405020304" pitchFamily="18" charset="0"/>
                <a:cs typeface="Times New Roman" panose="02020603050405020304" pitchFamily="18" charset="0"/>
              </a:rPr>
              <a:t>ML</a:t>
            </a:r>
            <a:r>
              <a:rPr lang="en-US" sz="2000" dirty="0">
                <a:latin typeface="Times New Roman" panose="02020603050405020304" pitchFamily="18" charset="0"/>
                <a:cs typeface="Times New Roman" panose="02020603050405020304" pitchFamily="18" charset="0"/>
              </a:rPr>
              <a:t> = 1 – 0.6 = 0.4 CZK/roll</a:t>
            </a:r>
          </a:p>
        </p:txBody>
      </p:sp>
      <p:sp>
        <p:nvSpPr>
          <p:cNvPr id="14" name="Obdélník 13">
            <a:extLst>
              <a:ext uri="{FF2B5EF4-FFF2-40B4-BE49-F238E27FC236}">
                <a16:creationId xmlns:a16="http://schemas.microsoft.com/office/drawing/2014/main" id="{F4B38E1A-E5F5-4CA0-B1D3-91369415FC6C}"/>
              </a:ext>
            </a:extLst>
          </p:cNvPr>
          <p:cNvSpPr/>
          <p:nvPr/>
        </p:nvSpPr>
        <p:spPr>
          <a:xfrm>
            <a:off x="2022338" y="3379248"/>
            <a:ext cx="838691" cy="400110"/>
          </a:xfrm>
          <a:prstGeom prst="rect">
            <a:avLst/>
          </a:prstGeom>
          <a:ln>
            <a:solidFill>
              <a:srgbClr val="000000"/>
            </a:solidFill>
          </a:ln>
        </p:spPr>
        <p:txBody>
          <a:bodyPr wrap="none">
            <a:spAutoFit/>
          </a:bodyPr>
          <a:lstStyle/>
          <a:p>
            <a:r>
              <a:rPr lang="cs-CZ" sz="2000" i="1" dirty="0">
                <a:latin typeface="Times New Roman" panose="02020603050405020304" pitchFamily="18" charset="0"/>
                <a:cs typeface="Times New Roman" panose="02020603050405020304" pitchFamily="18" charset="0"/>
              </a:rPr>
              <a:t>p</a:t>
            </a:r>
            <a:r>
              <a:rPr lang="cs-CZ"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ML</a:t>
            </a:r>
            <a:r>
              <a:rPr lang="cs-CZ"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15" name="Obdélník 14">
            <a:extLst>
              <a:ext uri="{FF2B5EF4-FFF2-40B4-BE49-F238E27FC236}">
                <a16:creationId xmlns:a16="http://schemas.microsoft.com/office/drawing/2014/main" id="{CF3DEB35-490C-458A-8A33-C3281A5362BA}"/>
              </a:ext>
            </a:extLst>
          </p:cNvPr>
          <p:cNvSpPr/>
          <p:nvPr/>
        </p:nvSpPr>
        <p:spPr>
          <a:xfrm>
            <a:off x="2022338" y="4648527"/>
            <a:ext cx="3869970" cy="400110"/>
          </a:xfrm>
          <a:prstGeom prst="rect">
            <a:avLst/>
          </a:prstGeom>
          <a:ln>
            <a:solidFill>
              <a:srgbClr val="000000"/>
            </a:solidFill>
          </a:ln>
        </p:spPr>
        <p:txBody>
          <a:bodyPr wrap="none">
            <a:spAutoFit/>
          </a:bodyPr>
          <a:lstStyle/>
          <a:p>
            <a:r>
              <a:rPr lang="en-US" sz="2000" i="1" dirty="0">
                <a:latin typeface="Times New Roman" panose="02020603050405020304" pitchFamily="18" charset="0"/>
                <a:cs typeface="Times New Roman" panose="02020603050405020304" pitchFamily="18" charset="0"/>
              </a:rPr>
              <a:t>MPL</a:t>
            </a:r>
            <a:r>
              <a:rPr lang="en-US" sz="2000" dirty="0">
                <a:latin typeface="Times New Roman" panose="02020603050405020304" pitchFamily="18" charset="0"/>
                <a:cs typeface="Times New Roman" panose="02020603050405020304" pitchFamily="18" charset="0"/>
              </a:rPr>
              <a:t> = selling price – purchase cost</a:t>
            </a:r>
          </a:p>
        </p:txBody>
      </p:sp>
      <p:sp>
        <p:nvSpPr>
          <p:cNvPr id="16" name="Obdélník 15">
            <a:extLst>
              <a:ext uri="{FF2B5EF4-FFF2-40B4-BE49-F238E27FC236}">
                <a16:creationId xmlns:a16="http://schemas.microsoft.com/office/drawing/2014/main" id="{5E5E3890-2754-4077-8A36-C56A03AB8C68}"/>
              </a:ext>
            </a:extLst>
          </p:cNvPr>
          <p:cNvSpPr/>
          <p:nvPr/>
        </p:nvSpPr>
        <p:spPr>
          <a:xfrm>
            <a:off x="6239040" y="4663041"/>
            <a:ext cx="2887329" cy="400110"/>
          </a:xfrm>
          <a:prstGeom prst="rect">
            <a:avLst/>
          </a:prstGeom>
        </p:spPr>
        <p:txBody>
          <a:bodyPr wrap="none">
            <a:spAutoFit/>
          </a:bodyPr>
          <a:lstStyle/>
          <a:p>
            <a:r>
              <a:rPr lang="en-US" sz="2000" i="1" dirty="0">
                <a:latin typeface="Times New Roman" panose="02020603050405020304" pitchFamily="18" charset="0"/>
                <a:cs typeface="Times New Roman" panose="02020603050405020304" pitchFamily="18" charset="0"/>
              </a:rPr>
              <a:t>MPL</a:t>
            </a:r>
            <a:r>
              <a:rPr lang="en-US" sz="2000" dirty="0">
                <a:latin typeface="Times New Roman" panose="02020603050405020304" pitchFamily="18" charset="0"/>
                <a:cs typeface="Times New Roman" panose="02020603050405020304" pitchFamily="18" charset="0"/>
              </a:rPr>
              <a:t> = 2 – 1 = 1 CZK/roll</a:t>
            </a:r>
          </a:p>
        </p:txBody>
      </p:sp>
      <p:sp>
        <p:nvSpPr>
          <p:cNvPr id="17" name="Obdélník 16">
            <a:extLst>
              <a:ext uri="{FF2B5EF4-FFF2-40B4-BE49-F238E27FC236}">
                <a16:creationId xmlns:a16="http://schemas.microsoft.com/office/drawing/2014/main" id="{BF705E81-3065-457A-806E-9AAAA567D1EF}"/>
              </a:ext>
            </a:extLst>
          </p:cNvPr>
          <p:cNvSpPr/>
          <p:nvPr/>
        </p:nvSpPr>
        <p:spPr>
          <a:xfrm>
            <a:off x="2022338" y="5634220"/>
            <a:ext cx="1550424" cy="400110"/>
          </a:xfrm>
          <a:prstGeom prst="rect">
            <a:avLst/>
          </a:prstGeom>
          <a:ln>
            <a:solidFill>
              <a:srgbClr val="000000"/>
            </a:solidFill>
          </a:ln>
        </p:spPr>
        <p:txBody>
          <a:bodyPr wrap="none">
            <a:spAutoFit/>
          </a:bodyPr>
          <a:lstStyle/>
          <a:p>
            <a:r>
              <a:rPr lang="cs-CZ" sz="2000" dirty="0">
                <a:latin typeface="Times New Roman" panose="02020603050405020304" pitchFamily="18" charset="0"/>
                <a:cs typeface="Times New Roman" panose="02020603050405020304" pitchFamily="18" charset="0"/>
              </a:rPr>
              <a:t>(1</a:t>
            </a:r>
            <a:r>
              <a:rPr lang="cs-CZ" sz="2000" i="1" dirty="0">
                <a:latin typeface="Times New Roman" panose="02020603050405020304" pitchFamily="18" charset="0"/>
                <a:cs typeface="Times New Roman" panose="02020603050405020304" pitchFamily="18" charset="0"/>
              </a:rPr>
              <a:t> – p</a:t>
            </a:r>
            <a:r>
              <a:rPr lang="cs-CZ"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M</a:t>
            </a:r>
            <a:r>
              <a:rPr lang="cs-CZ" sz="2000" i="1" dirty="0">
                <a:latin typeface="Times New Roman" panose="02020603050405020304" pitchFamily="18" charset="0"/>
                <a:cs typeface="Times New Roman" panose="02020603050405020304" pitchFamily="18" charset="0"/>
              </a:rPr>
              <a:t>P</a:t>
            </a:r>
            <a:r>
              <a:rPr lang="en-US" sz="2000" i="1" dirty="0">
                <a:latin typeface="Times New Roman" panose="02020603050405020304" pitchFamily="18" charset="0"/>
                <a:cs typeface="Times New Roman" panose="02020603050405020304" pitchFamily="18" charset="0"/>
              </a:rPr>
              <a:t>L</a:t>
            </a:r>
            <a:r>
              <a:rPr lang="cs-CZ"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446800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5D1FCAA9-2D26-4BF9-90FB-34822ACA912D}"/>
              </a:ext>
            </a:extLst>
          </p:cNvPr>
          <p:cNvSpPr>
            <a:spLocks noGrp="1"/>
          </p:cNvSpPr>
          <p:nvPr>
            <p:ph type="sldNum" sz="quarter" idx="2"/>
          </p:nvPr>
        </p:nvSpPr>
        <p:spPr/>
        <p:txBody>
          <a:bodyPr/>
          <a:lstStyle/>
          <a:p>
            <a:fld id="{86CB4B4D-7CA3-9044-876B-883B54F8677D}" type="slidenum">
              <a:rPr lang="cs-CZ" smtClean="0"/>
              <a:t>149</a:t>
            </a:fld>
            <a:endParaRPr lang="cs-CZ"/>
          </a:p>
        </p:txBody>
      </p:sp>
      <p:sp>
        <p:nvSpPr>
          <p:cNvPr id="8" name="Zástupný text 7">
            <a:extLst>
              <a:ext uri="{FF2B5EF4-FFF2-40B4-BE49-F238E27FC236}">
                <a16:creationId xmlns:a16="http://schemas.microsoft.com/office/drawing/2014/main" id="{D3C07ACA-BF90-41C2-944D-DCD015152D6B}"/>
              </a:ext>
            </a:extLst>
          </p:cNvPr>
          <p:cNvSpPr>
            <a:spLocks noGrp="1"/>
          </p:cNvSpPr>
          <p:nvPr>
            <p:ph type="body" sz="quarter" idx="21"/>
          </p:nvPr>
        </p:nvSpPr>
        <p:spPr/>
        <p:txBody>
          <a:bodyPr/>
          <a:lstStyle/>
          <a:p>
            <a:r>
              <a:rPr lang="en-US" dirty="0"/>
              <a:t>Inventory Models</a:t>
            </a:r>
          </a:p>
        </p:txBody>
      </p:sp>
      <p:sp>
        <p:nvSpPr>
          <p:cNvPr id="9" name="Zástupný text 8">
            <a:extLst>
              <a:ext uri="{FF2B5EF4-FFF2-40B4-BE49-F238E27FC236}">
                <a16:creationId xmlns:a16="http://schemas.microsoft.com/office/drawing/2014/main" id="{F2500837-A2EC-43BB-B58E-A5AD101107FC}"/>
              </a:ext>
            </a:extLst>
          </p:cNvPr>
          <p:cNvSpPr>
            <a:spLocks noGrp="1"/>
          </p:cNvSpPr>
          <p:nvPr>
            <p:ph type="body" sz="half" idx="22"/>
          </p:nvPr>
        </p:nvSpPr>
        <p:spPr>
          <a:xfrm>
            <a:off x="438468" y="1647545"/>
            <a:ext cx="11491261" cy="4526241"/>
          </a:xfrm>
        </p:spPr>
        <p:txBody>
          <a:bodyPr>
            <a:normAutofit/>
          </a:bodyPr>
          <a:lstStyle/>
          <a:p>
            <a:pPr marL="285750" indent="-285750">
              <a:buFont typeface="Wingdings" panose="05000000000000000000" pitchFamily="2" charset="2"/>
              <a:buChar char="§"/>
            </a:pPr>
            <a:r>
              <a:rPr lang="en-US" b="1" dirty="0"/>
              <a:t>Optimum service level</a:t>
            </a:r>
          </a:p>
          <a:p>
            <a:pPr marL="608400" lvl="1" indent="-285750"/>
            <a:endParaRPr lang="cs-CZ" dirty="0"/>
          </a:p>
          <a:p>
            <a:pPr marL="608400" lvl="1" indent="-285750"/>
            <a:endParaRPr lang="cs-CZ" dirty="0"/>
          </a:p>
          <a:p>
            <a:pPr marL="608400" lvl="1" indent="-285750"/>
            <a:endParaRPr lang="cs-CZ" dirty="0"/>
          </a:p>
          <a:p>
            <a:pPr marL="608400" lvl="1" indent="-285750"/>
            <a:endParaRPr lang="cs-CZ" dirty="0"/>
          </a:p>
          <a:p>
            <a:pPr marL="322650" lvl="1" indent="0">
              <a:buNone/>
            </a:pPr>
            <a:endParaRPr lang="cs-CZ" dirty="0">
              <a:solidFill>
                <a:srgbClr val="4BA82E"/>
              </a:solidFill>
            </a:endParaRPr>
          </a:p>
          <a:p>
            <a:pPr marL="608400" lvl="1" indent="-285750"/>
            <a:r>
              <a:rPr lang="en-US" dirty="0">
                <a:solidFill>
                  <a:srgbClr val="4BA82E"/>
                </a:solidFill>
              </a:rPr>
              <a:t>Optimum order quantity</a:t>
            </a:r>
          </a:p>
          <a:p>
            <a:pPr marL="608400" lvl="1" indent="-285750"/>
            <a:endParaRPr lang="en-US" b="1" dirty="0"/>
          </a:p>
          <a:p>
            <a:pPr marL="608400" lvl="1" indent="-285750"/>
            <a:endParaRPr lang="en-US" b="1" dirty="0"/>
          </a:p>
          <a:p>
            <a:pPr marL="608400" lvl="1" indent="-285750"/>
            <a:endParaRPr lang="en-US" dirty="0"/>
          </a:p>
          <a:p>
            <a:pPr marL="703650" lvl="2" indent="0">
              <a:buNone/>
            </a:pPr>
            <a:endParaRPr lang="en-US" dirty="0"/>
          </a:p>
        </p:txBody>
      </p:sp>
      <p:sp>
        <p:nvSpPr>
          <p:cNvPr id="5" name="Zástupný symbol pro zápatí 4">
            <a:extLst>
              <a:ext uri="{FF2B5EF4-FFF2-40B4-BE49-F238E27FC236}">
                <a16:creationId xmlns:a16="http://schemas.microsoft.com/office/drawing/2014/main" id="{DCD2861C-CC41-4F44-98F6-1C8779DC71D4}"/>
              </a:ext>
            </a:extLst>
          </p:cNvPr>
          <p:cNvSpPr>
            <a:spLocks noGrp="1"/>
          </p:cNvSpPr>
          <p:nvPr>
            <p:ph type="ftr" sz="quarter" idx="11"/>
          </p:nvPr>
        </p:nvSpPr>
        <p:spPr/>
        <p:txBody>
          <a:bodyPr/>
          <a:lstStyle/>
          <a:p>
            <a:r>
              <a:rPr lang="en-US"/>
              <a:t>Operational Research I, ŠAU, Jan Fábry, 9.11. 2022</a:t>
            </a:r>
            <a:endParaRPr lang="cs-CZ" dirty="0"/>
          </a:p>
        </p:txBody>
      </p:sp>
      <p:sp>
        <p:nvSpPr>
          <p:cNvPr id="10" name="Zástupný text 9">
            <a:extLst>
              <a:ext uri="{FF2B5EF4-FFF2-40B4-BE49-F238E27FC236}">
                <a16:creationId xmlns:a16="http://schemas.microsoft.com/office/drawing/2014/main" id="{D54E2B29-8DE4-4770-BDF9-4A0040771BEB}"/>
              </a:ext>
            </a:extLst>
          </p:cNvPr>
          <p:cNvSpPr>
            <a:spLocks noGrp="1"/>
          </p:cNvSpPr>
          <p:nvPr>
            <p:ph type="body" sz="quarter" idx="23"/>
          </p:nvPr>
        </p:nvSpPr>
        <p:spPr/>
        <p:txBody>
          <a:bodyPr/>
          <a:lstStyle/>
          <a:p>
            <a:r>
              <a:rPr lang="en-US" dirty="0"/>
              <a:t>Single-Period Decision Model</a:t>
            </a:r>
          </a:p>
        </p:txBody>
      </p:sp>
      <p:sp>
        <p:nvSpPr>
          <p:cNvPr id="18" name="Obdélník 17">
            <a:extLst>
              <a:ext uri="{FF2B5EF4-FFF2-40B4-BE49-F238E27FC236}">
                <a16:creationId xmlns:a16="http://schemas.microsoft.com/office/drawing/2014/main" id="{EAE7E39F-B0B1-43FD-950B-6CA8DD46B8CF}"/>
              </a:ext>
            </a:extLst>
          </p:cNvPr>
          <p:cNvSpPr/>
          <p:nvPr/>
        </p:nvSpPr>
        <p:spPr>
          <a:xfrm>
            <a:off x="1344707" y="2040679"/>
            <a:ext cx="2491388" cy="400110"/>
          </a:xfrm>
          <a:prstGeom prst="rect">
            <a:avLst/>
          </a:prstGeom>
        </p:spPr>
        <p:txBody>
          <a:bodyPr wrap="none">
            <a:spAutoFit/>
          </a:bodyPr>
          <a:lstStyle/>
          <a:p>
            <a:r>
              <a:rPr lang="cs-CZ" sz="2000" i="1" dirty="0">
                <a:latin typeface="Times New Roman" panose="02020603050405020304" pitchFamily="18" charset="0"/>
                <a:cs typeface="Times New Roman" panose="02020603050405020304" pitchFamily="18" charset="0"/>
              </a:rPr>
              <a:t>p</a:t>
            </a:r>
            <a:r>
              <a:rPr lang="cs-CZ"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ML</a:t>
            </a:r>
            <a:r>
              <a:rPr lang="cs-CZ" sz="2000" dirty="0">
                <a:latin typeface="Times New Roman" panose="02020603050405020304" pitchFamily="18" charset="0"/>
                <a:cs typeface="Times New Roman" panose="02020603050405020304" pitchFamily="18" charset="0"/>
              </a:rPr>
              <a:t>) = (1 – </a:t>
            </a:r>
            <a:r>
              <a:rPr lang="cs-CZ" sz="2000" i="1" dirty="0">
                <a:latin typeface="Times New Roman" panose="02020603050405020304" pitchFamily="18" charset="0"/>
                <a:cs typeface="Times New Roman" panose="02020603050405020304" pitchFamily="18" charset="0"/>
              </a:rPr>
              <a:t>p</a:t>
            </a:r>
            <a:r>
              <a:rPr lang="cs-CZ" sz="2000" dirty="0">
                <a:latin typeface="Times New Roman" panose="02020603050405020304" pitchFamily="18" charset="0"/>
                <a:cs typeface="Times New Roman" panose="02020603050405020304" pitchFamily="18" charset="0"/>
              </a:rPr>
              <a:t>)(MPL)</a:t>
            </a:r>
            <a:endParaRPr lang="en-US" sz="2000" dirty="0">
              <a:latin typeface="Times New Roman" panose="02020603050405020304" pitchFamily="18" charset="0"/>
              <a:cs typeface="Times New Roman" panose="02020603050405020304" pitchFamily="18" charset="0"/>
            </a:endParaRPr>
          </a:p>
        </p:txBody>
      </p:sp>
      <p:graphicFrame>
        <p:nvGraphicFramePr>
          <p:cNvPr id="19" name="Objekt 18">
            <a:extLst>
              <a:ext uri="{FF2B5EF4-FFF2-40B4-BE49-F238E27FC236}">
                <a16:creationId xmlns:a16="http://schemas.microsoft.com/office/drawing/2014/main" id="{6A9156CC-BC5F-4172-B630-D60379BDF292}"/>
              </a:ext>
            </a:extLst>
          </p:cNvPr>
          <p:cNvGraphicFramePr>
            <a:graphicFrameLocks noChangeAspect="1"/>
          </p:cNvGraphicFramePr>
          <p:nvPr>
            <p:extLst>
              <p:ext uri="{D42A27DB-BD31-4B8C-83A1-F6EECF244321}">
                <p14:modId xmlns:p14="http://schemas.microsoft.com/office/powerpoint/2010/main" val="3307365507"/>
              </p:ext>
            </p:extLst>
          </p:nvPr>
        </p:nvGraphicFramePr>
        <p:xfrm>
          <a:off x="1379195" y="2606608"/>
          <a:ext cx="1704871" cy="668999"/>
        </p:xfrm>
        <a:graphic>
          <a:graphicData uri="http://schemas.openxmlformats.org/presentationml/2006/ole">
            <mc:AlternateContent xmlns:mc="http://schemas.openxmlformats.org/markup-compatibility/2006">
              <mc:Choice xmlns:v="urn:schemas-microsoft-com:vml" Requires="v">
                <p:oleObj name="Equation" r:id="rId2" imgW="1002865" imgH="393529" progId="Equation.3">
                  <p:embed/>
                </p:oleObj>
              </mc:Choice>
              <mc:Fallback>
                <p:oleObj name="Equation" r:id="rId2" imgW="1002865" imgH="393529" progId="Equation.3">
                  <p:embed/>
                  <p:pic>
                    <p:nvPicPr>
                      <p:cNvPr id="5" name="Objekt 4">
                        <a:extLst>
                          <a:ext uri="{FF2B5EF4-FFF2-40B4-BE49-F238E27FC236}">
                            <a16:creationId xmlns:a16="http://schemas.microsoft.com/office/drawing/2014/main" id="{A7C4E463-B985-44B1-92AF-8D13C1D7F2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9195" y="2606608"/>
                        <a:ext cx="1704871" cy="668999"/>
                      </a:xfrm>
                      <a:prstGeom prst="rect">
                        <a:avLst/>
                      </a:prstGeom>
                      <a:noFill/>
                      <a:ln>
                        <a:solidFill>
                          <a:srgbClr val="000000"/>
                        </a:solidFill>
                      </a:ln>
                    </p:spPr>
                  </p:pic>
                </p:oleObj>
              </mc:Fallback>
            </mc:AlternateContent>
          </a:graphicData>
        </a:graphic>
      </p:graphicFrame>
      <p:graphicFrame>
        <p:nvGraphicFramePr>
          <p:cNvPr id="20" name="Objekt 19">
            <a:extLst>
              <a:ext uri="{FF2B5EF4-FFF2-40B4-BE49-F238E27FC236}">
                <a16:creationId xmlns:a16="http://schemas.microsoft.com/office/drawing/2014/main" id="{851A8847-D808-41BB-88C9-8B71B6BFDF97}"/>
              </a:ext>
            </a:extLst>
          </p:cNvPr>
          <p:cNvGraphicFramePr>
            <a:graphicFrameLocks noChangeAspect="1"/>
          </p:cNvGraphicFramePr>
          <p:nvPr>
            <p:extLst>
              <p:ext uri="{D42A27DB-BD31-4B8C-83A1-F6EECF244321}">
                <p14:modId xmlns:p14="http://schemas.microsoft.com/office/powerpoint/2010/main" val="2610035890"/>
              </p:ext>
            </p:extLst>
          </p:nvPr>
        </p:nvGraphicFramePr>
        <p:xfrm>
          <a:off x="3771072" y="2606608"/>
          <a:ext cx="2180590" cy="669290"/>
        </p:xfrm>
        <a:graphic>
          <a:graphicData uri="http://schemas.openxmlformats.org/presentationml/2006/ole">
            <mc:AlternateContent xmlns:mc="http://schemas.openxmlformats.org/markup-compatibility/2006">
              <mc:Choice xmlns:v="urn:schemas-microsoft-com:vml" Requires="v">
                <p:oleObj name="Equation" r:id="rId4" imgW="1282700" imgH="393700" progId="Equation.3">
                  <p:embed/>
                </p:oleObj>
              </mc:Choice>
              <mc:Fallback>
                <p:oleObj name="Equation" r:id="rId4" imgW="1282700" imgH="393700" progId="Equation.3">
                  <p:embed/>
                  <p:pic>
                    <p:nvPicPr>
                      <p:cNvPr id="21" name="Objekt 20">
                        <a:extLst>
                          <a:ext uri="{FF2B5EF4-FFF2-40B4-BE49-F238E27FC236}">
                            <a16:creationId xmlns:a16="http://schemas.microsoft.com/office/drawing/2014/main" id="{5B705CC4-350D-475F-BB86-A18BBDD476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1072" y="2606608"/>
                        <a:ext cx="2180590" cy="6692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kt 20">
            <a:extLst>
              <a:ext uri="{FF2B5EF4-FFF2-40B4-BE49-F238E27FC236}">
                <a16:creationId xmlns:a16="http://schemas.microsoft.com/office/drawing/2014/main" id="{4AA9D0A6-A066-4247-9DCC-4E57E4738B7E}"/>
              </a:ext>
            </a:extLst>
          </p:cNvPr>
          <p:cNvGraphicFramePr>
            <a:graphicFrameLocks noChangeAspect="1"/>
          </p:cNvGraphicFramePr>
          <p:nvPr>
            <p:extLst>
              <p:ext uri="{D42A27DB-BD31-4B8C-83A1-F6EECF244321}">
                <p14:modId xmlns:p14="http://schemas.microsoft.com/office/powerpoint/2010/main" val="3207952767"/>
              </p:ext>
            </p:extLst>
          </p:nvPr>
        </p:nvGraphicFramePr>
        <p:xfrm>
          <a:off x="1344707" y="3901462"/>
          <a:ext cx="1553805" cy="366870"/>
        </p:xfrm>
        <a:graphic>
          <a:graphicData uri="http://schemas.openxmlformats.org/presentationml/2006/ole">
            <mc:AlternateContent xmlns:mc="http://schemas.openxmlformats.org/markup-compatibility/2006">
              <mc:Choice xmlns:v="urn:schemas-microsoft-com:vml" Requires="v">
                <p:oleObj name="Equation" r:id="rId6" imgW="914003" imgH="215806" progId="Equation.3">
                  <p:embed/>
                </p:oleObj>
              </mc:Choice>
              <mc:Fallback>
                <p:oleObj name="Equation" r:id="rId6" imgW="914003" imgH="215806" progId="Equation.3">
                  <p:embed/>
                  <p:pic>
                    <p:nvPicPr>
                      <p:cNvPr id="7" name="Objekt 6">
                        <a:extLst>
                          <a:ext uri="{FF2B5EF4-FFF2-40B4-BE49-F238E27FC236}">
                            <a16:creationId xmlns:a16="http://schemas.microsoft.com/office/drawing/2014/main" id="{C27BCB1A-62C2-4F19-9391-F1DA0B8C5B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4707" y="3901462"/>
                        <a:ext cx="1553805" cy="3668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kt 21">
            <a:extLst>
              <a:ext uri="{FF2B5EF4-FFF2-40B4-BE49-F238E27FC236}">
                <a16:creationId xmlns:a16="http://schemas.microsoft.com/office/drawing/2014/main" id="{A777C42F-E62A-4AF6-B78A-EA2418B6F3CC}"/>
              </a:ext>
            </a:extLst>
          </p:cNvPr>
          <p:cNvGraphicFramePr>
            <a:graphicFrameLocks noChangeAspect="1"/>
          </p:cNvGraphicFramePr>
          <p:nvPr>
            <p:extLst>
              <p:ext uri="{D42A27DB-BD31-4B8C-83A1-F6EECF244321}">
                <p14:modId xmlns:p14="http://schemas.microsoft.com/office/powerpoint/2010/main" val="2121868345"/>
              </p:ext>
            </p:extLst>
          </p:nvPr>
        </p:nvGraphicFramePr>
        <p:xfrm>
          <a:off x="1317143" y="4351715"/>
          <a:ext cx="1273258" cy="668999"/>
        </p:xfrm>
        <a:graphic>
          <a:graphicData uri="http://schemas.openxmlformats.org/presentationml/2006/ole">
            <mc:AlternateContent xmlns:mc="http://schemas.openxmlformats.org/markup-compatibility/2006">
              <mc:Choice xmlns:v="urn:schemas-microsoft-com:vml" Requires="v">
                <p:oleObj name="Equation" r:id="rId8" imgW="748975" imgH="393529" progId="Equation.3">
                  <p:embed/>
                </p:oleObj>
              </mc:Choice>
              <mc:Fallback>
                <p:oleObj name="Equation" r:id="rId8" imgW="748975" imgH="393529" progId="Equation.3">
                  <p:embed/>
                  <p:pic>
                    <p:nvPicPr>
                      <p:cNvPr id="17" name="Objekt 16">
                        <a:extLst>
                          <a:ext uri="{FF2B5EF4-FFF2-40B4-BE49-F238E27FC236}">
                            <a16:creationId xmlns:a16="http://schemas.microsoft.com/office/drawing/2014/main" id="{C2842673-ED88-422F-A58A-3F5B53B06E1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17143" y="4351715"/>
                        <a:ext cx="1273258" cy="6689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kt 22">
            <a:extLst>
              <a:ext uri="{FF2B5EF4-FFF2-40B4-BE49-F238E27FC236}">
                <a16:creationId xmlns:a16="http://schemas.microsoft.com/office/drawing/2014/main" id="{E27E4967-624C-4CF5-88C1-D5862E9CC206}"/>
              </a:ext>
            </a:extLst>
          </p:cNvPr>
          <p:cNvGraphicFramePr>
            <a:graphicFrameLocks noChangeAspect="1"/>
          </p:cNvGraphicFramePr>
          <p:nvPr>
            <p:extLst>
              <p:ext uri="{D42A27DB-BD31-4B8C-83A1-F6EECF244321}">
                <p14:modId xmlns:p14="http://schemas.microsoft.com/office/powerpoint/2010/main" val="1892538376"/>
              </p:ext>
            </p:extLst>
          </p:nvPr>
        </p:nvGraphicFramePr>
        <p:xfrm>
          <a:off x="1323227" y="5049392"/>
          <a:ext cx="1359580" cy="410032"/>
        </p:xfrm>
        <a:graphic>
          <a:graphicData uri="http://schemas.openxmlformats.org/presentationml/2006/ole">
            <mc:AlternateContent xmlns:mc="http://schemas.openxmlformats.org/markup-compatibility/2006">
              <mc:Choice xmlns:v="urn:schemas-microsoft-com:vml" Requires="v">
                <p:oleObj name="Equation" r:id="rId10" imgW="799753" imgH="241195" progId="Equation.3">
                  <p:embed/>
                </p:oleObj>
              </mc:Choice>
              <mc:Fallback>
                <p:oleObj name="Equation" r:id="rId10" imgW="799753" imgH="241195" progId="Equation.3">
                  <p:embed/>
                  <p:pic>
                    <p:nvPicPr>
                      <p:cNvPr id="19" name="Objekt 18">
                        <a:extLst>
                          <a:ext uri="{FF2B5EF4-FFF2-40B4-BE49-F238E27FC236}">
                            <a16:creationId xmlns:a16="http://schemas.microsoft.com/office/drawing/2014/main" id="{4D873A52-0739-44A7-8AF6-40D682C4A8E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23227" y="5049392"/>
                        <a:ext cx="1359580" cy="4100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6">
            <a:extLst>
              <a:ext uri="{FF2B5EF4-FFF2-40B4-BE49-F238E27FC236}">
                <a16:creationId xmlns:a16="http://schemas.microsoft.com/office/drawing/2014/main" id="{D12B8688-52F3-48E6-94F3-6EC5D2BF6C60}"/>
              </a:ext>
            </a:extLst>
          </p:cNvPr>
          <p:cNvGraphicFramePr>
            <a:graphicFrameLocks noChangeAspect="1"/>
          </p:cNvGraphicFramePr>
          <p:nvPr>
            <p:extLst>
              <p:ext uri="{D42A27DB-BD31-4B8C-83A1-F6EECF244321}">
                <p14:modId xmlns:p14="http://schemas.microsoft.com/office/powerpoint/2010/main" val="4078073890"/>
              </p:ext>
            </p:extLst>
          </p:nvPr>
        </p:nvGraphicFramePr>
        <p:xfrm>
          <a:off x="4008256" y="4486159"/>
          <a:ext cx="1338444" cy="410040"/>
        </p:xfrm>
        <a:graphic>
          <a:graphicData uri="http://schemas.openxmlformats.org/presentationml/2006/ole">
            <mc:AlternateContent xmlns:mc="http://schemas.openxmlformats.org/markup-compatibility/2006">
              <mc:Choice xmlns:v="urn:schemas-microsoft-com:vml" Requires="v">
                <p:oleObj name="Equation" r:id="rId12" imgW="787320" imgH="241200" progId="Equation.3">
                  <p:embed/>
                </p:oleObj>
              </mc:Choice>
              <mc:Fallback>
                <p:oleObj name="Equation" r:id="rId12" imgW="787320" imgH="241200" progId="Equation.3">
                  <p:embed/>
                  <p:pic>
                    <p:nvPicPr>
                      <p:cNvPr id="24" name="Object 6">
                        <a:extLst>
                          <a:ext uri="{FF2B5EF4-FFF2-40B4-BE49-F238E27FC236}">
                            <a16:creationId xmlns:a16="http://schemas.microsoft.com/office/drawing/2014/main" id="{FF4C79C2-1370-4DB5-A61D-0D7F8EC2D60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08256" y="4486159"/>
                        <a:ext cx="1338444" cy="410040"/>
                      </a:xfrm>
                      <a:prstGeom prst="rect">
                        <a:avLst/>
                      </a:prstGeom>
                      <a:noFill/>
                    </p:spPr>
                  </p:pic>
                </p:oleObj>
              </mc:Fallback>
            </mc:AlternateContent>
          </a:graphicData>
        </a:graphic>
      </p:graphicFrame>
      <p:sp>
        <p:nvSpPr>
          <p:cNvPr id="25" name="Text Box 1032">
            <a:extLst>
              <a:ext uri="{FF2B5EF4-FFF2-40B4-BE49-F238E27FC236}">
                <a16:creationId xmlns:a16="http://schemas.microsoft.com/office/drawing/2014/main" id="{6A75AC95-AC74-4ED7-94EE-4C01B686F65F}"/>
              </a:ext>
            </a:extLst>
          </p:cNvPr>
          <p:cNvSpPr txBox="1">
            <a:spLocks noChangeArrowheads="1"/>
          </p:cNvSpPr>
          <p:nvPr/>
        </p:nvSpPr>
        <p:spPr bwMode="auto">
          <a:xfrm>
            <a:off x="3210365" y="4486159"/>
            <a:ext cx="560707" cy="400110"/>
          </a:xfrm>
          <a:prstGeom prst="rect">
            <a:avLst/>
          </a:prstGeom>
          <a:noFill/>
          <a:ln w="9525">
            <a:noFill/>
            <a:miter lim="800000"/>
            <a:headEnd/>
            <a:tailEnd/>
          </a:ln>
          <a:effectLst/>
        </p:spPr>
        <p:txBody>
          <a:bodyPr wrap="square">
            <a:spAutoFit/>
          </a:bodyPr>
          <a:lstStyle/>
          <a:p>
            <a:pPr algn="just" eaLnBrk="0" hangingPunct="0">
              <a:defRPr/>
            </a:pPr>
            <a:r>
              <a:rPr lang="en-US" sz="2000" dirty="0">
                <a:latin typeface="Times New Roman" charset="0"/>
              </a:rPr>
              <a:t>→</a:t>
            </a:r>
          </a:p>
        </p:txBody>
      </p:sp>
      <p:graphicFrame>
        <p:nvGraphicFramePr>
          <p:cNvPr id="26" name="Object 18">
            <a:extLst>
              <a:ext uri="{FF2B5EF4-FFF2-40B4-BE49-F238E27FC236}">
                <a16:creationId xmlns:a16="http://schemas.microsoft.com/office/drawing/2014/main" id="{FFAE8795-9895-49D2-A1AE-1CD8EE274DB3}"/>
              </a:ext>
            </a:extLst>
          </p:cNvPr>
          <p:cNvGraphicFramePr>
            <a:graphicFrameLocks noChangeAspect="1"/>
          </p:cNvGraphicFramePr>
          <p:nvPr>
            <p:extLst>
              <p:ext uri="{D42A27DB-BD31-4B8C-83A1-F6EECF244321}">
                <p14:modId xmlns:p14="http://schemas.microsoft.com/office/powerpoint/2010/main" val="2088033503"/>
              </p:ext>
            </p:extLst>
          </p:nvPr>
        </p:nvGraphicFramePr>
        <p:xfrm>
          <a:off x="1317143" y="5617832"/>
          <a:ext cx="1403622" cy="418770"/>
        </p:xfrm>
        <a:graphic>
          <a:graphicData uri="http://schemas.openxmlformats.org/presentationml/2006/ole">
            <mc:AlternateContent xmlns:mc="http://schemas.openxmlformats.org/markup-compatibility/2006">
              <mc:Choice xmlns:v="urn:schemas-microsoft-com:vml" Requires="v">
                <p:oleObj name="Rovnice" r:id="rId14" imgW="850680" imgH="253800" progId="Equation.3">
                  <p:embed/>
                </p:oleObj>
              </mc:Choice>
              <mc:Fallback>
                <p:oleObj name="Rovnice" r:id="rId14" imgW="850680" imgH="253800" progId="Equation.3">
                  <p:embed/>
                  <p:pic>
                    <p:nvPicPr>
                      <p:cNvPr id="27" name="Object 18">
                        <a:extLst>
                          <a:ext uri="{FF2B5EF4-FFF2-40B4-BE49-F238E27FC236}">
                            <a16:creationId xmlns:a16="http://schemas.microsoft.com/office/drawing/2014/main" id="{2AA80172-F1D3-4FF8-B119-D9BA5472CFE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17143" y="5617832"/>
                        <a:ext cx="1403622" cy="418770"/>
                      </a:xfrm>
                      <a:prstGeom prst="rect">
                        <a:avLst/>
                      </a:prstGeom>
                      <a:noFill/>
                      <a:ln>
                        <a:solidFill>
                          <a:schemeClr val="tx1"/>
                        </a:solidFill>
                      </a:ln>
                    </p:spPr>
                  </p:pic>
                </p:oleObj>
              </mc:Fallback>
            </mc:AlternateContent>
          </a:graphicData>
        </a:graphic>
      </p:graphicFrame>
      <p:graphicFrame>
        <p:nvGraphicFramePr>
          <p:cNvPr id="27" name="Object 4">
            <a:extLst>
              <a:ext uri="{FF2B5EF4-FFF2-40B4-BE49-F238E27FC236}">
                <a16:creationId xmlns:a16="http://schemas.microsoft.com/office/drawing/2014/main" id="{5A93017C-48B9-4FED-8EBF-3F2A1622F1CF}"/>
              </a:ext>
            </a:extLst>
          </p:cNvPr>
          <p:cNvGraphicFramePr>
            <a:graphicFrameLocks noChangeAspect="1"/>
          </p:cNvGraphicFramePr>
          <p:nvPr>
            <p:extLst>
              <p:ext uri="{D42A27DB-BD31-4B8C-83A1-F6EECF244321}">
                <p14:modId xmlns:p14="http://schemas.microsoft.com/office/powerpoint/2010/main" val="2843724521"/>
              </p:ext>
            </p:extLst>
          </p:nvPr>
        </p:nvGraphicFramePr>
        <p:xfrm>
          <a:off x="3490913" y="5590170"/>
          <a:ext cx="3981450" cy="376237"/>
        </p:xfrm>
        <a:graphic>
          <a:graphicData uri="http://schemas.openxmlformats.org/presentationml/2006/ole">
            <mc:AlternateContent xmlns:mc="http://schemas.openxmlformats.org/markup-compatibility/2006">
              <mc:Choice xmlns:v="urn:schemas-microsoft-com:vml" Requires="v">
                <p:oleObj name="Equation" r:id="rId16" imgW="2412720" imgH="228600" progId="Equation.3">
                  <p:embed/>
                </p:oleObj>
              </mc:Choice>
              <mc:Fallback>
                <p:oleObj name="Equation" r:id="rId16" imgW="2412720" imgH="228600" progId="Equation.3">
                  <p:embed/>
                  <p:pic>
                    <p:nvPicPr>
                      <p:cNvPr id="28" name="Object 4">
                        <a:extLst>
                          <a:ext uri="{FF2B5EF4-FFF2-40B4-BE49-F238E27FC236}">
                            <a16:creationId xmlns:a16="http://schemas.microsoft.com/office/drawing/2014/main" id="{16B56868-6713-4FAE-974B-E8B943DA526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90913" y="5590170"/>
                        <a:ext cx="3981450" cy="376237"/>
                      </a:xfrm>
                      <a:prstGeom prst="rect">
                        <a:avLst/>
                      </a:prstGeom>
                      <a:noFill/>
                    </p:spPr>
                  </p:pic>
                </p:oleObj>
              </mc:Fallback>
            </mc:AlternateContent>
          </a:graphicData>
        </a:graphic>
      </p:graphicFrame>
    </p:spTree>
    <p:extLst>
      <p:ext uri="{BB962C8B-B14F-4D97-AF65-F5344CB8AC3E}">
        <p14:creationId xmlns:p14="http://schemas.microsoft.com/office/powerpoint/2010/main" val="479188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15</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Linear Programming</a:t>
            </a:r>
          </a:p>
          <a:p>
            <a:endParaRPr lang="en-US"/>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9" y="1647546"/>
            <a:ext cx="11000970" cy="3773488"/>
          </a:xfrm>
        </p:spPr>
        <p:txBody>
          <a:bodyPr>
            <a:noAutofit/>
          </a:bodyPr>
          <a:lstStyle/>
          <a:p>
            <a:pPr marL="285750" lvl="0" indent="-285750">
              <a:lnSpc>
                <a:spcPct val="110000"/>
              </a:lnSpc>
              <a:buFont typeface="Wingdings" panose="05000000000000000000" pitchFamily="2" charset="2"/>
              <a:buChar char="§"/>
            </a:pPr>
            <a:r>
              <a:rPr lang="en-US" b="1" dirty="0"/>
              <a:t>Example</a:t>
            </a:r>
          </a:p>
          <a:p>
            <a:pPr lvl="1">
              <a:lnSpc>
                <a:spcPct val="110000"/>
              </a:lnSpc>
            </a:pPr>
            <a:r>
              <a:rPr lang="en-US" dirty="0"/>
              <a:t>The company manufactures 2 types of wooden toys: </a:t>
            </a:r>
            <a:r>
              <a:rPr lang="en-US" dirty="0">
                <a:solidFill>
                  <a:srgbClr val="4BA82E"/>
                </a:solidFill>
              </a:rPr>
              <a:t>trucks</a:t>
            </a:r>
            <a:r>
              <a:rPr lang="en-US" dirty="0"/>
              <a:t> and </a:t>
            </a:r>
            <a:r>
              <a:rPr lang="en-US" dirty="0">
                <a:solidFill>
                  <a:srgbClr val="4BA82E"/>
                </a:solidFill>
              </a:rPr>
              <a:t>trains</a:t>
            </a:r>
            <a:r>
              <a:rPr lang="en-US" dirty="0"/>
              <a:t>. </a:t>
            </a:r>
          </a:p>
          <a:p>
            <a:pPr lvl="1">
              <a:lnSpc>
                <a:spcPct val="110000"/>
              </a:lnSpc>
            </a:pPr>
            <a:r>
              <a:rPr lang="en-US" dirty="0"/>
              <a:t>The price of a piece of </a:t>
            </a:r>
            <a:r>
              <a:rPr lang="en-US" dirty="0">
                <a:solidFill>
                  <a:srgbClr val="4BA82E"/>
                </a:solidFill>
              </a:rPr>
              <a:t>truck</a:t>
            </a:r>
            <a:r>
              <a:rPr lang="en-US" dirty="0"/>
              <a:t> is </a:t>
            </a:r>
            <a:r>
              <a:rPr lang="cs-CZ" dirty="0"/>
              <a:t>820</a:t>
            </a:r>
            <a:r>
              <a:rPr lang="en-US" dirty="0"/>
              <a:t> CZK, of a piece of </a:t>
            </a:r>
            <a:r>
              <a:rPr lang="en-US" dirty="0">
                <a:solidFill>
                  <a:srgbClr val="4BA82E"/>
                </a:solidFill>
              </a:rPr>
              <a:t>train</a:t>
            </a:r>
            <a:r>
              <a:rPr lang="en-US" dirty="0"/>
              <a:t> </a:t>
            </a:r>
            <a:r>
              <a:rPr lang="cs-CZ" dirty="0"/>
              <a:t>115</a:t>
            </a:r>
            <a:r>
              <a:rPr lang="en-US" dirty="0"/>
              <a:t>0 CZK. The </a:t>
            </a:r>
            <a:r>
              <a:rPr lang="en-US" dirty="0">
                <a:solidFill>
                  <a:srgbClr val="4BA82E"/>
                </a:solidFill>
              </a:rPr>
              <a:t>wood cost for the truck </a:t>
            </a:r>
            <a:r>
              <a:rPr lang="en-US" dirty="0"/>
              <a:t>is </a:t>
            </a:r>
            <a:r>
              <a:rPr lang="cs-CZ" dirty="0"/>
              <a:t>10</a:t>
            </a:r>
            <a:r>
              <a:rPr lang="en-US" dirty="0"/>
              <a:t>0 CZK, whereas for the </a:t>
            </a:r>
            <a:r>
              <a:rPr lang="en-US" dirty="0">
                <a:solidFill>
                  <a:srgbClr val="4BA82E"/>
                </a:solidFill>
              </a:rPr>
              <a:t>train</a:t>
            </a:r>
            <a:r>
              <a:rPr lang="en-US" dirty="0"/>
              <a:t> </a:t>
            </a:r>
            <a:r>
              <a:rPr lang="cs-CZ" dirty="0"/>
              <a:t>18</a:t>
            </a:r>
            <a:r>
              <a:rPr lang="en-US" dirty="0"/>
              <a:t>0 CZK. </a:t>
            </a:r>
          </a:p>
          <a:p>
            <a:pPr lvl="1">
              <a:lnSpc>
                <a:spcPct val="110000"/>
              </a:lnSpc>
            </a:pPr>
            <a:r>
              <a:rPr lang="en-US" dirty="0"/>
              <a:t>The truck requires 1 hour of </a:t>
            </a:r>
            <a:r>
              <a:rPr lang="en-US" dirty="0">
                <a:solidFill>
                  <a:srgbClr val="4BA82E"/>
                </a:solidFill>
              </a:rPr>
              <a:t>carpentry labor </a:t>
            </a:r>
            <a:r>
              <a:rPr lang="en-US" dirty="0"/>
              <a:t>and 1 hour of </a:t>
            </a:r>
            <a:r>
              <a:rPr lang="en-US" dirty="0">
                <a:solidFill>
                  <a:srgbClr val="4BA82E"/>
                </a:solidFill>
              </a:rPr>
              <a:t>finishing labor </a:t>
            </a:r>
            <a:r>
              <a:rPr lang="en-US" dirty="0"/>
              <a:t>(assembling and painting). The train requires 2 hours of </a:t>
            </a:r>
            <a:r>
              <a:rPr lang="en-US" dirty="0">
                <a:solidFill>
                  <a:srgbClr val="4BA82E"/>
                </a:solidFill>
              </a:rPr>
              <a:t>carpentry labor </a:t>
            </a:r>
            <a:r>
              <a:rPr lang="en-US" dirty="0"/>
              <a:t>and 1 hour of </a:t>
            </a:r>
            <a:r>
              <a:rPr lang="en-US" dirty="0">
                <a:solidFill>
                  <a:srgbClr val="4BA82E"/>
                </a:solidFill>
              </a:rPr>
              <a:t>finishing labor</a:t>
            </a:r>
            <a:r>
              <a:rPr lang="en-US" dirty="0"/>
              <a:t>. </a:t>
            </a:r>
          </a:p>
          <a:p>
            <a:pPr lvl="1">
              <a:lnSpc>
                <a:spcPct val="110000"/>
              </a:lnSpc>
            </a:pPr>
            <a:r>
              <a:rPr lang="en-US" dirty="0"/>
              <a:t>Worth of </a:t>
            </a:r>
            <a:r>
              <a:rPr lang="en-US" dirty="0">
                <a:solidFill>
                  <a:srgbClr val="4BA82E"/>
                </a:solidFill>
              </a:rPr>
              <a:t>carpentry labor </a:t>
            </a:r>
            <a:r>
              <a:rPr lang="en-US" dirty="0"/>
              <a:t>is </a:t>
            </a:r>
            <a:r>
              <a:rPr lang="cs-CZ" dirty="0"/>
              <a:t>15</a:t>
            </a:r>
            <a:r>
              <a:rPr lang="en-US" dirty="0"/>
              <a:t>0 CZK per hour, worth of </a:t>
            </a:r>
            <a:r>
              <a:rPr lang="en-US" dirty="0">
                <a:solidFill>
                  <a:srgbClr val="4BA82E"/>
                </a:solidFill>
              </a:rPr>
              <a:t>finishing labor </a:t>
            </a:r>
            <a:r>
              <a:rPr lang="en-US" dirty="0"/>
              <a:t>is </a:t>
            </a:r>
            <a:r>
              <a:rPr lang="cs-CZ" dirty="0"/>
              <a:t>1</a:t>
            </a:r>
            <a:r>
              <a:rPr lang="en-US" dirty="0"/>
              <a:t>20 CZK per hour. </a:t>
            </a:r>
          </a:p>
          <a:p>
            <a:pPr lvl="1">
              <a:lnSpc>
                <a:spcPct val="110000"/>
              </a:lnSpc>
            </a:pPr>
            <a:r>
              <a:rPr lang="en-US" dirty="0"/>
              <a:t>Each month, the company has 5000 </a:t>
            </a:r>
            <a:r>
              <a:rPr lang="en-US" dirty="0">
                <a:solidFill>
                  <a:srgbClr val="4BA82E"/>
                </a:solidFill>
              </a:rPr>
              <a:t>available hours of carpentry labor </a:t>
            </a:r>
            <a:r>
              <a:rPr lang="en-US" dirty="0"/>
              <a:t>and 3000 </a:t>
            </a:r>
            <a:r>
              <a:rPr lang="en-US" dirty="0">
                <a:solidFill>
                  <a:srgbClr val="4BA82E"/>
                </a:solidFill>
              </a:rPr>
              <a:t>hours of finishing labor</a:t>
            </a:r>
            <a:r>
              <a:rPr lang="en-US" dirty="0"/>
              <a:t>. </a:t>
            </a:r>
          </a:p>
          <a:p>
            <a:pPr lvl="1">
              <a:lnSpc>
                <a:spcPct val="110000"/>
              </a:lnSpc>
            </a:pPr>
            <a:r>
              <a:rPr lang="en-US" dirty="0">
                <a:solidFill>
                  <a:srgbClr val="4BA82E"/>
                </a:solidFill>
              </a:rPr>
              <a:t>Demand</a:t>
            </a:r>
            <a:r>
              <a:rPr lang="en-US" dirty="0"/>
              <a:t> </a:t>
            </a:r>
            <a:r>
              <a:rPr lang="en-US" dirty="0">
                <a:solidFill>
                  <a:srgbClr val="4BA82E"/>
                </a:solidFill>
              </a:rPr>
              <a:t>for trains </a:t>
            </a:r>
            <a:r>
              <a:rPr lang="en-US" dirty="0"/>
              <a:t>is unlimited, but at most 2000 </a:t>
            </a:r>
            <a:r>
              <a:rPr lang="en-US" dirty="0">
                <a:solidFill>
                  <a:srgbClr val="4BA82E"/>
                </a:solidFill>
              </a:rPr>
              <a:t>trucks</a:t>
            </a:r>
            <a:r>
              <a:rPr lang="en-US" dirty="0"/>
              <a:t> are, at an average, bought each month. </a:t>
            </a:r>
          </a:p>
          <a:p>
            <a:pPr lvl="1">
              <a:lnSpc>
                <a:spcPct val="110000"/>
              </a:lnSpc>
            </a:pPr>
            <a:r>
              <a:rPr lang="en-US" dirty="0"/>
              <a:t>The Pinocchio’s management wants to </a:t>
            </a:r>
            <a:r>
              <a:rPr lang="en-US" dirty="0">
                <a:solidFill>
                  <a:srgbClr val="4BA82E"/>
                </a:solidFill>
              </a:rPr>
              <a:t>maximize monthly profit </a:t>
            </a:r>
            <a:r>
              <a:rPr lang="en-US" dirty="0"/>
              <a:t>(total revenue ‑ total cost).</a:t>
            </a:r>
          </a:p>
          <a:p>
            <a:pPr marL="285750" lvl="0" indent="-285750">
              <a:lnSpc>
                <a:spcPct val="110000"/>
              </a:lnSpc>
              <a:buFont typeface="Wingdings" panose="05000000000000000000" pitchFamily="2" charset="2"/>
              <a:buChar char="§"/>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Planning Problem</a:t>
            </a:r>
          </a:p>
        </p:txBody>
      </p:sp>
    </p:spTree>
    <p:extLst>
      <p:ext uri="{BB962C8B-B14F-4D97-AF65-F5344CB8AC3E}">
        <p14:creationId xmlns:p14="http://schemas.microsoft.com/office/powerpoint/2010/main" val="136207953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5D1FCAA9-2D26-4BF9-90FB-34822ACA912D}"/>
              </a:ext>
            </a:extLst>
          </p:cNvPr>
          <p:cNvSpPr>
            <a:spLocks noGrp="1"/>
          </p:cNvSpPr>
          <p:nvPr>
            <p:ph type="sldNum" sz="quarter" idx="2"/>
          </p:nvPr>
        </p:nvSpPr>
        <p:spPr/>
        <p:txBody>
          <a:bodyPr/>
          <a:lstStyle/>
          <a:p>
            <a:fld id="{86CB4B4D-7CA3-9044-876B-883B54F8677D}" type="slidenum">
              <a:rPr lang="cs-CZ" smtClean="0"/>
              <a:t>150</a:t>
            </a:fld>
            <a:endParaRPr lang="cs-CZ"/>
          </a:p>
        </p:txBody>
      </p:sp>
      <p:sp>
        <p:nvSpPr>
          <p:cNvPr id="8" name="Zástupný text 7">
            <a:extLst>
              <a:ext uri="{FF2B5EF4-FFF2-40B4-BE49-F238E27FC236}">
                <a16:creationId xmlns:a16="http://schemas.microsoft.com/office/drawing/2014/main" id="{D3C07ACA-BF90-41C2-944D-DCD015152D6B}"/>
              </a:ext>
            </a:extLst>
          </p:cNvPr>
          <p:cNvSpPr>
            <a:spLocks noGrp="1"/>
          </p:cNvSpPr>
          <p:nvPr>
            <p:ph type="body" sz="quarter" idx="21"/>
          </p:nvPr>
        </p:nvSpPr>
        <p:spPr/>
        <p:txBody>
          <a:bodyPr/>
          <a:lstStyle/>
          <a:p>
            <a:r>
              <a:rPr lang="en-US" dirty="0"/>
              <a:t>Inventory Models</a:t>
            </a:r>
          </a:p>
        </p:txBody>
      </p:sp>
      <p:sp>
        <p:nvSpPr>
          <p:cNvPr id="9" name="Zástupný text 8">
            <a:extLst>
              <a:ext uri="{FF2B5EF4-FFF2-40B4-BE49-F238E27FC236}">
                <a16:creationId xmlns:a16="http://schemas.microsoft.com/office/drawing/2014/main" id="{F2500837-A2EC-43BB-B58E-A5AD101107FC}"/>
              </a:ext>
            </a:extLst>
          </p:cNvPr>
          <p:cNvSpPr>
            <a:spLocks noGrp="1"/>
          </p:cNvSpPr>
          <p:nvPr>
            <p:ph type="body" sz="half" idx="22"/>
          </p:nvPr>
        </p:nvSpPr>
        <p:spPr>
          <a:xfrm>
            <a:off x="438468" y="1647545"/>
            <a:ext cx="11491261" cy="4526241"/>
          </a:xfrm>
        </p:spPr>
        <p:txBody>
          <a:bodyPr>
            <a:normAutofit/>
          </a:bodyPr>
          <a:lstStyle/>
          <a:p>
            <a:pPr marL="285750" indent="-285750">
              <a:buFont typeface="Wingdings" panose="05000000000000000000" pitchFamily="2" charset="2"/>
              <a:buChar char="§"/>
            </a:pPr>
            <a:r>
              <a:rPr lang="en-US" b="1" dirty="0"/>
              <a:t>Example</a:t>
            </a:r>
            <a:endParaRPr lang="en-US" dirty="0">
              <a:solidFill>
                <a:srgbClr val="4BA82E"/>
              </a:solidFill>
            </a:endParaRPr>
          </a:p>
          <a:p>
            <a:pPr marL="608400" lvl="1" indent="-285750"/>
            <a:r>
              <a:rPr lang="en-US" dirty="0"/>
              <a:t>In previous example we consider the uniform probability distribution of the daily demand in the interval </a:t>
            </a:r>
            <a:br>
              <a:rPr lang="en-US" dirty="0"/>
            </a:br>
            <a:r>
              <a:rPr lang="en-US" dirty="0"/>
              <a:t>&lt;9 000, 11 000&gt;. </a:t>
            </a:r>
          </a:p>
          <a:p>
            <a:pPr indent="-286950">
              <a:buFont typeface="Wingdings" panose="05000000000000000000" pitchFamily="2" charset="2"/>
              <a:buChar char="§"/>
            </a:pPr>
            <a:r>
              <a:rPr lang="en-US" b="1" dirty="0"/>
              <a:t>Optimum order quantity</a:t>
            </a:r>
          </a:p>
        </p:txBody>
      </p:sp>
      <p:sp>
        <p:nvSpPr>
          <p:cNvPr id="5" name="Zástupný symbol pro zápatí 4">
            <a:extLst>
              <a:ext uri="{FF2B5EF4-FFF2-40B4-BE49-F238E27FC236}">
                <a16:creationId xmlns:a16="http://schemas.microsoft.com/office/drawing/2014/main" id="{DCD2861C-CC41-4F44-98F6-1C8779DC71D4}"/>
              </a:ext>
            </a:extLst>
          </p:cNvPr>
          <p:cNvSpPr>
            <a:spLocks noGrp="1"/>
          </p:cNvSpPr>
          <p:nvPr>
            <p:ph type="ftr" sz="quarter" idx="11"/>
          </p:nvPr>
        </p:nvSpPr>
        <p:spPr/>
        <p:txBody>
          <a:bodyPr/>
          <a:lstStyle/>
          <a:p>
            <a:r>
              <a:rPr lang="en-US"/>
              <a:t>Operational Research I, ŠAU, Jan Fábry, 9.11. 2022</a:t>
            </a:r>
            <a:endParaRPr lang="cs-CZ" dirty="0"/>
          </a:p>
        </p:txBody>
      </p:sp>
      <p:sp>
        <p:nvSpPr>
          <p:cNvPr id="10" name="Zástupný text 9">
            <a:extLst>
              <a:ext uri="{FF2B5EF4-FFF2-40B4-BE49-F238E27FC236}">
                <a16:creationId xmlns:a16="http://schemas.microsoft.com/office/drawing/2014/main" id="{D54E2B29-8DE4-4770-BDF9-4A0040771BEB}"/>
              </a:ext>
            </a:extLst>
          </p:cNvPr>
          <p:cNvSpPr>
            <a:spLocks noGrp="1"/>
          </p:cNvSpPr>
          <p:nvPr>
            <p:ph type="body" sz="quarter" idx="23"/>
          </p:nvPr>
        </p:nvSpPr>
        <p:spPr/>
        <p:txBody>
          <a:bodyPr/>
          <a:lstStyle/>
          <a:p>
            <a:r>
              <a:rPr lang="en-US" dirty="0"/>
              <a:t>Single-Period Decision Model</a:t>
            </a:r>
          </a:p>
        </p:txBody>
      </p:sp>
      <mc:AlternateContent xmlns:mc="http://schemas.openxmlformats.org/markup-compatibility/2006" xmlns:a14="http://schemas.microsoft.com/office/drawing/2010/main">
        <mc:Choice Requires="a14">
          <p:sp>
            <p:nvSpPr>
              <p:cNvPr id="28" name="Text Box 1032">
                <a:extLst>
                  <a:ext uri="{FF2B5EF4-FFF2-40B4-BE49-F238E27FC236}">
                    <a16:creationId xmlns:a16="http://schemas.microsoft.com/office/drawing/2014/main" id="{851EBD08-86DC-49BA-B4BD-E5AEE4317225}"/>
                  </a:ext>
                </a:extLst>
              </p:cNvPr>
              <p:cNvSpPr txBox="1">
                <a:spLocks noChangeArrowheads="1"/>
              </p:cNvSpPr>
              <p:nvPr/>
            </p:nvSpPr>
            <p:spPr bwMode="auto">
              <a:xfrm>
                <a:off x="1058226" y="3055310"/>
                <a:ext cx="5828910" cy="369332"/>
              </a:xfrm>
              <a:prstGeom prst="rect">
                <a:avLst/>
              </a:prstGeom>
              <a:noFill/>
              <a:ln w="9525">
                <a:noFill/>
                <a:miter lim="800000"/>
                <a:headEnd/>
                <a:tailEnd/>
              </a:ln>
              <a:effectLst/>
            </p:spPr>
            <p:txBody>
              <a:bodyPr wrap="square">
                <a:spAutoFit/>
              </a:bodyPr>
              <a:lstStyle/>
              <a:p>
                <a:pPr algn="just" eaLnBrk="0" hangingPunct="0">
                  <a:defRPr/>
                </a:pPr>
                <a:r>
                  <a:rPr lang="en-US" i="1" dirty="0">
                    <a:latin typeface="Times New Roman" charset="0"/>
                  </a:rPr>
                  <a:t>q</a:t>
                </a:r>
                <a:r>
                  <a:rPr lang="en-US" i="1" baseline="30000" dirty="0">
                    <a:latin typeface="Times New Roman" charset="0"/>
                  </a:rPr>
                  <a:t>*</a:t>
                </a:r>
                <a:r>
                  <a:rPr lang="en-US" dirty="0">
                    <a:latin typeface="Times New Roman" charset="0"/>
                  </a:rPr>
                  <a:t> = 9 000 + 0,7143(11 000 – 9 000)</a:t>
                </a:r>
                <a14:m>
                  <m:oMath xmlns:m="http://schemas.openxmlformats.org/officeDocument/2006/math">
                    <m:r>
                      <a:rPr lang="cs-CZ" b="0" i="0" dirty="0" smtClean="0">
                        <a:latin typeface="Cambria Math" panose="02040503050406030204" pitchFamily="18" charset="0"/>
                      </a:rPr>
                      <m:t> </m:t>
                    </m:r>
                    <m:acc>
                      <m:accPr>
                        <m:chr m:val="̇"/>
                        <m:ctrlPr>
                          <a:rPr lang="en-US" i="1" dirty="0" smtClean="0">
                            <a:latin typeface="Cambria Math" panose="02040503050406030204" pitchFamily="18" charset="0"/>
                          </a:rPr>
                        </m:ctrlPr>
                      </m:accPr>
                      <m:e>
                        <m:r>
                          <a:rPr lang="cs-CZ" b="0" i="1" dirty="0" smtClean="0">
                            <a:latin typeface="Cambria Math" panose="02040503050406030204" pitchFamily="18" charset="0"/>
                          </a:rPr>
                          <m:t>=</m:t>
                        </m:r>
                      </m:e>
                    </m:acc>
                  </m:oMath>
                </a14:m>
                <a:r>
                  <a:rPr lang="en-US" dirty="0">
                    <a:latin typeface="Times New Roman" charset="0"/>
                  </a:rPr>
                  <a:t> </a:t>
                </a:r>
                <a:r>
                  <a:rPr lang="cs-CZ" dirty="0">
                    <a:latin typeface="Times New Roman" charset="0"/>
                  </a:rPr>
                  <a:t>1</a:t>
                </a:r>
                <a:r>
                  <a:rPr lang="en-US" dirty="0">
                    <a:latin typeface="Times New Roman" charset="0"/>
                  </a:rPr>
                  <a:t>0 429 rolls</a:t>
                </a:r>
              </a:p>
            </p:txBody>
          </p:sp>
        </mc:Choice>
        <mc:Fallback xmlns="">
          <p:sp>
            <p:nvSpPr>
              <p:cNvPr id="28" name="Text Box 1032">
                <a:extLst>
                  <a:ext uri="{FF2B5EF4-FFF2-40B4-BE49-F238E27FC236}">
                    <a16:creationId xmlns:a16="http://schemas.microsoft.com/office/drawing/2014/main" id="{851EBD08-86DC-49BA-B4BD-E5AEE4317225}"/>
                  </a:ext>
                </a:extLst>
              </p:cNvPr>
              <p:cNvSpPr txBox="1">
                <a:spLocks noRot="1" noChangeAspect="1" noMove="1" noResize="1" noEditPoints="1" noAdjustHandles="1" noChangeArrowheads="1" noChangeShapeType="1" noTextEdit="1"/>
              </p:cNvSpPr>
              <p:nvPr/>
            </p:nvSpPr>
            <p:spPr bwMode="auto">
              <a:xfrm>
                <a:off x="1058226" y="3055310"/>
                <a:ext cx="5828910" cy="369332"/>
              </a:xfrm>
              <a:prstGeom prst="rect">
                <a:avLst/>
              </a:prstGeom>
              <a:blipFill>
                <a:blip r:embed="rId2"/>
                <a:stretch>
                  <a:fillRect l="-941" t="-8197" b="-24590"/>
                </a:stretch>
              </a:blipFill>
              <a:ln w="9525">
                <a:noFill/>
                <a:miter lim="800000"/>
                <a:headEnd/>
                <a:tailEnd/>
              </a:ln>
              <a:effectLst/>
            </p:spPr>
            <p:txBody>
              <a:bodyPr/>
              <a:lstStyle/>
              <a:p>
                <a:r>
                  <a:rPr lang="cs-CZ">
                    <a:noFill/>
                  </a:rPr>
                  <a:t> </a:t>
                </a:r>
              </a:p>
            </p:txBody>
          </p:sp>
        </mc:Fallback>
      </mc:AlternateContent>
    </p:spTree>
    <p:extLst>
      <p:ext uri="{BB962C8B-B14F-4D97-AF65-F5344CB8AC3E}">
        <p14:creationId xmlns:p14="http://schemas.microsoft.com/office/powerpoint/2010/main" val="248546307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72530C58-EC1B-446E-B89F-B1AB5B904AA4}"/>
              </a:ext>
            </a:extLst>
          </p:cNvPr>
          <p:cNvSpPr>
            <a:spLocks noGrp="1"/>
          </p:cNvSpPr>
          <p:nvPr>
            <p:ph type="title"/>
          </p:nvPr>
        </p:nvSpPr>
        <p:spPr/>
        <p:txBody>
          <a:bodyPr/>
          <a:lstStyle/>
          <a:p>
            <a:r>
              <a:rPr lang="en-US"/>
              <a:t>Waiting Line Models</a:t>
            </a:r>
          </a:p>
        </p:txBody>
      </p:sp>
      <p:sp>
        <p:nvSpPr>
          <p:cNvPr id="5" name="Zástupný text 4">
            <a:extLst>
              <a:ext uri="{FF2B5EF4-FFF2-40B4-BE49-F238E27FC236}">
                <a16:creationId xmlns:a16="http://schemas.microsoft.com/office/drawing/2014/main" id="{834CC7CE-B507-49F1-B90C-703BDC4E530E}"/>
              </a:ext>
            </a:extLst>
          </p:cNvPr>
          <p:cNvSpPr>
            <a:spLocks noGrp="1"/>
          </p:cNvSpPr>
          <p:nvPr>
            <p:ph type="body" sz="quarter" idx="21"/>
          </p:nvPr>
        </p:nvSpPr>
        <p:spPr/>
        <p:txBody>
          <a:bodyPr/>
          <a:lstStyle/>
          <a:p>
            <a:r>
              <a:rPr lang="cs-CZ" dirty="0"/>
              <a:t>6</a:t>
            </a:r>
            <a:endParaRPr lang="en-US" dirty="0"/>
          </a:p>
        </p:txBody>
      </p:sp>
      <p:sp>
        <p:nvSpPr>
          <p:cNvPr id="6" name="Zástupný text 5">
            <a:extLst>
              <a:ext uri="{FF2B5EF4-FFF2-40B4-BE49-F238E27FC236}">
                <a16:creationId xmlns:a16="http://schemas.microsoft.com/office/drawing/2014/main" id="{9E67B2E4-657E-4883-9D7F-EEFA64C274F7}"/>
              </a:ext>
            </a:extLst>
          </p:cNvPr>
          <p:cNvSpPr>
            <a:spLocks noGrp="1"/>
          </p:cNvSpPr>
          <p:nvPr>
            <p:ph type="body" sz="quarter" idx="23"/>
          </p:nvPr>
        </p:nvSpPr>
        <p:spPr/>
        <p:txBody>
          <a:bodyPr/>
          <a:lstStyle/>
          <a:p>
            <a:r>
              <a:rPr lang="en-US" dirty="0"/>
              <a:t> </a:t>
            </a:r>
          </a:p>
        </p:txBody>
      </p:sp>
      <p:sp>
        <p:nvSpPr>
          <p:cNvPr id="8" name="Slide Number Placeholder 7">
            <a:extLst>
              <a:ext uri="{FF2B5EF4-FFF2-40B4-BE49-F238E27FC236}">
                <a16:creationId xmlns:a16="http://schemas.microsoft.com/office/drawing/2014/main" id="{FF43DD7D-4ED8-1748-A273-28A6C878115F}"/>
              </a:ext>
            </a:extLst>
          </p:cNvPr>
          <p:cNvSpPr>
            <a:spLocks noGrp="1"/>
          </p:cNvSpPr>
          <p:nvPr>
            <p:ph type="sldNum" sz="quarter" idx="12"/>
          </p:nvPr>
        </p:nvSpPr>
        <p:spPr/>
        <p:txBody>
          <a:bodyPr/>
          <a:lstStyle/>
          <a:p>
            <a:fld id="{2CCBFC96-D0B0-4748-8307-6E5E2D74C2B0}" type="slidenum">
              <a:rPr lang="en-US" smtClean="0"/>
              <a:t>151</a:t>
            </a:fld>
            <a:endParaRPr lang="en-US"/>
          </a:p>
        </p:txBody>
      </p:sp>
      <p:pic>
        <p:nvPicPr>
          <p:cNvPr id="32" name="Zástupný symbol obrázku 31">
            <a:extLst>
              <a:ext uri="{FF2B5EF4-FFF2-40B4-BE49-F238E27FC236}">
                <a16:creationId xmlns:a16="http://schemas.microsoft.com/office/drawing/2014/main" id="{5B3EA87A-2211-4D8D-AA7D-71F22C00DE28}"/>
              </a:ext>
            </a:extLst>
          </p:cNvPr>
          <p:cNvPicPr>
            <a:picLocks noGrp="1" noChangeAspect="1"/>
          </p:cNvPicPr>
          <p:nvPr>
            <p:ph type="pic" sz="quarter" idx="24"/>
          </p:nvPr>
        </p:nvPicPr>
        <p:blipFill>
          <a:blip r:embed="rId2">
            <a:extLst>
              <a:ext uri="{28A0092B-C50C-407E-A947-70E740481C1C}">
                <a14:useLocalDpi xmlns:a14="http://schemas.microsoft.com/office/drawing/2010/main" val="0"/>
              </a:ext>
            </a:extLst>
          </a:blip>
          <a:srcRect l="1040" r="1040"/>
          <a:stretch/>
        </p:blipFill>
        <p:spPr>
          <a:xfrm>
            <a:off x="7749459" y="0"/>
            <a:ext cx="4442541" cy="6180138"/>
          </a:xfrm>
          <a:gradFill>
            <a:gsLst>
              <a:gs pos="0">
                <a:schemeClr val="bg1">
                  <a:lumMod val="65000"/>
                </a:schemeClr>
              </a:gs>
              <a:gs pos="100000">
                <a:schemeClr val="bg1">
                  <a:lumMod val="85000"/>
                </a:schemeClr>
              </a:gs>
            </a:gsLst>
          </a:gradFill>
          <a:ln>
            <a:solidFill>
              <a:schemeClr val="bg1">
                <a:lumMod val="75000"/>
              </a:schemeClr>
            </a:solidFill>
          </a:ln>
        </p:spPr>
      </p:pic>
      <p:sp>
        <p:nvSpPr>
          <p:cNvPr id="2" name="Zástupný symbol pro zápatí 1">
            <a:extLst>
              <a:ext uri="{FF2B5EF4-FFF2-40B4-BE49-F238E27FC236}">
                <a16:creationId xmlns:a16="http://schemas.microsoft.com/office/drawing/2014/main" id="{8FAFB8AC-D4D1-4AE9-956D-1B636D68B211}"/>
              </a:ext>
            </a:extLst>
          </p:cNvPr>
          <p:cNvSpPr>
            <a:spLocks noGrp="1"/>
          </p:cNvSpPr>
          <p:nvPr>
            <p:ph type="ftr" sz="quarter" idx="11"/>
          </p:nvPr>
        </p:nvSpPr>
        <p:spPr/>
        <p:txBody>
          <a:bodyPr/>
          <a:lstStyle/>
          <a:p>
            <a:pPr algn="l"/>
            <a:r>
              <a:rPr lang="en-US"/>
              <a:t>Operational Research I, ŠAU, Jan Fábry, 9.11. 2022</a:t>
            </a:r>
            <a:endParaRPr lang="cs-CZ" dirty="0"/>
          </a:p>
        </p:txBody>
      </p:sp>
    </p:spTree>
    <p:extLst>
      <p:ext uri="{BB962C8B-B14F-4D97-AF65-F5344CB8AC3E}">
        <p14:creationId xmlns:p14="http://schemas.microsoft.com/office/powerpoint/2010/main" val="351969162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152</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Waiting Line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Waiting line system</a:t>
            </a:r>
          </a:p>
          <a:p>
            <a:pPr marL="895350" lvl="1" indent="-285750">
              <a:defRPr/>
            </a:pPr>
            <a:r>
              <a:rPr lang="en-US" dirty="0"/>
              <a:t>Two objects </a:t>
            </a:r>
            <a:r>
              <a:rPr lang="cs-CZ" dirty="0"/>
              <a:t>in</a:t>
            </a:r>
            <a:r>
              <a:rPr lang="en-US" dirty="0"/>
              <a:t> the system</a:t>
            </a:r>
          </a:p>
          <a:p>
            <a:pPr marL="1276350" lvl="2" indent="-285750">
              <a:defRPr/>
            </a:pPr>
            <a:r>
              <a:rPr lang="en-US" dirty="0">
                <a:solidFill>
                  <a:srgbClr val="4BA82E"/>
                </a:solidFill>
              </a:rPr>
              <a:t>customer</a:t>
            </a:r>
            <a:r>
              <a:rPr lang="en-US" dirty="0"/>
              <a:t>,</a:t>
            </a:r>
          </a:p>
          <a:p>
            <a:pPr marL="1276350" lvl="2" indent="-285750">
              <a:defRPr/>
            </a:pPr>
            <a:r>
              <a:rPr lang="en-US" dirty="0">
                <a:solidFill>
                  <a:srgbClr val="4BA82E"/>
                </a:solidFill>
              </a:rPr>
              <a:t>server</a:t>
            </a:r>
            <a:r>
              <a:rPr lang="en-US" dirty="0"/>
              <a:t> (service facility).</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Introduction</a:t>
            </a:r>
          </a:p>
        </p:txBody>
      </p:sp>
      <p:pic>
        <p:nvPicPr>
          <p:cNvPr id="7" name="Obrázek 6">
            <a:extLst>
              <a:ext uri="{FF2B5EF4-FFF2-40B4-BE49-F238E27FC236}">
                <a16:creationId xmlns:a16="http://schemas.microsoft.com/office/drawing/2014/main" id="{7F3FE676-7EE6-465C-8D1C-7D89E50FC262}"/>
              </a:ext>
            </a:extLst>
          </p:cNvPr>
          <p:cNvPicPr>
            <a:picLocks noChangeAspect="1"/>
          </p:cNvPicPr>
          <p:nvPr/>
        </p:nvPicPr>
        <p:blipFill>
          <a:blip r:embed="rId2"/>
          <a:stretch>
            <a:fillRect/>
          </a:stretch>
        </p:blipFill>
        <p:spPr>
          <a:xfrm>
            <a:off x="1731329" y="3229419"/>
            <a:ext cx="7379663" cy="1839521"/>
          </a:xfrm>
          <a:prstGeom prst="rect">
            <a:avLst/>
          </a:prstGeom>
          <a:ln>
            <a:solidFill>
              <a:schemeClr val="bg1">
                <a:lumMod val="75000"/>
              </a:schemeClr>
            </a:solidFill>
          </a:ln>
        </p:spPr>
      </p:pic>
      <p:sp>
        <p:nvSpPr>
          <p:cNvPr id="10" name="Obdélník 9">
            <a:extLst>
              <a:ext uri="{FF2B5EF4-FFF2-40B4-BE49-F238E27FC236}">
                <a16:creationId xmlns:a16="http://schemas.microsoft.com/office/drawing/2014/main" id="{7E100CB4-23E1-4EC3-A785-DEFE367310B9}"/>
              </a:ext>
            </a:extLst>
          </p:cNvPr>
          <p:cNvSpPr/>
          <p:nvPr/>
        </p:nvSpPr>
        <p:spPr>
          <a:xfrm>
            <a:off x="1823630" y="5337195"/>
            <a:ext cx="3544560"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45 – Scheme of waiting line system</a:t>
            </a:r>
          </a:p>
        </p:txBody>
      </p:sp>
    </p:spTree>
    <p:extLst>
      <p:ext uri="{BB962C8B-B14F-4D97-AF65-F5344CB8AC3E}">
        <p14:creationId xmlns:p14="http://schemas.microsoft.com/office/powerpoint/2010/main" val="178611688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153</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Waiting Line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Waiting line system</a:t>
            </a:r>
          </a:p>
          <a:p>
            <a:pPr marL="895350" lvl="1" indent="-285750">
              <a:defRPr/>
            </a:pPr>
            <a:r>
              <a:rPr lang="en-US" dirty="0"/>
              <a:t>Examples of real system</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Introduction</a:t>
            </a:r>
          </a:p>
        </p:txBody>
      </p:sp>
      <p:sp>
        <p:nvSpPr>
          <p:cNvPr id="10" name="Obdélník 9">
            <a:extLst>
              <a:ext uri="{FF2B5EF4-FFF2-40B4-BE49-F238E27FC236}">
                <a16:creationId xmlns:a16="http://schemas.microsoft.com/office/drawing/2014/main" id="{7E100CB4-23E1-4EC3-A785-DEFE367310B9}"/>
              </a:ext>
            </a:extLst>
          </p:cNvPr>
          <p:cNvSpPr/>
          <p:nvPr/>
        </p:nvSpPr>
        <p:spPr>
          <a:xfrm>
            <a:off x="1554477" y="2414648"/>
            <a:ext cx="3152914"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Tab. </a:t>
            </a:r>
            <a:r>
              <a:rPr lang="cs-CZ" sz="1400" b="1" dirty="0">
                <a:solidFill>
                  <a:schemeClr val="bg1">
                    <a:lumMod val="65000"/>
                  </a:schemeClr>
                </a:solidFill>
                <a:latin typeface="Arial" panose="020B0604020202020204" pitchFamily="34" charset="0"/>
                <a:cs typeface="Arial" panose="020B0604020202020204" pitchFamily="34" charset="0"/>
              </a:rPr>
              <a:t>2</a:t>
            </a:r>
            <a:r>
              <a:rPr lang="en-US" sz="1400" b="1" dirty="0">
                <a:solidFill>
                  <a:schemeClr val="bg1">
                    <a:lumMod val="65000"/>
                  </a:schemeClr>
                </a:solidFill>
                <a:latin typeface="Arial" panose="020B0604020202020204" pitchFamily="34" charset="0"/>
                <a:cs typeface="Arial" panose="020B0604020202020204" pitchFamily="34" charset="0"/>
              </a:rPr>
              <a:t>9 – Real waiting line systems</a:t>
            </a:r>
          </a:p>
        </p:txBody>
      </p:sp>
      <p:graphicFrame>
        <p:nvGraphicFramePr>
          <p:cNvPr id="12" name="Tabulka 11">
            <a:extLst>
              <a:ext uri="{FF2B5EF4-FFF2-40B4-BE49-F238E27FC236}">
                <a16:creationId xmlns:a16="http://schemas.microsoft.com/office/drawing/2014/main" id="{D38FB536-8BE0-410B-9523-55CD2B4F3769}"/>
              </a:ext>
            </a:extLst>
          </p:cNvPr>
          <p:cNvGraphicFramePr>
            <a:graphicFrameLocks noGrp="1"/>
          </p:cNvGraphicFramePr>
          <p:nvPr>
            <p:extLst>
              <p:ext uri="{D42A27DB-BD31-4B8C-83A1-F6EECF244321}">
                <p14:modId xmlns:p14="http://schemas.microsoft.com/office/powerpoint/2010/main" val="1403644616"/>
              </p:ext>
            </p:extLst>
          </p:nvPr>
        </p:nvGraphicFramePr>
        <p:xfrm>
          <a:off x="1821234" y="2717132"/>
          <a:ext cx="6029010" cy="1950720"/>
        </p:xfrm>
        <a:graphic>
          <a:graphicData uri="http://schemas.openxmlformats.org/drawingml/2006/table">
            <a:tbl>
              <a:tblPr>
                <a:tableStyleId>{5C22544A-7EE6-4342-B048-85BDC9FD1C3A}</a:tableStyleId>
              </a:tblPr>
              <a:tblGrid>
                <a:gridCol w="2686662">
                  <a:extLst>
                    <a:ext uri="{9D8B030D-6E8A-4147-A177-3AD203B41FA5}">
                      <a16:colId xmlns:a16="http://schemas.microsoft.com/office/drawing/2014/main" val="1850781498"/>
                    </a:ext>
                  </a:extLst>
                </a:gridCol>
                <a:gridCol w="1498294">
                  <a:extLst>
                    <a:ext uri="{9D8B030D-6E8A-4147-A177-3AD203B41FA5}">
                      <a16:colId xmlns:a16="http://schemas.microsoft.com/office/drawing/2014/main" val="59107854"/>
                    </a:ext>
                  </a:extLst>
                </a:gridCol>
                <a:gridCol w="1844054">
                  <a:extLst>
                    <a:ext uri="{9D8B030D-6E8A-4147-A177-3AD203B41FA5}">
                      <a16:colId xmlns:a16="http://schemas.microsoft.com/office/drawing/2014/main" val="2025129778"/>
                    </a:ext>
                  </a:extLst>
                </a:gridCol>
              </a:tblGrid>
              <a:tr h="0">
                <a:tc>
                  <a:txBody>
                    <a:bodyPr/>
                    <a:lstStyle/>
                    <a:p>
                      <a:pPr algn="just"/>
                      <a:r>
                        <a:rPr lang="en-US" sz="1600" dirty="0">
                          <a:effectLst/>
                          <a:latin typeface="Arial" panose="020B0604020202020204" pitchFamily="34" charset="0"/>
                          <a:cs typeface="Arial" panose="020B0604020202020204" pitchFamily="34" charset="0"/>
                        </a:rPr>
                        <a:t>Service System</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600" dirty="0">
                          <a:effectLst/>
                          <a:latin typeface="Arial" panose="020B0604020202020204" pitchFamily="34" charset="0"/>
                          <a:cs typeface="Arial" panose="020B0604020202020204" pitchFamily="34" charset="0"/>
                        </a:rPr>
                        <a:t>Customer</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600" dirty="0">
                          <a:effectLst/>
                          <a:latin typeface="Arial" panose="020B0604020202020204" pitchFamily="34" charset="0"/>
                          <a:cs typeface="Arial" panose="020B0604020202020204" pitchFamily="34" charset="0"/>
                        </a:rPr>
                        <a:t>Server</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2493098"/>
                  </a:ext>
                </a:extLst>
              </a:tr>
              <a:tr h="0">
                <a:tc>
                  <a:txBody>
                    <a:bodyPr/>
                    <a:lstStyle/>
                    <a:p>
                      <a:pPr algn="just"/>
                      <a:r>
                        <a:rPr lang="en-US" sz="1600" dirty="0">
                          <a:effectLst/>
                          <a:latin typeface="Arial" panose="020B0604020202020204" pitchFamily="34" charset="0"/>
                          <a:cs typeface="Arial" panose="020B0604020202020204" pitchFamily="34" charset="0"/>
                        </a:rPr>
                        <a:t>Doctor’s consultancy room</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a:r>
                        <a:rPr lang="en-US" sz="1600" dirty="0">
                          <a:effectLst/>
                          <a:latin typeface="Arial" panose="020B0604020202020204" pitchFamily="34" charset="0"/>
                          <a:cs typeface="Arial" panose="020B0604020202020204" pitchFamily="34" charset="0"/>
                        </a:rPr>
                        <a:t>Patient</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a:r>
                        <a:rPr lang="en-US" sz="1600" dirty="0">
                          <a:effectLst/>
                          <a:latin typeface="Arial" panose="020B0604020202020204" pitchFamily="34" charset="0"/>
                          <a:cs typeface="Arial" panose="020B0604020202020204" pitchFamily="34" charset="0"/>
                        </a:rPr>
                        <a:t>Doctor</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1794321"/>
                  </a:ext>
                </a:extLst>
              </a:tr>
              <a:tr h="0">
                <a:tc>
                  <a:txBody>
                    <a:bodyPr/>
                    <a:lstStyle/>
                    <a:p>
                      <a:pPr algn="just"/>
                      <a:r>
                        <a:rPr lang="en-US" sz="1600" dirty="0">
                          <a:effectLst/>
                          <a:latin typeface="Arial" panose="020B0604020202020204" pitchFamily="34" charset="0"/>
                          <a:cs typeface="Arial" panose="020B0604020202020204" pitchFamily="34" charset="0"/>
                        </a:rPr>
                        <a:t>Bank</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a:r>
                        <a:rPr lang="en-US" sz="1600" dirty="0">
                          <a:effectLst/>
                          <a:latin typeface="Arial" panose="020B0604020202020204" pitchFamily="34" charset="0"/>
                          <a:cs typeface="Arial" panose="020B0604020202020204" pitchFamily="34" charset="0"/>
                        </a:rPr>
                        <a:t>Client</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a:r>
                        <a:rPr lang="en-US" sz="1600" dirty="0">
                          <a:effectLst/>
                          <a:latin typeface="Arial" panose="020B0604020202020204" pitchFamily="34" charset="0"/>
                          <a:cs typeface="Arial" panose="020B0604020202020204" pitchFamily="34" charset="0"/>
                        </a:rPr>
                        <a:t>Clerk</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1934761"/>
                  </a:ext>
                </a:extLst>
              </a:tr>
              <a:tr h="0">
                <a:tc>
                  <a:txBody>
                    <a:bodyPr/>
                    <a:lstStyle/>
                    <a:p>
                      <a:pPr algn="just"/>
                      <a:r>
                        <a:rPr lang="en-US" sz="1600" dirty="0">
                          <a:effectLst/>
                          <a:latin typeface="Arial" panose="020B0604020202020204" pitchFamily="34" charset="0"/>
                          <a:cs typeface="Arial" panose="020B0604020202020204" pitchFamily="34" charset="0"/>
                        </a:rPr>
                        <a:t>Crossing</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a:r>
                        <a:rPr lang="en-US" sz="1600" dirty="0">
                          <a:effectLst/>
                          <a:latin typeface="Arial" panose="020B0604020202020204" pitchFamily="34" charset="0"/>
                          <a:cs typeface="Arial" panose="020B0604020202020204" pitchFamily="34" charset="0"/>
                        </a:rPr>
                        <a:t>Car</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a:r>
                        <a:rPr lang="en-US" sz="1600" dirty="0">
                          <a:effectLst/>
                          <a:latin typeface="Arial" panose="020B0604020202020204" pitchFamily="34" charset="0"/>
                          <a:cs typeface="Arial" panose="020B0604020202020204" pitchFamily="34" charset="0"/>
                        </a:rPr>
                        <a:t>Traffic lights</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2138460"/>
                  </a:ext>
                </a:extLst>
              </a:tr>
              <a:tr h="0">
                <a:tc>
                  <a:txBody>
                    <a:bodyPr/>
                    <a:lstStyle/>
                    <a:p>
                      <a:pPr algn="just"/>
                      <a:r>
                        <a:rPr lang="en-US" sz="1600" dirty="0">
                          <a:effectLst/>
                          <a:latin typeface="Arial" panose="020B0604020202020204" pitchFamily="34" charset="0"/>
                          <a:cs typeface="Arial" panose="020B0604020202020204" pitchFamily="34" charset="0"/>
                        </a:rPr>
                        <a:t>Telephone exchange</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a:r>
                        <a:rPr lang="en-US" sz="1600" dirty="0">
                          <a:effectLst/>
                          <a:latin typeface="Arial" panose="020B0604020202020204" pitchFamily="34" charset="0"/>
                          <a:cs typeface="Arial" panose="020B0604020202020204" pitchFamily="34" charset="0"/>
                        </a:rPr>
                        <a:t>Call</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a:r>
                        <a:rPr lang="en-US" sz="1600" dirty="0">
                          <a:effectLst/>
                          <a:latin typeface="Arial" panose="020B0604020202020204" pitchFamily="34" charset="0"/>
                          <a:cs typeface="Arial" panose="020B0604020202020204" pitchFamily="34" charset="0"/>
                        </a:rPr>
                        <a:t>Switchboard</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7035300"/>
                  </a:ext>
                </a:extLst>
              </a:tr>
              <a:tr h="84032">
                <a:tc>
                  <a:txBody>
                    <a:bodyPr/>
                    <a:lstStyle/>
                    <a:p>
                      <a:pPr algn="just"/>
                      <a:r>
                        <a:rPr lang="en-US" sz="1600" dirty="0">
                          <a:effectLst/>
                          <a:latin typeface="Arial" panose="020B0604020202020204" pitchFamily="34" charset="0"/>
                          <a:cs typeface="Arial" panose="020B0604020202020204" pitchFamily="34" charset="0"/>
                        </a:rPr>
                        <a:t>Airport</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a:r>
                        <a:rPr lang="en-US" sz="1600" dirty="0">
                          <a:effectLst/>
                          <a:latin typeface="Arial" panose="020B0604020202020204" pitchFamily="34" charset="0"/>
                          <a:cs typeface="Arial" panose="020B0604020202020204" pitchFamily="34" charset="0"/>
                        </a:rPr>
                        <a:t>Airplane</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a:r>
                        <a:rPr lang="en-US" sz="1600" dirty="0">
                          <a:effectLst/>
                          <a:latin typeface="Arial" panose="020B0604020202020204" pitchFamily="34" charset="0"/>
                          <a:cs typeface="Arial" panose="020B0604020202020204" pitchFamily="34" charset="0"/>
                        </a:rPr>
                        <a:t>Runway</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9291937"/>
                  </a:ext>
                </a:extLst>
              </a:tr>
              <a:tr h="0">
                <a:tc>
                  <a:txBody>
                    <a:bodyPr/>
                    <a:lstStyle/>
                    <a:p>
                      <a:pPr algn="just"/>
                      <a:r>
                        <a:rPr lang="en-US" sz="1600" dirty="0">
                          <a:effectLst/>
                          <a:latin typeface="Arial" panose="020B0604020202020204" pitchFamily="34" charset="0"/>
                          <a:cs typeface="Arial" panose="020B0604020202020204" pitchFamily="34" charset="0"/>
                        </a:rPr>
                        <a:t>Fire station</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a:r>
                        <a:rPr lang="en-US" sz="1600" dirty="0">
                          <a:effectLst/>
                          <a:latin typeface="Arial" panose="020B0604020202020204" pitchFamily="34" charset="0"/>
                          <a:cs typeface="Arial" panose="020B0604020202020204" pitchFamily="34" charset="0"/>
                        </a:rPr>
                        <a:t>Fire</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a:r>
                        <a:rPr lang="en-US" sz="1600" dirty="0">
                          <a:effectLst/>
                          <a:latin typeface="Arial" panose="020B0604020202020204" pitchFamily="34" charset="0"/>
                          <a:cs typeface="Arial" panose="020B0604020202020204" pitchFamily="34" charset="0"/>
                        </a:rPr>
                        <a:t>Emergency unit</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6750765"/>
                  </a:ext>
                </a:extLst>
              </a:tr>
              <a:tr h="0">
                <a:tc>
                  <a:txBody>
                    <a:bodyPr/>
                    <a:lstStyle/>
                    <a:p>
                      <a:pPr algn="just"/>
                      <a:r>
                        <a:rPr lang="en-US" sz="1600" dirty="0">
                          <a:effectLst/>
                          <a:latin typeface="Arial" panose="020B0604020202020204" pitchFamily="34" charset="0"/>
                          <a:cs typeface="Arial" panose="020B0604020202020204" pitchFamily="34" charset="0"/>
                        </a:rPr>
                        <a:t>Service station</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600" dirty="0">
                          <a:effectLst/>
                          <a:latin typeface="Arial" panose="020B0604020202020204" pitchFamily="34" charset="0"/>
                          <a:cs typeface="Arial" panose="020B0604020202020204" pitchFamily="34" charset="0"/>
                        </a:rPr>
                        <a:t>Car</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600" dirty="0">
                          <a:effectLst/>
                          <a:latin typeface="Arial" panose="020B0604020202020204" pitchFamily="34" charset="0"/>
                          <a:cs typeface="Arial" panose="020B0604020202020204" pitchFamily="34" charset="0"/>
                        </a:rPr>
                        <a:t>Petrol pump</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695557"/>
                  </a:ext>
                </a:extLst>
              </a:tr>
            </a:tbl>
          </a:graphicData>
        </a:graphic>
      </p:graphicFrame>
    </p:spTree>
    <p:extLst>
      <p:ext uri="{BB962C8B-B14F-4D97-AF65-F5344CB8AC3E}">
        <p14:creationId xmlns:p14="http://schemas.microsoft.com/office/powerpoint/2010/main" val="79690644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154</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Waiting Line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Source of customers</a:t>
            </a:r>
          </a:p>
          <a:p>
            <a:pPr marL="895350" lvl="1" indent="-285750">
              <a:defRPr/>
            </a:pPr>
            <a:r>
              <a:rPr lang="en-US" dirty="0">
                <a:solidFill>
                  <a:srgbClr val="4BA82E"/>
                </a:solidFill>
              </a:rPr>
              <a:t>Size</a:t>
            </a:r>
            <a:r>
              <a:rPr lang="en-US" dirty="0"/>
              <a:t> </a:t>
            </a:r>
            <a:r>
              <a:rPr lang="en-US" dirty="0">
                <a:solidFill>
                  <a:srgbClr val="4BA82E"/>
                </a:solidFill>
              </a:rPr>
              <a:t>of the source </a:t>
            </a:r>
          </a:p>
          <a:p>
            <a:pPr marL="1276350" lvl="2" indent="-285750">
              <a:defRPr/>
            </a:pPr>
            <a:r>
              <a:rPr lang="en-US" dirty="0"/>
              <a:t>infinite (tourists),</a:t>
            </a:r>
          </a:p>
          <a:p>
            <a:pPr marL="1276350" lvl="2" indent="-285750">
              <a:defRPr/>
            </a:pPr>
            <a:r>
              <a:rPr lang="en-US" dirty="0"/>
              <a:t>finite (machines in </a:t>
            </a:r>
            <a:r>
              <a:rPr lang="cs-CZ" dirty="0"/>
              <a:t>a</a:t>
            </a:r>
            <a:r>
              <a:rPr lang="en-US" dirty="0"/>
              <a:t> factory).</a:t>
            </a:r>
          </a:p>
          <a:p>
            <a:pPr marL="285750" lvl="0" indent="-285750">
              <a:lnSpc>
                <a:spcPct val="110000"/>
              </a:lnSpc>
              <a:buFont typeface="Wingdings" panose="05000000000000000000" pitchFamily="2" charset="2"/>
              <a:buChar char="§"/>
            </a:pPr>
            <a:r>
              <a:rPr lang="en-US" b="1" dirty="0"/>
              <a:t>Arrival process</a:t>
            </a:r>
          </a:p>
          <a:p>
            <a:pPr marL="895350" lvl="1" indent="-285750">
              <a:defRPr/>
            </a:pPr>
            <a:r>
              <a:rPr lang="en-US" dirty="0">
                <a:solidFill>
                  <a:srgbClr val="4BA82E"/>
                </a:solidFill>
              </a:rPr>
              <a:t>Way of arrivals</a:t>
            </a:r>
          </a:p>
          <a:p>
            <a:pPr marL="1276350" lvl="2" indent="-285750">
              <a:defRPr/>
            </a:pPr>
            <a:r>
              <a:rPr lang="en-US" dirty="0"/>
              <a:t>individual arrivals (patients),</a:t>
            </a:r>
          </a:p>
          <a:p>
            <a:pPr marL="1276350" lvl="2" indent="-285750">
              <a:defRPr/>
            </a:pPr>
            <a:r>
              <a:rPr lang="en-US" dirty="0"/>
              <a:t>arrivals in batches (group of tourists).</a:t>
            </a:r>
          </a:p>
          <a:p>
            <a:pPr marL="895350" lvl="1" indent="-285750">
              <a:defRPr/>
            </a:pPr>
            <a:r>
              <a:rPr lang="en-US" dirty="0">
                <a:solidFill>
                  <a:srgbClr val="4BA82E"/>
                </a:solidFill>
              </a:rPr>
              <a:t>Time of arrivals</a:t>
            </a:r>
          </a:p>
          <a:p>
            <a:pPr marL="1276350" lvl="2" indent="-285750">
              <a:defRPr/>
            </a:pPr>
            <a:r>
              <a:rPr lang="en-US" dirty="0"/>
              <a:t>scheduled arrivals (trains),</a:t>
            </a:r>
          </a:p>
          <a:p>
            <a:pPr marL="1276350" lvl="2" indent="-285750">
              <a:defRPr/>
            </a:pPr>
            <a:r>
              <a:rPr lang="en-US" dirty="0"/>
              <a:t>unscheduled arrivals (patients).</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Introduction</a:t>
            </a:r>
          </a:p>
        </p:txBody>
      </p:sp>
    </p:spTree>
    <p:extLst>
      <p:ext uri="{BB962C8B-B14F-4D97-AF65-F5344CB8AC3E}">
        <p14:creationId xmlns:p14="http://schemas.microsoft.com/office/powerpoint/2010/main" val="362277395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155</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Waiting Line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9" y="1647546"/>
            <a:ext cx="5232988" cy="4285168"/>
          </a:xfrm>
        </p:spPr>
        <p:txBody>
          <a:bodyPr>
            <a:noAutofit/>
          </a:bodyPr>
          <a:lstStyle/>
          <a:p>
            <a:pPr marL="285750" lvl="0" indent="-285750">
              <a:lnSpc>
                <a:spcPct val="110000"/>
              </a:lnSpc>
              <a:buFont typeface="Wingdings" panose="05000000000000000000" pitchFamily="2" charset="2"/>
              <a:buChar char="§"/>
            </a:pPr>
            <a:r>
              <a:rPr lang="en-US" b="1" dirty="0"/>
              <a:t>Arrival process</a:t>
            </a:r>
          </a:p>
          <a:p>
            <a:pPr marL="895350" lvl="1" indent="-285750">
              <a:defRPr/>
            </a:pPr>
            <a:r>
              <a:rPr lang="en-US" dirty="0">
                <a:solidFill>
                  <a:srgbClr val="4BA82E"/>
                </a:solidFill>
              </a:rPr>
              <a:t>Number of customers </a:t>
            </a:r>
          </a:p>
          <a:p>
            <a:pPr marL="1276350" lvl="2" indent="-285750">
              <a:defRPr/>
            </a:pPr>
            <a:r>
              <a:rPr lang="en-US" dirty="0">
                <a:solidFill>
                  <a:srgbClr val="4BA82E"/>
                </a:solidFill>
              </a:rPr>
              <a:t>arrival rate </a:t>
            </a:r>
            <a:r>
              <a:rPr lang="en-US" dirty="0"/>
              <a:t>– number of arrivals per time unit (Poisson probability distribution),</a:t>
            </a:r>
          </a:p>
          <a:p>
            <a:pPr marL="1276350" lvl="2" indent="-285750">
              <a:defRPr/>
            </a:pPr>
            <a:r>
              <a:rPr lang="en-US" sz="2000" i="1" dirty="0">
                <a:latin typeface="Times New Roman" charset="0"/>
                <a:cs typeface="Times New Roman" charset="0"/>
              </a:rPr>
              <a:t>λ</a:t>
            </a:r>
            <a:r>
              <a:rPr lang="en-US" dirty="0"/>
              <a:t> = </a:t>
            </a:r>
            <a:r>
              <a:rPr lang="en-US" dirty="0">
                <a:solidFill>
                  <a:srgbClr val="4BA82E"/>
                </a:solidFill>
              </a:rPr>
              <a:t>average arrival rate </a:t>
            </a:r>
            <a:r>
              <a:rPr lang="en-US" dirty="0"/>
              <a:t>– average number of arrivals per time unit.</a:t>
            </a:r>
          </a:p>
          <a:p>
            <a:pPr marL="895350" lvl="1" indent="-285750">
              <a:defRPr/>
            </a:pPr>
            <a:r>
              <a:rPr lang="en-US" dirty="0">
                <a:solidFill>
                  <a:srgbClr val="4BA82E"/>
                </a:solidFill>
              </a:rPr>
              <a:t>Time of customers‘ arrivals</a:t>
            </a:r>
          </a:p>
          <a:p>
            <a:pPr marL="1276350" lvl="2" indent="-285750">
              <a:defRPr/>
            </a:pPr>
            <a:r>
              <a:rPr lang="en-US" dirty="0">
                <a:solidFill>
                  <a:srgbClr val="4BA82E"/>
                </a:solidFill>
              </a:rPr>
              <a:t>interarrival</a:t>
            </a:r>
            <a:r>
              <a:rPr lang="en-US" dirty="0"/>
              <a:t> </a:t>
            </a:r>
            <a:r>
              <a:rPr lang="en-US" dirty="0">
                <a:solidFill>
                  <a:srgbClr val="4BA82E"/>
                </a:solidFill>
              </a:rPr>
              <a:t>time</a:t>
            </a:r>
            <a:r>
              <a:rPr lang="en-US" dirty="0"/>
              <a:t> – time period between two subsequent arrivals (exponential probability distribution),</a:t>
            </a:r>
          </a:p>
          <a:p>
            <a:pPr marL="1276350" lvl="2" indent="-285750">
              <a:defRPr/>
            </a:pPr>
            <a:r>
              <a:rPr lang="en-US" sz="2000" dirty="0">
                <a:latin typeface="Times New Roman" charset="0"/>
                <a:cs typeface="Times New Roman" charset="0"/>
              </a:rPr>
              <a:t>1/</a:t>
            </a:r>
            <a:r>
              <a:rPr lang="en-US" sz="2000" i="1" dirty="0">
                <a:latin typeface="Times New Roman" charset="0"/>
                <a:cs typeface="Times New Roman" charset="0"/>
              </a:rPr>
              <a:t>λ </a:t>
            </a:r>
            <a:r>
              <a:rPr lang="en-US" dirty="0"/>
              <a:t>= </a:t>
            </a:r>
            <a:r>
              <a:rPr lang="en-US" dirty="0">
                <a:solidFill>
                  <a:srgbClr val="4BA82E"/>
                </a:solidFill>
              </a:rPr>
              <a:t>average</a:t>
            </a:r>
            <a:r>
              <a:rPr lang="en-US" dirty="0"/>
              <a:t> </a:t>
            </a:r>
            <a:r>
              <a:rPr lang="en-US" dirty="0">
                <a:solidFill>
                  <a:srgbClr val="4BA82E"/>
                </a:solidFill>
              </a:rPr>
              <a:t>interarrival</a:t>
            </a:r>
            <a:r>
              <a:rPr lang="en-US" dirty="0"/>
              <a:t> </a:t>
            </a:r>
            <a:r>
              <a:rPr lang="en-US" dirty="0">
                <a:solidFill>
                  <a:srgbClr val="4BA82E"/>
                </a:solidFill>
              </a:rPr>
              <a:t>time</a:t>
            </a:r>
            <a:r>
              <a:rPr lang="en-US" dirty="0"/>
              <a:t> – average time period between two subsequent arrivals.</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Introduction</a:t>
            </a:r>
          </a:p>
        </p:txBody>
      </p:sp>
      <p:pic>
        <p:nvPicPr>
          <p:cNvPr id="7" name="Obrázek 6">
            <a:extLst>
              <a:ext uri="{FF2B5EF4-FFF2-40B4-BE49-F238E27FC236}">
                <a16:creationId xmlns:a16="http://schemas.microsoft.com/office/drawing/2014/main" id="{12E273A9-CFA5-4055-B439-3A949C7C05DD}"/>
              </a:ext>
            </a:extLst>
          </p:cNvPr>
          <p:cNvPicPr>
            <a:picLocks noChangeAspect="1"/>
          </p:cNvPicPr>
          <p:nvPr/>
        </p:nvPicPr>
        <p:blipFill>
          <a:blip r:embed="rId2"/>
          <a:stretch>
            <a:fillRect/>
          </a:stretch>
        </p:blipFill>
        <p:spPr>
          <a:xfrm>
            <a:off x="5933719" y="2122078"/>
            <a:ext cx="5364598" cy="2053990"/>
          </a:xfrm>
          <a:prstGeom prst="rect">
            <a:avLst/>
          </a:prstGeom>
          <a:ln>
            <a:solidFill>
              <a:schemeClr val="bg1">
                <a:lumMod val="75000"/>
              </a:schemeClr>
            </a:solidFill>
          </a:ln>
        </p:spPr>
      </p:pic>
      <p:sp>
        <p:nvSpPr>
          <p:cNvPr id="10" name="Obdélník 9">
            <a:extLst>
              <a:ext uri="{FF2B5EF4-FFF2-40B4-BE49-F238E27FC236}">
                <a16:creationId xmlns:a16="http://schemas.microsoft.com/office/drawing/2014/main" id="{3AD85D3E-ACC0-48BA-85A1-2F3AB8D3B292}"/>
              </a:ext>
            </a:extLst>
          </p:cNvPr>
          <p:cNvSpPr/>
          <p:nvPr/>
        </p:nvSpPr>
        <p:spPr>
          <a:xfrm>
            <a:off x="5935204" y="4408453"/>
            <a:ext cx="2784480"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46 – Arrivals of customers</a:t>
            </a:r>
          </a:p>
        </p:txBody>
      </p:sp>
    </p:spTree>
    <p:extLst>
      <p:ext uri="{BB962C8B-B14F-4D97-AF65-F5344CB8AC3E}">
        <p14:creationId xmlns:p14="http://schemas.microsoft.com/office/powerpoint/2010/main" val="284621107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156</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Waiting Line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Service process</a:t>
            </a:r>
          </a:p>
          <a:p>
            <a:pPr marL="895350" lvl="1" indent="-285750">
              <a:defRPr/>
            </a:pPr>
            <a:r>
              <a:rPr lang="en-US" dirty="0">
                <a:solidFill>
                  <a:srgbClr val="4BA82E"/>
                </a:solidFill>
              </a:rPr>
              <a:t>Number of customers </a:t>
            </a:r>
          </a:p>
          <a:p>
            <a:pPr marL="1276350" lvl="2" indent="-285750">
              <a:defRPr/>
            </a:pPr>
            <a:r>
              <a:rPr lang="en-US" dirty="0">
                <a:solidFill>
                  <a:srgbClr val="4BA82E"/>
                </a:solidFill>
              </a:rPr>
              <a:t>service</a:t>
            </a:r>
            <a:r>
              <a:rPr lang="en-US" dirty="0"/>
              <a:t> </a:t>
            </a:r>
            <a:r>
              <a:rPr lang="en-US" dirty="0">
                <a:solidFill>
                  <a:srgbClr val="4BA82E"/>
                </a:solidFill>
              </a:rPr>
              <a:t>rate</a:t>
            </a:r>
            <a:r>
              <a:rPr lang="en-US" dirty="0"/>
              <a:t> – number of customers served per time unit (Poisson probability distribution),</a:t>
            </a:r>
          </a:p>
          <a:p>
            <a:pPr marL="1276350" lvl="2" indent="-285750">
              <a:defRPr/>
            </a:pPr>
            <a:r>
              <a:rPr lang="en-US" sz="2000" i="1" dirty="0">
                <a:latin typeface="Times New Roman" charset="0"/>
                <a:cs typeface="Times New Roman" charset="0"/>
              </a:rPr>
              <a:t>μ</a:t>
            </a:r>
            <a:r>
              <a:rPr lang="en-US" dirty="0"/>
              <a:t> = </a:t>
            </a:r>
            <a:r>
              <a:rPr lang="en-US" dirty="0">
                <a:solidFill>
                  <a:srgbClr val="4BA82E"/>
                </a:solidFill>
              </a:rPr>
              <a:t>average</a:t>
            </a:r>
            <a:r>
              <a:rPr lang="en-US" dirty="0"/>
              <a:t> </a:t>
            </a:r>
            <a:r>
              <a:rPr lang="en-US" dirty="0">
                <a:solidFill>
                  <a:srgbClr val="4BA82E"/>
                </a:solidFill>
              </a:rPr>
              <a:t>service</a:t>
            </a:r>
            <a:r>
              <a:rPr lang="en-US" dirty="0"/>
              <a:t> </a:t>
            </a:r>
            <a:r>
              <a:rPr lang="en-US" dirty="0">
                <a:solidFill>
                  <a:srgbClr val="4BA82E"/>
                </a:solidFill>
              </a:rPr>
              <a:t>rate</a:t>
            </a:r>
            <a:r>
              <a:rPr lang="en-US" dirty="0"/>
              <a:t> – average number of customers served per time unit.</a:t>
            </a:r>
          </a:p>
          <a:p>
            <a:pPr marL="895350" lvl="1" indent="-285750">
              <a:defRPr/>
            </a:pPr>
            <a:r>
              <a:rPr lang="en-US" dirty="0">
                <a:solidFill>
                  <a:srgbClr val="4BA82E"/>
                </a:solidFill>
              </a:rPr>
              <a:t>Time of service</a:t>
            </a:r>
          </a:p>
          <a:p>
            <a:pPr marL="1276350" lvl="2" indent="-285750">
              <a:defRPr/>
            </a:pPr>
            <a:r>
              <a:rPr lang="en-US" dirty="0">
                <a:solidFill>
                  <a:srgbClr val="4BA82E"/>
                </a:solidFill>
              </a:rPr>
              <a:t>service</a:t>
            </a:r>
            <a:r>
              <a:rPr lang="en-US" dirty="0"/>
              <a:t> </a:t>
            </a:r>
            <a:r>
              <a:rPr lang="en-US" dirty="0">
                <a:solidFill>
                  <a:srgbClr val="4BA82E"/>
                </a:solidFill>
              </a:rPr>
              <a:t>time</a:t>
            </a:r>
            <a:r>
              <a:rPr lang="en-US" dirty="0"/>
              <a:t> – time the customer spends at service facility (exponential probability distribution),</a:t>
            </a:r>
          </a:p>
          <a:p>
            <a:pPr marL="1276350" lvl="2" indent="-285750">
              <a:defRPr/>
            </a:pPr>
            <a:r>
              <a:rPr lang="en-US" sz="2000" dirty="0">
                <a:latin typeface="Times New Roman" charset="0"/>
                <a:cs typeface="Times New Roman" charset="0"/>
              </a:rPr>
              <a:t>1/</a:t>
            </a:r>
            <a:r>
              <a:rPr lang="en-US" sz="2000" i="1" dirty="0">
                <a:latin typeface="Times New Roman" charset="0"/>
                <a:cs typeface="Times New Roman" charset="0"/>
              </a:rPr>
              <a:t>μ </a:t>
            </a:r>
            <a:r>
              <a:rPr lang="en-US" dirty="0"/>
              <a:t>= </a:t>
            </a:r>
            <a:r>
              <a:rPr lang="en-US" dirty="0">
                <a:solidFill>
                  <a:srgbClr val="4BA82E"/>
                </a:solidFill>
              </a:rPr>
              <a:t>average</a:t>
            </a:r>
            <a:r>
              <a:rPr lang="en-US" dirty="0"/>
              <a:t> </a:t>
            </a:r>
            <a:r>
              <a:rPr lang="en-US" dirty="0">
                <a:solidFill>
                  <a:srgbClr val="4BA82E"/>
                </a:solidFill>
              </a:rPr>
              <a:t>service</a:t>
            </a:r>
            <a:r>
              <a:rPr lang="en-US" dirty="0"/>
              <a:t> </a:t>
            </a:r>
            <a:r>
              <a:rPr lang="en-US" dirty="0">
                <a:solidFill>
                  <a:srgbClr val="4BA82E"/>
                </a:solidFill>
              </a:rPr>
              <a:t>time</a:t>
            </a:r>
            <a:r>
              <a:rPr lang="en-US" dirty="0"/>
              <a:t> – average time customers spend at service facility.</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Introduction</a:t>
            </a:r>
          </a:p>
        </p:txBody>
      </p:sp>
    </p:spTree>
    <p:extLst>
      <p:ext uri="{BB962C8B-B14F-4D97-AF65-F5344CB8AC3E}">
        <p14:creationId xmlns:p14="http://schemas.microsoft.com/office/powerpoint/2010/main" val="140825618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157</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Waiting Line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Service configuration definition</a:t>
            </a:r>
          </a:p>
          <a:p>
            <a:pPr marL="895350" lvl="1" indent="-285750">
              <a:defRPr/>
            </a:pPr>
            <a:r>
              <a:rPr lang="en-US" dirty="0">
                <a:solidFill>
                  <a:srgbClr val="4BA82E"/>
                </a:solidFill>
              </a:rPr>
              <a:t>Type</a:t>
            </a:r>
            <a:r>
              <a:rPr lang="en-US" dirty="0"/>
              <a:t> of facility – type of the offered service.</a:t>
            </a:r>
          </a:p>
          <a:p>
            <a:pPr marL="895350" lvl="1" indent="-285750">
              <a:defRPr/>
            </a:pPr>
            <a:r>
              <a:rPr lang="en-US" dirty="0">
                <a:solidFill>
                  <a:srgbClr val="4BA82E"/>
                </a:solidFill>
              </a:rPr>
              <a:t>Number</a:t>
            </a:r>
            <a:r>
              <a:rPr lang="en-US" dirty="0"/>
              <a:t> of facilities – one or multiple facilities.</a:t>
            </a:r>
          </a:p>
          <a:p>
            <a:pPr marL="895350" lvl="1" indent="-285750">
              <a:defRPr/>
            </a:pPr>
            <a:r>
              <a:rPr lang="en-US" dirty="0">
                <a:solidFill>
                  <a:srgbClr val="4BA82E"/>
                </a:solidFill>
              </a:rPr>
              <a:t>Arrangement</a:t>
            </a:r>
            <a:r>
              <a:rPr lang="en-US" dirty="0"/>
              <a:t> of service facilities – network of related or unrelated facilities.</a:t>
            </a:r>
          </a:p>
          <a:p>
            <a:pPr marL="285750" lvl="0" indent="-285750">
              <a:lnSpc>
                <a:spcPct val="110000"/>
              </a:lnSpc>
              <a:buFont typeface="Wingdings" panose="05000000000000000000" pitchFamily="2" charset="2"/>
              <a:buChar char="§"/>
            </a:pPr>
            <a:r>
              <a:rPr lang="en-US" b="1" dirty="0"/>
              <a:t>Service configurations</a:t>
            </a:r>
          </a:p>
          <a:p>
            <a:pPr marL="952500" lvl="1" indent="-342900">
              <a:buFont typeface="+mj-lt"/>
              <a:buAutoNum type="arabicPeriod"/>
              <a:defRPr/>
            </a:pPr>
            <a:r>
              <a:rPr lang="cs-CZ" dirty="0">
                <a:solidFill>
                  <a:srgbClr val="4BA82E"/>
                </a:solidFill>
              </a:rPr>
              <a:t>Single</a:t>
            </a:r>
            <a:r>
              <a:rPr lang="cs-CZ" dirty="0"/>
              <a:t> </a:t>
            </a:r>
            <a:r>
              <a:rPr lang="en-US" dirty="0">
                <a:solidFill>
                  <a:srgbClr val="4BA82E"/>
                </a:solidFill>
              </a:rPr>
              <a:t>facility</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Introduction</a:t>
            </a:r>
          </a:p>
        </p:txBody>
      </p:sp>
      <p:sp>
        <p:nvSpPr>
          <p:cNvPr id="10" name="Obdélník 9">
            <a:extLst>
              <a:ext uri="{FF2B5EF4-FFF2-40B4-BE49-F238E27FC236}">
                <a16:creationId xmlns:a16="http://schemas.microsoft.com/office/drawing/2014/main" id="{3AD85D3E-ACC0-48BA-85A1-2F3AB8D3B292}"/>
              </a:ext>
            </a:extLst>
          </p:cNvPr>
          <p:cNvSpPr/>
          <p:nvPr/>
        </p:nvSpPr>
        <p:spPr>
          <a:xfrm>
            <a:off x="1650895" y="5210455"/>
            <a:ext cx="2101857"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a:t>
            </a:r>
            <a:r>
              <a:rPr lang="cs-CZ" sz="1400" b="1" dirty="0">
                <a:solidFill>
                  <a:schemeClr val="bg1">
                    <a:lumMod val="65000"/>
                  </a:schemeClr>
                </a:solidFill>
                <a:latin typeface="Arial" panose="020B0604020202020204" pitchFamily="34" charset="0"/>
                <a:cs typeface="Arial" panose="020B0604020202020204" pitchFamily="34" charset="0"/>
              </a:rPr>
              <a:t>4</a:t>
            </a:r>
            <a:r>
              <a:rPr lang="en-US" sz="1400" b="1" dirty="0">
                <a:solidFill>
                  <a:schemeClr val="bg1">
                    <a:lumMod val="65000"/>
                  </a:schemeClr>
                </a:solidFill>
                <a:latin typeface="Arial" panose="020B0604020202020204" pitchFamily="34" charset="0"/>
                <a:cs typeface="Arial" panose="020B0604020202020204" pitchFamily="34" charset="0"/>
              </a:rPr>
              <a:t>7 – </a:t>
            </a:r>
            <a:r>
              <a:rPr lang="cs-CZ" sz="1400" b="1" dirty="0">
                <a:solidFill>
                  <a:schemeClr val="bg1">
                    <a:lumMod val="65000"/>
                  </a:schemeClr>
                </a:solidFill>
                <a:latin typeface="Arial" panose="020B0604020202020204" pitchFamily="34" charset="0"/>
                <a:cs typeface="Arial" panose="020B0604020202020204" pitchFamily="34" charset="0"/>
              </a:rPr>
              <a:t>Single facility</a:t>
            </a:r>
            <a:endParaRPr lang="en-US" sz="1400" b="1" dirty="0">
              <a:solidFill>
                <a:schemeClr val="bg1">
                  <a:lumMod val="65000"/>
                </a:schemeClr>
              </a:solidFill>
              <a:latin typeface="Arial" panose="020B0604020202020204" pitchFamily="34" charset="0"/>
              <a:cs typeface="Arial" panose="020B0604020202020204" pitchFamily="34" charset="0"/>
            </a:endParaRPr>
          </a:p>
        </p:txBody>
      </p:sp>
      <p:pic>
        <p:nvPicPr>
          <p:cNvPr id="11" name="Obrázek 10">
            <a:extLst>
              <a:ext uri="{FF2B5EF4-FFF2-40B4-BE49-F238E27FC236}">
                <a16:creationId xmlns:a16="http://schemas.microsoft.com/office/drawing/2014/main" id="{BCA2F9E5-CD1C-42C4-B710-7AD6AB458378}"/>
              </a:ext>
            </a:extLst>
          </p:cNvPr>
          <p:cNvPicPr>
            <a:picLocks noChangeAspect="1"/>
          </p:cNvPicPr>
          <p:nvPr/>
        </p:nvPicPr>
        <p:blipFill>
          <a:blip r:embed="rId2"/>
          <a:stretch>
            <a:fillRect/>
          </a:stretch>
        </p:blipFill>
        <p:spPr>
          <a:xfrm>
            <a:off x="1735547" y="3866354"/>
            <a:ext cx="4619277" cy="1134391"/>
          </a:xfrm>
          <a:prstGeom prst="rect">
            <a:avLst/>
          </a:prstGeom>
          <a:ln>
            <a:solidFill>
              <a:schemeClr val="bg1">
                <a:lumMod val="75000"/>
              </a:schemeClr>
            </a:solidFill>
          </a:ln>
        </p:spPr>
      </p:pic>
    </p:spTree>
    <p:extLst>
      <p:ext uri="{BB962C8B-B14F-4D97-AF65-F5344CB8AC3E}">
        <p14:creationId xmlns:p14="http://schemas.microsoft.com/office/powerpoint/2010/main" val="336436319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158</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Waiting Line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Service configurations</a:t>
            </a:r>
          </a:p>
          <a:p>
            <a:pPr marL="952500" lvl="1" indent="-342900">
              <a:buFont typeface="+mj-lt"/>
              <a:buAutoNum type="arabicPeriod" startAt="2"/>
              <a:defRPr/>
            </a:pPr>
            <a:r>
              <a:rPr lang="en-US" dirty="0">
                <a:solidFill>
                  <a:srgbClr val="4BA82E"/>
                </a:solidFill>
              </a:rPr>
              <a:t>Multiple, parallel facility</a:t>
            </a:r>
            <a:endParaRPr lang="cs-CZ" dirty="0">
              <a:solidFill>
                <a:srgbClr val="4BA82E"/>
              </a:solidFill>
            </a:endParaRPr>
          </a:p>
          <a:p>
            <a:pPr marL="952500" lvl="1" indent="-342900">
              <a:buFont typeface="+mj-lt"/>
              <a:buAutoNum type="arabicPeriod" startAt="2"/>
              <a:defRPr/>
            </a:pPr>
            <a:endParaRPr lang="cs-CZ" dirty="0">
              <a:solidFill>
                <a:srgbClr val="4BA82E"/>
              </a:solidFill>
            </a:endParaRPr>
          </a:p>
          <a:p>
            <a:pPr marL="952500" lvl="1" indent="-342900">
              <a:buFont typeface="+mj-lt"/>
              <a:buAutoNum type="arabicPeriod" startAt="2"/>
              <a:defRPr/>
            </a:pPr>
            <a:endParaRPr lang="cs-CZ" dirty="0">
              <a:solidFill>
                <a:srgbClr val="4BA82E"/>
              </a:solidFill>
            </a:endParaRPr>
          </a:p>
          <a:p>
            <a:pPr marL="952500" lvl="1" indent="-342900">
              <a:buFont typeface="+mj-lt"/>
              <a:buAutoNum type="arabicPeriod" startAt="2"/>
              <a:defRPr/>
            </a:pPr>
            <a:endParaRPr lang="cs-CZ" dirty="0">
              <a:solidFill>
                <a:srgbClr val="4BA82E"/>
              </a:solidFill>
            </a:endParaRPr>
          </a:p>
          <a:p>
            <a:pPr marL="952500" lvl="1" indent="-342900">
              <a:buFont typeface="+mj-lt"/>
              <a:buAutoNum type="arabicPeriod" startAt="2"/>
              <a:defRPr/>
            </a:pPr>
            <a:endParaRPr lang="cs-CZ" dirty="0">
              <a:solidFill>
                <a:srgbClr val="4BA82E"/>
              </a:solidFill>
            </a:endParaRPr>
          </a:p>
          <a:p>
            <a:pPr marL="952500" lvl="1" indent="-342900">
              <a:buFont typeface="+mj-lt"/>
              <a:buAutoNum type="arabicPeriod" startAt="2"/>
              <a:defRPr/>
            </a:pPr>
            <a:endParaRPr lang="cs-CZ" dirty="0">
              <a:solidFill>
                <a:srgbClr val="4BA82E"/>
              </a:solidFill>
            </a:endParaRPr>
          </a:p>
          <a:p>
            <a:pPr marL="952500" lvl="1" indent="-342900">
              <a:buFont typeface="+mj-lt"/>
              <a:buAutoNum type="arabicPeriod" startAt="2"/>
              <a:defRPr/>
            </a:pPr>
            <a:endParaRPr lang="cs-CZ" sz="500" dirty="0">
              <a:solidFill>
                <a:srgbClr val="4BA82E"/>
              </a:solidFill>
            </a:endParaRPr>
          </a:p>
          <a:p>
            <a:pPr marL="952500" lvl="1" indent="-342900">
              <a:buFont typeface="+mj-lt"/>
              <a:buAutoNum type="arabicPeriod" startAt="2"/>
              <a:defRPr/>
            </a:pPr>
            <a:r>
              <a:rPr lang="en-US" dirty="0">
                <a:solidFill>
                  <a:srgbClr val="4BA82E"/>
                </a:solidFill>
              </a:rPr>
              <a:t>Multiple, serial facilities</a:t>
            </a:r>
            <a:endParaRPr lang="cs-CZ" dirty="0">
              <a:solidFill>
                <a:srgbClr val="4BA82E"/>
              </a:solidFill>
            </a:endParaRPr>
          </a:p>
          <a:p>
            <a:pPr marL="952500" lvl="1" indent="-342900">
              <a:buFont typeface="+mj-lt"/>
              <a:buAutoNum type="arabicPeriod" startAt="2"/>
              <a:defRPr/>
            </a:pPr>
            <a:endParaRPr lang="cs-CZ" dirty="0">
              <a:solidFill>
                <a:srgbClr val="4BA82E"/>
              </a:solidFill>
            </a:endParaRPr>
          </a:p>
          <a:p>
            <a:pPr marL="952500" lvl="1" indent="-342900">
              <a:buFont typeface="+mj-lt"/>
              <a:buAutoNum type="arabicPeriod" startAt="2"/>
              <a:defRPr/>
            </a:pPr>
            <a:endParaRPr lang="cs-CZ" dirty="0">
              <a:solidFill>
                <a:srgbClr val="4BA82E"/>
              </a:solidFill>
            </a:endParaRPr>
          </a:p>
          <a:p>
            <a:pPr marL="952500" lvl="1" indent="-342900">
              <a:buFont typeface="+mj-lt"/>
              <a:buAutoNum type="arabicPeriod" startAt="2"/>
              <a:defRPr/>
            </a:pPr>
            <a:endParaRPr lang="cs-CZ" dirty="0">
              <a:solidFill>
                <a:srgbClr val="4BA82E"/>
              </a:solidFill>
            </a:endParaRPr>
          </a:p>
          <a:p>
            <a:pPr marL="952500" lvl="1" indent="-342900">
              <a:buFont typeface="+mj-lt"/>
              <a:buAutoNum type="arabicPeriod" startAt="2"/>
              <a:defRPr/>
            </a:pPr>
            <a:endParaRPr lang="cs-CZ" dirty="0">
              <a:solidFill>
                <a:srgbClr val="4BA82E"/>
              </a:solidFill>
            </a:endParaRPr>
          </a:p>
          <a:p>
            <a:pPr marL="952500" lvl="1" indent="-342900">
              <a:buFont typeface="+mj-lt"/>
              <a:buAutoNum type="arabicPeriod" startAt="2"/>
              <a:defRPr/>
            </a:pPr>
            <a:endParaRPr lang="cs-CZ" sz="500" dirty="0">
              <a:solidFill>
                <a:srgbClr val="4BA82E"/>
              </a:solidFill>
            </a:endParaRPr>
          </a:p>
          <a:p>
            <a:pPr marL="952500" lvl="1" indent="-342900">
              <a:buFont typeface="+mj-lt"/>
              <a:buAutoNum type="arabicPeriod" startAt="2"/>
              <a:defRPr/>
            </a:pPr>
            <a:r>
              <a:rPr lang="en-US" dirty="0">
                <a:solidFill>
                  <a:srgbClr val="4BA82E"/>
                </a:solidFill>
              </a:rPr>
              <a:t>Combination of parallel and serial arrangement of facilities</a:t>
            </a:r>
          </a:p>
          <a:p>
            <a:pPr marL="952500" lvl="1" indent="-342900">
              <a:buFont typeface="+mj-lt"/>
              <a:buAutoNum type="arabicPeriod" startAt="2"/>
              <a:defRPr/>
            </a:pPr>
            <a:endParaRPr lang="en-US" dirty="0">
              <a:solidFill>
                <a:srgbClr val="4BA82E"/>
              </a:solidFill>
            </a:endParaRP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Introduction</a:t>
            </a:r>
          </a:p>
        </p:txBody>
      </p:sp>
      <p:sp>
        <p:nvSpPr>
          <p:cNvPr id="10" name="Obdélník 9">
            <a:extLst>
              <a:ext uri="{FF2B5EF4-FFF2-40B4-BE49-F238E27FC236}">
                <a16:creationId xmlns:a16="http://schemas.microsoft.com/office/drawing/2014/main" id="{3AD85D3E-ACC0-48BA-85A1-2F3AB8D3B292}"/>
              </a:ext>
            </a:extLst>
          </p:cNvPr>
          <p:cNvSpPr/>
          <p:nvPr/>
        </p:nvSpPr>
        <p:spPr>
          <a:xfrm>
            <a:off x="1127740" y="3628875"/>
            <a:ext cx="3414717" cy="272382"/>
          </a:xfrm>
          <a:prstGeom prst="rect">
            <a:avLst/>
          </a:prstGeom>
        </p:spPr>
        <p:txBody>
          <a:bodyPr wrap="none">
            <a:spAutoFit/>
          </a:bodyPr>
          <a:lstStyle/>
          <a:p>
            <a:pPr>
              <a:lnSpc>
                <a:spcPct val="90000"/>
              </a:lnSpc>
              <a:spcBef>
                <a:spcPts val="1000"/>
              </a:spcBef>
              <a:defRPr sz="1800" b="0">
                <a:solidFill>
                  <a:srgbClr val="000000"/>
                </a:solidFill>
              </a:defRPr>
            </a:pPr>
            <a:r>
              <a:rPr lang="en-US" sz="1300" b="1" dirty="0">
                <a:solidFill>
                  <a:schemeClr val="bg1">
                    <a:lumMod val="65000"/>
                  </a:schemeClr>
                </a:solidFill>
                <a:latin typeface="Arial" panose="020B0604020202020204" pitchFamily="34" charset="0"/>
                <a:cs typeface="Arial" panose="020B0604020202020204" pitchFamily="34" charset="0"/>
              </a:rPr>
              <a:t>Fig. 48 – Identical facilities, single queue</a:t>
            </a:r>
          </a:p>
        </p:txBody>
      </p:sp>
      <p:pic>
        <p:nvPicPr>
          <p:cNvPr id="12" name="Obrázek 11">
            <a:extLst>
              <a:ext uri="{FF2B5EF4-FFF2-40B4-BE49-F238E27FC236}">
                <a16:creationId xmlns:a16="http://schemas.microsoft.com/office/drawing/2014/main" id="{A46585B8-210C-4EA7-95F5-E1CFE881BA26}"/>
              </a:ext>
            </a:extLst>
          </p:cNvPr>
          <p:cNvPicPr preferRelativeResize="0">
            <a:picLocks noChangeAspect="1"/>
          </p:cNvPicPr>
          <p:nvPr/>
        </p:nvPicPr>
        <p:blipFill>
          <a:blip r:embed="rId2"/>
          <a:stretch>
            <a:fillRect/>
          </a:stretch>
        </p:blipFill>
        <p:spPr>
          <a:xfrm>
            <a:off x="1399374" y="2369387"/>
            <a:ext cx="2669663" cy="1121871"/>
          </a:xfrm>
          <a:prstGeom prst="rect">
            <a:avLst/>
          </a:prstGeom>
          <a:ln>
            <a:solidFill>
              <a:schemeClr val="bg1">
                <a:lumMod val="75000"/>
              </a:schemeClr>
            </a:solidFill>
          </a:ln>
        </p:spPr>
      </p:pic>
      <p:pic>
        <p:nvPicPr>
          <p:cNvPr id="13" name="Obrázek 12">
            <a:extLst>
              <a:ext uri="{FF2B5EF4-FFF2-40B4-BE49-F238E27FC236}">
                <a16:creationId xmlns:a16="http://schemas.microsoft.com/office/drawing/2014/main" id="{1ECD1554-75D2-44FD-8EFE-8581FE21E909}"/>
              </a:ext>
            </a:extLst>
          </p:cNvPr>
          <p:cNvPicPr preferRelativeResize="0">
            <a:picLocks noChangeAspect="1"/>
          </p:cNvPicPr>
          <p:nvPr/>
        </p:nvPicPr>
        <p:blipFill>
          <a:blip r:embed="rId3"/>
          <a:stretch>
            <a:fillRect/>
          </a:stretch>
        </p:blipFill>
        <p:spPr>
          <a:xfrm>
            <a:off x="4927331" y="2372101"/>
            <a:ext cx="2641825" cy="1138573"/>
          </a:xfrm>
          <a:prstGeom prst="rect">
            <a:avLst/>
          </a:prstGeom>
          <a:ln>
            <a:solidFill>
              <a:schemeClr val="bg1">
                <a:lumMod val="75000"/>
              </a:schemeClr>
            </a:solidFill>
          </a:ln>
        </p:spPr>
      </p:pic>
      <p:pic>
        <p:nvPicPr>
          <p:cNvPr id="14" name="Obrázek 13">
            <a:extLst>
              <a:ext uri="{FF2B5EF4-FFF2-40B4-BE49-F238E27FC236}">
                <a16:creationId xmlns:a16="http://schemas.microsoft.com/office/drawing/2014/main" id="{6CCEA3D4-5A1D-4281-A0D7-46AC6701D63D}"/>
              </a:ext>
            </a:extLst>
          </p:cNvPr>
          <p:cNvPicPr preferRelativeResize="0">
            <a:picLocks noChangeAspect="1"/>
          </p:cNvPicPr>
          <p:nvPr/>
        </p:nvPicPr>
        <p:blipFill>
          <a:blip r:embed="rId4"/>
          <a:stretch>
            <a:fillRect/>
          </a:stretch>
        </p:blipFill>
        <p:spPr>
          <a:xfrm>
            <a:off x="8424804" y="2381246"/>
            <a:ext cx="2658528" cy="1121871"/>
          </a:xfrm>
          <a:prstGeom prst="rect">
            <a:avLst/>
          </a:prstGeom>
          <a:ln>
            <a:solidFill>
              <a:schemeClr val="bg1">
                <a:lumMod val="75000"/>
              </a:schemeClr>
            </a:solidFill>
          </a:ln>
        </p:spPr>
      </p:pic>
      <p:sp>
        <p:nvSpPr>
          <p:cNvPr id="15" name="Obdélník 14">
            <a:extLst>
              <a:ext uri="{FF2B5EF4-FFF2-40B4-BE49-F238E27FC236}">
                <a16:creationId xmlns:a16="http://schemas.microsoft.com/office/drawing/2014/main" id="{A002F112-4316-46E8-8A69-9B715386D777}"/>
              </a:ext>
            </a:extLst>
          </p:cNvPr>
          <p:cNvSpPr/>
          <p:nvPr/>
        </p:nvSpPr>
        <p:spPr>
          <a:xfrm>
            <a:off x="4508837" y="3628875"/>
            <a:ext cx="3664786" cy="272382"/>
          </a:xfrm>
          <a:prstGeom prst="rect">
            <a:avLst/>
          </a:prstGeom>
        </p:spPr>
        <p:txBody>
          <a:bodyPr wrap="none">
            <a:spAutoFit/>
          </a:bodyPr>
          <a:lstStyle/>
          <a:p>
            <a:pPr>
              <a:lnSpc>
                <a:spcPct val="90000"/>
              </a:lnSpc>
              <a:spcBef>
                <a:spcPts val="1000"/>
              </a:spcBef>
              <a:defRPr sz="1800" b="0">
                <a:solidFill>
                  <a:srgbClr val="000000"/>
                </a:solidFill>
              </a:defRPr>
            </a:pPr>
            <a:r>
              <a:rPr lang="en-US" sz="1300" b="1" dirty="0">
                <a:solidFill>
                  <a:schemeClr val="bg1">
                    <a:lumMod val="65000"/>
                  </a:schemeClr>
                </a:solidFill>
                <a:latin typeface="Arial" panose="020B0604020202020204" pitchFamily="34" charset="0"/>
                <a:cs typeface="Arial" panose="020B0604020202020204" pitchFamily="34" charset="0"/>
              </a:rPr>
              <a:t>Fig. 49 – Identical facilities, multiple queues</a:t>
            </a:r>
          </a:p>
        </p:txBody>
      </p:sp>
      <p:sp>
        <p:nvSpPr>
          <p:cNvPr id="16" name="Obdélník 15">
            <a:extLst>
              <a:ext uri="{FF2B5EF4-FFF2-40B4-BE49-F238E27FC236}">
                <a16:creationId xmlns:a16="http://schemas.microsoft.com/office/drawing/2014/main" id="{35A6A267-2E28-44B6-AEBF-3651204FC0DF}"/>
              </a:ext>
            </a:extLst>
          </p:cNvPr>
          <p:cNvSpPr/>
          <p:nvPr/>
        </p:nvSpPr>
        <p:spPr>
          <a:xfrm>
            <a:off x="8424804" y="3630891"/>
            <a:ext cx="2806740" cy="272382"/>
          </a:xfrm>
          <a:prstGeom prst="rect">
            <a:avLst/>
          </a:prstGeom>
        </p:spPr>
        <p:txBody>
          <a:bodyPr wrap="square">
            <a:spAutoFit/>
          </a:bodyPr>
          <a:lstStyle/>
          <a:p>
            <a:pPr>
              <a:lnSpc>
                <a:spcPct val="90000"/>
              </a:lnSpc>
              <a:spcBef>
                <a:spcPts val="1000"/>
              </a:spcBef>
              <a:defRPr sz="1800" b="0">
                <a:solidFill>
                  <a:srgbClr val="000000"/>
                </a:solidFill>
              </a:defRPr>
            </a:pPr>
            <a:r>
              <a:rPr lang="en-US" sz="1300" b="1" dirty="0">
                <a:solidFill>
                  <a:schemeClr val="bg1">
                    <a:lumMod val="65000"/>
                  </a:schemeClr>
                </a:solidFill>
                <a:latin typeface="Arial" panose="020B0604020202020204" pitchFamily="34" charset="0"/>
                <a:cs typeface="Arial" panose="020B0604020202020204" pitchFamily="34" charset="0"/>
              </a:rPr>
              <a:t>Fig. 50 – Nonidentical facilities</a:t>
            </a:r>
          </a:p>
        </p:txBody>
      </p:sp>
      <p:pic>
        <p:nvPicPr>
          <p:cNvPr id="17" name="Obrázek 16">
            <a:extLst>
              <a:ext uri="{FF2B5EF4-FFF2-40B4-BE49-F238E27FC236}">
                <a16:creationId xmlns:a16="http://schemas.microsoft.com/office/drawing/2014/main" id="{63B3919A-1EBE-411B-9BC7-D250F09CB309}"/>
              </a:ext>
            </a:extLst>
          </p:cNvPr>
          <p:cNvPicPr>
            <a:picLocks noChangeAspect="1"/>
          </p:cNvPicPr>
          <p:nvPr/>
        </p:nvPicPr>
        <p:blipFill>
          <a:blip r:embed="rId5"/>
          <a:stretch>
            <a:fillRect/>
          </a:stretch>
        </p:blipFill>
        <p:spPr>
          <a:xfrm>
            <a:off x="1399374" y="4365301"/>
            <a:ext cx="3822524" cy="893142"/>
          </a:xfrm>
          <a:prstGeom prst="rect">
            <a:avLst/>
          </a:prstGeom>
          <a:ln>
            <a:solidFill>
              <a:schemeClr val="bg1">
                <a:lumMod val="75000"/>
              </a:schemeClr>
            </a:solidFill>
          </a:ln>
        </p:spPr>
      </p:pic>
      <p:sp>
        <p:nvSpPr>
          <p:cNvPr id="18" name="Obdélník 17">
            <a:extLst>
              <a:ext uri="{FF2B5EF4-FFF2-40B4-BE49-F238E27FC236}">
                <a16:creationId xmlns:a16="http://schemas.microsoft.com/office/drawing/2014/main" id="{EE6577C6-8A1F-4BC9-A70C-8D4B5BDA2591}"/>
              </a:ext>
            </a:extLst>
          </p:cNvPr>
          <p:cNvSpPr/>
          <p:nvPr/>
        </p:nvSpPr>
        <p:spPr>
          <a:xfrm>
            <a:off x="1399374" y="5355204"/>
            <a:ext cx="2071401" cy="272382"/>
          </a:xfrm>
          <a:prstGeom prst="rect">
            <a:avLst/>
          </a:prstGeom>
        </p:spPr>
        <p:txBody>
          <a:bodyPr wrap="none">
            <a:spAutoFit/>
          </a:bodyPr>
          <a:lstStyle/>
          <a:p>
            <a:pPr>
              <a:lnSpc>
                <a:spcPct val="90000"/>
              </a:lnSpc>
              <a:spcBef>
                <a:spcPts val="1000"/>
              </a:spcBef>
              <a:defRPr sz="1800" b="0">
                <a:solidFill>
                  <a:srgbClr val="000000"/>
                </a:solidFill>
              </a:defRPr>
            </a:pPr>
            <a:r>
              <a:rPr lang="en-US" sz="1300" b="1" dirty="0">
                <a:solidFill>
                  <a:schemeClr val="bg1">
                    <a:lumMod val="65000"/>
                  </a:schemeClr>
                </a:solidFill>
                <a:latin typeface="Arial" panose="020B0604020202020204" pitchFamily="34" charset="0"/>
                <a:cs typeface="Arial" panose="020B0604020202020204" pitchFamily="34" charset="0"/>
              </a:rPr>
              <a:t>Fig. 51 – Serial facilities</a:t>
            </a:r>
          </a:p>
        </p:txBody>
      </p:sp>
    </p:spTree>
    <p:extLst>
      <p:ext uri="{BB962C8B-B14F-4D97-AF65-F5344CB8AC3E}">
        <p14:creationId xmlns:p14="http://schemas.microsoft.com/office/powerpoint/2010/main" val="178974056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159</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Waiting Line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Discipline of the queue</a:t>
            </a:r>
          </a:p>
          <a:p>
            <a:pPr marL="895350" lvl="1" indent="-285750">
              <a:defRPr/>
            </a:pPr>
            <a:r>
              <a:rPr lang="en-US" dirty="0">
                <a:solidFill>
                  <a:srgbClr val="4BA82E"/>
                </a:solidFill>
              </a:rPr>
              <a:t>FCFS</a:t>
            </a:r>
            <a:r>
              <a:rPr lang="en-US" dirty="0"/>
              <a:t> (First-Come, First-Served) – </a:t>
            </a:r>
            <a:r>
              <a:rPr lang="en-US" dirty="0">
                <a:solidFill>
                  <a:srgbClr val="4BA82E"/>
                </a:solidFill>
              </a:rPr>
              <a:t>FIFO</a:t>
            </a:r>
            <a:r>
              <a:rPr lang="en-US" dirty="0"/>
              <a:t> (First-In, First-Out)</a:t>
            </a:r>
          </a:p>
          <a:p>
            <a:pPr marL="895350" lvl="1" indent="-285750">
              <a:defRPr/>
            </a:pPr>
            <a:r>
              <a:rPr lang="en-US" dirty="0">
                <a:solidFill>
                  <a:srgbClr val="4BA82E"/>
                </a:solidFill>
              </a:rPr>
              <a:t>LCFS</a:t>
            </a:r>
            <a:r>
              <a:rPr lang="en-US" dirty="0"/>
              <a:t> (Last-Come, First-Served) – </a:t>
            </a:r>
            <a:r>
              <a:rPr lang="en-US" dirty="0">
                <a:solidFill>
                  <a:srgbClr val="4BA82E"/>
                </a:solidFill>
              </a:rPr>
              <a:t>LIFO</a:t>
            </a:r>
            <a:r>
              <a:rPr lang="en-US" dirty="0"/>
              <a:t> (Last-In, First-Out)</a:t>
            </a:r>
          </a:p>
          <a:p>
            <a:pPr marL="895350" lvl="1" indent="-285750">
              <a:defRPr/>
            </a:pPr>
            <a:r>
              <a:rPr lang="en-US" dirty="0">
                <a:solidFill>
                  <a:srgbClr val="4BA82E"/>
                </a:solidFill>
              </a:rPr>
              <a:t>PRI</a:t>
            </a:r>
            <a:r>
              <a:rPr lang="en-US" dirty="0"/>
              <a:t> (priority system)</a:t>
            </a:r>
          </a:p>
          <a:p>
            <a:pPr marL="895350" lvl="1" indent="-285750">
              <a:defRPr/>
            </a:pPr>
            <a:r>
              <a:rPr lang="en-US" dirty="0">
                <a:solidFill>
                  <a:srgbClr val="4BA82E"/>
                </a:solidFill>
              </a:rPr>
              <a:t>SIRO</a:t>
            </a:r>
            <a:r>
              <a:rPr lang="en-US" dirty="0"/>
              <a:t> (Selection In Random Order)</a:t>
            </a:r>
          </a:p>
          <a:p>
            <a:pPr marL="285750" lvl="0" indent="-285750">
              <a:lnSpc>
                <a:spcPct val="110000"/>
              </a:lnSpc>
              <a:buFont typeface="Wingdings" panose="05000000000000000000" pitchFamily="2" charset="2"/>
              <a:buChar char="§"/>
            </a:pPr>
            <a:r>
              <a:rPr lang="en-US" b="1" dirty="0"/>
              <a:t>Classification of waiting line models (Kendall‘s notation)</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Introduction</a:t>
            </a:r>
          </a:p>
        </p:txBody>
      </p:sp>
      <p:pic>
        <p:nvPicPr>
          <p:cNvPr id="7" name="Obrázek 6">
            <a:extLst>
              <a:ext uri="{FF2B5EF4-FFF2-40B4-BE49-F238E27FC236}">
                <a16:creationId xmlns:a16="http://schemas.microsoft.com/office/drawing/2014/main" id="{F2711376-0B8B-438B-8646-CF0FA9368497}"/>
              </a:ext>
            </a:extLst>
          </p:cNvPr>
          <p:cNvPicPr>
            <a:picLocks noChangeAspect="1"/>
          </p:cNvPicPr>
          <p:nvPr/>
        </p:nvPicPr>
        <p:blipFill>
          <a:blip r:embed="rId2"/>
          <a:stretch>
            <a:fillRect/>
          </a:stretch>
        </p:blipFill>
        <p:spPr>
          <a:xfrm>
            <a:off x="957133" y="3657577"/>
            <a:ext cx="4448880" cy="2143743"/>
          </a:xfrm>
          <a:prstGeom prst="rect">
            <a:avLst/>
          </a:prstGeom>
          <a:ln>
            <a:solidFill>
              <a:schemeClr val="bg1">
                <a:lumMod val="75000"/>
              </a:schemeClr>
            </a:solidFill>
          </a:ln>
        </p:spPr>
      </p:pic>
      <p:sp>
        <p:nvSpPr>
          <p:cNvPr id="10" name="Obdélník 9">
            <a:extLst>
              <a:ext uri="{FF2B5EF4-FFF2-40B4-BE49-F238E27FC236}">
                <a16:creationId xmlns:a16="http://schemas.microsoft.com/office/drawing/2014/main" id="{48661DDB-5812-4517-8235-23C415CC528A}"/>
              </a:ext>
            </a:extLst>
          </p:cNvPr>
          <p:cNvSpPr/>
          <p:nvPr/>
        </p:nvSpPr>
        <p:spPr>
          <a:xfrm>
            <a:off x="957133" y="5919226"/>
            <a:ext cx="4833374"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52 – Kendall‘s notation of parallel facilities models</a:t>
            </a:r>
          </a:p>
        </p:txBody>
      </p:sp>
    </p:spTree>
    <p:extLst>
      <p:ext uri="{BB962C8B-B14F-4D97-AF65-F5344CB8AC3E}">
        <p14:creationId xmlns:p14="http://schemas.microsoft.com/office/powerpoint/2010/main" val="267589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16</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Linear Programming</a:t>
            </a:r>
          </a:p>
          <a:p>
            <a:endParaRPr lang="en-US"/>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Decision variables</a:t>
            </a:r>
          </a:p>
          <a:p>
            <a:pPr marL="285750" lvl="0" indent="-285750">
              <a:lnSpc>
                <a:spcPct val="110000"/>
              </a:lnSpc>
              <a:buFont typeface="Wingdings" panose="05000000000000000000" pitchFamily="2" charset="2"/>
              <a:buChar char="§"/>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Production Planning Problem</a:t>
            </a:r>
          </a:p>
        </p:txBody>
      </p:sp>
      <p:sp>
        <p:nvSpPr>
          <p:cNvPr id="10" name="Text Box 1032">
            <a:extLst>
              <a:ext uri="{FF2B5EF4-FFF2-40B4-BE49-F238E27FC236}">
                <a16:creationId xmlns:a16="http://schemas.microsoft.com/office/drawing/2014/main" id="{FDD2A4D7-F809-4823-8A8A-465105A7C72D}"/>
              </a:ext>
            </a:extLst>
          </p:cNvPr>
          <p:cNvSpPr txBox="1">
            <a:spLocks noChangeArrowheads="1"/>
          </p:cNvSpPr>
          <p:nvPr/>
        </p:nvSpPr>
        <p:spPr bwMode="auto">
          <a:xfrm>
            <a:off x="438468" y="2734570"/>
            <a:ext cx="2436886" cy="342145"/>
          </a:xfrm>
          <a:prstGeom prst="rect">
            <a:avLst/>
          </a:prstGeom>
        </p:spPr>
        <p:txBody>
          <a:bodyPr vert="horz" lIns="91440" tIns="45720" rIns="91440" bIns="45720" rtlCol="0">
            <a:noAutofit/>
          </a:bodyPr>
          <a:lstStyle>
            <a:lvl1pPr marL="285750" lvl="0" indent="-285750">
              <a:lnSpc>
                <a:spcPct val="110000"/>
              </a:lnSpc>
              <a:spcBef>
                <a:spcPts val="1000"/>
              </a:spcBef>
              <a:buClr>
                <a:srgbClr val="D9D9D9"/>
              </a:buClr>
              <a:buSzTx/>
              <a:buFont typeface="Wingdings" panose="05000000000000000000" pitchFamily="2" charset="2"/>
              <a:buChar char="§"/>
              <a:defRPr sz="1600" b="1">
                <a:latin typeface="Arial" panose="020B0604020202020204" pitchFamily="34" charset="0"/>
                <a:cs typeface="Arial" panose="020B0604020202020204" pitchFamily="34" charset="0"/>
              </a:defRPr>
            </a:lvl1pPr>
            <a:lvl2pPr marL="609600" indent="-228600">
              <a:lnSpc>
                <a:spcPct val="100000"/>
              </a:lnSpc>
              <a:spcBef>
                <a:spcPts val="500"/>
              </a:spcBef>
              <a:buClr>
                <a:schemeClr val="bg1">
                  <a:lumMod val="75000"/>
                </a:schemeClr>
              </a:buClr>
              <a:buFont typeface="Wingdings" panose="05000000000000000000" pitchFamily="2" charset="2"/>
              <a:buChar char="§"/>
              <a:defRPr sz="1600">
                <a:latin typeface="Arial" panose="020B0604020202020204" pitchFamily="34" charset="0"/>
                <a:cs typeface="Arial" panose="020B0604020202020204" pitchFamily="34" charset="0"/>
              </a:defRPr>
            </a:lvl2pPr>
            <a:lvl3pPr marL="990600" indent="-228600">
              <a:lnSpc>
                <a:spcPct val="100000"/>
              </a:lnSpc>
              <a:spcBef>
                <a:spcPts val="500"/>
              </a:spcBef>
              <a:buClr>
                <a:schemeClr val="bg1">
                  <a:lumMod val="75000"/>
                </a:schemeClr>
              </a:buClr>
              <a:buSzPct val="100000"/>
              <a:buFont typeface="Wingdings" panose="05000000000000000000" pitchFamily="2" charset="2"/>
              <a:buChar char="§"/>
              <a:defRPr sz="1600">
                <a:latin typeface="Arial" panose="020B0604020202020204" pitchFamily="34" charset="0"/>
                <a:cs typeface="Arial" panose="020B0604020202020204" pitchFamily="34" charset="0"/>
              </a:defRPr>
            </a:lvl3pPr>
            <a:lvl4pPr indent="-228600">
              <a:lnSpc>
                <a:spcPct val="100000"/>
              </a:lnSpc>
              <a:spcBef>
                <a:spcPts val="500"/>
              </a:spcBef>
              <a:buClr>
                <a:schemeClr val="bg1">
                  <a:lumMod val="75000"/>
                </a:schemeClr>
              </a:buClr>
              <a:buSzPct val="100000"/>
              <a:buFont typeface="Wingdings" panose="05000000000000000000" pitchFamily="2" charset="2"/>
              <a:buChar char="§"/>
              <a:defRPr sz="1600">
                <a:latin typeface="Arial" panose="020B0604020202020204" pitchFamily="34" charset="0"/>
                <a:cs typeface="Arial" panose="020B0604020202020204" pitchFamily="34" charset="0"/>
              </a:defRPr>
            </a:lvl4pPr>
            <a:lvl5pPr marL="1752600" indent="-228600">
              <a:lnSpc>
                <a:spcPct val="100000"/>
              </a:lnSpc>
              <a:spcBef>
                <a:spcPts val="500"/>
              </a:spcBef>
              <a:buClr>
                <a:schemeClr val="bg1">
                  <a:lumMod val="75000"/>
                </a:schemeClr>
              </a:buClr>
              <a:buFont typeface="Wingdings" panose="05000000000000000000" pitchFamily="2" charset="2"/>
              <a:buChar char="§"/>
              <a:defRPr sz="1600">
                <a:latin typeface="Arial" panose="020B0604020202020204" pitchFamily="34" charset="0"/>
                <a:cs typeface="Arial" panose="020B0604020202020204" pitchFamily="34" charset="0"/>
              </a:defRPr>
            </a:lvl5pPr>
            <a:lvl6pPr marL="2133600" indent="-228600">
              <a:lnSpc>
                <a:spcPct val="100000"/>
              </a:lnSpc>
              <a:spcBef>
                <a:spcPts val="500"/>
              </a:spcBef>
              <a:buClr>
                <a:schemeClr val="bg1">
                  <a:lumMod val="75000"/>
                </a:schemeClr>
              </a:buClr>
              <a:buFont typeface="Wingdings" panose="05000000000000000000" pitchFamily="2" charset="2"/>
              <a:buChar char="§"/>
              <a:defRPr sz="16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Mathematical model</a:t>
            </a:r>
          </a:p>
        </p:txBody>
      </p:sp>
      <p:pic>
        <p:nvPicPr>
          <p:cNvPr id="11" name="Obrázek 10">
            <a:extLst>
              <a:ext uri="{FF2B5EF4-FFF2-40B4-BE49-F238E27FC236}">
                <a16:creationId xmlns:a16="http://schemas.microsoft.com/office/drawing/2014/main" id="{A0726D55-E5B1-45AC-B776-AB91EBE076AB}"/>
              </a:ext>
            </a:extLst>
          </p:cNvPr>
          <p:cNvPicPr>
            <a:picLocks noChangeAspect="1"/>
          </p:cNvPicPr>
          <p:nvPr/>
        </p:nvPicPr>
        <p:blipFill>
          <a:blip r:embed="rId2"/>
          <a:stretch>
            <a:fillRect/>
          </a:stretch>
        </p:blipFill>
        <p:spPr>
          <a:xfrm>
            <a:off x="987803" y="3182516"/>
            <a:ext cx="2989674" cy="2090992"/>
          </a:xfrm>
          <a:prstGeom prst="rect">
            <a:avLst/>
          </a:prstGeom>
        </p:spPr>
      </p:pic>
      <p:sp>
        <p:nvSpPr>
          <p:cNvPr id="12" name="TextovéPole 11">
            <a:extLst>
              <a:ext uri="{FF2B5EF4-FFF2-40B4-BE49-F238E27FC236}">
                <a16:creationId xmlns:a16="http://schemas.microsoft.com/office/drawing/2014/main" id="{99BF945B-CF78-4EBD-A627-A2F82667EC76}"/>
              </a:ext>
            </a:extLst>
          </p:cNvPr>
          <p:cNvSpPr txBox="1"/>
          <p:nvPr/>
        </p:nvSpPr>
        <p:spPr>
          <a:xfrm>
            <a:off x="5843985" y="3356405"/>
            <a:ext cx="1003801" cy="584775"/>
          </a:xfrm>
          <a:prstGeom prst="rect">
            <a:avLst/>
          </a:prstGeom>
          <a:noFill/>
        </p:spPr>
        <p:txBody>
          <a:bodyPr wrap="none" rtlCol="0">
            <a:spAutoFit/>
          </a:bodyPr>
          <a:lstStyle/>
          <a:p>
            <a:r>
              <a:rPr lang="en-US" sz="1600">
                <a:latin typeface="Arial" panose="020B0604020202020204" pitchFamily="34" charset="0"/>
                <a:cs typeface="Arial" panose="020B0604020202020204" pitchFamily="34" charset="0"/>
              </a:rPr>
              <a:t>Slack</a:t>
            </a:r>
          </a:p>
          <a:p>
            <a:r>
              <a:rPr lang="en-US" sz="1600">
                <a:latin typeface="Arial" panose="020B0604020202020204" pitchFamily="34" charset="0"/>
                <a:cs typeface="Arial" panose="020B0604020202020204" pitchFamily="34" charset="0"/>
              </a:rPr>
              <a:t>variables</a:t>
            </a:r>
          </a:p>
        </p:txBody>
      </p:sp>
      <p:sp>
        <p:nvSpPr>
          <p:cNvPr id="13" name="Line 16">
            <a:extLst>
              <a:ext uri="{FF2B5EF4-FFF2-40B4-BE49-F238E27FC236}">
                <a16:creationId xmlns:a16="http://schemas.microsoft.com/office/drawing/2014/main" id="{2DEBE716-8EA8-4121-8DC0-C067A7117278}"/>
              </a:ext>
            </a:extLst>
          </p:cNvPr>
          <p:cNvSpPr>
            <a:spLocks noChangeShapeType="1"/>
          </p:cNvSpPr>
          <p:nvPr/>
        </p:nvSpPr>
        <p:spPr bwMode="auto">
          <a:xfrm flipV="1">
            <a:off x="5930249" y="4287660"/>
            <a:ext cx="917537" cy="0"/>
          </a:xfrm>
          <a:prstGeom prst="line">
            <a:avLst/>
          </a:prstGeom>
          <a:noFill/>
          <a:ln w="38100">
            <a:solidFill>
              <a:srgbClr val="009900"/>
            </a:solidFill>
            <a:round/>
            <a:headEnd/>
            <a:tailEnd type="triangle" w="med" len="med"/>
          </a:ln>
          <a:effectLst/>
        </p:spPr>
        <p:txBody>
          <a:bodyPr wrap="square">
            <a:spAutoFit/>
          </a:bodyPr>
          <a:lstStyle/>
          <a:p>
            <a:pPr>
              <a:defRPr/>
            </a:pPr>
            <a:endParaRPr lang="en-US" sz="16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TextovéPole 13">
                <a:extLst>
                  <a:ext uri="{FF2B5EF4-FFF2-40B4-BE49-F238E27FC236}">
                    <a16:creationId xmlns:a16="http://schemas.microsoft.com/office/drawing/2014/main" id="{37786B4C-40B5-4817-901F-B3ECE23AF530}"/>
                  </a:ext>
                </a:extLst>
              </p:cNvPr>
              <p:cNvSpPr txBox="1"/>
              <p:nvPr/>
            </p:nvSpPr>
            <p:spPr>
              <a:xfrm>
                <a:off x="5167581" y="5391820"/>
                <a:ext cx="190172"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m:t>
                      </m:r>
                    </m:oMath>
                  </m:oMathPara>
                </a14:m>
                <a:endParaRPr lang="en-US" sz="160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m:t>
                      </m:r>
                    </m:oMath>
                  </m:oMathPara>
                </a14:m>
                <a:endParaRPr lang="en-US" sz="1600">
                  <a:latin typeface="Arial" panose="020B0604020202020204" pitchFamily="34" charset="0"/>
                  <a:cs typeface="Arial" panose="020B0604020202020204" pitchFamily="34" charset="0"/>
                </a:endParaRPr>
              </a:p>
            </p:txBody>
          </p:sp>
        </mc:Choice>
        <mc:Fallback xmlns="">
          <p:sp>
            <p:nvSpPr>
              <p:cNvPr id="14" name="TextovéPole 13">
                <a:extLst>
                  <a:ext uri="{FF2B5EF4-FFF2-40B4-BE49-F238E27FC236}">
                    <a16:creationId xmlns:a16="http://schemas.microsoft.com/office/drawing/2014/main" id="{37786B4C-40B5-4817-901F-B3ECE23AF530}"/>
                  </a:ext>
                </a:extLst>
              </p:cNvPr>
              <p:cNvSpPr txBox="1">
                <a:spLocks noRot="1" noChangeAspect="1" noMove="1" noResize="1" noEditPoints="1" noAdjustHandles="1" noChangeArrowheads="1" noChangeShapeType="1" noTextEdit="1"/>
              </p:cNvSpPr>
              <p:nvPr/>
            </p:nvSpPr>
            <p:spPr>
              <a:xfrm>
                <a:off x="5167581" y="5391820"/>
                <a:ext cx="190172" cy="492443"/>
              </a:xfrm>
              <a:prstGeom prst="rect">
                <a:avLst/>
              </a:prstGeom>
              <a:blipFill>
                <a:blip r:embed="rId5"/>
                <a:stretch>
                  <a:fillRect l="-25806" r="-25806" b="-3704"/>
                </a:stretch>
              </a:blipFill>
            </p:spPr>
            <p:txBody>
              <a:bodyPr/>
              <a:lstStyle/>
              <a:p>
                <a:r>
                  <a:rPr lang="cs-CZ">
                    <a:noFill/>
                  </a:rPr>
                  <a:t> </a:t>
                </a:r>
              </a:p>
            </p:txBody>
          </p:sp>
        </mc:Fallback>
      </mc:AlternateContent>
      <p:sp>
        <p:nvSpPr>
          <p:cNvPr id="15" name="TextovéPole 14">
            <a:extLst>
              <a:ext uri="{FF2B5EF4-FFF2-40B4-BE49-F238E27FC236}">
                <a16:creationId xmlns:a16="http://schemas.microsoft.com/office/drawing/2014/main" id="{9B00258B-874A-4252-B616-4C62E981F136}"/>
              </a:ext>
            </a:extLst>
          </p:cNvPr>
          <p:cNvSpPr txBox="1"/>
          <p:nvPr/>
        </p:nvSpPr>
        <p:spPr>
          <a:xfrm>
            <a:off x="5843985" y="5365820"/>
            <a:ext cx="1824538" cy="584775"/>
          </a:xfrm>
          <a:prstGeom prst="rect">
            <a:avLst/>
          </a:prstGeom>
          <a:noFill/>
          <a:ln w="12700">
            <a:solidFill>
              <a:schemeClr val="tx1"/>
            </a:solidFill>
          </a:ln>
        </p:spPr>
        <p:txBody>
          <a:bodyPr wrap="none" rtlCol="0">
            <a:spAutoFit/>
          </a:bodyPr>
          <a:lstStyle/>
          <a:p>
            <a:r>
              <a:rPr lang="en-US" sz="1600">
                <a:latin typeface="Arial" panose="020B0604020202020204" pitchFamily="34" charset="0"/>
                <a:cs typeface="Arial" panose="020B0604020202020204" pitchFamily="34" charset="0"/>
              </a:rPr>
              <a:t>+ Slack variable</a:t>
            </a:r>
          </a:p>
          <a:p>
            <a:r>
              <a:rPr lang="en-US" sz="1600">
                <a:latin typeface="Arial" panose="020B0604020202020204" pitchFamily="34" charset="0"/>
                <a:cs typeface="Arial" panose="020B0604020202020204" pitchFamily="34" charset="0"/>
              </a:rPr>
              <a:t>– Surplus variable</a:t>
            </a:r>
          </a:p>
        </p:txBody>
      </p:sp>
      <p:sp>
        <p:nvSpPr>
          <p:cNvPr id="16" name="TextovéPole 15">
            <a:extLst>
              <a:ext uri="{FF2B5EF4-FFF2-40B4-BE49-F238E27FC236}">
                <a16:creationId xmlns:a16="http://schemas.microsoft.com/office/drawing/2014/main" id="{0A9D5B82-25E8-43D2-ACE9-3D014EFAB651}"/>
              </a:ext>
            </a:extLst>
          </p:cNvPr>
          <p:cNvSpPr txBox="1"/>
          <p:nvPr/>
        </p:nvSpPr>
        <p:spPr>
          <a:xfrm>
            <a:off x="7981448" y="3245780"/>
            <a:ext cx="2646878" cy="338554"/>
          </a:xfrm>
          <a:prstGeom prst="rect">
            <a:avLst/>
          </a:prstGeom>
          <a:noFill/>
          <a:ln w="12700">
            <a:solidFill>
              <a:schemeClr val="tx1"/>
            </a:solidFill>
          </a:ln>
        </p:spPr>
        <p:txBody>
          <a:bodyPr wrap="none" rtlCol="0">
            <a:spAutoFit/>
          </a:bodyPr>
          <a:lstStyle/>
          <a:p>
            <a:r>
              <a:rPr lang="cs-CZ" sz="1600" dirty="0">
                <a:latin typeface="Arial" panose="020B0604020202020204" pitchFamily="34" charset="0"/>
                <a:cs typeface="Arial" panose="020B0604020202020204" pitchFamily="34" charset="0"/>
              </a:rPr>
              <a:t>E</a:t>
            </a:r>
            <a:r>
              <a:rPr lang="en-US" sz="1600" dirty="0" err="1">
                <a:latin typeface="Arial" panose="020B0604020202020204" pitchFamily="34" charset="0"/>
                <a:cs typeface="Arial" panose="020B0604020202020204" pitchFamily="34" charset="0"/>
              </a:rPr>
              <a:t>quivalent</a:t>
            </a:r>
            <a:r>
              <a:rPr lang="en-US" sz="1600" dirty="0">
                <a:latin typeface="Arial" panose="020B0604020202020204" pitchFamily="34" charset="0"/>
                <a:cs typeface="Arial" panose="020B0604020202020204" pitchFamily="34" charset="0"/>
              </a:rPr>
              <a:t> set of equations</a:t>
            </a:r>
          </a:p>
        </p:txBody>
      </p:sp>
      <mc:AlternateContent xmlns:mc="http://schemas.openxmlformats.org/markup-compatibility/2006" xmlns:a14="http://schemas.microsoft.com/office/drawing/2010/main">
        <mc:Choice Requires="a14">
          <p:sp>
            <p:nvSpPr>
              <p:cNvPr id="20" name="TextovéPole 19">
                <a:extLst>
                  <a:ext uri="{FF2B5EF4-FFF2-40B4-BE49-F238E27FC236}">
                    <a16:creationId xmlns:a16="http://schemas.microsoft.com/office/drawing/2014/main" id="{39379771-82D4-416E-BC3E-303C2C5574F6}"/>
                  </a:ext>
                </a:extLst>
              </p:cNvPr>
              <p:cNvSpPr txBox="1"/>
              <p:nvPr/>
            </p:nvSpPr>
            <p:spPr>
              <a:xfrm>
                <a:off x="3412765" y="4174829"/>
                <a:ext cx="145873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1600" b="0" i="0" smtClean="0">
                          <a:latin typeface="Arial" panose="020B0604020202020204" pitchFamily="34" charset="0"/>
                          <a:cs typeface="Arial" panose="020B0604020202020204" pitchFamily="34" charset="0"/>
                        </a:rPr>
                        <m:t>(</m:t>
                      </m:r>
                      <m:r>
                        <m:rPr>
                          <m:nor/>
                        </m:rPr>
                        <a:rPr lang="en-US" sz="1600" b="0" i="0" smtClean="0">
                          <a:latin typeface="Arial" panose="020B0604020202020204" pitchFamily="34" charset="0"/>
                          <a:cs typeface="Arial" panose="020B0604020202020204" pitchFamily="34" charset="0"/>
                        </a:rPr>
                        <m:t>finishing</m:t>
                      </m:r>
                      <m:r>
                        <m:rPr>
                          <m:nor/>
                        </m:rPr>
                        <a:rPr lang="en-US" sz="1600" b="0" i="0" smtClean="0">
                          <a:latin typeface="Arial" panose="020B0604020202020204" pitchFamily="34" charset="0"/>
                          <a:cs typeface="Arial" panose="020B0604020202020204" pitchFamily="34" charset="0"/>
                        </a:rPr>
                        <m:t> </m:t>
                      </m:r>
                      <m:r>
                        <m:rPr>
                          <m:nor/>
                        </m:rPr>
                        <a:rPr lang="en-US" sz="1600" b="0" i="0" smtClean="0">
                          <a:latin typeface="Arial" panose="020B0604020202020204" pitchFamily="34" charset="0"/>
                          <a:cs typeface="Arial" panose="020B0604020202020204" pitchFamily="34" charset="0"/>
                        </a:rPr>
                        <m:t>labor</m:t>
                      </m:r>
                      <m:r>
                        <m:rPr>
                          <m:nor/>
                        </m:rPr>
                        <a:rPr lang="en-US" sz="1600" b="0" i="0" smtClean="0">
                          <a:latin typeface="Arial" panose="020B0604020202020204" pitchFamily="34" charset="0"/>
                          <a:cs typeface="Arial" panose="020B0604020202020204" pitchFamily="34" charset="0"/>
                        </a:rPr>
                        <m:t>)</m:t>
                      </m:r>
                    </m:oMath>
                  </m:oMathPara>
                </a14:m>
                <a:endParaRPr lang="en-US" sz="1600" dirty="0">
                  <a:latin typeface="Arial" panose="020B0604020202020204" pitchFamily="34" charset="0"/>
                  <a:cs typeface="Arial" panose="020B0604020202020204" pitchFamily="34" charset="0"/>
                </a:endParaRPr>
              </a:p>
            </p:txBody>
          </p:sp>
        </mc:Choice>
        <mc:Fallback xmlns="">
          <p:sp>
            <p:nvSpPr>
              <p:cNvPr id="20" name="TextovéPole 19">
                <a:extLst>
                  <a:ext uri="{FF2B5EF4-FFF2-40B4-BE49-F238E27FC236}">
                    <a16:creationId xmlns:a16="http://schemas.microsoft.com/office/drawing/2014/main" id="{39379771-82D4-416E-BC3E-303C2C5574F6}"/>
                  </a:ext>
                </a:extLst>
              </p:cNvPr>
              <p:cNvSpPr txBox="1">
                <a:spLocks noRot="1" noChangeAspect="1" noMove="1" noResize="1" noEditPoints="1" noAdjustHandles="1" noChangeArrowheads="1" noChangeShapeType="1" noTextEdit="1"/>
              </p:cNvSpPr>
              <p:nvPr/>
            </p:nvSpPr>
            <p:spPr>
              <a:xfrm>
                <a:off x="3412765" y="4174829"/>
                <a:ext cx="1458733" cy="246221"/>
              </a:xfrm>
              <a:prstGeom prst="rect">
                <a:avLst/>
              </a:prstGeom>
              <a:blipFill>
                <a:blip r:embed="rId6"/>
                <a:stretch>
                  <a:fillRect l="-4184" r="-3766" b="-3750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TextovéPole 20">
                <a:extLst>
                  <a:ext uri="{FF2B5EF4-FFF2-40B4-BE49-F238E27FC236}">
                    <a16:creationId xmlns:a16="http://schemas.microsoft.com/office/drawing/2014/main" id="{511AD639-AAF2-489D-AB20-199351214DD4}"/>
                  </a:ext>
                </a:extLst>
              </p:cNvPr>
              <p:cNvSpPr txBox="1"/>
              <p:nvPr/>
            </p:nvSpPr>
            <p:spPr>
              <a:xfrm>
                <a:off x="3397534" y="3822022"/>
                <a:ext cx="156453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1600" b="0" i="0" smtClean="0">
                          <a:latin typeface="Arial" panose="020B0604020202020204" pitchFamily="34" charset="0"/>
                          <a:cs typeface="Arial" panose="020B0604020202020204" pitchFamily="34" charset="0"/>
                        </a:rPr>
                        <m:t>(</m:t>
                      </m:r>
                      <m:r>
                        <m:rPr>
                          <m:nor/>
                        </m:rPr>
                        <a:rPr lang="en-US" sz="1600" b="0" i="0" smtClean="0">
                          <a:latin typeface="Arial" panose="020B0604020202020204" pitchFamily="34" charset="0"/>
                          <a:cs typeface="Arial" panose="020B0604020202020204" pitchFamily="34" charset="0"/>
                        </a:rPr>
                        <m:t>carpentry</m:t>
                      </m:r>
                      <m:r>
                        <m:rPr>
                          <m:nor/>
                        </m:rPr>
                        <a:rPr lang="en-US" sz="1600" b="0" i="0" smtClean="0">
                          <a:latin typeface="Arial" panose="020B0604020202020204" pitchFamily="34" charset="0"/>
                          <a:cs typeface="Arial" panose="020B0604020202020204" pitchFamily="34" charset="0"/>
                        </a:rPr>
                        <m:t> </m:t>
                      </m:r>
                      <m:r>
                        <m:rPr>
                          <m:nor/>
                        </m:rPr>
                        <a:rPr lang="en-US" sz="1600" b="0" i="0" smtClean="0">
                          <a:latin typeface="Arial" panose="020B0604020202020204" pitchFamily="34" charset="0"/>
                          <a:cs typeface="Arial" panose="020B0604020202020204" pitchFamily="34" charset="0"/>
                        </a:rPr>
                        <m:t>labor</m:t>
                      </m:r>
                      <m:r>
                        <m:rPr>
                          <m:nor/>
                        </m:rPr>
                        <a:rPr lang="en-US" sz="1600" b="0" i="0" smtClean="0">
                          <a:latin typeface="Arial" panose="020B0604020202020204" pitchFamily="34" charset="0"/>
                          <a:cs typeface="Arial" panose="020B0604020202020204" pitchFamily="34" charset="0"/>
                        </a:rPr>
                        <m:t>)</m:t>
                      </m:r>
                    </m:oMath>
                  </m:oMathPara>
                </a14:m>
                <a:endParaRPr lang="en-US" sz="1600" dirty="0">
                  <a:latin typeface="Arial" panose="020B0604020202020204" pitchFamily="34" charset="0"/>
                  <a:cs typeface="Arial" panose="020B0604020202020204" pitchFamily="34" charset="0"/>
                </a:endParaRPr>
              </a:p>
            </p:txBody>
          </p:sp>
        </mc:Choice>
        <mc:Fallback xmlns="">
          <p:sp>
            <p:nvSpPr>
              <p:cNvPr id="21" name="TextovéPole 20">
                <a:extLst>
                  <a:ext uri="{FF2B5EF4-FFF2-40B4-BE49-F238E27FC236}">
                    <a16:creationId xmlns:a16="http://schemas.microsoft.com/office/drawing/2014/main" id="{511AD639-AAF2-489D-AB20-199351214DD4}"/>
                  </a:ext>
                </a:extLst>
              </p:cNvPr>
              <p:cNvSpPr txBox="1">
                <a:spLocks noRot="1" noChangeAspect="1" noMove="1" noResize="1" noEditPoints="1" noAdjustHandles="1" noChangeArrowheads="1" noChangeShapeType="1" noTextEdit="1"/>
              </p:cNvSpPr>
              <p:nvPr/>
            </p:nvSpPr>
            <p:spPr>
              <a:xfrm>
                <a:off x="3397534" y="3822022"/>
                <a:ext cx="1564531" cy="246221"/>
              </a:xfrm>
              <a:prstGeom prst="rect">
                <a:avLst/>
              </a:prstGeom>
              <a:blipFill>
                <a:blip r:embed="rId7"/>
                <a:stretch>
                  <a:fillRect l="-3891" r="-3502" b="-3750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2" name="TextovéPole 21">
                <a:extLst>
                  <a:ext uri="{FF2B5EF4-FFF2-40B4-BE49-F238E27FC236}">
                    <a16:creationId xmlns:a16="http://schemas.microsoft.com/office/drawing/2014/main" id="{A199B500-6248-467E-9001-8B846BCB59A4}"/>
                  </a:ext>
                </a:extLst>
              </p:cNvPr>
              <p:cNvSpPr txBox="1"/>
              <p:nvPr/>
            </p:nvSpPr>
            <p:spPr>
              <a:xfrm>
                <a:off x="3433772" y="4502926"/>
                <a:ext cx="93615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1600" b="0" i="0" smtClean="0">
                          <a:latin typeface="Arial" panose="020B0604020202020204" pitchFamily="34" charset="0"/>
                          <a:cs typeface="Arial" panose="020B0604020202020204" pitchFamily="34" charset="0"/>
                        </a:rPr>
                        <m:t>(</m:t>
                      </m:r>
                      <m:r>
                        <m:rPr>
                          <m:nor/>
                        </m:rPr>
                        <a:rPr lang="en-US" sz="1600" b="0" i="0" smtClean="0">
                          <a:latin typeface="Arial" panose="020B0604020202020204" pitchFamily="34" charset="0"/>
                          <a:cs typeface="Arial" panose="020B0604020202020204" pitchFamily="34" charset="0"/>
                        </a:rPr>
                        <m:t>demand</m:t>
                      </m:r>
                      <m:r>
                        <m:rPr>
                          <m:nor/>
                        </m:rPr>
                        <a:rPr lang="en-US" sz="1600" b="0" i="0" smtClean="0">
                          <a:latin typeface="Arial" panose="020B0604020202020204" pitchFamily="34" charset="0"/>
                          <a:cs typeface="Arial" panose="020B0604020202020204" pitchFamily="34" charset="0"/>
                        </a:rPr>
                        <m:t>)</m:t>
                      </m:r>
                    </m:oMath>
                  </m:oMathPara>
                </a14:m>
                <a:endParaRPr lang="en-US" sz="1600" dirty="0">
                  <a:latin typeface="Arial" panose="020B0604020202020204" pitchFamily="34" charset="0"/>
                  <a:cs typeface="Arial" panose="020B0604020202020204" pitchFamily="34" charset="0"/>
                </a:endParaRPr>
              </a:p>
            </p:txBody>
          </p:sp>
        </mc:Choice>
        <mc:Fallback xmlns="">
          <p:sp>
            <p:nvSpPr>
              <p:cNvPr id="22" name="TextovéPole 21">
                <a:extLst>
                  <a:ext uri="{FF2B5EF4-FFF2-40B4-BE49-F238E27FC236}">
                    <a16:creationId xmlns:a16="http://schemas.microsoft.com/office/drawing/2014/main" id="{A199B500-6248-467E-9001-8B846BCB59A4}"/>
                  </a:ext>
                </a:extLst>
              </p:cNvPr>
              <p:cNvSpPr txBox="1">
                <a:spLocks noRot="1" noChangeAspect="1" noMove="1" noResize="1" noEditPoints="1" noAdjustHandles="1" noChangeArrowheads="1" noChangeShapeType="1" noTextEdit="1"/>
              </p:cNvSpPr>
              <p:nvPr/>
            </p:nvSpPr>
            <p:spPr>
              <a:xfrm>
                <a:off x="3433772" y="4502926"/>
                <a:ext cx="936154" cy="246221"/>
              </a:xfrm>
              <a:prstGeom prst="rect">
                <a:avLst/>
              </a:prstGeom>
              <a:blipFill>
                <a:blip r:embed="rId8"/>
                <a:stretch>
                  <a:fillRect l="-7143" t="-2500" r="-5844" b="-37500"/>
                </a:stretch>
              </a:blipFill>
            </p:spPr>
            <p:txBody>
              <a:bodyPr/>
              <a:lstStyle/>
              <a:p>
                <a:r>
                  <a:rPr lang="cs-CZ">
                    <a:noFill/>
                  </a:rPr>
                  <a:t> </a:t>
                </a:r>
              </a:p>
            </p:txBody>
          </p:sp>
        </mc:Fallback>
      </mc:AlternateContent>
      <p:sp>
        <p:nvSpPr>
          <p:cNvPr id="41" name="Text Box 2">
            <a:extLst>
              <a:ext uri="{FF2B5EF4-FFF2-40B4-BE49-F238E27FC236}">
                <a16:creationId xmlns:a16="http://schemas.microsoft.com/office/drawing/2014/main" id="{9138FE46-9A69-402E-9FEB-514E5CBCDA7E}"/>
              </a:ext>
            </a:extLst>
          </p:cNvPr>
          <p:cNvSpPr txBox="1">
            <a:spLocks noChangeArrowheads="1"/>
          </p:cNvSpPr>
          <p:nvPr/>
        </p:nvSpPr>
        <p:spPr bwMode="auto">
          <a:xfrm>
            <a:off x="988832" y="1928400"/>
            <a:ext cx="5107168" cy="7228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cs-CZ"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a:t>
            </a:r>
            <a:r>
              <a:rPr kumimoji="0" lang="en-US" altLang="cs-CZ"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1</a:t>
            </a:r>
            <a:r>
              <a:rPr kumimoji="0" lang="en-US"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cs-CZ" sz="1600" b="0" i="0" u="none" strike="noStrike" cap="none" normalizeH="0" baseline="0" dirty="0">
                <a:ln>
                  <a:noFill/>
                </a:ln>
                <a:solidFill>
                  <a:schemeClr val="tx1"/>
                </a:solidFill>
                <a:effectLst/>
                <a:latin typeface="Arial 16"/>
                <a:cs typeface="Times New Roman" panose="02020603050405020304" pitchFamily="18" charset="0"/>
              </a:rPr>
              <a:t>= </a:t>
            </a:r>
            <a:r>
              <a:rPr kumimoji="0" lang="en-US" altLang="cs-CZ"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number of </a:t>
            </a:r>
            <a:r>
              <a:rPr lang="en-US" altLang="cs-CZ" sz="1600" dirty="0">
                <a:solidFill>
                  <a:srgbClr val="4BA82E"/>
                </a:solidFill>
                <a:latin typeface="Arial" panose="020B0604020202020204" pitchFamily="34" charset="0"/>
                <a:cs typeface="Arial" panose="020B0604020202020204" pitchFamily="34" charset="0"/>
              </a:rPr>
              <a:t>trucks</a:t>
            </a:r>
            <a:r>
              <a:rPr kumimoji="0" lang="en-US" altLang="cs-CZ"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produced each month,</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cs-CZ"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a:t>
            </a:r>
            <a:r>
              <a:rPr kumimoji="0" lang="en-US" altLang="cs-CZ"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2</a:t>
            </a:r>
            <a:r>
              <a:rPr kumimoji="0" lang="en-US" altLang="cs-CZ"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cs-CZ"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number of </a:t>
            </a:r>
            <a:r>
              <a:rPr lang="en-US" altLang="cs-CZ" sz="1600" dirty="0">
                <a:solidFill>
                  <a:srgbClr val="4BA82E"/>
                </a:solidFill>
                <a:latin typeface="Arial" panose="020B0604020202020204" pitchFamily="34" charset="0"/>
                <a:cs typeface="Arial" panose="020B0604020202020204" pitchFamily="34" charset="0"/>
              </a:rPr>
              <a:t>trains</a:t>
            </a:r>
            <a:r>
              <a:rPr kumimoji="0" lang="en-US" altLang="cs-CZ"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produced each month.</a:t>
            </a:r>
          </a:p>
        </p:txBody>
      </p:sp>
      <p:graphicFrame>
        <p:nvGraphicFramePr>
          <p:cNvPr id="49" name="Objekt 48">
            <a:extLst>
              <a:ext uri="{FF2B5EF4-FFF2-40B4-BE49-F238E27FC236}">
                <a16:creationId xmlns:a16="http://schemas.microsoft.com/office/drawing/2014/main" id="{7AA5B401-70FD-420F-95C2-F1C0DF26B7BB}"/>
              </a:ext>
            </a:extLst>
          </p:cNvPr>
          <p:cNvGraphicFramePr>
            <a:graphicFrameLocks noChangeAspect="1"/>
          </p:cNvGraphicFramePr>
          <p:nvPr>
            <p:extLst>
              <p:ext uri="{D42A27DB-BD31-4B8C-83A1-F6EECF244321}">
                <p14:modId xmlns:p14="http://schemas.microsoft.com/office/powerpoint/2010/main" val="3429567559"/>
              </p:ext>
            </p:extLst>
          </p:nvPr>
        </p:nvGraphicFramePr>
        <p:xfrm>
          <a:off x="7821613" y="3760788"/>
          <a:ext cx="2992437" cy="361950"/>
        </p:xfrm>
        <a:graphic>
          <a:graphicData uri="http://schemas.openxmlformats.org/presentationml/2006/ole">
            <mc:AlternateContent xmlns:mc="http://schemas.openxmlformats.org/markup-compatibility/2006">
              <mc:Choice xmlns:v="urn:schemas-microsoft-com:vml" Requires="v">
                <p:oleObj name="Equation" r:id="rId9" imgW="1574800" imgH="190500" progId="Equation.3">
                  <p:embed/>
                </p:oleObj>
              </mc:Choice>
              <mc:Fallback>
                <p:oleObj name="Equation" r:id="rId9" imgW="1574800" imgH="190500" progId="Equation.3">
                  <p:embed/>
                  <p:pic>
                    <p:nvPicPr>
                      <p:cNvPr id="10" name="Objekt 9">
                        <a:extLst>
                          <a:ext uri="{FF2B5EF4-FFF2-40B4-BE49-F238E27FC236}">
                            <a16:creationId xmlns:a16="http://schemas.microsoft.com/office/drawing/2014/main" id="{C4D4D781-2DA2-4B60-BB91-EF71D7B4C7D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21613" y="3760788"/>
                        <a:ext cx="2992437" cy="361950"/>
                      </a:xfrm>
                      <a:prstGeom prst="rect">
                        <a:avLst/>
                      </a:prstGeom>
                      <a:noFill/>
                    </p:spPr>
                  </p:pic>
                </p:oleObj>
              </mc:Fallback>
            </mc:AlternateContent>
          </a:graphicData>
        </a:graphic>
      </p:graphicFrame>
      <p:graphicFrame>
        <p:nvGraphicFramePr>
          <p:cNvPr id="50" name="Objekt 49">
            <a:extLst>
              <a:ext uri="{FF2B5EF4-FFF2-40B4-BE49-F238E27FC236}">
                <a16:creationId xmlns:a16="http://schemas.microsoft.com/office/drawing/2014/main" id="{B5B2B00F-DA50-44AE-8ECB-4F5980988FF4}"/>
              </a:ext>
            </a:extLst>
          </p:cNvPr>
          <p:cNvGraphicFramePr>
            <a:graphicFrameLocks noChangeAspect="1"/>
          </p:cNvGraphicFramePr>
          <p:nvPr>
            <p:extLst>
              <p:ext uri="{D42A27DB-BD31-4B8C-83A1-F6EECF244321}">
                <p14:modId xmlns:p14="http://schemas.microsoft.com/office/powerpoint/2010/main" val="2328705478"/>
              </p:ext>
            </p:extLst>
          </p:nvPr>
        </p:nvGraphicFramePr>
        <p:xfrm>
          <a:off x="7822076" y="4149347"/>
          <a:ext cx="2992120" cy="361950"/>
        </p:xfrm>
        <a:graphic>
          <a:graphicData uri="http://schemas.openxmlformats.org/presentationml/2006/ole">
            <mc:AlternateContent xmlns:mc="http://schemas.openxmlformats.org/markup-compatibility/2006">
              <mc:Choice xmlns:v="urn:schemas-microsoft-com:vml" Requires="v">
                <p:oleObj name="Equation" r:id="rId11" imgW="1574800" imgH="190500" progId="Equation.3">
                  <p:embed/>
                </p:oleObj>
              </mc:Choice>
              <mc:Fallback>
                <p:oleObj name="Equation" r:id="rId11" imgW="1574800" imgH="190500" progId="Equation.3">
                  <p:embed/>
                  <p:pic>
                    <p:nvPicPr>
                      <p:cNvPr id="11" name="Objekt 10">
                        <a:extLst>
                          <a:ext uri="{FF2B5EF4-FFF2-40B4-BE49-F238E27FC236}">
                            <a16:creationId xmlns:a16="http://schemas.microsoft.com/office/drawing/2014/main" id="{2888B6D5-4571-4BAA-85A5-F89C462A5B7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22076" y="4149347"/>
                        <a:ext cx="2992120" cy="361950"/>
                      </a:xfrm>
                      <a:prstGeom prst="rect">
                        <a:avLst/>
                      </a:prstGeom>
                      <a:noFill/>
                    </p:spPr>
                  </p:pic>
                </p:oleObj>
              </mc:Fallback>
            </mc:AlternateContent>
          </a:graphicData>
        </a:graphic>
      </p:graphicFrame>
      <p:graphicFrame>
        <p:nvGraphicFramePr>
          <p:cNvPr id="51" name="Objekt 50">
            <a:extLst>
              <a:ext uri="{FF2B5EF4-FFF2-40B4-BE49-F238E27FC236}">
                <a16:creationId xmlns:a16="http://schemas.microsoft.com/office/drawing/2014/main" id="{2D59F87C-452F-4778-AB36-428F39FF7231}"/>
              </a:ext>
            </a:extLst>
          </p:cNvPr>
          <p:cNvGraphicFramePr>
            <a:graphicFrameLocks noChangeAspect="1"/>
          </p:cNvGraphicFramePr>
          <p:nvPr>
            <p:extLst>
              <p:ext uri="{D42A27DB-BD31-4B8C-83A1-F6EECF244321}">
                <p14:modId xmlns:p14="http://schemas.microsoft.com/office/powerpoint/2010/main" val="2120633325"/>
              </p:ext>
            </p:extLst>
          </p:nvPr>
        </p:nvGraphicFramePr>
        <p:xfrm>
          <a:off x="7822076" y="4568172"/>
          <a:ext cx="3016250" cy="361950"/>
        </p:xfrm>
        <a:graphic>
          <a:graphicData uri="http://schemas.openxmlformats.org/presentationml/2006/ole">
            <mc:AlternateContent xmlns:mc="http://schemas.openxmlformats.org/markup-compatibility/2006">
              <mc:Choice xmlns:v="urn:schemas-microsoft-com:vml" Requires="v">
                <p:oleObj name="Equation" r:id="rId13" imgW="1587500" imgH="190500" progId="Equation.3">
                  <p:embed/>
                </p:oleObj>
              </mc:Choice>
              <mc:Fallback>
                <p:oleObj name="Equation" r:id="rId13" imgW="1587500" imgH="190500" progId="Equation.3">
                  <p:embed/>
                  <p:pic>
                    <p:nvPicPr>
                      <p:cNvPr id="12" name="Objekt 11">
                        <a:extLst>
                          <a:ext uri="{FF2B5EF4-FFF2-40B4-BE49-F238E27FC236}">
                            <a16:creationId xmlns:a16="http://schemas.microsoft.com/office/drawing/2014/main" id="{335E3D10-34F4-4000-B760-04AEA43C6ECB}"/>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22076" y="4568172"/>
                        <a:ext cx="3016250" cy="361950"/>
                      </a:xfrm>
                      <a:prstGeom prst="rect">
                        <a:avLst/>
                      </a:prstGeom>
                      <a:noFill/>
                    </p:spPr>
                  </p:pic>
                </p:oleObj>
              </mc:Fallback>
            </mc:AlternateContent>
          </a:graphicData>
        </a:graphic>
      </p:graphicFrame>
    </p:spTree>
    <p:extLst>
      <p:ext uri="{BB962C8B-B14F-4D97-AF65-F5344CB8AC3E}">
        <p14:creationId xmlns:p14="http://schemas.microsoft.com/office/powerpoint/2010/main" val="254947587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160</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Waiting Line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Assumptions</a:t>
            </a:r>
            <a:endParaRPr lang="cs-CZ" b="1" dirty="0"/>
          </a:p>
          <a:p>
            <a:pPr marL="895350" lvl="1" indent="-285750">
              <a:defRPr/>
            </a:pPr>
            <a:r>
              <a:rPr lang="en-US" dirty="0"/>
              <a:t>Kendall‘s notation: </a:t>
            </a:r>
            <a:r>
              <a:rPr lang="en-US" dirty="0">
                <a:solidFill>
                  <a:srgbClr val="4BA82E"/>
                </a:solidFill>
              </a:rPr>
              <a:t>M/M/1/FCFS/</a:t>
            </a:r>
            <a:r>
              <a:rPr lang="en-US" sz="1600" dirty="0">
                <a:solidFill>
                  <a:srgbClr val="4BA82E"/>
                </a:solidFill>
                <a:latin typeface="Times New Roman" charset="0"/>
              </a:rPr>
              <a:t>∞</a:t>
            </a:r>
            <a:r>
              <a:rPr lang="en-US" dirty="0">
                <a:solidFill>
                  <a:srgbClr val="4BA82E"/>
                </a:solidFill>
              </a:rPr>
              <a:t>/</a:t>
            </a:r>
            <a:r>
              <a:rPr lang="en-US" sz="1600" dirty="0">
                <a:solidFill>
                  <a:srgbClr val="4BA82E"/>
                </a:solidFill>
                <a:latin typeface="Times New Roman" charset="0"/>
              </a:rPr>
              <a:t>∞</a:t>
            </a:r>
            <a:r>
              <a:rPr lang="en-US" dirty="0">
                <a:solidFill>
                  <a:srgbClr val="4BA82E"/>
                </a:solidFill>
              </a:rPr>
              <a:t>, </a:t>
            </a:r>
          </a:p>
          <a:p>
            <a:pPr marL="895350" lvl="1" indent="-285750">
              <a:defRPr/>
            </a:pPr>
            <a:r>
              <a:rPr lang="en-US" dirty="0">
                <a:solidFill>
                  <a:srgbClr val="4BA82E"/>
                </a:solidFill>
              </a:rPr>
              <a:t>single</a:t>
            </a:r>
            <a:r>
              <a:rPr lang="en-US" dirty="0"/>
              <a:t> facility,</a:t>
            </a:r>
          </a:p>
          <a:p>
            <a:pPr marL="895350" lvl="1" indent="-285750">
              <a:defRPr/>
            </a:pPr>
            <a:r>
              <a:rPr lang="en-US" dirty="0">
                <a:solidFill>
                  <a:srgbClr val="4BA82E"/>
                </a:solidFill>
              </a:rPr>
              <a:t>exponential</a:t>
            </a:r>
            <a:r>
              <a:rPr lang="en-US" dirty="0"/>
              <a:t> probability distribution of </a:t>
            </a:r>
            <a:r>
              <a:rPr lang="en-US" dirty="0">
                <a:solidFill>
                  <a:srgbClr val="4BA82E"/>
                </a:solidFill>
              </a:rPr>
              <a:t>interarrival</a:t>
            </a:r>
            <a:r>
              <a:rPr lang="en-US" dirty="0"/>
              <a:t> </a:t>
            </a:r>
            <a:r>
              <a:rPr lang="en-US" dirty="0">
                <a:solidFill>
                  <a:srgbClr val="4BA82E"/>
                </a:solidFill>
              </a:rPr>
              <a:t>time</a:t>
            </a:r>
            <a:r>
              <a:rPr lang="en-US" dirty="0"/>
              <a:t> (</a:t>
            </a:r>
            <a:r>
              <a:rPr lang="en-US" sz="2000" i="1" dirty="0">
                <a:latin typeface="Times New Roman" charset="0"/>
                <a:cs typeface="Times New Roman" charset="0"/>
              </a:rPr>
              <a:t>λ</a:t>
            </a:r>
            <a:r>
              <a:rPr lang="en-US" dirty="0"/>
              <a:t> = average arrival rate),</a:t>
            </a:r>
          </a:p>
          <a:p>
            <a:pPr marL="895350" lvl="1" indent="-285750">
              <a:defRPr/>
            </a:pPr>
            <a:r>
              <a:rPr lang="en-US" dirty="0">
                <a:solidFill>
                  <a:srgbClr val="4BA82E"/>
                </a:solidFill>
              </a:rPr>
              <a:t>exponential</a:t>
            </a:r>
            <a:r>
              <a:rPr lang="en-US" dirty="0"/>
              <a:t> probability distribution of </a:t>
            </a:r>
            <a:r>
              <a:rPr lang="en-US" dirty="0">
                <a:solidFill>
                  <a:srgbClr val="4BA82E"/>
                </a:solidFill>
              </a:rPr>
              <a:t>service</a:t>
            </a:r>
            <a:r>
              <a:rPr lang="en-US" dirty="0"/>
              <a:t> </a:t>
            </a:r>
            <a:r>
              <a:rPr lang="en-US" dirty="0">
                <a:solidFill>
                  <a:srgbClr val="4BA82E"/>
                </a:solidFill>
              </a:rPr>
              <a:t>time</a:t>
            </a:r>
            <a:r>
              <a:rPr lang="en-US" dirty="0"/>
              <a:t> (</a:t>
            </a:r>
            <a:r>
              <a:rPr lang="en-US" sz="2000" i="1" dirty="0">
                <a:latin typeface="Times New Roman" charset="0"/>
                <a:cs typeface="Times New Roman" charset="0"/>
              </a:rPr>
              <a:t>μ</a:t>
            </a:r>
            <a:r>
              <a:rPr lang="en-US" dirty="0"/>
              <a:t> = average service rate) </a:t>
            </a:r>
          </a:p>
          <a:p>
            <a:pPr marL="895350" lvl="1" indent="-285750">
              <a:defRPr/>
            </a:pPr>
            <a:r>
              <a:rPr lang="en-US" dirty="0"/>
              <a:t>queue discipline is </a:t>
            </a:r>
            <a:r>
              <a:rPr lang="en-US" dirty="0">
                <a:solidFill>
                  <a:srgbClr val="4BA82E"/>
                </a:solidFill>
              </a:rPr>
              <a:t>FCFS</a:t>
            </a:r>
            <a:r>
              <a:rPr lang="en-US" dirty="0"/>
              <a:t>,</a:t>
            </a:r>
          </a:p>
          <a:p>
            <a:pPr marL="895350" lvl="1" indent="-285750">
              <a:defRPr/>
            </a:pPr>
            <a:r>
              <a:rPr lang="en-US" dirty="0">
                <a:solidFill>
                  <a:srgbClr val="4BA82E"/>
                </a:solidFill>
              </a:rPr>
              <a:t>unlimited</a:t>
            </a:r>
            <a:r>
              <a:rPr lang="en-US" dirty="0"/>
              <a:t> length of the </a:t>
            </a:r>
            <a:r>
              <a:rPr lang="en-US" dirty="0">
                <a:solidFill>
                  <a:srgbClr val="4BA82E"/>
                </a:solidFill>
              </a:rPr>
              <a:t>queue</a:t>
            </a:r>
            <a:r>
              <a:rPr lang="en-US" dirty="0"/>
              <a:t>,</a:t>
            </a:r>
          </a:p>
          <a:p>
            <a:pPr marL="895350" lvl="1" indent="-285750">
              <a:defRPr/>
            </a:pPr>
            <a:r>
              <a:rPr lang="en-US" dirty="0">
                <a:solidFill>
                  <a:srgbClr val="4BA82E"/>
                </a:solidFill>
              </a:rPr>
              <a:t>infinite</a:t>
            </a:r>
            <a:r>
              <a:rPr lang="en-US" dirty="0"/>
              <a:t> size of the </a:t>
            </a:r>
            <a:r>
              <a:rPr lang="en-US" dirty="0">
                <a:solidFill>
                  <a:srgbClr val="4BA82E"/>
                </a:solidFill>
              </a:rPr>
              <a:t>source</a:t>
            </a:r>
            <a:r>
              <a:rPr lang="en-US" dirty="0"/>
              <a:t> of customers,</a:t>
            </a:r>
          </a:p>
          <a:p>
            <a:pPr marL="895350" lvl="1" indent="-285750">
              <a:defRPr/>
            </a:pPr>
            <a:r>
              <a:rPr lang="en-US" sz="2000" i="1" dirty="0">
                <a:latin typeface="Times New Roman" charset="0"/>
                <a:cs typeface="Times New Roman" charset="0"/>
              </a:rPr>
              <a:t>μ</a:t>
            </a:r>
            <a:r>
              <a:rPr lang="en-US" sz="2000" dirty="0">
                <a:latin typeface="Times New Roman" charset="0"/>
                <a:cs typeface="Times New Roman" charset="0"/>
              </a:rPr>
              <a:t>&gt;</a:t>
            </a:r>
            <a:r>
              <a:rPr lang="en-US" sz="2000" i="1" dirty="0">
                <a:latin typeface="Times New Roman" charset="0"/>
                <a:cs typeface="Times New Roman" charset="0"/>
              </a:rPr>
              <a:t>λ </a:t>
            </a:r>
            <a:r>
              <a:rPr lang="en-US" dirty="0">
                <a:solidFill>
                  <a:srgbClr val="4BA82E"/>
                </a:solidFill>
              </a:rPr>
              <a:t>stability</a:t>
            </a:r>
            <a:r>
              <a:rPr lang="en-US" dirty="0"/>
              <a:t> of the </a:t>
            </a:r>
            <a:r>
              <a:rPr lang="en-US" dirty="0">
                <a:solidFill>
                  <a:srgbClr val="4BA82E"/>
                </a:solidFill>
              </a:rPr>
              <a:t>system</a:t>
            </a:r>
            <a:r>
              <a:rPr lang="en-US" dirty="0"/>
              <a:t>.</a:t>
            </a:r>
            <a:endParaRPr lang="en-US" b="1"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Standard Single-Server Exponential Model</a:t>
            </a:r>
          </a:p>
        </p:txBody>
      </p:sp>
    </p:spTree>
    <p:extLst>
      <p:ext uri="{BB962C8B-B14F-4D97-AF65-F5344CB8AC3E}">
        <p14:creationId xmlns:p14="http://schemas.microsoft.com/office/powerpoint/2010/main" val="144798177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161</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Waiting Line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Example</a:t>
            </a:r>
            <a:endParaRPr lang="cs-CZ" b="1" dirty="0"/>
          </a:p>
          <a:p>
            <a:pPr marL="895350" lvl="1" indent="-285750">
              <a:defRPr/>
            </a:pPr>
            <a:r>
              <a:rPr lang="en-US" dirty="0"/>
              <a:t>In the </a:t>
            </a:r>
            <a:r>
              <a:rPr lang="en-US" dirty="0">
                <a:solidFill>
                  <a:srgbClr val="4BA82E"/>
                </a:solidFill>
              </a:rPr>
              <a:t>small</a:t>
            </a:r>
            <a:r>
              <a:rPr lang="en-US" dirty="0"/>
              <a:t> </a:t>
            </a:r>
            <a:r>
              <a:rPr lang="en-US" dirty="0">
                <a:solidFill>
                  <a:srgbClr val="4BA82E"/>
                </a:solidFill>
              </a:rPr>
              <a:t>grocery</a:t>
            </a:r>
            <a:r>
              <a:rPr lang="en-US" dirty="0"/>
              <a:t> </a:t>
            </a:r>
            <a:r>
              <a:rPr lang="en-US" dirty="0">
                <a:solidFill>
                  <a:srgbClr val="4BA82E"/>
                </a:solidFill>
              </a:rPr>
              <a:t>store</a:t>
            </a:r>
            <a:r>
              <a:rPr lang="cs-CZ" dirty="0"/>
              <a:t>,</a:t>
            </a:r>
            <a:r>
              <a:rPr lang="en-US" dirty="0"/>
              <a:t> there is only </a:t>
            </a:r>
            <a:r>
              <a:rPr lang="en-US" dirty="0">
                <a:solidFill>
                  <a:srgbClr val="4BA82E"/>
                </a:solidFill>
              </a:rPr>
              <a:t>one</a:t>
            </a:r>
            <a:r>
              <a:rPr lang="en-US" dirty="0"/>
              <a:t> </a:t>
            </a:r>
            <a:r>
              <a:rPr lang="en-US" dirty="0">
                <a:solidFill>
                  <a:srgbClr val="4BA82E"/>
                </a:solidFill>
              </a:rPr>
              <a:t>shop</a:t>
            </a:r>
            <a:r>
              <a:rPr lang="en-US" dirty="0"/>
              <a:t> </a:t>
            </a:r>
            <a:r>
              <a:rPr lang="en-US" dirty="0">
                <a:solidFill>
                  <a:srgbClr val="4BA82E"/>
                </a:solidFill>
              </a:rPr>
              <a:t>board</a:t>
            </a:r>
            <a:r>
              <a:rPr lang="en-US" dirty="0"/>
              <a:t> with only one shop assistant.</a:t>
            </a:r>
          </a:p>
          <a:p>
            <a:pPr marL="895350" lvl="1" indent="-285750">
              <a:defRPr/>
            </a:pPr>
            <a:r>
              <a:rPr lang="en-US" dirty="0"/>
              <a:t>In the period from 8 a.m. to 6 p.m. </a:t>
            </a:r>
            <a:r>
              <a:rPr lang="en-US" dirty="0">
                <a:solidFill>
                  <a:srgbClr val="4BA82E"/>
                </a:solidFill>
              </a:rPr>
              <a:t>18 customers per hour </a:t>
            </a:r>
            <a:r>
              <a:rPr lang="en-US" dirty="0"/>
              <a:t>(on the average) </a:t>
            </a:r>
            <a:r>
              <a:rPr lang="en-US" dirty="0">
                <a:solidFill>
                  <a:srgbClr val="4BA82E"/>
                </a:solidFill>
              </a:rPr>
              <a:t>come</a:t>
            </a:r>
            <a:r>
              <a:rPr lang="en-US" dirty="0"/>
              <a:t> to the grocery. </a:t>
            </a:r>
          </a:p>
          <a:p>
            <a:pPr marL="895350" lvl="1" indent="-285750">
              <a:defRPr/>
            </a:pPr>
            <a:r>
              <a:rPr lang="en-US" dirty="0"/>
              <a:t>The </a:t>
            </a:r>
            <a:r>
              <a:rPr lang="en-US" dirty="0">
                <a:solidFill>
                  <a:srgbClr val="4BA82E"/>
                </a:solidFill>
              </a:rPr>
              <a:t>assistant</a:t>
            </a:r>
            <a:r>
              <a:rPr lang="en-US" dirty="0"/>
              <a:t> is able to serve (on the average) </a:t>
            </a:r>
            <a:r>
              <a:rPr lang="en-US" dirty="0">
                <a:solidFill>
                  <a:srgbClr val="4BA82E"/>
                </a:solidFill>
              </a:rPr>
              <a:t>25 customers per hour</a:t>
            </a:r>
            <a:r>
              <a:rPr lang="en-US" dirty="0"/>
              <a:t>.</a:t>
            </a:r>
          </a:p>
          <a:p>
            <a:pPr marL="895350" lvl="1" indent="-285750">
              <a:defRPr/>
            </a:pPr>
            <a:r>
              <a:rPr lang="en-US" dirty="0"/>
              <a:t>Analyze the behavior of the waiting line system.</a:t>
            </a:r>
          </a:p>
          <a:p>
            <a:pPr marL="285750" indent="-285750">
              <a:lnSpc>
                <a:spcPct val="110000"/>
              </a:lnSpc>
              <a:buFont typeface="Wingdings" panose="05000000000000000000" pitchFamily="2" charset="2"/>
              <a:buChar char="§"/>
              <a:defRPr/>
            </a:pPr>
            <a:r>
              <a:rPr lang="en-US" b="1" dirty="0"/>
              <a:t>Input parameters</a:t>
            </a:r>
            <a:endParaRPr lang="cs-CZ" b="1" dirty="0"/>
          </a:p>
          <a:p>
            <a:pPr marL="895350" lvl="1" indent="-285750">
              <a:defRPr/>
            </a:pPr>
            <a:r>
              <a:rPr lang="en-US" dirty="0">
                <a:solidFill>
                  <a:srgbClr val="4BA82E"/>
                </a:solidFill>
              </a:rPr>
              <a:t>Average</a:t>
            </a:r>
            <a:r>
              <a:rPr lang="en-US" dirty="0"/>
              <a:t> </a:t>
            </a:r>
            <a:r>
              <a:rPr lang="en-US" dirty="0">
                <a:solidFill>
                  <a:srgbClr val="4BA82E"/>
                </a:solidFill>
              </a:rPr>
              <a:t>arrival</a:t>
            </a:r>
            <a:r>
              <a:rPr lang="en-US" dirty="0"/>
              <a:t> </a:t>
            </a:r>
            <a:r>
              <a:rPr lang="en-US" dirty="0">
                <a:solidFill>
                  <a:srgbClr val="4BA82E"/>
                </a:solidFill>
              </a:rPr>
              <a:t>rate</a:t>
            </a:r>
          </a:p>
          <a:p>
            <a:pPr marL="895350" lvl="1" indent="-285750">
              <a:defRPr/>
            </a:pPr>
            <a:r>
              <a:rPr lang="en-US" dirty="0">
                <a:solidFill>
                  <a:srgbClr val="4BA82E"/>
                </a:solidFill>
              </a:rPr>
              <a:t>Average</a:t>
            </a:r>
            <a:r>
              <a:rPr lang="en-US" dirty="0"/>
              <a:t> </a:t>
            </a:r>
            <a:r>
              <a:rPr lang="en-US" dirty="0">
                <a:solidFill>
                  <a:srgbClr val="4BA82E"/>
                </a:solidFill>
              </a:rPr>
              <a:t>service</a:t>
            </a:r>
            <a:r>
              <a:rPr lang="en-US" dirty="0"/>
              <a:t> </a:t>
            </a:r>
            <a:r>
              <a:rPr lang="en-US" dirty="0">
                <a:solidFill>
                  <a:srgbClr val="4BA82E"/>
                </a:solidFill>
              </a:rPr>
              <a:t>rate</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Standard Single-Server Exponential Model</a:t>
            </a:r>
          </a:p>
        </p:txBody>
      </p:sp>
      <p:sp>
        <p:nvSpPr>
          <p:cNvPr id="7" name="Text Box 2">
            <a:extLst>
              <a:ext uri="{FF2B5EF4-FFF2-40B4-BE49-F238E27FC236}">
                <a16:creationId xmlns:a16="http://schemas.microsoft.com/office/drawing/2014/main" id="{023A78CF-BADF-4460-B90A-5E023EA68F58}"/>
              </a:ext>
            </a:extLst>
          </p:cNvPr>
          <p:cNvSpPr txBox="1">
            <a:spLocks noChangeArrowheads="1"/>
          </p:cNvSpPr>
          <p:nvPr/>
        </p:nvSpPr>
        <p:spPr bwMode="auto">
          <a:xfrm>
            <a:off x="3597660" y="3547083"/>
            <a:ext cx="3510935" cy="7335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defTabSz="914400" eaLnBrk="0" fontAlgn="base" hangingPunct="0">
              <a:spcBef>
                <a:spcPct val="0"/>
              </a:spcBef>
              <a:spcAft>
                <a:spcPct val="0"/>
              </a:spcAft>
            </a:pPr>
            <a:r>
              <a:rPr lang="en-US" sz="2000" i="1" dirty="0">
                <a:latin typeface="Times New Roman" charset="0"/>
                <a:cs typeface="Times New Roman" charset="0"/>
              </a:rPr>
              <a:t>λ</a:t>
            </a:r>
            <a:r>
              <a:rPr kumimoji="0" lang="en-US" altLang="cs-CZ"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18 </a:t>
            </a:r>
            <a:r>
              <a:rPr kumimoji="0" lang="en-US" altLang="cs-CZ"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customers</a:t>
            </a:r>
            <a:r>
              <a:rPr kumimoji="0" lang="cs-CZ" altLang="cs-CZ"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per </a:t>
            </a:r>
            <a:r>
              <a:rPr lang="en-US" altLang="cs-CZ" sz="1600" dirty="0">
                <a:latin typeface="Arial" panose="020B0604020202020204" pitchFamily="34" charset="0"/>
                <a:cs typeface="Arial" panose="020B0604020202020204" pitchFamily="34" charset="0"/>
              </a:rPr>
              <a:t>hour</a:t>
            </a:r>
          </a:p>
          <a:p>
            <a:pPr lvl="0" algn="just" defTabSz="914400" eaLnBrk="0" fontAlgn="base" hangingPunct="0">
              <a:spcBef>
                <a:spcPct val="0"/>
              </a:spcBef>
              <a:spcAft>
                <a:spcPct val="0"/>
              </a:spcAft>
            </a:pPr>
            <a:r>
              <a:rPr lang="en-US" sz="2000" i="1" dirty="0">
                <a:latin typeface="Times New Roman" charset="0"/>
                <a:cs typeface="Times New Roman" charset="0"/>
              </a:rPr>
              <a:t>μ</a:t>
            </a:r>
            <a:r>
              <a:rPr lang="en-US" sz="2000" dirty="0">
                <a:latin typeface="Times New Roman" charset="0"/>
                <a:cs typeface="Times New Roman" charset="0"/>
              </a:rPr>
              <a:t> </a:t>
            </a:r>
            <a:r>
              <a:rPr kumimoji="0" lang="en-US" altLang="cs-CZ"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25 </a:t>
            </a:r>
            <a:r>
              <a:rPr lang="en-US" altLang="cs-CZ" sz="1600" dirty="0">
                <a:latin typeface="Arial" panose="020B0604020202020204" pitchFamily="34" charset="0"/>
                <a:cs typeface="Arial" panose="020B0604020202020204" pitchFamily="34" charset="0"/>
              </a:rPr>
              <a:t>customers</a:t>
            </a:r>
            <a:r>
              <a:rPr lang="cs-CZ" altLang="cs-CZ" sz="1600" dirty="0">
                <a:latin typeface="Arial" panose="020B0604020202020204" pitchFamily="34" charset="0"/>
                <a:cs typeface="Arial" panose="020B0604020202020204" pitchFamily="34" charset="0"/>
              </a:rPr>
              <a:t> per </a:t>
            </a:r>
            <a:r>
              <a:rPr lang="en-US" altLang="cs-CZ" sz="1600" dirty="0">
                <a:latin typeface="Arial" panose="020B0604020202020204" pitchFamily="34" charset="0"/>
                <a:cs typeface="Arial" panose="020B0604020202020204" pitchFamily="34" charset="0"/>
              </a:rPr>
              <a:t>hour</a:t>
            </a:r>
          </a:p>
        </p:txBody>
      </p:sp>
    </p:spTree>
    <p:extLst>
      <p:ext uri="{BB962C8B-B14F-4D97-AF65-F5344CB8AC3E}">
        <p14:creationId xmlns:p14="http://schemas.microsoft.com/office/powerpoint/2010/main" val="193745913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162</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Waiting Line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Measures of performance</a:t>
            </a:r>
          </a:p>
          <a:p>
            <a:pPr marL="895350" lvl="1" indent="-285750">
              <a:defRPr/>
            </a:pPr>
            <a:r>
              <a:rPr lang="en-US" dirty="0">
                <a:solidFill>
                  <a:srgbClr val="4BA82E"/>
                </a:solidFill>
              </a:rPr>
              <a:t>Utilization of the system</a:t>
            </a:r>
          </a:p>
          <a:p>
            <a:pPr marL="1276350" lvl="2" indent="-285750">
              <a:defRPr/>
            </a:pPr>
            <a:r>
              <a:rPr lang="en-US" dirty="0"/>
              <a:t>probability that the server is busy,</a:t>
            </a:r>
          </a:p>
          <a:p>
            <a:pPr marL="1276350" lvl="2" indent="-285750">
              <a:defRPr/>
            </a:pPr>
            <a:r>
              <a:rPr lang="en-US" dirty="0"/>
              <a:t>probability that there is at least one customer in the system,</a:t>
            </a:r>
          </a:p>
          <a:p>
            <a:pPr marL="1276350" lvl="2" indent="-285750">
              <a:defRPr/>
            </a:pPr>
            <a:r>
              <a:rPr lang="en-US" dirty="0"/>
              <a:t>probability that the arriving customer must wait in the queue.</a:t>
            </a:r>
          </a:p>
          <a:p>
            <a:pPr marL="895350" lvl="1" indent="-285750">
              <a:defRPr/>
            </a:pPr>
            <a:endParaRPr lang="cs-CZ" dirty="0">
              <a:solidFill>
                <a:srgbClr val="4BA82E"/>
              </a:solidFill>
            </a:endParaRPr>
          </a:p>
          <a:p>
            <a:pPr marL="895350" lvl="1" indent="-285750">
              <a:defRPr/>
            </a:pPr>
            <a:endParaRPr lang="cs-CZ" dirty="0">
              <a:solidFill>
                <a:srgbClr val="4BA82E"/>
              </a:solidFill>
            </a:endParaRPr>
          </a:p>
          <a:p>
            <a:pPr marL="895350" lvl="1" indent="-285750">
              <a:defRPr/>
            </a:pPr>
            <a:endParaRPr lang="cs-CZ" dirty="0">
              <a:solidFill>
                <a:srgbClr val="4BA82E"/>
              </a:solidFill>
            </a:endParaRPr>
          </a:p>
          <a:p>
            <a:pPr marL="895350" lvl="1" indent="-285750">
              <a:defRPr/>
            </a:pPr>
            <a:endParaRPr lang="cs-CZ" dirty="0">
              <a:solidFill>
                <a:srgbClr val="4BA82E"/>
              </a:solidFill>
            </a:endParaRPr>
          </a:p>
          <a:p>
            <a:pPr marL="895350" lvl="1" indent="-285750">
              <a:defRPr/>
            </a:pPr>
            <a:r>
              <a:rPr lang="en-US" dirty="0">
                <a:solidFill>
                  <a:srgbClr val="4BA82E"/>
                </a:solidFill>
              </a:rPr>
              <a:t>Probability of an empty facility</a:t>
            </a:r>
          </a:p>
          <a:p>
            <a:pPr marL="1276350" lvl="2" indent="-285750">
              <a:defRPr/>
            </a:pPr>
            <a:r>
              <a:rPr lang="en-US" dirty="0"/>
              <a:t>probability that the server is idle,</a:t>
            </a:r>
          </a:p>
          <a:p>
            <a:pPr marL="1276350" lvl="2" indent="-285750">
              <a:defRPr/>
            </a:pPr>
            <a:r>
              <a:rPr lang="en-US" dirty="0"/>
              <a:t>probability that the arriving customer will not wait in the queue.</a:t>
            </a:r>
          </a:p>
          <a:p>
            <a:pPr lvl="1" indent="0">
              <a:buNone/>
              <a:defRPr/>
            </a:pPr>
            <a:endParaRPr lang="en-US" dirty="0">
              <a:solidFill>
                <a:srgbClr val="4BA82E"/>
              </a:solidFill>
            </a:endParaRP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Standard Single-Server Exponential Model</a:t>
            </a:r>
          </a:p>
        </p:txBody>
      </p:sp>
      <p:graphicFrame>
        <p:nvGraphicFramePr>
          <p:cNvPr id="10" name="Objekt 9">
            <a:extLst>
              <a:ext uri="{FF2B5EF4-FFF2-40B4-BE49-F238E27FC236}">
                <a16:creationId xmlns:a16="http://schemas.microsoft.com/office/drawing/2014/main" id="{EF97B0D6-9DD6-4EA1-9EEA-F8F5DDBF5C3D}"/>
              </a:ext>
            </a:extLst>
          </p:cNvPr>
          <p:cNvGraphicFramePr>
            <a:graphicFrameLocks noChangeAspect="1"/>
          </p:cNvGraphicFramePr>
          <p:nvPr>
            <p:extLst>
              <p:ext uri="{D42A27DB-BD31-4B8C-83A1-F6EECF244321}">
                <p14:modId xmlns:p14="http://schemas.microsoft.com/office/powerpoint/2010/main" val="1846573367"/>
              </p:ext>
            </p:extLst>
          </p:nvPr>
        </p:nvGraphicFramePr>
        <p:xfrm>
          <a:off x="1882946" y="3429000"/>
          <a:ext cx="798830" cy="712470"/>
        </p:xfrm>
        <a:graphic>
          <a:graphicData uri="http://schemas.openxmlformats.org/presentationml/2006/ole">
            <mc:AlternateContent xmlns:mc="http://schemas.openxmlformats.org/markup-compatibility/2006">
              <mc:Choice xmlns:v="urn:schemas-microsoft-com:vml" Requires="v">
                <p:oleObj name="Equation" r:id="rId2" imgW="469900" imgH="419100" progId="Equation.3">
                  <p:embed/>
                </p:oleObj>
              </mc:Choice>
              <mc:Fallback>
                <p:oleObj name="Equation" r:id="rId2" imgW="469900" imgH="419100" progId="Equation.3">
                  <p:embed/>
                  <p:pic>
                    <p:nvPicPr>
                      <p:cNvPr id="5" name="Objekt 4">
                        <a:extLst>
                          <a:ext uri="{FF2B5EF4-FFF2-40B4-BE49-F238E27FC236}">
                            <a16:creationId xmlns:a16="http://schemas.microsoft.com/office/drawing/2014/main" id="{FF72B236-2146-4B3F-ACAB-6D2BB30C9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2946" y="3429000"/>
                        <a:ext cx="798830" cy="712470"/>
                      </a:xfrm>
                      <a:prstGeom prst="rect">
                        <a:avLst/>
                      </a:prstGeom>
                      <a:noFill/>
                      <a:ln>
                        <a:solidFill>
                          <a:schemeClr val="tx1"/>
                        </a:solidFill>
                      </a:ln>
                    </p:spPr>
                  </p:pic>
                </p:oleObj>
              </mc:Fallback>
            </mc:AlternateContent>
          </a:graphicData>
        </a:graphic>
      </p:graphicFrame>
      <p:sp>
        <p:nvSpPr>
          <p:cNvPr id="11" name="Text Box 2">
            <a:extLst>
              <a:ext uri="{FF2B5EF4-FFF2-40B4-BE49-F238E27FC236}">
                <a16:creationId xmlns:a16="http://schemas.microsoft.com/office/drawing/2014/main" id="{92EE67E0-C2B1-421C-A0DF-7DC436BD2424}"/>
              </a:ext>
            </a:extLst>
          </p:cNvPr>
          <p:cNvSpPr txBox="1">
            <a:spLocks noChangeArrowheads="1"/>
          </p:cNvSpPr>
          <p:nvPr/>
        </p:nvSpPr>
        <p:spPr bwMode="auto">
          <a:xfrm>
            <a:off x="3016671" y="3531181"/>
            <a:ext cx="1129001" cy="410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defTabSz="914400" eaLnBrk="0" fontAlgn="base" hangingPunct="0">
              <a:spcBef>
                <a:spcPct val="0"/>
              </a:spcBef>
              <a:spcAft>
                <a:spcPct val="0"/>
              </a:spcAft>
            </a:pPr>
            <a:r>
              <a:rPr lang="el-GR" altLang="cs-CZ" sz="2400" i="1" dirty="0">
                <a:latin typeface="Times New Roman" panose="02020603050405020304" pitchFamily="18" charset="0"/>
                <a:cs typeface="Times New Roman" panose="02020603050405020304" pitchFamily="18" charset="0"/>
              </a:rPr>
              <a:t>ρ</a:t>
            </a:r>
            <a:r>
              <a:rPr lang="cs-CZ" altLang="cs-CZ" sz="2400" dirty="0">
                <a:latin typeface="Times New Roman" panose="02020603050405020304" pitchFamily="18" charset="0"/>
                <a:cs typeface="Times New Roman" panose="02020603050405020304" pitchFamily="18" charset="0"/>
              </a:rPr>
              <a:t> </a:t>
            </a:r>
            <a:r>
              <a:rPr lang="cs-CZ" altLang="cs-CZ" sz="2000" dirty="0">
                <a:latin typeface="Times New Roman" panose="02020603050405020304" pitchFamily="18" charset="0"/>
                <a:cs typeface="Times New Roman" panose="02020603050405020304" pitchFamily="18" charset="0"/>
              </a:rPr>
              <a:t>= 0.72</a:t>
            </a:r>
            <a:endParaRPr lang="en-US" altLang="cs-CZ" sz="2000" dirty="0">
              <a:latin typeface="Times New Roman" panose="02020603050405020304" pitchFamily="18" charset="0"/>
              <a:cs typeface="Times New Roman" panose="02020603050405020304" pitchFamily="18" charset="0"/>
            </a:endParaRPr>
          </a:p>
        </p:txBody>
      </p:sp>
      <p:graphicFrame>
        <p:nvGraphicFramePr>
          <p:cNvPr id="12" name="Objekt 11">
            <a:extLst>
              <a:ext uri="{FF2B5EF4-FFF2-40B4-BE49-F238E27FC236}">
                <a16:creationId xmlns:a16="http://schemas.microsoft.com/office/drawing/2014/main" id="{66424109-5E80-4D1E-BBD9-7FC98A46BF7D}"/>
              </a:ext>
            </a:extLst>
          </p:cNvPr>
          <p:cNvGraphicFramePr>
            <a:graphicFrameLocks noChangeAspect="1"/>
          </p:cNvGraphicFramePr>
          <p:nvPr>
            <p:extLst>
              <p:ext uri="{D42A27DB-BD31-4B8C-83A1-F6EECF244321}">
                <p14:modId xmlns:p14="http://schemas.microsoft.com/office/powerpoint/2010/main" val="2758110101"/>
              </p:ext>
            </p:extLst>
          </p:nvPr>
        </p:nvGraphicFramePr>
        <p:xfrm>
          <a:off x="1882946" y="5581734"/>
          <a:ext cx="1381160" cy="345290"/>
        </p:xfrm>
        <a:graphic>
          <a:graphicData uri="http://schemas.openxmlformats.org/presentationml/2006/ole">
            <mc:AlternateContent xmlns:mc="http://schemas.openxmlformats.org/markup-compatibility/2006">
              <mc:Choice xmlns:v="urn:schemas-microsoft-com:vml" Requires="v">
                <p:oleObj name="Equation" r:id="rId4" imgW="812447" imgH="203112" progId="Equation.3">
                  <p:embed/>
                </p:oleObj>
              </mc:Choice>
              <mc:Fallback>
                <p:oleObj name="Equation" r:id="rId4" imgW="812447" imgH="203112" progId="Equation.3">
                  <p:embed/>
                  <p:pic>
                    <p:nvPicPr>
                      <p:cNvPr id="11" name="Objekt 10">
                        <a:extLst>
                          <a:ext uri="{FF2B5EF4-FFF2-40B4-BE49-F238E27FC236}">
                            <a16:creationId xmlns:a16="http://schemas.microsoft.com/office/drawing/2014/main" id="{E74383C6-6C38-4EAA-B87F-5794F806B2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2946" y="5581734"/>
                        <a:ext cx="1381160" cy="345290"/>
                      </a:xfrm>
                      <a:prstGeom prst="rect">
                        <a:avLst/>
                      </a:prstGeom>
                      <a:noFill/>
                      <a:ln>
                        <a:solidFill>
                          <a:schemeClr val="tx1"/>
                        </a:solidFill>
                      </a:ln>
                    </p:spPr>
                  </p:pic>
                </p:oleObj>
              </mc:Fallback>
            </mc:AlternateContent>
          </a:graphicData>
        </a:graphic>
      </p:graphicFrame>
      <p:sp>
        <p:nvSpPr>
          <p:cNvPr id="13" name="Text Box 2">
            <a:extLst>
              <a:ext uri="{FF2B5EF4-FFF2-40B4-BE49-F238E27FC236}">
                <a16:creationId xmlns:a16="http://schemas.microsoft.com/office/drawing/2014/main" id="{3B276D1A-7889-49EC-90C0-6E075D1E7847}"/>
              </a:ext>
            </a:extLst>
          </p:cNvPr>
          <p:cNvSpPr txBox="1">
            <a:spLocks noChangeArrowheads="1"/>
          </p:cNvSpPr>
          <p:nvPr/>
        </p:nvSpPr>
        <p:spPr bwMode="auto">
          <a:xfrm>
            <a:off x="3748191" y="5496750"/>
            <a:ext cx="1637167" cy="410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defTabSz="914400" eaLnBrk="0" fontAlgn="base" hangingPunct="0">
              <a:spcBef>
                <a:spcPct val="0"/>
              </a:spcBef>
              <a:spcAft>
                <a:spcPct val="0"/>
              </a:spcAft>
            </a:pPr>
            <a:r>
              <a:rPr lang="cs-CZ" altLang="cs-CZ" i="1" dirty="0">
                <a:latin typeface="Times New Roman" panose="02020603050405020304" pitchFamily="18" charset="0"/>
                <a:cs typeface="Times New Roman" panose="02020603050405020304" pitchFamily="18" charset="0"/>
              </a:rPr>
              <a:t>P</a:t>
            </a:r>
            <a:r>
              <a:rPr lang="cs-CZ" altLang="cs-CZ" dirty="0">
                <a:latin typeface="Times New Roman" panose="02020603050405020304" pitchFamily="18" charset="0"/>
                <a:cs typeface="Times New Roman" panose="02020603050405020304" pitchFamily="18" charset="0"/>
              </a:rPr>
              <a:t>(0)</a:t>
            </a:r>
            <a:r>
              <a:rPr lang="cs-CZ" altLang="cs-CZ" sz="2400" dirty="0">
                <a:latin typeface="Times New Roman" panose="02020603050405020304" pitchFamily="18" charset="0"/>
                <a:cs typeface="Times New Roman" panose="02020603050405020304" pitchFamily="18" charset="0"/>
              </a:rPr>
              <a:t> </a:t>
            </a:r>
            <a:r>
              <a:rPr lang="cs-CZ" altLang="cs-CZ" sz="2000" dirty="0">
                <a:latin typeface="Times New Roman" panose="02020603050405020304" pitchFamily="18" charset="0"/>
                <a:cs typeface="Times New Roman" panose="02020603050405020304" pitchFamily="18" charset="0"/>
              </a:rPr>
              <a:t>= 0.28</a:t>
            </a:r>
            <a:endParaRPr lang="en-US" altLang="cs-C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108573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163</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Waiting Line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Measures of performance</a:t>
            </a:r>
          </a:p>
          <a:p>
            <a:pPr marL="895350" lvl="1" indent="-285750">
              <a:defRPr/>
            </a:pPr>
            <a:r>
              <a:rPr lang="en-US" dirty="0">
                <a:solidFill>
                  <a:srgbClr val="4BA82E"/>
                </a:solidFill>
              </a:rPr>
              <a:t>Probability of finding exactly </a:t>
            </a:r>
            <a:r>
              <a:rPr lang="en-US" sz="2000" i="1" dirty="0">
                <a:solidFill>
                  <a:srgbClr val="4BA82E"/>
                </a:solidFill>
                <a:latin typeface="Times New Roman" panose="02020603050405020304" pitchFamily="18" charset="0"/>
                <a:cs typeface="Times New Roman" panose="02020603050405020304" pitchFamily="18" charset="0"/>
              </a:rPr>
              <a:t>N</a:t>
            </a:r>
            <a:r>
              <a:rPr lang="en-US" dirty="0">
                <a:solidFill>
                  <a:srgbClr val="4BA82E"/>
                </a:solidFill>
              </a:rPr>
              <a:t> customers in the system</a:t>
            </a:r>
          </a:p>
          <a:p>
            <a:pPr marL="895350" lvl="1" indent="-285750">
              <a:defRPr/>
            </a:pPr>
            <a:endParaRPr lang="cs-CZ" dirty="0">
              <a:solidFill>
                <a:srgbClr val="4BA82E"/>
              </a:solidFill>
            </a:endParaRPr>
          </a:p>
          <a:p>
            <a:pPr marL="895350" lvl="1" indent="-285750">
              <a:defRPr/>
            </a:pPr>
            <a:endParaRPr lang="cs-CZ" dirty="0">
              <a:solidFill>
                <a:srgbClr val="4BA82E"/>
              </a:solidFill>
            </a:endParaRPr>
          </a:p>
          <a:p>
            <a:pPr lvl="1" indent="0">
              <a:buNone/>
              <a:defRPr/>
            </a:pPr>
            <a:endParaRPr lang="en-US" dirty="0">
              <a:solidFill>
                <a:srgbClr val="4BA82E"/>
              </a:solidFill>
            </a:endParaRP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Standard Single-Server Exponential Model</a:t>
            </a:r>
          </a:p>
        </p:txBody>
      </p:sp>
      <p:pic>
        <p:nvPicPr>
          <p:cNvPr id="14" name="Picture 4">
            <a:extLst>
              <a:ext uri="{FF2B5EF4-FFF2-40B4-BE49-F238E27FC236}">
                <a16:creationId xmlns:a16="http://schemas.microsoft.com/office/drawing/2014/main" id="{EEA0E7A4-9040-44AB-AD9A-6318726576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8831" y="2525757"/>
            <a:ext cx="3130550" cy="3886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Tabulka 14">
            <a:extLst>
              <a:ext uri="{FF2B5EF4-FFF2-40B4-BE49-F238E27FC236}">
                <a16:creationId xmlns:a16="http://schemas.microsoft.com/office/drawing/2014/main" id="{4F5937EE-CC18-409E-94DD-549FEAEEB406}"/>
              </a:ext>
            </a:extLst>
          </p:cNvPr>
          <p:cNvGraphicFramePr>
            <a:graphicFrameLocks noGrp="1"/>
          </p:cNvGraphicFramePr>
          <p:nvPr>
            <p:extLst>
              <p:ext uri="{D42A27DB-BD31-4B8C-83A1-F6EECF244321}">
                <p14:modId xmlns:p14="http://schemas.microsoft.com/office/powerpoint/2010/main" val="943527690"/>
              </p:ext>
            </p:extLst>
          </p:nvPr>
        </p:nvGraphicFramePr>
        <p:xfrm>
          <a:off x="1698831" y="3337215"/>
          <a:ext cx="2222252" cy="1824612"/>
        </p:xfrm>
        <a:graphic>
          <a:graphicData uri="http://schemas.openxmlformats.org/drawingml/2006/table">
            <a:tbl>
              <a:tblPr/>
              <a:tblGrid>
                <a:gridCol w="1107651">
                  <a:extLst>
                    <a:ext uri="{9D8B030D-6E8A-4147-A177-3AD203B41FA5}">
                      <a16:colId xmlns:a16="http://schemas.microsoft.com/office/drawing/2014/main" val="3940287919"/>
                    </a:ext>
                  </a:extLst>
                </a:gridCol>
                <a:gridCol w="1114601">
                  <a:extLst>
                    <a:ext uri="{9D8B030D-6E8A-4147-A177-3AD203B41FA5}">
                      <a16:colId xmlns:a16="http://schemas.microsoft.com/office/drawing/2014/main" val="2905426235"/>
                    </a:ext>
                  </a:extLst>
                </a:gridCol>
              </a:tblGrid>
              <a:tr h="180340">
                <a:tc>
                  <a:txBody>
                    <a:bodyPr/>
                    <a:lstStyle/>
                    <a:p>
                      <a:pPr marL="0" indent="0" algn="ctr">
                        <a:lnSpc>
                          <a:spcPct val="107000"/>
                        </a:lnSpc>
                        <a:spcAft>
                          <a:spcPts val="0"/>
                        </a:spcAft>
                        <a:tabLst/>
                      </a:pP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lnSpc>
                          <a:spcPct val="107000"/>
                        </a:lnSpc>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0.280</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5246543"/>
                  </a:ext>
                </a:extLst>
              </a:tr>
              <a:tr h="180340">
                <a:tc>
                  <a:txBody>
                    <a:bodyPr/>
                    <a:lstStyle/>
                    <a:p>
                      <a:pPr marL="0" indent="0" algn="ctr">
                        <a:lnSpc>
                          <a:spcPct val="107000"/>
                        </a:lnSpc>
                        <a:spcAft>
                          <a:spcPts val="0"/>
                        </a:spcAft>
                      </a:pP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lnSpc>
                          <a:spcPct val="107000"/>
                        </a:lnSpc>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0.202</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1817231"/>
                  </a:ext>
                </a:extLst>
              </a:tr>
              <a:tr h="180340">
                <a:tc>
                  <a:txBody>
                    <a:bodyPr/>
                    <a:lstStyle/>
                    <a:p>
                      <a:pPr marL="0" indent="0" algn="ctr">
                        <a:lnSpc>
                          <a:spcPct val="107000"/>
                        </a:lnSpc>
                        <a:spcAft>
                          <a:spcPts val="0"/>
                        </a:spcAft>
                      </a:pP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lnSpc>
                          <a:spcPct val="107000"/>
                        </a:lnSpc>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0.145</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5035624"/>
                  </a:ext>
                </a:extLst>
              </a:tr>
              <a:tr h="180340">
                <a:tc>
                  <a:txBody>
                    <a:bodyPr/>
                    <a:lstStyle/>
                    <a:p>
                      <a:pPr marL="0" indent="0" algn="ctr">
                        <a:lnSpc>
                          <a:spcPct val="107000"/>
                        </a:lnSpc>
                        <a:spcAft>
                          <a:spcPts val="0"/>
                        </a:spcAft>
                        <a:tabLst/>
                      </a:pP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lnSpc>
                          <a:spcPct val="107000"/>
                        </a:lnSpc>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0.105</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7548692"/>
                  </a:ext>
                </a:extLst>
              </a:tr>
              <a:tr h="180340">
                <a:tc>
                  <a:txBody>
                    <a:bodyPr/>
                    <a:lstStyle/>
                    <a:p>
                      <a:pPr marL="0" indent="0" algn="ctr">
                        <a:lnSpc>
                          <a:spcPct val="107000"/>
                        </a:lnSpc>
                        <a:spcAft>
                          <a:spcPts val="0"/>
                        </a:spcAft>
                      </a:pP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lnSpc>
                          <a:spcPct val="107000"/>
                        </a:lnSpc>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0.075</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4065343"/>
                  </a:ext>
                </a:extLst>
              </a:tr>
              <a:tr h="180340">
                <a:tc>
                  <a:txBody>
                    <a:bodyPr/>
                    <a:lstStyle/>
                    <a:p>
                      <a:pPr marL="0" indent="0" algn="ctr">
                        <a:lnSpc>
                          <a:spcPct val="107000"/>
                        </a:lnSpc>
                        <a:spcAft>
                          <a:spcPts val="0"/>
                        </a:spcAft>
                      </a:pP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lnSpc>
                          <a:spcPct val="107000"/>
                        </a:lnSpc>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0.054</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6963858"/>
                  </a:ext>
                </a:extLst>
              </a:tr>
            </a:tbl>
          </a:graphicData>
        </a:graphic>
      </p:graphicFrame>
      <p:sp>
        <p:nvSpPr>
          <p:cNvPr id="16" name="Obdélník 15">
            <a:extLst>
              <a:ext uri="{FF2B5EF4-FFF2-40B4-BE49-F238E27FC236}">
                <a16:creationId xmlns:a16="http://schemas.microsoft.com/office/drawing/2014/main" id="{88C69E13-3890-49EC-A227-89149379EABB}"/>
              </a:ext>
            </a:extLst>
          </p:cNvPr>
          <p:cNvSpPr/>
          <p:nvPr/>
        </p:nvSpPr>
        <p:spPr>
          <a:xfrm>
            <a:off x="1391390" y="3089884"/>
            <a:ext cx="5022016"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Tab. 30 – Probabilities of finding </a:t>
            </a:r>
            <a:r>
              <a:rPr lang="en-US" sz="1400" b="1" i="1" dirty="0">
                <a:solidFill>
                  <a:schemeClr val="bg1">
                    <a:lumMod val="65000"/>
                  </a:schemeClr>
                </a:solidFill>
                <a:latin typeface="Arial" panose="020B0604020202020204" pitchFamily="34" charset="0"/>
                <a:cs typeface="Arial" panose="020B0604020202020204" pitchFamily="34" charset="0"/>
              </a:rPr>
              <a:t>N</a:t>
            </a:r>
            <a:r>
              <a:rPr lang="en-US" sz="1400" b="1" dirty="0">
                <a:solidFill>
                  <a:schemeClr val="bg1">
                    <a:lumMod val="65000"/>
                  </a:schemeClr>
                </a:solidFill>
                <a:latin typeface="Arial" panose="020B0604020202020204" pitchFamily="34" charset="0"/>
                <a:cs typeface="Arial" panose="020B0604020202020204" pitchFamily="34" charset="0"/>
              </a:rPr>
              <a:t> customers in grocery</a:t>
            </a:r>
          </a:p>
        </p:txBody>
      </p:sp>
      <p:sp>
        <p:nvSpPr>
          <p:cNvPr id="17" name="Text Box 2">
            <a:extLst>
              <a:ext uri="{FF2B5EF4-FFF2-40B4-BE49-F238E27FC236}">
                <a16:creationId xmlns:a16="http://schemas.microsoft.com/office/drawing/2014/main" id="{A67B193B-7EDC-4032-902B-EF923A13C6D8}"/>
              </a:ext>
            </a:extLst>
          </p:cNvPr>
          <p:cNvSpPr txBox="1">
            <a:spLocks noChangeArrowheads="1"/>
          </p:cNvSpPr>
          <p:nvPr/>
        </p:nvSpPr>
        <p:spPr bwMode="auto">
          <a:xfrm>
            <a:off x="4829381" y="4832304"/>
            <a:ext cx="4986544" cy="410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defTabSz="914400" eaLnBrk="0" fontAlgn="base" hangingPunct="0">
              <a:spcBef>
                <a:spcPct val="0"/>
              </a:spcBef>
              <a:spcAft>
                <a:spcPct val="0"/>
              </a:spcAft>
            </a:pPr>
            <a:r>
              <a:rPr lang="cs-CZ" altLang="cs-CZ" sz="2000" i="1" dirty="0">
                <a:latin typeface="Times New Roman" panose="02020603050405020304" pitchFamily="18" charset="0"/>
                <a:cs typeface="Times New Roman" panose="02020603050405020304" pitchFamily="18" charset="0"/>
              </a:rPr>
              <a:t>P</a:t>
            </a:r>
            <a:r>
              <a:rPr lang="cs-CZ" altLang="cs-CZ" sz="2000" dirty="0">
                <a:latin typeface="Times New Roman" panose="02020603050405020304" pitchFamily="18" charset="0"/>
                <a:cs typeface="Times New Roman" panose="02020603050405020304" pitchFamily="18" charset="0"/>
              </a:rPr>
              <a:t>(0) + </a:t>
            </a:r>
            <a:r>
              <a:rPr lang="cs-CZ" altLang="cs-CZ" sz="2000" i="1" dirty="0">
                <a:latin typeface="Times New Roman" panose="02020603050405020304" pitchFamily="18" charset="0"/>
                <a:cs typeface="Times New Roman" panose="02020603050405020304" pitchFamily="18" charset="0"/>
              </a:rPr>
              <a:t>P</a:t>
            </a:r>
            <a:r>
              <a:rPr lang="cs-CZ" altLang="cs-CZ" sz="2000" dirty="0">
                <a:latin typeface="Times New Roman" panose="02020603050405020304" pitchFamily="18" charset="0"/>
                <a:cs typeface="Times New Roman" panose="02020603050405020304" pitchFamily="18" charset="0"/>
              </a:rPr>
              <a:t>(1) + </a:t>
            </a:r>
            <a:r>
              <a:rPr lang="cs-CZ" altLang="cs-CZ" sz="2000" i="1" dirty="0">
                <a:latin typeface="Times New Roman" panose="02020603050405020304" pitchFamily="18" charset="0"/>
                <a:cs typeface="Times New Roman" panose="02020603050405020304" pitchFamily="18" charset="0"/>
              </a:rPr>
              <a:t>P</a:t>
            </a:r>
            <a:r>
              <a:rPr lang="cs-CZ" altLang="cs-CZ" sz="2000" dirty="0">
                <a:latin typeface="Times New Roman" panose="02020603050405020304" pitchFamily="18" charset="0"/>
                <a:cs typeface="Times New Roman" panose="02020603050405020304" pitchFamily="18" charset="0"/>
              </a:rPr>
              <a:t>(2) + </a:t>
            </a:r>
            <a:r>
              <a:rPr lang="cs-CZ" altLang="cs-CZ" sz="2000" i="1" dirty="0">
                <a:latin typeface="Times New Roman" panose="02020603050405020304" pitchFamily="18" charset="0"/>
                <a:cs typeface="Times New Roman" panose="02020603050405020304" pitchFamily="18" charset="0"/>
              </a:rPr>
              <a:t>P</a:t>
            </a:r>
            <a:r>
              <a:rPr lang="cs-CZ" altLang="cs-CZ" sz="2000" dirty="0">
                <a:latin typeface="Times New Roman" panose="02020603050405020304" pitchFamily="18" charset="0"/>
                <a:cs typeface="Times New Roman" panose="02020603050405020304" pitchFamily="18" charset="0"/>
              </a:rPr>
              <a:t>(3) + </a:t>
            </a:r>
            <a:r>
              <a:rPr lang="cs-CZ" altLang="cs-CZ" sz="2000" i="1" dirty="0">
                <a:latin typeface="Times New Roman" panose="02020603050405020304" pitchFamily="18" charset="0"/>
                <a:cs typeface="Times New Roman" panose="02020603050405020304" pitchFamily="18" charset="0"/>
              </a:rPr>
              <a:t>P</a:t>
            </a:r>
            <a:r>
              <a:rPr lang="cs-CZ" altLang="cs-CZ" sz="2000" dirty="0">
                <a:latin typeface="Times New Roman" panose="02020603050405020304" pitchFamily="18" charset="0"/>
                <a:cs typeface="Times New Roman" panose="02020603050405020304" pitchFamily="18" charset="0"/>
              </a:rPr>
              <a:t>(4) + … = 1</a:t>
            </a:r>
            <a:endParaRPr lang="en-US" altLang="cs-C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901362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164</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Waiting Line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Measures of performance</a:t>
            </a:r>
          </a:p>
          <a:p>
            <a:pPr marL="895350" lvl="1" indent="-285750">
              <a:defRPr/>
            </a:pPr>
            <a:r>
              <a:rPr lang="en-US" dirty="0">
                <a:solidFill>
                  <a:srgbClr val="4BA82E"/>
                </a:solidFill>
              </a:rPr>
              <a:t>Average waiting time in the system</a:t>
            </a:r>
          </a:p>
          <a:p>
            <a:pPr marL="895350" lvl="1" indent="-285750">
              <a:defRPr/>
            </a:pPr>
            <a:endParaRPr lang="cs-CZ" dirty="0">
              <a:solidFill>
                <a:srgbClr val="4BA82E"/>
              </a:solidFill>
            </a:endParaRPr>
          </a:p>
          <a:p>
            <a:pPr marL="895350" lvl="1" indent="-285750">
              <a:defRPr/>
            </a:pPr>
            <a:endParaRPr lang="cs-CZ" dirty="0">
              <a:solidFill>
                <a:srgbClr val="4BA82E"/>
              </a:solidFill>
            </a:endParaRPr>
          </a:p>
          <a:p>
            <a:pPr marL="895350" lvl="1" indent="-285750">
              <a:defRPr/>
            </a:pPr>
            <a:endParaRPr lang="cs-CZ" dirty="0">
              <a:solidFill>
                <a:srgbClr val="4BA82E"/>
              </a:solidFill>
            </a:endParaRPr>
          </a:p>
          <a:p>
            <a:pPr marL="895350" lvl="1" indent="-285750">
              <a:defRPr/>
            </a:pPr>
            <a:endParaRPr lang="cs-CZ" dirty="0">
              <a:solidFill>
                <a:srgbClr val="4BA82E"/>
              </a:solidFill>
            </a:endParaRPr>
          </a:p>
          <a:p>
            <a:pPr marL="895350" lvl="1" indent="-285750">
              <a:defRPr/>
            </a:pPr>
            <a:r>
              <a:rPr lang="en-US" dirty="0">
                <a:solidFill>
                  <a:srgbClr val="4BA82E"/>
                </a:solidFill>
              </a:rPr>
              <a:t>Average waiting time in the queue</a:t>
            </a:r>
          </a:p>
          <a:p>
            <a:pPr marL="895350" lvl="1" indent="-285750">
              <a:defRPr/>
            </a:pPr>
            <a:endParaRPr lang="cs-CZ" dirty="0">
              <a:solidFill>
                <a:srgbClr val="4BA82E"/>
              </a:solidFill>
            </a:endParaRPr>
          </a:p>
          <a:p>
            <a:pPr marL="895350" lvl="1" indent="-285750">
              <a:defRPr/>
            </a:pPr>
            <a:endParaRPr lang="cs-CZ" dirty="0">
              <a:solidFill>
                <a:srgbClr val="4BA82E"/>
              </a:solidFill>
            </a:endParaRPr>
          </a:p>
          <a:p>
            <a:pPr lvl="1" indent="0">
              <a:buNone/>
              <a:defRPr/>
            </a:pPr>
            <a:endParaRPr lang="en-US" dirty="0">
              <a:solidFill>
                <a:srgbClr val="4BA82E"/>
              </a:solidFill>
            </a:endParaRP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Standard Single-Server Exponential Model</a:t>
            </a:r>
          </a:p>
        </p:txBody>
      </p:sp>
      <mc:AlternateContent xmlns:mc="http://schemas.openxmlformats.org/markup-compatibility/2006" xmlns:a14="http://schemas.microsoft.com/office/drawing/2010/main">
        <mc:Choice Requires="a14">
          <p:sp>
            <p:nvSpPr>
              <p:cNvPr id="11" name="Text Box 2">
                <a:extLst>
                  <a:ext uri="{FF2B5EF4-FFF2-40B4-BE49-F238E27FC236}">
                    <a16:creationId xmlns:a16="http://schemas.microsoft.com/office/drawing/2014/main" id="{05BF111D-A7EE-4C43-90DD-87B07449A7F2}"/>
                  </a:ext>
                </a:extLst>
              </p:cNvPr>
              <p:cNvSpPr txBox="1">
                <a:spLocks noChangeArrowheads="1"/>
              </p:cNvSpPr>
              <p:nvPr/>
            </p:nvSpPr>
            <p:spPr bwMode="auto">
              <a:xfrm>
                <a:off x="3344390" y="2689894"/>
                <a:ext cx="3747290" cy="410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defTabSz="914400" eaLnBrk="0" fontAlgn="base" hangingPunct="0">
                  <a:spcBef>
                    <a:spcPct val="0"/>
                  </a:spcBef>
                  <a:spcAft>
                    <a:spcPct val="0"/>
                  </a:spcAft>
                </a:pPr>
                <a:r>
                  <a:rPr lang="en-US" altLang="cs-CZ" sz="2000" i="1" dirty="0">
                    <a:latin typeface="Times New Roman" panose="02020603050405020304" pitchFamily="18" charset="0"/>
                    <a:cs typeface="Times New Roman" panose="02020603050405020304" pitchFamily="18" charset="0"/>
                  </a:rPr>
                  <a:t>W </a:t>
                </a:r>
                <a14:m>
                  <m:oMath xmlns:m="http://schemas.openxmlformats.org/officeDocument/2006/math">
                    <m:acc>
                      <m:accPr>
                        <m:chr m:val="̇"/>
                        <m:ctrlPr>
                          <a:rPr lang="en-US" altLang="cs-CZ" sz="1900" i="1" smtClean="0">
                            <a:latin typeface="Cambria Math" panose="02040503050406030204" pitchFamily="18" charset="0"/>
                            <a:cs typeface="Times New Roman" panose="02020603050405020304" pitchFamily="18" charset="0"/>
                          </a:rPr>
                        </m:ctrlPr>
                      </m:accPr>
                      <m:e>
                        <m:r>
                          <a:rPr lang="en-US" altLang="cs-CZ" sz="1900" b="0" i="1" smtClean="0">
                            <a:latin typeface="Cambria Math" panose="02040503050406030204" pitchFamily="18" charset="0"/>
                            <a:cs typeface="Times New Roman" panose="02020603050405020304" pitchFamily="18" charset="0"/>
                          </a:rPr>
                          <m:t>=</m:t>
                        </m:r>
                      </m:e>
                    </m:acc>
                  </m:oMath>
                </a14:m>
                <a:r>
                  <a:rPr lang="en-US" altLang="cs-CZ" sz="1900" dirty="0">
                    <a:latin typeface="Times New Roman" panose="02020603050405020304" pitchFamily="18" charset="0"/>
                    <a:cs typeface="Times New Roman" panose="02020603050405020304" pitchFamily="18" charset="0"/>
                  </a:rPr>
                  <a:t> </a:t>
                </a:r>
                <a:r>
                  <a:rPr lang="en-US" altLang="cs-CZ" sz="2000" dirty="0">
                    <a:latin typeface="Times New Roman" panose="02020603050405020304" pitchFamily="18" charset="0"/>
                    <a:cs typeface="Times New Roman" panose="02020603050405020304" pitchFamily="18" charset="0"/>
                  </a:rPr>
                  <a:t>0.143 </a:t>
                </a:r>
                <a:r>
                  <a:rPr lang="en-US" altLang="cs-CZ" sz="1600" dirty="0">
                    <a:latin typeface="Arial" panose="020B0604020202020204" pitchFamily="34" charset="0"/>
                    <a:cs typeface="Arial" panose="020B0604020202020204" pitchFamily="34" charset="0"/>
                  </a:rPr>
                  <a:t>hours</a:t>
                </a:r>
                <a:r>
                  <a:rPr lang="en-US" altLang="cs-CZ" sz="20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cs-CZ" sz="1900" i="1">
                            <a:latin typeface="Cambria Math" panose="02040503050406030204" pitchFamily="18" charset="0"/>
                            <a:cs typeface="Times New Roman" panose="02020603050405020304" pitchFamily="18" charset="0"/>
                          </a:rPr>
                        </m:ctrlPr>
                      </m:accPr>
                      <m:e>
                        <m:r>
                          <a:rPr lang="en-US" altLang="cs-CZ" sz="1900" i="1">
                            <a:latin typeface="Cambria Math" panose="02040503050406030204" pitchFamily="18" charset="0"/>
                            <a:cs typeface="Times New Roman" panose="02020603050405020304" pitchFamily="18" charset="0"/>
                          </a:rPr>
                          <m:t>=</m:t>
                        </m:r>
                      </m:e>
                    </m:acc>
                  </m:oMath>
                </a14:m>
                <a:r>
                  <a:rPr lang="en-US" altLang="cs-CZ" sz="2000" dirty="0">
                    <a:latin typeface="Times New Roman" panose="02020603050405020304" pitchFamily="18" charset="0"/>
                    <a:cs typeface="Times New Roman" panose="02020603050405020304" pitchFamily="18" charset="0"/>
                  </a:rPr>
                  <a:t> 8.6 </a:t>
                </a:r>
                <a:r>
                  <a:rPr lang="en-US" altLang="cs-CZ" sz="1600" dirty="0">
                    <a:latin typeface="Arial" panose="020B0604020202020204" pitchFamily="34" charset="0"/>
                    <a:cs typeface="Arial" panose="020B0604020202020204" pitchFamily="34" charset="0"/>
                  </a:rPr>
                  <a:t>min</a:t>
                </a:r>
              </a:p>
            </p:txBody>
          </p:sp>
        </mc:Choice>
        <mc:Fallback xmlns="">
          <p:sp>
            <p:nvSpPr>
              <p:cNvPr id="11" name="Text Box 2">
                <a:extLst>
                  <a:ext uri="{FF2B5EF4-FFF2-40B4-BE49-F238E27FC236}">
                    <a16:creationId xmlns:a16="http://schemas.microsoft.com/office/drawing/2014/main" id="{05BF111D-A7EE-4C43-90DD-87B07449A7F2}"/>
                  </a:ext>
                </a:extLst>
              </p:cNvPr>
              <p:cNvSpPr txBox="1">
                <a:spLocks noRot="1" noChangeAspect="1" noMove="1" noResize="1" noEditPoints="1" noAdjustHandles="1" noChangeArrowheads="1" noChangeShapeType="1" noTextEdit="1"/>
              </p:cNvSpPr>
              <p:nvPr/>
            </p:nvSpPr>
            <p:spPr bwMode="auto">
              <a:xfrm>
                <a:off x="3344390" y="2689894"/>
                <a:ext cx="3747290" cy="410712"/>
              </a:xfrm>
              <a:prstGeom prst="rect">
                <a:avLst/>
              </a:prstGeom>
              <a:blipFill>
                <a:blip r:embed="rId3"/>
                <a:stretch>
                  <a:fillRect l="-1792" t="-7353" b="-22059"/>
                </a:stretch>
              </a:blipFill>
              <a:ln w="9525">
                <a:noFill/>
                <a:miter lim="800000"/>
                <a:headEnd/>
                <a:tailEnd/>
              </a:ln>
            </p:spPr>
            <p:txBody>
              <a:bodyPr/>
              <a:lstStyle/>
              <a:p>
                <a:r>
                  <a:rPr lang="cs-CZ">
                    <a:noFill/>
                  </a:rPr>
                  <a:t> </a:t>
                </a:r>
              </a:p>
            </p:txBody>
          </p:sp>
        </mc:Fallback>
      </mc:AlternateContent>
      <p:graphicFrame>
        <p:nvGraphicFramePr>
          <p:cNvPr id="12" name="Objekt 11">
            <a:extLst>
              <a:ext uri="{FF2B5EF4-FFF2-40B4-BE49-F238E27FC236}">
                <a16:creationId xmlns:a16="http://schemas.microsoft.com/office/drawing/2014/main" id="{BFD12678-E69F-4337-8283-E64C9A6DF857}"/>
              </a:ext>
            </a:extLst>
          </p:cNvPr>
          <p:cNvGraphicFramePr>
            <a:graphicFrameLocks noChangeAspect="1"/>
          </p:cNvGraphicFramePr>
          <p:nvPr>
            <p:extLst>
              <p:ext uri="{D42A27DB-BD31-4B8C-83A1-F6EECF244321}">
                <p14:modId xmlns:p14="http://schemas.microsoft.com/office/powerpoint/2010/main" val="3406267485"/>
              </p:ext>
            </p:extLst>
          </p:nvPr>
        </p:nvGraphicFramePr>
        <p:xfrm>
          <a:off x="1861296" y="2545798"/>
          <a:ext cx="1275938" cy="725965"/>
        </p:xfrm>
        <a:graphic>
          <a:graphicData uri="http://schemas.openxmlformats.org/presentationml/2006/ole">
            <mc:AlternateContent xmlns:mc="http://schemas.openxmlformats.org/markup-compatibility/2006">
              <mc:Choice xmlns:v="urn:schemas-microsoft-com:vml" Requires="v">
                <p:oleObj name="Equation" r:id="rId4" imgW="736600" imgH="419100" progId="Equation.3">
                  <p:embed/>
                </p:oleObj>
              </mc:Choice>
              <mc:Fallback>
                <p:oleObj name="Equation" r:id="rId4" imgW="736600" imgH="419100" progId="Equation.3">
                  <p:embed/>
                  <p:pic>
                    <p:nvPicPr>
                      <p:cNvPr id="5" name="Objekt 4">
                        <a:extLst>
                          <a:ext uri="{FF2B5EF4-FFF2-40B4-BE49-F238E27FC236}">
                            <a16:creationId xmlns:a16="http://schemas.microsoft.com/office/drawing/2014/main" id="{3B5B3F73-2F9B-4DB3-80E5-74BFFD42C5B4}"/>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1296" y="2545798"/>
                        <a:ext cx="1275938" cy="725965"/>
                      </a:xfrm>
                      <a:prstGeom prst="rect">
                        <a:avLst/>
                      </a:prstGeom>
                      <a:noFill/>
                      <a:ln>
                        <a:solidFill>
                          <a:srgbClr val="000000"/>
                        </a:solidFill>
                      </a:ln>
                    </p:spPr>
                  </p:pic>
                </p:oleObj>
              </mc:Fallback>
            </mc:AlternateContent>
          </a:graphicData>
        </a:graphic>
      </p:graphicFrame>
      <p:graphicFrame>
        <p:nvGraphicFramePr>
          <p:cNvPr id="13" name="Objekt 12">
            <a:extLst>
              <a:ext uri="{FF2B5EF4-FFF2-40B4-BE49-F238E27FC236}">
                <a16:creationId xmlns:a16="http://schemas.microsoft.com/office/drawing/2014/main" id="{45FF91CB-A398-4C03-A76C-4AB0681C7651}"/>
              </a:ext>
            </a:extLst>
          </p:cNvPr>
          <p:cNvGraphicFramePr>
            <a:graphicFrameLocks noChangeAspect="1"/>
          </p:cNvGraphicFramePr>
          <p:nvPr>
            <p:extLst>
              <p:ext uri="{D42A27DB-BD31-4B8C-83A1-F6EECF244321}">
                <p14:modId xmlns:p14="http://schemas.microsoft.com/office/powerpoint/2010/main" val="3970672632"/>
              </p:ext>
            </p:extLst>
          </p:nvPr>
        </p:nvGraphicFramePr>
        <p:xfrm>
          <a:off x="1861296" y="4142955"/>
          <a:ext cx="2727867" cy="725965"/>
        </p:xfrm>
        <a:graphic>
          <a:graphicData uri="http://schemas.openxmlformats.org/presentationml/2006/ole">
            <mc:AlternateContent xmlns:mc="http://schemas.openxmlformats.org/markup-compatibility/2006">
              <mc:Choice xmlns:v="urn:schemas-microsoft-com:vml" Requires="v">
                <p:oleObj name="Equation" r:id="rId6" imgW="1574800" imgH="419100" progId="Equation.3">
                  <p:embed/>
                </p:oleObj>
              </mc:Choice>
              <mc:Fallback>
                <p:oleObj name="Equation" r:id="rId6" imgW="1574800" imgH="419100" progId="Equation.3">
                  <p:embed/>
                  <p:pic>
                    <p:nvPicPr>
                      <p:cNvPr id="7" name="Objekt 6">
                        <a:extLst>
                          <a:ext uri="{FF2B5EF4-FFF2-40B4-BE49-F238E27FC236}">
                            <a16:creationId xmlns:a16="http://schemas.microsoft.com/office/drawing/2014/main" id="{EA8CAB44-C72F-4B84-88CF-06CF4AB39590}"/>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1296" y="4142955"/>
                        <a:ext cx="2727867" cy="725965"/>
                      </a:xfrm>
                      <a:prstGeom prst="rect">
                        <a:avLst/>
                      </a:prstGeom>
                      <a:noFill/>
                      <a:ln>
                        <a:solidFill>
                          <a:srgbClr val="000000"/>
                        </a:solidFill>
                      </a:ln>
                    </p:spPr>
                  </p:pic>
                </p:oleObj>
              </mc:Fallback>
            </mc:AlternateContent>
          </a:graphicData>
        </a:graphic>
      </p:graphicFrame>
      <mc:AlternateContent xmlns:mc="http://schemas.openxmlformats.org/markup-compatibility/2006" xmlns:a14="http://schemas.microsoft.com/office/drawing/2010/main">
        <mc:Choice Requires="a14">
          <p:sp>
            <p:nvSpPr>
              <p:cNvPr id="18" name="Text Box 2">
                <a:extLst>
                  <a:ext uri="{FF2B5EF4-FFF2-40B4-BE49-F238E27FC236}">
                    <a16:creationId xmlns:a16="http://schemas.microsoft.com/office/drawing/2014/main" id="{E59B5DA2-DCF0-49CC-931E-04B660D06B03}"/>
                  </a:ext>
                </a:extLst>
              </p:cNvPr>
              <p:cNvSpPr txBox="1">
                <a:spLocks noChangeArrowheads="1"/>
              </p:cNvSpPr>
              <p:nvPr/>
            </p:nvSpPr>
            <p:spPr bwMode="auto">
              <a:xfrm>
                <a:off x="4909030" y="4274818"/>
                <a:ext cx="3747290" cy="410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defTabSz="914400" eaLnBrk="0" fontAlgn="base" hangingPunct="0">
                  <a:spcBef>
                    <a:spcPct val="0"/>
                  </a:spcBef>
                  <a:spcAft>
                    <a:spcPct val="0"/>
                  </a:spcAft>
                </a:pPr>
                <a:r>
                  <a:rPr lang="en-US" altLang="cs-CZ" sz="2000" i="1" dirty="0" err="1">
                    <a:latin typeface="Times New Roman" panose="02020603050405020304" pitchFamily="18" charset="0"/>
                    <a:cs typeface="Times New Roman" panose="02020603050405020304" pitchFamily="18" charset="0"/>
                  </a:rPr>
                  <a:t>W</a:t>
                </a:r>
                <a:r>
                  <a:rPr lang="en-US" altLang="cs-CZ" sz="2000" i="1" baseline="-25000" dirty="0" err="1">
                    <a:latin typeface="Times New Roman" panose="02020603050405020304" pitchFamily="18" charset="0"/>
                    <a:cs typeface="Times New Roman" panose="02020603050405020304" pitchFamily="18" charset="0"/>
                  </a:rPr>
                  <a:t>q</a:t>
                </a:r>
                <a:r>
                  <a:rPr lang="en-US" altLang="cs-CZ" sz="2000" i="1"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cs-CZ" sz="1900" i="1" smtClean="0">
                            <a:latin typeface="Cambria Math" panose="02040503050406030204" pitchFamily="18" charset="0"/>
                            <a:cs typeface="Times New Roman" panose="02020603050405020304" pitchFamily="18" charset="0"/>
                          </a:rPr>
                        </m:ctrlPr>
                      </m:accPr>
                      <m:e>
                        <m:r>
                          <a:rPr lang="en-US" altLang="cs-CZ" sz="1900" b="0" i="1" smtClean="0">
                            <a:latin typeface="Cambria Math" panose="02040503050406030204" pitchFamily="18" charset="0"/>
                            <a:cs typeface="Times New Roman" panose="02020603050405020304" pitchFamily="18" charset="0"/>
                          </a:rPr>
                          <m:t>=</m:t>
                        </m:r>
                      </m:e>
                    </m:acc>
                  </m:oMath>
                </a14:m>
                <a:r>
                  <a:rPr lang="en-US" altLang="cs-CZ" sz="1900" dirty="0">
                    <a:latin typeface="Times New Roman" panose="02020603050405020304" pitchFamily="18" charset="0"/>
                    <a:cs typeface="Times New Roman" panose="02020603050405020304" pitchFamily="18" charset="0"/>
                  </a:rPr>
                  <a:t> </a:t>
                </a:r>
                <a:r>
                  <a:rPr lang="en-US" altLang="cs-CZ" sz="2000" dirty="0">
                    <a:latin typeface="Times New Roman" panose="02020603050405020304" pitchFamily="18" charset="0"/>
                    <a:cs typeface="Times New Roman" panose="02020603050405020304" pitchFamily="18" charset="0"/>
                  </a:rPr>
                  <a:t>0.103 </a:t>
                </a:r>
                <a:r>
                  <a:rPr lang="en-US" altLang="cs-CZ" sz="1600" dirty="0">
                    <a:latin typeface="Arial" panose="020B0604020202020204" pitchFamily="34" charset="0"/>
                    <a:cs typeface="Arial" panose="020B0604020202020204" pitchFamily="34" charset="0"/>
                  </a:rPr>
                  <a:t>hours</a:t>
                </a:r>
                <a:r>
                  <a:rPr lang="en-US" altLang="cs-CZ" sz="20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cs-CZ" sz="1900" i="1">
                            <a:latin typeface="Cambria Math" panose="02040503050406030204" pitchFamily="18" charset="0"/>
                            <a:cs typeface="Times New Roman" panose="02020603050405020304" pitchFamily="18" charset="0"/>
                          </a:rPr>
                        </m:ctrlPr>
                      </m:accPr>
                      <m:e>
                        <m:r>
                          <a:rPr lang="en-US" altLang="cs-CZ" sz="1900" i="1">
                            <a:latin typeface="Cambria Math" panose="02040503050406030204" pitchFamily="18" charset="0"/>
                            <a:cs typeface="Times New Roman" panose="02020603050405020304" pitchFamily="18" charset="0"/>
                          </a:rPr>
                          <m:t>=</m:t>
                        </m:r>
                      </m:e>
                    </m:acc>
                  </m:oMath>
                </a14:m>
                <a:r>
                  <a:rPr lang="en-US" altLang="cs-CZ" sz="2000" dirty="0">
                    <a:latin typeface="Times New Roman" panose="02020603050405020304" pitchFamily="18" charset="0"/>
                    <a:cs typeface="Times New Roman" panose="02020603050405020304" pitchFamily="18" charset="0"/>
                  </a:rPr>
                  <a:t> 6.2 </a:t>
                </a:r>
                <a:r>
                  <a:rPr lang="en-US" altLang="cs-CZ" sz="1600" dirty="0">
                    <a:latin typeface="Arial" panose="020B0604020202020204" pitchFamily="34" charset="0"/>
                    <a:cs typeface="Arial" panose="020B0604020202020204" pitchFamily="34" charset="0"/>
                  </a:rPr>
                  <a:t>min</a:t>
                </a:r>
              </a:p>
            </p:txBody>
          </p:sp>
        </mc:Choice>
        <mc:Fallback xmlns="">
          <p:sp>
            <p:nvSpPr>
              <p:cNvPr id="18" name="Text Box 2">
                <a:extLst>
                  <a:ext uri="{FF2B5EF4-FFF2-40B4-BE49-F238E27FC236}">
                    <a16:creationId xmlns:a16="http://schemas.microsoft.com/office/drawing/2014/main" id="{E59B5DA2-DCF0-49CC-931E-04B660D06B03}"/>
                  </a:ext>
                </a:extLst>
              </p:cNvPr>
              <p:cNvSpPr txBox="1">
                <a:spLocks noRot="1" noChangeAspect="1" noMove="1" noResize="1" noEditPoints="1" noAdjustHandles="1" noChangeArrowheads="1" noChangeShapeType="1" noTextEdit="1"/>
              </p:cNvSpPr>
              <p:nvPr/>
            </p:nvSpPr>
            <p:spPr bwMode="auto">
              <a:xfrm>
                <a:off x="4909030" y="4274818"/>
                <a:ext cx="3747290" cy="410712"/>
              </a:xfrm>
              <a:prstGeom prst="rect">
                <a:avLst/>
              </a:prstGeom>
              <a:blipFill>
                <a:blip r:embed="rId8"/>
                <a:stretch>
                  <a:fillRect l="-1626" t="-7353" b="-22059"/>
                </a:stretch>
              </a:blipFill>
              <a:ln w="9525">
                <a:noFill/>
                <a:miter lim="800000"/>
                <a:headEnd/>
                <a:tailEnd/>
              </a:ln>
            </p:spPr>
            <p:txBody>
              <a:bodyPr/>
              <a:lstStyle/>
              <a:p>
                <a:r>
                  <a:rPr lang="cs-CZ">
                    <a:noFill/>
                  </a:rPr>
                  <a:t> </a:t>
                </a:r>
              </a:p>
            </p:txBody>
          </p:sp>
        </mc:Fallback>
      </mc:AlternateContent>
    </p:spTree>
    <p:extLst>
      <p:ext uri="{BB962C8B-B14F-4D97-AF65-F5344CB8AC3E}">
        <p14:creationId xmlns:p14="http://schemas.microsoft.com/office/powerpoint/2010/main" val="315483960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165</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Waiting Line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Measures of performance</a:t>
            </a:r>
          </a:p>
          <a:p>
            <a:pPr marL="895350" lvl="1" indent="-285750">
              <a:defRPr/>
            </a:pPr>
            <a:r>
              <a:rPr lang="en-US" dirty="0">
                <a:solidFill>
                  <a:srgbClr val="4BA82E"/>
                </a:solidFill>
              </a:rPr>
              <a:t>Average number of customers in the system</a:t>
            </a:r>
          </a:p>
          <a:p>
            <a:pPr marL="895350" lvl="1" indent="-285750">
              <a:defRPr/>
            </a:pPr>
            <a:endParaRPr lang="cs-CZ" dirty="0">
              <a:solidFill>
                <a:srgbClr val="4BA82E"/>
              </a:solidFill>
            </a:endParaRPr>
          </a:p>
          <a:p>
            <a:pPr marL="895350" lvl="1" indent="-285750">
              <a:defRPr/>
            </a:pPr>
            <a:endParaRPr lang="cs-CZ" dirty="0">
              <a:solidFill>
                <a:srgbClr val="4BA82E"/>
              </a:solidFill>
            </a:endParaRPr>
          </a:p>
          <a:p>
            <a:pPr marL="895350" lvl="1" indent="-285750">
              <a:defRPr/>
            </a:pPr>
            <a:endParaRPr lang="cs-CZ" dirty="0">
              <a:solidFill>
                <a:srgbClr val="4BA82E"/>
              </a:solidFill>
            </a:endParaRPr>
          </a:p>
          <a:p>
            <a:pPr marL="895350" lvl="1" indent="-285750">
              <a:defRPr/>
            </a:pPr>
            <a:endParaRPr lang="cs-CZ" dirty="0">
              <a:solidFill>
                <a:srgbClr val="4BA82E"/>
              </a:solidFill>
            </a:endParaRPr>
          </a:p>
          <a:p>
            <a:pPr marL="895350" lvl="1" indent="-285750">
              <a:defRPr/>
            </a:pPr>
            <a:r>
              <a:rPr lang="en-US" dirty="0">
                <a:solidFill>
                  <a:srgbClr val="4BA82E"/>
                </a:solidFill>
              </a:rPr>
              <a:t>Average number of customers in the queue</a:t>
            </a:r>
          </a:p>
          <a:p>
            <a:pPr lvl="1" indent="0">
              <a:buNone/>
              <a:defRPr/>
            </a:pPr>
            <a:endParaRPr lang="cs-CZ" dirty="0">
              <a:solidFill>
                <a:srgbClr val="4BA82E"/>
              </a:solidFill>
            </a:endParaRPr>
          </a:p>
          <a:p>
            <a:pPr marL="895350" lvl="1" indent="-285750">
              <a:defRPr/>
            </a:pPr>
            <a:endParaRPr lang="cs-CZ" dirty="0">
              <a:solidFill>
                <a:srgbClr val="4BA82E"/>
              </a:solidFill>
            </a:endParaRPr>
          </a:p>
          <a:p>
            <a:pPr lvl="1" indent="0">
              <a:buNone/>
              <a:defRPr/>
            </a:pPr>
            <a:endParaRPr lang="en-US" dirty="0">
              <a:solidFill>
                <a:srgbClr val="4BA82E"/>
              </a:solidFill>
            </a:endParaRP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Standard Single-Server Exponential Model</a:t>
            </a:r>
          </a:p>
        </p:txBody>
      </p:sp>
      <mc:AlternateContent xmlns:mc="http://schemas.openxmlformats.org/markup-compatibility/2006" xmlns:a14="http://schemas.microsoft.com/office/drawing/2010/main">
        <mc:Choice Requires="a14">
          <p:sp>
            <p:nvSpPr>
              <p:cNvPr id="14" name="Text Box 2">
                <a:extLst>
                  <a:ext uri="{FF2B5EF4-FFF2-40B4-BE49-F238E27FC236}">
                    <a16:creationId xmlns:a16="http://schemas.microsoft.com/office/drawing/2014/main" id="{DA658742-3427-4BEE-9F56-CC24A10BFCF2}"/>
                  </a:ext>
                </a:extLst>
              </p:cNvPr>
              <p:cNvSpPr txBox="1">
                <a:spLocks noChangeArrowheads="1"/>
              </p:cNvSpPr>
              <p:nvPr/>
            </p:nvSpPr>
            <p:spPr bwMode="auto">
              <a:xfrm>
                <a:off x="3984544" y="2659516"/>
                <a:ext cx="3747290" cy="410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defTabSz="914400" eaLnBrk="0" fontAlgn="base" hangingPunct="0">
                  <a:spcBef>
                    <a:spcPct val="0"/>
                  </a:spcBef>
                  <a:spcAft>
                    <a:spcPct val="0"/>
                  </a:spcAft>
                </a:pPr>
                <a:r>
                  <a:rPr lang="en-US" altLang="cs-CZ" sz="2000" i="1" dirty="0">
                    <a:latin typeface="Times New Roman" panose="02020603050405020304" pitchFamily="18" charset="0"/>
                    <a:cs typeface="Times New Roman" panose="02020603050405020304" pitchFamily="18" charset="0"/>
                  </a:rPr>
                  <a:t>L </a:t>
                </a:r>
                <a14:m>
                  <m:oMath xmlns:m="http://schemas.openxmlformats.org/officeDocument/2006/math">
                    <m:acc>
                      <m:accPr>
                        <m:chr m:val="̇"/>
                        <m:ctrlPr>
                          <a:rPr lang="en-US" altLang="cs-CZ" sz="1900" i="1" smtClean="0">
                            <a:latin typeface="Cambria Math" panose="02040503050406030204" pitchFamily="18" charset="0"/>
                            <a:cs typeface="Times New Roman" panose="02020603050405020304" pitchFamily="18" charset="0"/>
                          </a:rPr>
                        </m:ctrlPr>
                      </m:accPr>
                      <m:e>
                        <m:r>
                          <a:rPr lang="en-US" altLang="cs-CZ" sz="1900" b="0" i="1" smtClean="0">
                            <a:latin typeface="Cambria Math" panose="02040503050406030204" pitchFamily="18" charset="0"/>
                            <a:cs typeface="Times New Roman" panose="02020603050405020304" pitchFamily="18" charset="0"/>
                          </a:rPr>
                          <m:t>=</m:t>
                        </m:r>
                      </m:e>
                    </m:acc>
                  </m:oMath>
                </a14:m>
                <a:r>
                  <a:rPr lang="en-US" altLang="cs-CZ" sz="1900" dirty="0">
                    <a:latin typeface="Times New Roman" panose="02020603050405020304" pitchFamily="18" charset="0"/>
                    <a:cs typeface="Times New Roman" panose="02020603050405020304" pitchFamily="18" charset="0"/>
                  </a:rPr>
                  <a:t> </a:t>
                </a:r>
                <a:r>
                  <a:rPr lang="en-US" altLang="cs-CZ" sz="2000" dirty="0">
                    <a:latin typeface="Times New Roman" panose="02020603050405020304" pitchFamily="18" charset="0"/>
                    <a:cs typeface="Times New Roman" panose="02020603050405020304" pitchFamily="18" charset="0"/>
                  </a:rPr>
                  <a:t>2.57 </a:t>
                </a:r>
                <a:r>
                  <a:rPr lang="en-US" altLang="cs-CZ" sz="1600" dirty="0">
                    <a:latin typeface="Arial" panose="020B0604020202020204" pitchFamily="34" charset="0"/>
                    <a:cs typeface="Arial" panose="020B0604020202020204" pitchFamily="34" charset="0"/>
                  </a:rPr>
                  <a:t>customers</a:t>
                </a:r>
              </a:p>
            </p:txBody>
          </p:sp>
        </mc:Choice>
        <mc:Fallback xmlns="">
          <p:sp>
            <p:nvSpPr>
              <p:cNvPr id="14" name="Text Box 2">
                <a:extLst>
                  <a:ext uri="{FF2B5EF4-FFF2-40B4-BE49-F238E27FC236}">
                    <a16:creationId xmlns:a16="http://schemas.microsoft.com/office/drawing/2014/main" id="{DA658742-3427-4BEE-9F56-CC24A10BFCF2}"/>
                  </a:ext>
                </a:extLst>
              </p:cNvPr>
              <p:cNvSpPr txBox="1">
                <a:spLocks noRot="1" noChangeAspect="1" noMove="1" noResize="1" noEditPoints="1" noAdjustHandles="1" noChangeArrowheads="1" noChangeShapeType="1" noTextEdit="1"/>
              </p:cNvSpPr>
              <p:nvPr/>
            </p:nvSpPr>
            <p:spPr bwMode="auto">
              <a:xfrm>
                <a:off x="3984544" y="2659516"/>
                <a:ext cx="3747290" cy="410712"/>
              </a:xfrm>
              <a:prstGeom prst="rect">
                <a:avLst/>
              </a:prstGeom>
              <a:blipFill>
                <a:blip r:embed="rId3"/>
                <a:stretch>
                  <a:fillRect l="-1792" t="-7353" b="-22059"/>
                </a:stretch>
              </a:blipFill>
              <a:ln w="9525">
                <a:noFill/>
                <a:miter lim="800000"/>
                <a:headEnd/>
                <a:tailEnd/>
              </a:ln>
            </p:spPr>
            <p:txBody>
              <a:bodyPr/>
              <a:lstStyle/>
              <a:p>
                <a:r>
                  <a:rPr lang="cs-CZ">
                    <a:noFill/>
                  </a:rPr>
                  <a:t> </a:t>
                </a:r>
              </a:p>
            </p:txBody>
          </p:sp>
        </mc:Fallback>
      </mc:AlternateContent>
      <p:graphicFrame>
        <p:nvGraphicFramePr>
          <p:cNvPr id="15" name="Objekt 14">
            <a:extLst>
              <a:ext uri="{FF2B5EF4-FFF2-40B4-BE49-F238E27FC236}">
                <a16:creationId xmlns:a16="http://schemas.microsoft.com/office/drawing/2014/main" id="{14A43A47-10C2-447C-B1CB-BD5BC23EC843}"/>
              </a:ext>
            </a:extLst>
          </p:cNvPr>
          <p:cNvGraphicFramePr>
            <a:graphicFrameLocks noChangeAspect="1"/>
          </p:cNvGraphicFramePr>
          <p:nvPr>
            <p:extLst>
              <p:ext uri="{D42A27DB-BD31-4B8C-83A1-F6EECF244321}">
                <p14:modId xmlns:p14="http://schemas.microsoft.com/office/powerpoint/2010/main" val="1955354525"/>
              </p:ext>
            </p:extLst>
          </p:nvPr>
        </p:nvGraphicFramePr>
        <p:xfrm>
          <a:off x="1861296" y="2545815"/>
          <a:ext cx="1855934" cy="712161"/>
        </p:xfrm>
        <a:graphic>
          <a:graphicData uri="http://schemas.openxmlformats.org/presentationml/2006/ole">
            <mc:AlternateContent xmlns:mc="http://schemas.openxmlformats.org/markup-compatibility/2006">
              <mc:Choice xmlns:v="urn:schemas-microsoft-com:vml" Requires="v">
                <p:oleObj name="Equation" r:id="rId4" imgW="1091726" imgH="418918" progId="Equation.3">
                  <p:embed/>
                </p:oleObj>
              </mc:Choice>
              <mc:Fallback>
                <p:oleObj name="Equation" r:id="rId4" imgW="1091726" imgH="418918" progId="Equation.3">
                  <p:embed/>
                  <p:pic>
                    <p:nvPicPr>
                      <p:cNvPr id="6" name="Objekt 5">
                        <a:extLst>
                          <a:ext uri="{FF2B5EF4-FFF2-40B4-BE49-F238E27FC236}">
                            <a16:creationId xmlns:a16="http://schemas.microsoft.com/office/drawing/2014/main" id="{9C4598BD-F0ED-47C8-93EB-488FF0D8D0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1296" y="2545815"/>
                        <a:ext cx="1855934" cy="712161"/>
                      </a:xfrm>
                      <a:prstGeom prst="rect">
                        <a:avLst/>
                      </a:prstGeom>
                      <a:noFill/>
                      <a:ln>
                        <a:solidFill>
                          <a:srgbClr val="000000"/>
                        </a:solidFill>
                      </a:ln>
                    </p:spPr>
                  </p:pic>
                </p:oleObj>
              </mc:Fallback>
            </mc:AlternateContent>
          </a:graphicData>
        </a:graphic>
      </p:graphicFrame>
      <mc:AlternateContent xmlns:mc="http://schemas.openxmlformats.org/markup-compatibility/2006" xmlns:a14="http://schemas.microsoft.com/office/drawing/2010/main">
        <mc:Choice Requires="a14">
          <p:sp>
            <p:nvSpPr>
              <p:cNvPr id="19" name="Text Box 2">
                <a:extLst>
                  <a:ext uri="{FF2B5EF4-FFF2-40B4-BE49-F238E27FC236}">
                    <a16:creationId xmlns:a16="http://schemas.microsoft.com/office/drawing/2014/main" id="{51CB28DE-9832-4602-8DA6-085FFB59E70D}"/>
                  </a:ext>
                </a:extLst>
              </p:cNvPr>
              <p:cNvSpPr txBox="1">
                <a:spLocks noChangeArrowheads="1"/>
              </p:cNvSpPr>
              <p:nvPr/>
            </p:nvSpPr>
            <p:spPr bwMode="auto">
              <a:xfrm>
                <a:off x="4540381" y="4226631"/>
                <a:ext cx="3747290" cy="410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defTabSz="914400" eaLnBrk="0" fontAlgn="base" hangingPunct="0">
                  <a:spcBef>
                    <a:spcPct val="0"/>
                  </a:spcBef>
                  <a:spcAft>
                    <a:spcPct val="0"/>
                  </a:spcAft>
                </a:pPr>
                <a:r>
                  <a:rPr lang="en-US" altLang="cs-CZ" sz="2000" i="1" dirty="0" err="1">
                    <a:latin typeface="Times New Roman" panose="02020603050405020304" pitchFamily="18" charset="0"/>
                    <a:cs typeface="Times New Roman" panose="02020603050405020304" pitchFamily="18" charset="0"/>
                  </a:rPr>
                  <a:t>L</a:t>
                </a:r>
                <a:r>
                  <a:rPr lang="en-US" altLang="cs-CZ" sz="2000" i="1" baseline="-25000" dirty="0" err="1">
                    <a:latin typeface="Times New Roman" panose="02020603050405020304" pitchFamily="18" charset="0"/>
                    <a:cs typeface="Times New Roman" panose="02020603050405020304" pitchFamily="18" charset="0"/>
                  </a:rPr>
                  <a:t>q</a:t>
                </a:r>
                <a:r>
                  <a:rPr lang="en-US" altLang="cs-CZ" sz="2000" i="1"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cs-CZ" sz="1900" i="1" smtClean="0">
                            <a:latin typeface="Cambria Math" panose="02040503050406030204" pitchFamily="18" charset="0"/>
                            <a:cs typeface="Times New Roman" panose="02020603050405020304" pitchFamily="18" charset="0"/>
                          </a:rPr>
                        </m:ctrlPr>
                      </m:accPr>
                      <m:e>
                        <m:r>
                          <a:rPr lang="en-US" altLang="cs-CZ" sz="1900" b="0" i="1" smtClean="0">
                            <a:latin typeface="Cambria Math" panose="02040503050406030204" pitchFamily="18" charset="0"/>
                            <a:cs typeface="Times New Roman" panose="02020603050405020304" pitchFamily="18" charset="0"/>
                          </a:rPr>
                          <m:t>=</m:t>
                        </m:r>
                      </m:e>
                    </m:acc>
                  </m:oMath>
                </a14:m>
                <a:r>
                  <a:rPr lang="en-US" altLang="cs-CZ" sz="1900" dirty="0">
                    <a:latin typeface="Times New Roman" panose="02020603050405020304" pitchFamily="18" charset="0"/>
                    <a:cs typeface="Times New Roman" panose="02020603050405020304" pitchFamily="18" charset="0"/>
                  </a:rPr>
                  <a:t> </a:t>
                </a:r>
                <a:r>
                  <a:rPr lang="en-US" altLang="cs-CZ" sz="2000" dirty="0">
                    <a:latin typeface="Times New Roman" panose="02020603050405020304" pitchFamily="18" charset="0"/>
                    <a:cs typeface="Times New Roman" panose="02020603050405020304" pitchFamily="18" charset="0"/>
                  </a:rPr>
                  <a:t>1.85 </a:t>
                </a:r>
                <a:r>
                  <a:rPr lang="en-US" altLang="cs-CZ" sz="1600" dirty="0">
                    <a:latin typeface="Arial" panose="020B0604020202020204" pitchFamily="34" charset="0"/>
                    <a:cs typeface="Arial" panose="020B0604020202020204" pitchFamily="34" charset="0"/>
                  </a:rPr>
                  <a:t>customers</a:t>
                </a:r>
              </a:p>
            </p:txBody>
          </p:sp>
        </mc:Choice>
        <mc:Fallback xmlns="">
          <p:sp>
            <p:nvSpPr>
              <p:cNvPr id="19" name="Text Box 2">
                <a:extLst>
                  <a:ext uri="{FF2B5EF4-FFF2-40B4-BE49-F238E27FC236}">
                    <a16:creationId xmlns:a16="http://schemas.microsoft.com/office/drawing/2014/main" id="{51CB28DE-9832-4602-8DA6-085FFB59E70D}"/>
                  </a:ext>
                </a:extLst>
              </p:cNvPr>
              <p:cNvSpPr txBox="1">
                <a:spLocks noRot="1" noChangeAspect="1" noMove="1" noResize="1" noEditPoints="1" noAdjustHandles="1" noChangeArrowheads="1" noChangeShapeType="1" noTextEdit="1"/>
              </p:cNvSpPr>
              <p:nvPr/>
            </p:nvSpPr>
            <p:spPr bwMode="auto">
              <a:xfrm>
                <a:off x="4540381" y="4226631"/>
                <a:ext cx="3747290" cy="410712"/>
              </a:xfrm>
              <a:prstGeom prst="rect">
                <a:avLst/>
              </a:prstGeom>
              <a:blipFill>
                <a:blip r:embed="rId6"/>
                <a:stretch>
                  <a:fillRect l="-1789" t="-7353" b="-22059"/>
                </a:stretch>
              </a:blipFill>
              <a:ln w="9525">
                <a:noFill/>
                <a:miter lim="800000"/>
                <a:headEnd/>
                <a:tailEnd/>
              </a:ln>
            </p:spPr>
            <p:txBody>
              <a:bodyPr/>
              <a:lstStyle/>
              <a:p>
                <a:r>
                  <a:rPr lang="cs-CZ">
                    <a:noFill/>
                  </a:rPr>
                  <a:t> </a:t>
                </a:r>
              </a:p>
            </p:txBody>
          </p:sp>
        </mc:Fallback>
      </mc:AlternateContent>
      <p:graphicFrame>
        <p:nvGraphicFramePr>
          <p:cNvPr id="20" name="Objekt 19">
            <a:extLst>
              <a:ext uri="{FF2B5EF4-FFF2-40B4-BE49-F238E27FC236}">
                <a16:creationId xmlns:a16="http://schemas.microsoft.com/office/drawing/2014/main" id="{804CFFB9-7383-477C-A6DA-E6847B284A58}"/>
              </a:ext>
            </a:extLst>
          </p:cNvPr>
          <p:cNvGraphicFramePr>
            <a:graphicFrameLocks noChangeAspect="1"/>
          </p:cNvGraphicFramePr>
          <p:nvPr>
            <p:extLst>
              <p:ext uri="{D42A27DB-BD31-4B8C-83A1-F6EECF244321}">
                <p14:modId xmlns:p14="http://schemas.microsoft.com/office/powerpoint/2010/main" val="298446579"/>
              </p:ext>
            </p:extLst>
          </p:nvPr>
        </p:nvGraphicFramePr>
        <p:xfrm>
          <a:off x="1861296" y="4079162"/>
          <a:ext cx="2418080" cy="734060"/>
        </p:xfrm>
        <a:graphic>
          <a:graphicData uri="http://schemas.openxmlformats.org/presentationml/2006/ole">
            <mc:AlternateContent xmlns:mc="http://schemas.openxmlformats.org/markup-compatibility/2006">
              <mc:Choice xmlns:v="urn:schemas-microsoft-com:vml" Requires="v">
                <p:oleObj name="Equation" r:id="rId7" imgW="1422400" imgH="431800" progId="Equation.3">
                  <p:embed/>
                </p:oleObj>
              </mc:Choice>
              <mc:Fallback>
                <p:oleObj name="Equation" r:id="rId7" imgW="1422400" imgH="431800" progId="Equation.3">
                  <p:embed/>
                  <p:pic>
                    <p:nvPicPr>
                      <p:cNvPr id="10" name="Objekt 9">
                        <a:extLst>
                          <a:ext uri="{FF2B5EF4-FFF2-40B4-BE49-F238E27FC236}">
                            <a16:creationId xmlns:a16="http://schemas.microsoft.com/office/drawing/2014/main" id="{DE8B87D8-56B6-4EB5-8647-C9413352AE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61296" y="4079162"/>
                        <a:ext cx="2418080" cy="734060"/>
                      </a:xfrm>
                      <a:prstGeom prst="rect">
                        <a:avLst/>
                      </a:prstGeom>
                      <a:noFill/>
                      <a:ln>
                        <a:solidFill>
                          <a:srgbClr val="000000"/>
                        </a:solidFill>
                      </a:ln>
                    </p:spPr>
                  </p:pic>
                </p:oleObj>
              </mc:Fallback>
            </mc:AlternateContent>
          </a:graphicData>
        </a:graphic>
      </p:graphicFrame>
    </p:spTree>
    <p:extLst>
      <p:ext uri="{BB962C8B-B14F-4D97-AF65-F5344CB8AC3E}">
        <p14:creationId xmlns:p14="http://schemas.microsoft.com/office/powerpoint/2010/main" val="320712007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166</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Waiting Line Models</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Assumptions</a:t>
            </a:r>
          </a:p>
          <a:p>
            <a:pPr marL="895350" lvl="1" indent="-285750">
              <a:defRPr/>
            </a:pPr>
            <a:r>
              <a:rPr lang="en-US" dirty="0"/>
              <a:t>Kendall‘s notation: </a:t>
            </a:r>
            <a:r>
              <a:rPr lang="en-US" dirty="0">
                <a:solidFill>
                  <a:srgbClr val="4BA82E"/>
                </a:solidFill>
              </a:rPr>
              <a:t>M/M/</a:t>
            </a:r>
            <a:r>
              <a:rPr lang="en-US" i="1" dirty="0">
                <a:solidFill>
                  <a:srgbClr val="4BA82E"/>
                </a:solidFill>
              </a:rPr>
              <a:t>K</a:t>
            </a:r>
            <a:r>
              <a:rPr lang="en-US" dirty="0">
                <a:solidFill>
                  <a:srgbClr val="4BA82E"/>
                </a:solidFill>
              </a:rPr>
              <a:t>/FCFS/</a:t>
            </a:r>
            <a:r>
              <a:rPr lang="en-US" sz="1600" dirty="0">
                <a:solidFill>
                  <a:srgbClr val="4BA82E"/>
                </a:solidFill>
                <a:latin typeface="Times New Roman" charset="0"/>
              </a:rPr>
              <a:t>∞</a:t>
            </a:r>
            <a:r>
              <a:rPr lang="en-US" dirty="0">
                <a:solidFill>
                  <a:srgbClr val="4BA82E"/>
                </a:solidFill>
              </a:rPr>
              <a:t>/</a:t>
            </a:r>
            <a:r>
              <a:rPr lang="en-US" sz="1600" dirty="0">
                <a:solidFill>
                  <a:srgbClr val="4BA82E"/>
                </a:solidFill>
                <a:latin typeface="Times New Roman" charset="0"/>
              </a:rPr>
              <a:t>∞</a:t>
            </a:r>
            <a:r>
              <a:rPr lang="en-US" dirty="0">
                <a:solidFill>
                  <a:srgbClr val="4BA82E"/>
                </a:solidFill>
              </a:rPr>
              <a:t>, </a:t>
            </a:r>
            <a:r>
              <a:rPr lang="en-US" dirty="0"/>
              <a:t>, </a:t>
            </a:r>
          </a:p>
          <a:p>
            <a:pPr marL="895350" lvl="1" indent="-285750">
              <a:defRPr/>
            </a:pPr>
            <a:r>
              <a:rPr lang="en-US" i="1" dirty="0"/>
              <a:t>K</a:t>
            </a:r>
            <a:r>
              <a:rPr lang="en-US" dirty="0"/>
              <a:t> </a:t>
            </a:r>
            <a:r>
              <a:rPr lang="en-US" dirty="0">
                <a:solidFill>
                  <a:srgbClr val="4BA82E"/>
                </a:solidFill>
              </a:rPr>
              <a:t>multiple</a:t>
            </a:r>
            <a:r>
              <a:rPr lang="en-US" dirty="0"/>
              <a:t>, </a:t>
            </a:r>
            <a:r>
              <a:rPr lang="en-US" dirty="0">
                <a:solidFill>
                  <a:srgbClr val="4BA82E"/>
                </a:solidFill>
              </a:rPr>
              <a:t>parallel</a:t>
            </a:r>
            <a:r>
              <a:rPr lang="en-US" dirty="0"/>
              <a:t> facilities, </a:t>
            </a:r>
            <a:r>
              <a:rPr lang="en-US" dirty="0">
                <a:solidFill>
                  <a:srgbClr val="4BA82E"/>
                </a:solidFill>
              </a:rPr>
              <a:t>single</a:t>
            </a:r>
            <a:r>
              <a:rPr lang="en-US" dirty="0"/>
              <a:t> </a:t>
            </a:r>
            <a:r>
              <a:rPr lang="en-US" dirty="0">
                <a:solidFill>
                  <a:srgbClr val="4BA82E"/>
                </a:solidFill>
              </a:rPr>
              <a:t>queue</a:t>
            </a:r>
          </a:p>
          <a:p>
            <a:pPr marL="895350" lvl="1" indent="-285750">
              <a:defRPr/>
            </a:pPr>
            <a:r>
              <a:rPr lang="en-US" dirty="0">
                <a:solidFill>
                  <a:srgbClr val="4BA82E"/>
                </a:solidFill>
              </a:rPr>
              <a:t>exponential</a:t>
            </a:r>
            <a:r>
              <a:rPr lang="en-US" dirty="0"/>
              <a:t> probability distribution of </a:t>
            </a:r>
            <a:r>
              <a:rPr lang="en-US" dirty="0">
                <a:solidFill>
                  <a:srgbClr val="4BA82E"/>
                </a:solidFill>
              </a:rPr>
              <a:t>interarrival</a:t>
            </a:r>
            <a:r>
              <a:rPr lang="en-US" dirty="0"/>
              <a:t> </a:t>
            </a:r>
            <a:r>
              <a:rPr lang="en-US" dirty="0">
                <a:solidFill>
                  <a:srgbClr val="4BA82E"/>
                </a:solidFill>
              </a:rPr>
              <a:t>time</a:t>
            </a:r>
            <a:r>
              <a:rPr lang="en-US" dirty="0"/>
              <a:t> (</a:t>
            </a:r>
            <a:r>
              <a:rPr lang="en-US" sz="2000" i="1" dirty="0">
                <a:latin typeface="Times New Roman" charset="0"/>
                <a:cs typeface="Times New Roman" charset="0"/>
              </a:rPr>
              <a:t>λ</a:t>
            </a:r>
            <a:r>
              <a:rPr lang="en-US" dirty="0"/>
              <a:t> = average arrival rate),</a:t>
            </a:r>
          </a:p>
          <a:p>
            <a:pPr marL="895350" lvl="1" indent="-285750">
              <a:defRPr/>
            </a:pPr>
            <a:r>
              <a:rPr lang="en-US" dirty="0">
                <a:solidFill>
                  <a:srgbClr val="4BA82E"/>
                </a:solidFill>
              </a:rPr>
              <a:t>exponential</a:t>
            </a:r>
            <a:r>
              <a:rPr lang="en-US" dirty="0"/>
              <a:t> probability distribution of </a:t>
            </a:r>
            <a:r>
              <a:rPr lang="en-US" dirty="0">
                <a:solidFill>
                  <a:srgbClr val="4BA82E"/>
                </a:solidFill>
              </a:rPr>
              <a:t>service</a:t>
            </a:r>
            <a:r>
              <a:rPr lang="en-US" dirty="0"/>
              <a:t> </a:t>
            </a:r>
            <a:r>
              <a:rPr lang="en-US" dirty="0">
                <a:solidFill>
                  <a:srgbClr val="4BA82E"/>
                </a:solidFill>
              </a:rPr>
              <a:t>time</a:t>
            </a:r>
            <a:r>
              <a:rPr lang="en-US" dirty="0"/>
              <a:t> (</a:t>
            </a:r>
            <a:r>
              <a:rPr lang="en-US" sz="2000" i="1" dirty="0">
                <a:latin typeface="Times New Roman" charset="0"/>
                <a:cs typeface="Times New Roman" charset="0"/>
              </a:rPr>
              <a:t>μ</a:t>
            </a:r>
            <a:r>
              <a:rPr lang="en-US" dirty="0"/>
              <a:t> = average service rate) </a:t>
            </a:r>
          </a:p>
          <a:p>
            <a:pPr marL="895350" lvl="1" indent="-285750">
              <a:defRPr/>
            </a:pPr>
            <a:r>
              <a:rPr lang="en-US" dirty="0"/>
              <a:t>queue discipline is </a:t>
            </a:r>
            <a:r>
              <a:rPr lang="en-US" dirty="0">
                <a:solidFill>
                  <a:srgbClr val="4BA82E"/>
                </a:solidFill>
              </a:rPr>
              <a:t>FCFS</a:t>
            </a:r>
            <a:r>
              <a:rPr lang="en-US" dirty="0"/>
              <a:t>,</a:t>
            </a:r>
          </a:p>
          <a:p>
            <a:pPr marL="895350" lvl="1" indent="-285750">
              <a:defRPr/>
            </a:pPr>
            <a:r>
              <a:rPr lang="en-US" dirty="0">
                <a:solidFill>
                  <a:srgbClr val="4BA82E"/>
                </a:solidFill>
              </a:rPr>
              <a:t>unlimited</a:t>
            </a:r>
            <a:r>
              <a:rPr lang="en-US" dirty="0"/>
              <a:t> length of the </a:t>
            </a:r>
            <a:r>
              <a:rPr lang="en-US" dirty="0">
                <a:solidFill>
                  <a:srgbClr val="4BA82E"/>
                </a:solidFill>
              </a:rPr>
              <a:t>queue</a:t>
            </a:r>
            <a:r>
              <a:rPr lang="en-US" dirty="0"/>
              <a:t>,</a:t>
            </a:r>
          </a:p>
          <a:p>
            <a:pPr marL="895350" lvl="1" indent="-285750">
              <a:defRPr/>
            </a:pPr>
            <a:r>
              <a:rPr lang="en-US" dirty="0">
                <a:solidFill>
                  <a:srgbClr val="4BA82E"/>
                </a:solidFill>
              </a:rPr>
              <a:t>infinite</a:t>
            </a:r>
            <a:r>
              <a:rPr lang="en-US" dirty="0"/>
              <a:t> size of the </a:t>
            </a:r>
            <a:r>
              <a:rPr lang="en-US" dirty="0">
                <a:solidFill>
                  <a:srgbClr val="4BA82E"/>
                </a:solidFill>
              </a:rPr>
              <a:t>source</a:t>
            </a:r>
            <a:r>
              <a:rPr lang="en-US" dirty="0"/>
              <a:t> of customers,</a:t>
            </a:r>
          </a:p>
          <a:p>
            <a:pPr marL="895350" lvl="1" indent="-285750">
              <a:defRPr/>
            </a:pPr>
            <a:r>
              <a:rPr lang="en-US" i="1"/>
              <a:t>K</a:t>
            </a:r>
            <a:r>
              <a:rPr lang="en-US" sz="2000" i="1">
                <a:latin typeface="Times New Roman" charset="0"/>
                <a:cs typeface="Times New Roman" charset="0"/>
              </a:rPr>
              <a:t>μ</a:t>
            </a:r>
            <a:r>
              <a:rPr lang="en-US" sz="2000" dirty="0">
                <a:latin typeface="Times New Roman" charset="0"/>
                <a:cs typeface="Times New Roman" charset="0"/>
              </a:rPr>
              <a:t>&gt;</a:t>
            </a:r>
            <a:r>
              <a:rPr lang="en-US" sz="2000" i="1" dirty="0">
                <a:latin typeface="Times New Roman" charset="0"/>
                <a:cs typeface="Times New Roman" charset="0"/>
              </a:rPr>
              <a:t>λ </a:t>
            </a:r>
            <a:r>
              <a:rPr lang="en-US" dirty="0">
                <a:solidFill>
                  <a:srgbClr val="4BA82E"/>
                </a:solidFill>
              </a:rPr>
              <a:t>stability</a:t>
            </a:r>
            <a:r>
              <a:rPr lang="en-US" dirty="0"/>
              <a:t> of the </a:t>
            </a:r>
            <a:r>
              <a:rPr lang="en-US" dirty="0">
                <a:solidFill>
                  <a:srgbClr val="4BA82E"/>
                </a:solidFill>
              </a:rPr>
              <a:t>system</a:t>
            </a:r>
            <a:r>
              <a:rPr lang="en-US" dirty="0"/>
              <a:t>.</a:t>
            </a:r>
            <a:endParaRPr lang="en-US" b="1"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Standard Multi-Server Exponential Model</a:t>
            </a:r>
          </a:p>
        </p:txBody>
      </p:sp>
    </p:spTree>
    <p:extLst>
      <p:ext uri="{BB962C8B-B14F-4D97-AF65-F5344CB8AC3E}">
        <p14:creationId xmlns:p14="http://schemas.microsoft.com/office/powerpoint/2010/main" val="40282399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9583FF-E38C-4179-9041-E6717F0D2E1A}"/>
              </a:ext>
            </a:extLst>
          </p:cNvPr>
          <p:cNvSpPr>
            <a:spLocks noGrp="1"/>
          </p:cNvSpPr>
          <p:nvPr>
            <p:ph type="title"/>
          </p:nvPr>
        </p:nvSpPr>
        <p:spPr/>
        <p:txBody>
          <a:bodyPr/>
          <a:lstStyle/>
          <a:p>
            <a:r>
              <a:rPr lang="en-US"/>
              <a:t>Thank you for attention</a:t>
            </a:r>
          </a:p>
        </p:txBody>
      </p:sp>
      <p:sp>
        <p:nvSpPr>
          <p:cNvPr id="3" name="Zástupný text 2">
            <a:extLst>
              <a:ext uri="{FF2B5EF4-FFF2-40B4-BE49-F238E27FC236}">
                <a16:creationId xmlns:a16="http://schemas.microsoft.com/office/drawing/2014/main" id="{15F5B120-63B8-4230-9E7C-9FDC685F174D}"/>
              </a:ext>
            </a:extLst>
          </p:cNvPr>
          <p:cNvSpPr>
            <a:spLocks noGrp="1"/>
          </p:cNvSpPr>
          <p:nvPr>
            <p:ph type="body" sz="quarter" idx="1"/>
          </p:nvPr>
        </p:nvSpPr>
        <p:spPr/>
        <p:txBody>
          <a:bodyPr/>
          <a:lstStyle/>
          <a:p>
            <a:r>
              <a:rPr lang="cs-CZ" dirty="0"/>
              <a:t>Jan Fábry</a:t>
            </a:r>
          </a:p>
        </p:txBody>
      </p:sp>
      <p:sp>
        <p:nvSpPr>
          <p:cNvPr id="4" name="Zástupný text 3">
            <a:extLst>
              <a:ext uri="{FF2B5EF4-FFF2-40B4-BE49-F238E27FC236}">
                <a16:creationId xmlns:a16="http://schemas.microsoft.com/office/drawing/2014/main" id="{82401261-9F0D-4939-9CA8-9AC8CEF298DE}"/>
              </a:ext>
            </a:extLst>
          </p:cNvPr>
          <p:cNvSpPr>
            <a:spLocks noGrp="1"/>
          </p:cNvSpPr>
          <p:nvPr>
            <p:ph type="body" idx="21"/>
          </p:nvPr>
        </p:nvSpPr>
        <p:spPr/>
        <p:txBody>
          <a:bodyPr/>
          <a:lstStyle/>
          <a:p>
            <a:r>
              <a:rPr lang="en-US" dirty="0"/>
              <a:t>Department </a:t>
            </a:r>
            <a:r>
              <a:rPr lang="en-US"/>
              <a:t>of production, </a:t>
            </a:r>
            <a:r>
              <a:rPr lang="en-US" dirty="0"/>
              <a:t>logistics and quality management</a:t>
            </a:r>
          </a:p>
        </p:txBody>
      </p:sp>
      <p:sp>
        <p:nvSpPr>
          <p:cNvPr id="5" name="Zástupný text 4">
            <a:extLst>
              <a:ext uri="{FF2B5EF4-FFF2-40B4-BE49-F238E27FC236}">
                <a16:creationId xmlns:a16="http://schemas.microsoft.com/office/drawing/2014/main" id="{3A50427F-7B51-4469-AE08-9060FE9F8ED5}"/>
              </a:ext>
            </a:extLst>
          </p:cNvPr>
          <p:cNvSpPr>
            <a:spLocks noGrp="1"/>
          </p:cNvSpPr>
          <p:nvPr>
            <p:ph type="body" idx="22"/>
          </p:nvPr>
        </p:nvSpPr>
        <p:spPr>
          <a:xfrm>
            <a:off x="1086825" y="5119361"/>
            <a:ext cx="10246227" cy="406647"/>
          </a:xfrm>
        </p:spPr>
        <p:txBody>
          <a:bodyPr/>
          <a:lstStyle/>
          <a:p>
            <a:r>
              <a:rPr lang="cs-CZ" dirty="0">
                <a:solidFill>
                  <a:schemeClr val="bg1">
                    <a:lumMod val="75000"/>
                  </a:schemeClr>
                </a:solidFill>
                <a:hlinkClick r:id="rId2">
                  <a:extLst>
                    <a:ext uri="{A12FA001-AC4F-418D-AE19-62706E023703}">
                      <ahyp:hlinkClr xmlns:ahyp="http://schemas.microsoft.com/office/drawing/2018/hyperlinkcolor" val="tx"/>
                    </a:ext>
                  </a:extLst>
                </a:hlinkClick>
              </a:rPr>
              <a:t>fabry@savs.cz</a:t>
            </a:r>
            <a:r>
              <a:rPr lang="cs-CZ" dirty="0">
                <a:solidFill>
                  <a:schemeClr val="bg1">
                    <a:lumMod val="75000"/>
                  </a:schemeClr>
                </a:solidFill>
              </a:rPr>
              <a:t>            </a:t>
            </a:r>
            <a:r>
              <a:rPr lang="cs-CZ" dirty="0">
                <a:solidFill>
                  <a:schemeClr val="bg1">
                    <a:lumMod val="75000"/>
                  </a:schemeClr>
                </a:solidFill>
                <a:hlinkClick r:id="rId3">
                  <a:extLst>
                    <a:ext uri="{A12FA001-AC4F-418D-AE19-62706E023703}">
                      <ahyp:hlinkClr xmlns:ahyp="http://schemas.microsoft.com/office/drawing/2018/hyperlinkcolor" val="tx"/>
                    </a:ext>
                  </a:extLst>
                </a:hlinkClick>
              </a:rPr>
              <a:t>www.janfabry.cz</a:t>
            </a:r>
            <a:endParaRPr lang="cs-CZ" dirty="0">
              <a:solidFill>
                <a:schemeClr val="bg1">
                  <a:lumMod val="75000"/>
                </a:schemeClr>
              </a:solidFill>
            </a:endParaRPr>
          </a:p>
        </p:txBody>
      </p:sp>
      <p:pic>
        <p:nvPicPr>
          <p:cNvPr id="6" name="Obrázek 5">
            <a:extLst>
              <a:ext uri="{FF2B5EF4-FFF2-40B4-BE49-F238E27FC236}">
                <a16:creationId xmlns:a16="http://schemas.microsoft.com/office/drawing/2014/main" id="{1D9D2492-8F6F-4D2F-93F8-65433CCA5096}"/>
              </a:ext>
            </a:extLst>
          </p:cNvPr>
          <p:cNvPicPr>
            <a:picLocks noChangeAspect="1"/>
          </p:cNvPicPr>
          <p:nvPr/>
        </p:nvPicPr>
        <p:blipFill>
          <a:blip r:embed="rId4"/>
          <a:stretch>
            <a:fillRect/>
          </a:stretch>
        </p:blipFill>
        <p:spPr>
          <a:xfrm>
            <a:off x="4077060" y="5155545"/>
            <a:ext cx="237765" cy="237765"/>
          </a:xfrm>
          <a:prstGeom prst="rect">
            <a:avLst/>
          </a:prstGeom>
        </p:spPr>
      </p:pic>
      <p:pic>
        <p:nvPicPr>
          <p:cNvPr id="7" name="Obrázek 100" descr="Obrázek 100">
            <a:extLst>
              <a:ext uri="{FF2B5EF4-FFF2-40B4-BE49-F238E27FC236}">
                <a16:creationId xmlns:a16="http://schemas.microsoft.com/office/drawing/2014/main" id="{9D655C4A-109F-498D-A99A-2DF6D476D1C0}"/>
              </a:ext>
            </a:extLst>
          </p:cNvPr>
          <p:cNvPicPr>
            <a:picLocks noChangeAspect="1"/>
          </p:cNvPicPr>
          <p:nvPr/>
        </p:nvPicPr>
        <p:blipFill>
          <a:blip r:embed="rId5"/>
          <a:stretch>
            <a:fillRect/>
          </a:stretch>
        </p:blipFill>
        <p:spPr>
          <a:xfrm>
            <a:off x="6209938" y="5155545"/>
            <a:ext cx="237764" cy="237765"/>
          </a:xfrm>
          <a:prstGeom prst="rect">
            <a:avLst/>
          </a:prstGeom>
          <a:ln w="12700" cap="flat">
            <a:noFill/>
            <a:miter lim="400000"/>
          </a:ln>
          <a:effectLst/>
        </p:spPr>
      </p:pic>
    </p:spTree>
    <p:extLst>
      <p:ext uri="{BB962C8B-B14F-4D97-AF65-F5344CB8AC3E}">
        <p14:creationId xmlns:p14="http://schemas.microsoft.com/office/powerpoint/2010/main" val="1525210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17</a:t>
            </a:fld>
            <a:endParaRPr lang="en-US"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Linear Programming</a:t>
            </a:r>
          </a:p>
          <a:p>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Optimal solution</a:t>
            </a:r>
          </a:p>
          <a:p>
            <a:pPr lvl="1">
              <a:lnSpc>
                <a:spcPct val="110000"/>
              </a:lnSpc>
            </a:pPr>
            <a:r>
              <a:rPr lang="en-US" dirty="0"/>
              <a:t>Decision variables</a:t>
            </a:r>
          </a:p>
          <a:p>
            <a:pPr lvl="1">
              <a:lnSpc>
                <a:spcPct val="110000"/>
              </a:lnSpc>
            </a:pPr>
            <a:endParaRPr lang="en-US" dirty="0"/>
          </a:p>
          <a:p>
            <a:pPr lvl="1">
              <a:lnSpc>
                <a:spcPct val="110000"/>
              </a:lnSpc>
            </a:pPr>
            <a:endParaRPr lang="en-US" dirty="0"/>
          </a:p>
          <a:p>
            <a:pPr lvl="1">
              <a:lnSpc>
                <a:spcPct val="110000"/>
              </a:lnSpc>
            </a:pPr>
            <a:endParaRPr lang="en-US" dirty="0"/>
          </a:p>
          <a:p>
            <a:pPr lvl="1">
              <a:lnSpc>
                <a:spcPct val="110000"/>
              </a:lnSpc>
            </a:pPr>
            <a:r>
              <a:rPr lang="en-US" dirty="0"/>
              <a:t>Objective value</a:t>
            </a:r>
          </a:p>
          <a:p>
            <a:pPr lvl="1">
              <a:lnSpc>
                <a:spcPct val="110000"/>
              </a:lnSpc>
            </a:pPr>
            <a:endParaRPr lang="en-US" dirty="0"/>
          </a:p>
          <a:p>
            <a:pPr lvl="1">
              <a:lnSpc>
                <a:spcPct val="110000"/>
              </a:lnSpc>
            </a:pPr>
            <a:endParaRPr lang="en-US" dirty="0"/>
          </a:p>
          <a:p>
            <a:pPr lvl="1">
              <a:lnSpc>
                <a:spcPct val="110000"/>
              </a:lnSpc>
            </a:pPr>
            <a:r>
              <a:rPr lang="en-US" dirty="0"/>
              <a:t>Slack/surplus variables</a:t>
            </a:r>
          </a:p>
          <a:p>
            <a:pPr marL="285750" lvl="0" indent="-285750">
              <a:lnSpc>
                <a:spcPct val="110000"/>
              </a:lnSpc>
              <a:buFont typeface="Wingdings" panose="05000000000000000000" pitchFamily="2" charset="2"/>
              <a:buChar char="§"/>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Production Planning Problem </a:t>
            </a:r>
          </a:p>
        </p:txBody>
      </p:sp>
      <mc:AlternateContent xmlns:mc="http://schemas.openxmlformats.org/markup-compatibility/2006" xmlns:a14="http://schemas.microsoft.com/office/drawing/2010/main">
        <mc:Choice Requires="a14">
          <p:sp>
            <p:nvSpPr>
              <p:cNvPr id="23" name="TextovéPole 22">
                <a:extLst>
                  <a:ext uri="{FF2B5EF4-FFF2-40B4-BE49-F238E27FC236}">
                    <a16:creationId xmlns:a16="http://schemas.microsoft.com/office/drawing/2014/main" id="{0A283509-6EF5-434D-B092-F714D2D849F7}"/>
                  </a:ext>
                </a:extLst>
              </p:cNvPr>
              <p:cNvSpPr txBox="1"/>
              <p:nvPr/>
            </p:nvSpPr>
            <p:spPr>
              <a:xfrm>
                <a:off x="1388920" y="2413242"/>
                <a:ext cx="1181927" cy="584775"/>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sz="1900" i="1" smtClean="0">
                              <a:latin typeface="Cambria Math" panose="02040503050406030204" pitchFamily="18" charset="0"/>
                            </a:rPr>
                          </m:ctrlPr>
                        </m:sSubPr>
                        <m:e>
                          <m:r>
                            <a:rPr lang="en-US" sz="1900" b="0" i="1" smtClean="0">
                              <a:latin typeface="Cambria Math" panose="02040503050406030204" pitchFamily="18" charset="0"/>
                            </a:rPr>
                            <m:t>𝑥</m:t>
                          </m:r>
                        </m:e>
                        <m:sub>
                          <m:r>
                            <a:rPr lang="en-US" sz="1900" b="0" i="1" smtClean="0">
                              <a:latin typeface="Cambria Math" panose="02040503050406030204" pitchFamily="18" charset="0"/>
                            </a:rPr>
                            <m:t>1</m:t>
                          </m:r>
                        </m:sub>
                      </m:sSub>
                      <m:r>
                        <a:rPr lang="en-US" sz="1900" b="0" i="1" smtClean="0">
                          <a:latin typeface="Cambria Math" panose="02040503050406030204" pitchFamily="18" charset="0"/>
                        </a:rPr>
                        <m:t>=1000</m:t>
                      </m:r>
                    </m:oMath>
                  </m:oMathPara>
                </a14:m>
                <a:endParaRPr lang="en-US" sz="1900" b="0" dirty="0"/>
              </a:p>
              <a:p>
                <a:pPr/>
                <a14:m>
                  <m:oMathPara xmlns:m="http://schemas.openxmlformats.org/officeDocument/2006/math">
                    <m:oMathParaPr>
                      <m:jc m:val="left"/>
                    </m:oMathParaPr>
                    <m:oMath xmlns:m="http://schemas.openxmlformats.org/officeDocument/2006/math">
                      <m:sSub>
                        <m:sSubPr>
                          <m:ctrlPr>
                            <a:rPr lang="en-US" sz="1900" i="1" smtClean="0">
                              <a:latin typeface="Cambria Math" panose="02040503050406030204" pitchFamily="18" charset="0"/>
                            </a:rPr>
                          </m:ctrlPr>
                        </m:sSubPr>
                        <m:e>
                          <m:r>
                            <a:rPr lang="en-US" sz="1900" i="1" smtClean="0">
                              <a:latin typeface="Cambria Math" panose="02040503050406030204" pitchFamily="18" charset="0"/>
                            </a:rPr>
                            <m:t>𝑥</m:t>
                          </m:r>
                        </m:e>
                        <m:sub>
                          <m:r>
                            <a:rPr lang="en-US" sz="1900" b="0" i="1" smtClean="0">
                              <a:latin typeface="Cambria Math" panose="02040503050406030204" pitchFamily="18" charset="0"/>
                            </a:rPr>
                            <m:t>2</m:t>
                          </m:r>
                        </m:sub>
                      </m:sSub>
                      <m:r>
                        <a:rPr lang="en-US" sz="1900" i="1" smtClean="0">
                          <a:latin typeface="Cambria Math" panose="02040503050406030204" pitchFamily="18" charset="0"/>
                        </a:rPr>
                        <m:t>=</m:t>
                      </m:r>
                      <m:r>
                        <a:rPr lang="en-US" sz="1900" b="0" i="1" smtClean="0">
                          <a:latin typeface="Cambria Math" panose="02040503050406030204" pitchFamily="18" charset="0"/>
                        </a:rPr>
                        <m:t>2</m:t>
                      </m:r>
                      <m:r>
                        <a:rPr lang="en-US" sz="1900" i="1" smtClean="0">
                          <a:latin typeface="Cambria Math" panose="02040503050406030204" pitchFamily="18" charset="0"/>
                        </a:rPr>
                        <m:t>000</m:t>
                      </m:r>
                    </m:oMath>
                  </m:oMathPara>
                </a14:m>
                <a:endParaRPr lang="en-US" sz="1900" dirty="0"/>
              </a:p>
            </p:txBody>
          </p:sp>
        </mc:Choice>
        <mc:Fallback xmlns="">
          <p:sp>
            <p:nvSpPr>
              <p:cNvPr id="23" name="TextovéPole 22">
                <a:extLst>
                  <a:ext uri="{FF2B5EF4-FFF2-40B4-BE49-F238E27FC236}">
                    <a16:creationId xmlns:a16="http://schemas.microsoft.com/office/drawing/2014/main" id="{0A283509-6EF5-434D-B092-F714D2D849F7}"/>
                  </a:ext>
                </a:extLst>
              </p:cNvPr>
              <p:cNvSpPr txBox="1">
                <a:spLocks noRot="1" noChangeAspect="1" noMove="1" noResize="1" noEditPoints="1" noAdjustHandles="1" noChangeArrowheads="1" noChangeShapeType="1" noTextEdit="1"/>
              </p:cNvSpPr>
              <p:nvPr/>
            </p:nvSpPr>
            <p:spPr>
              <a:xfrm>
                <a:off x="1388920" y="2413242"/>
                <a:ext cx="1181927" cy="584775"/>
              </a:xfrm>
              <a:prstGeom prst="rect">
                <a:avLst/>
              </a:prstGeom>
              <a:blipFill>
                <a:blip r:embed="rId2"/>
                <a:stretch>
                  <a:fillRect l="-5155" b="-625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4" name="TextovéPole 23">
                <a:extLst>
                  <a:ext uri="{FF2B5EF4-FFF2-40B4-BE49-F238E27FC236}">
                    <a16:creationId xmlns:a16="http://schemas.microsoft.com/office/drawing/2014/main" id="{54CA4D6F-839B-4230-A6DA-6597F8084BE8}"/>
                  </a:ext>
                </a:extLst>
              </p:cNvPr>
              <p:cNvSpPr txBox="1"/>
              <p:nvPr/>
            </p:nvSpPr>
            <p:spPr>
              <a:xfrm>
                <a:off x="1388920" y="3754909"/>
                <a:ext cx="1569469" cy="2923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900" i="1" smtClean="0">
                              <a:latin typeface="Cambria Math" panose="02040503050406030204" pitchFamily="18" charset="0"/>
                            </a:rPr>
                          </m:ctrlPr>
                        </m:sSubPr>
                        <m:e>
                          <m:r>
                            <a:rPr lang="en-US" sz="1900" b="0" i="1" smtClean="0">
                              <a:latin typeface="Cambria Math" panose="02040503050406030204" pitchFamily="18" charset="0"/>
                            </a:rPr>
                            <m:t>𝑧</m:t>
                          </m:r>
                        </m:e>
                        <m:sub>
                          <m:r>
                            <a:rPr lang="en-US" sz="1900" b="0" i="1" smtClean="0">
                              <a:latin typeface="Cambria Math" panose="02040503050406030204" pitchFamily="18" charset="0"/>
                            </a:rPr>
                            <m:t>0</m:t>
                          </m:r>
                        </m:sub>
                      </m:sSub>
                      <m:r>
                        <a:rPr lang="en-US" sz="1900" i="1" smtClean="0">
                          <a:latin typeface="Cambria Math" panose="02040503050406030204" pitchFamily="18" charset="0"/>
                        </a:rPr>
                        <m:t>=</m:t>
                      </m:r>
                      <m:r>
                        <a:rPr lang="en-US" sz="1900" b="0" i="1" smtClean="0">
                          <a:latin typeface="Cambria Math" panose="02040503050406030204" pitchFamily="18" charset="0"/>
                        </a:rPr>
                        <m:t>1550000</m:t>
                      </m:r>
                    </m:oMath>
                  </m:oMathPara>
                </a14:m>
                <a:endParaRPr lang="en-US" sz="1900" dirty="0"/>
              </a:p>
            </p:txBody>
          </p:sp>
        </mc:Choice>
        <mc:Fallback xmlns="">
          <p:sp>
            <p:nvSpPr>
              <p:cNvPr id="24" name="TextovéPole 23">
                <a:extLst>
                  <a:ext uri="{FF2B5EF4-FFF2-40B4-BE49-F238E27FC236}">
                    <a16:creationId xmlns:a16="http://schemas.microsoft.com/office/drawing/2014/main" id="{54CA4D6F-839B-4230-A6DA-6597F8084BE8}"/>
                  </a:ext>
                </a:extLst>
              </p:cNvPr>
              <p:cNvSpPr txBox="1">
                <a:spLocks noRot="1" noChangeAspect="1" noMove="1" noResize="1" noEditPoints="1" noAdjustHandles="1" noChangeArrowheads="1" noChangeShapeType="1" noTextEdit="1"/>
              </p:cNvSpPr>
              <p:nvPr/>
            </p:nvSpPr>
            <p:spPr>
              <a:xfrm>
                <a:off x="1388920" y="3754909"/>
                <a:ext cx="1569469" cy="292388"/>
              </a:xfrm>
              <a:prstGeom prst="rect">
                <a:avLst/>
              </a:prstGeom>
              <a:blipFill>
                <a:blip r:embed="rId3"/>
                <a:stretch>
                  <a:fillRect l="-778" r="-2724" b="-1250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5" name="TextovéPole 24">
                <a:extLst>
                  <a:ext uri="{FF2B5EF4-FFF2-40B4-BE49-F238E27FC236}">
                    <a16:creationId xmlns:a16="http://schemas.microsoft.com/office/drawing/2014/main" id="{17AC7E37-CA6E-4BE2-ACF2-1CE30D6E3E54}"/>
                  </a:ext>
                </a:extLst>
              </p:cNvPr>
              <p:cNvSpPr txBox="1"/>
              <p:nvPr/>
            </p:nvSpPr>
            <p:spPr>
              <a:xfrm>
                <a:off x="1388920" y="4745897"/>
                <a:ext cx="1181927" cy="877163"/>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sz="1900" i="1" smtClean="0">
                              <a:latin typeface="Cambria Math" panose="02040503050406030204" pitchFamily="18" charset="0"/>
                            </a:rPr>
                          </m:ctrlPr>
                        </m:sSubPr>
                        <m:e>
                          <m:r>
                            <a:rPr lang="en-US" sz="1900" b="0" i="1" smtClean="0">
                              <a:latin typeface="Cambria Math" panose="02040503050406030204" pitchFamily="18" charset="0"/>
                            </a:rPr>
                            <m:t>𝑥</m:t>
                          </m:r>
                        </m:e>
                        <m:sub>
                          <m:r>
                            <a:rPr lang="en-US" sz="1900" b="0" i="1" smtClean="0">
                              <a:latin typeface="Cambria Math" panose="02040503050406030204" pitchFamily="18" charset="0"/>
                            </a:rPr>
                            <m:t>3</m:t>
                          </m:r>
                        </m:sub>
                      </m:sSub>
                      <m:r>
                        <a:rPr lang="en-US" sz="1900" b="0" i="1" smtClean="0">
                          <a:latin typeface="Cambria Math" panose="02040503050406030204" pitchFamily="18" charset="0"/>
                        </a:rPr>
                        <m:t>=0</m:t>
                      </m:r>
                    </m:oMath>
                  </m:oMathPara>
                </a14:m>
                <a:endParaRPr lang="en-US" sz="1900" b="0" dirty="0"/>
              </a:p>
              <a:p>
                <a:pPr/>
                <a14:m>
                  <m:oMathPara xmlns:m="http://schemas.openxmlformats.org/officeDocument/2006/math">
                    <m:oMathParaPr>
                      <m:jc m:val="left"/>
                    </m:oMathParaPr>
                    <m:oMath xmlns:m="http://schemas.openxmlformats.org/officeDocument/2006/math">
                      <m:sSub>
                        <m:sSubPr>
                          <m:ctrlPr>
                            <a:rPr lang="en-US" sz="1900" i="1">
                              <a:latin typeface="Cambria Math" panose="02040503050406030204" pitchFamily="18" charset="0"/>
                            </a:rPr>
                          </m:ctrlPr>
                        </m:sSubPr>
                        <m:e>
                          <m:r>
                            <a:rPr lang="en-US" sz="1900" i="1">
                              <a:latin typeface="Cambria Math" panose="02040503050406030204" pitchFamily="18" charset="0"/>
                            </a:rPr>
                            <m:t>𝑥</m:t>
                          </m:r>
                        </m:e>
                        <m:sub>
                          <m:r>
                            <a:rPr lang="en-US" sz="1900" b="0" i="1" smtClean="0">
                              <a:latin typeface="Cambria Math" panose="02040503050406030204" pitchFamily="18" charset="0"/>
                            </a:rPr>
                            <m:t>4</m:t>
                          </m:r>
                        </m:sub>
                      </m:sSub>
                      <m:r>
                        <a:rPr lang="en-US" sz="1900" i="1">
                          <a:latin typeface="Cambria Math" panose="02040503050406030204" pitchFamily="18" charset="0"/>
                        </a:rPr>
                        <m:t>=0</m:t>
                      </m:r>
                    </m:oMath>
                  </m:oMathPara>
                </a14:m>
                <a:endParaRPr lang="en-US" sz="1900" dirty="0"/>
              </a:p>
              <a:p>
                <a:pPr/>
                <a14:m>
                  <m:oMathPara xmlns:m="http://schemas.openxmlformats.org/officeDocument/2006/math">
                    <m:oMathParaPr>
                      <m:jc m:val="left"/>
                    </m:oMathParaPr>
                    <m:oMath xmlns:m="http://schemas.openxmlformats.org/officeDocument/2006/math">
                      <m:sSub>
                        <m:sSubPr>
                          <m:ctrlPr>
                            <a:rPr lang="en-US" sz="1900" i="1">
                              <a:latin typeface="Cambria Math" panose="02040503050406030204" pitchFamily="18" charset="0"/>
                            </a:rPr>
                          </m:ctrlPr>
                        </m:sSubPr>
                        <m:e>
                          <m:r>
                            <a:rPr lang="en-US" sz="1900" i="1">
                              <a:latin typeface="Cambria Math" panose="02040503050406030204" pitchFamily="18" charset="0"/>
                            </a:rPr>
                            <m:t>𝑥</m:t>
                          </m:r>
                        </m:e>
                        <m:sub>
                          <m:r>
                            <a:rPr lang="en-US" sz="1900" b="0" i="1" smtClean="0">
                              <a:latin typeface="Cambria Math" panose="02040503050406030204" pitchFamily="18" charset="0"/>
                            </a:rPr>
                            <m:t>5</m:t>
                          </m:r>
                        </m:sub>
                      </m:sSub>
                      <m:r>
                        <a:rPr lang="en-US" sz="1900" i="1">
                          <a:latin typeface="Cambria Math" panose="02040503050406030204" pitchFamily="18" charset="0"/>
                        </a:rPr>
                        <m:t>=</m:t>
                      </m:r>
                      <m:r>
                        <a:rPr lang="en-US" sz="1900" b="0" i="1" smtClean="0">
                          <a:latin typeface="Cambria Math" panose="02040503050406030204" pitchFamily="18" charset="0"/>
                        </a:rPr>
                        <m:t>100</m:t>
                      </m:r>
                      <m:r>
                        <a:rPr lang="en-US" sz="1900" i="1">
                          <a:latin typeface="Cambria Math" panose="02040503050406030204" pitchFamily="18" charset="0"/>
                        </a:rPr>
                        <m:t>0</m:t>
                      </m:r>
                    </m:oMath>
                  </m:oMathPara>
                </a14:m>
                <a:endParaRPr lang="en-US" sz="1900" dirty="0"/>
              </a:p>
            </p:txBody>
          </p:sp>
        </mc:Choice>
        <mc:Fallback xmlns="">
          <p:sp>
            <p:nvSpPr>
              <p:cNvPr id="25" name="TextovéPole 24">
                <a:extLst>
                  <a:ext uri="{FF2B5EF4-FFF2-40B4-BE49-F238E27FC236}">
                    <a16:creationId xmlns:a16="http://schemas.microsoft.com/office/drawing/2014/main" id="{17AC7E37-CA6E-4BE2-ACF2-1CE30D6E3E54}"/>
                  </a:ext>
                </a:extLst>
              </p:cNvPr>
              <p:cNvSpPr txBox="1">
                <a:spLocks noRot="1" noChangeAspect="1" noMove="1" noResize="1" noEditPoints="1" noAdjustHandles="1" noChangeArrowheads="1" noChangeShapeType="1" noTextEdit="1"/>
              </p:cNvSpPr>
              <p:nvPr/>
            </p:nvSpPr>
            <p:spPr>
              <a:xfrm>
                <a:off x="1388920" y="4745897"/>
                <a:ext cx="1181927" cy="877163"/>
              </a:xfrm>
              <a:prstGeom prst="rect">
                <a:avLst/>
              </a:prstGeom>
              <a:blipFill>
                <a:blip r:embed="rId4"/>
                <a:stretch>
                  <a:fillRect l="-5155" b="-4895"/>
                </a:stretch>
              </a:blipFill>
            </p:spPr>
            <p:txBody>
              <a:bodyPr/>
              <a:lstStyle/>
              <a:p>
                <a:r>
                  <a:rPr lang="cs-CZ">
                    <a:noFill/>
                  </a:rPr>
                  <a:t> </a:t>
                </a:r>
              </a:p>
            </p:txBody>
          </p:sp>
        </mc:Fallback>
      </mc:AlternateContent>
    </p:spTree>
    <p:extLst>
      <p:ext uri="{BB962C8B-B14F-4D97-AF65-F5344CB8AC3E}">
        <p14:creationId xmlns:p14="http://schemas.microsoft.com/office/powerpoint/2010/main" val="1496074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18</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Linear Programming</a:t>
            </a:r>
          </a:p>
          <a:p>
            <a:endParaRPr lang="en-US"/>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Input</a:t>
            </a:r>
          </a:p>
          <a:p>
            <a:pPr lvl="1">
              <a:lnSpc>
                <a:spcPct val="110000"/>
              </a:lnSpc>
            </a:pPr>
            <a:r>
              <a:rPr lang="en-US"/>
              <a:t>chemicals,</a:t>
            </a:r>
            <a:endParaRPr lang="en-US" dirty="0"/>
          </a:p>
          <a:p>
            <a:pPr lvl="1">
              <a:lnSpc>
                <a:spcPct val="110000"/>
              </a:lnSpc>
            </a:pPr>
            <a:r>
              <a:rPr lang="en-US"/>
              <a:t>metal alloys,</a:t>
            </a:r>
            <a:endParaRPr lang="en-US" dirty="0"/>
          </a:p>
          <a:p>
            <a:pPr lvl="1">
              <a:lnSpc>
                <a:spcPct val="110000"/>
              </a:lnSpc>
            </a:pPr>
            <a:r>
              <a:rPr lang="en-US"/>
              <a:t>crude oil,</a:t>
            </a:r>
            <a:endParaRPr lang="en-US" dirty="0"/>
          </a:p>
          <a:p>
            <a:pPr lvl="1">
              <a:lnSpc>
                <a:spcPct val="110000"/>
              </a:lnSpc>
            </a:pPr>
            <a:r>
              <a:rPr lang="en-US"/>
              <a:t>livestock feeds,</a:t>
            </a:r>
            <a:endParaRPr lang="en-US" dirty="0"/>
          </a:p>
          <a:p>
            <a:pPr lvl="1">
              <a:lnSpc>
                <a:spcPct val="110000"/>
              </a:lnSpc>
            </a:pPr>
            <a:r>
              <a:rPr lang="en-US" dirty="0"/>
              <a:t>foodstuffs.</a:t>
            </a:r>
          </a:p>
          <a:p>
            <a:pPr marL="285750" indent="-285750">
              <a:lnSpc>
                <a:spcPct val="110000"/>
              </a:lnSpc>
              <a:buFont typeface="Wingdings" panose="05000000000000000000" pitchFamily="2" charset="2"/>
              <a:buChar char="§"/>
            </a:pPr>
            <a:r>
              <a:rPr lang="en-US" b="1" dirty="0"/>
              <a:t>Output requirements and/or objective</a:t>
            </a:r>
          </a:p>
          <a:p>
            <a:pPr lvl="1">
              <a:lnSpc>
                <a:spcPct val="110000"/>
              </a:lnSpc>
            </a:pPr>
            <a:r>
              <a:rPr lang="en-US"/>
              <a:t>quality,</a:t>
            </a:r>
            <a:endParaRPr lang="en-US" dirty="0"/>
          </a:p>
          <a:p>
            <a:pPr lvl="1">
              <a:lnSpc>
                <a:spcPct val="110000"/>
              </a:lnSpc>
            </a:pPr>
            <a:r>
              <a:rPr lang="en-US"/>
              <a:t>quantity,</a:t>
            </a:r>
            <a:endParaRPr lang="en-US" dirty="0"/>
          </a:p>
          <a:p>
            <a:pPr lvl="1">
              <a:lnSpc>
                <a:spcPct val="110000"/>
              </a:lnSpc>
            </a:pPr>
            <a:r>
              <a:rPr lang="en-US" dirty="0"/>
              <a:t>cost.</a:t>
            </a:r>
          </a:p>
          <a:p>
            <a:pPr marL="285750" indent="-285750">
              <a:lnSpc>
                <a:spcPct val="110000"/>
              </a:lnSpc>
              <a:buFont typeface="Wingdings" panose="05000000000000000000" pitchFamily="2" charset="2"/>
              <a:buChar char="§"/>
            </a:pPr>
            <a:r>
              <a:rPr lang="en-US" b="1" dirty="0"/>
              <a:t>Decision variables</a:t>
            </a:r>
          </a:p>
          <a:p>
            <a:pPr lvl="1">
              <a:lnSpc>
                <a:spcPct val="110000"/>
              </a:lnSpc>
            </a:pPr>
            <a:r>
              <a:rPr lang="en-US" dirty="0"/>
              <a:t>amount of ingredients used in the final blend.</a:t>
            </a:r>
          </a:p>
          <a:p>
            <a:pPr lvl="1">
              <a:lnSpc>
                <a:spcPct val="110000"/>
              </a:lnSpc>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Blending Problem </a:t>
            </a:r>
          </a:p>
        </p:txBody>
      </p:sp>
    </p:spTree>
    <p:extLst>
      <p:ext uri="{BB962C8B-B14F-4D97-AF65-F5344CB8AC3E}">
        <p14:creationId xmlns:p14="http://schemas.microsoft.com/office/powerpoint/2010/main" val="2583572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19</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Linear Programming</a:t>
            </a:r>
          </a:p>
          <a:p>
            <a:endParaRPr lang="en-US"/>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9" y="1647546"/>
            <a:ext cx="11000970" cy="3773488"/>
          </a:xfrm>
        </p:spPr>
        <p:txBody>
          <a:bodyPr>
            <a:noAutofit/>
          </a:bodyPr>
          <a:lstStyle/>
          <a:p>
            <a:pPr marL="285750" lvl="0" indent="-285750">
              <a:lnSpc>
                <a:spcPct val="110000"/>
              </a:lnSpc>
              <a:buFont typeface="Wingdings" panose="05000000000000000000" pitchFamily="2" charset="2"/>
              <a:buChar char="§"/>
            </a:pPr>
            <a:r>
              <a:rPr lang="en-US" b="1" dirty="0"/>
              <a:t>Example</a:t>
            </a:r>
          </a:p>
          <a:p>
            <a:pPr lvl="1">
              <a:lnSpc>
                <a:spcPct val="110000"/>
              </a:lnSpc>
            </a:pPr>
            <a:r>
              <a:rPr lang="en-US" dirty="0"/>
              <a:t>Design the </a:t>
            </a:r>
            <a:r>
              <a:rPr lang="en-US" dirty="0">
                <a:solidFill>
                  <a:srgbClr val="4BA82E"/>
                </a:solidFill>
              </a:rPr>
              <a:t>optimal composition of nutritive mix </a:t>
            </a:r>
            <a:r>
              <a:rPr lang="en-US" dirty="0"/>
              <a:t>that will contain at least 100 units of </a:t>
            </a:r>
            <a:r>
              <a:rPr lang="en-US" dirty="0">
                <a:solidFill>
                  <a:srgbClr val="4BA82E"/>
                </a:solidFill>
              </a:rPr>
              <a:t>proteins</a:t>
            </a:r>
            <a:r>
              <a:rPr lang="en-US" dirty="0"/>
              <a:t>, at least 300 units of </a:t>
            </a:r>
            <a:r>
              <a:rPr lang="en-US" dirty="0">
                <a:solidFill>
                  <a:srgbClr val="4BA82E"/>
                </a:solidFill>
              </a:rPr>
              <a:t>starch</a:t>
            </a:r>
            <a:r>
              <a:rPr lang="en-US" dirty="0"/>
              <a:t> and will </a:t>
            </a:r>
            <a:r>
              <a:rPr lang="en-US" dirty="0">
                <a:solidFill>
                  <a:srgbClr val="4BA82E"/>
                </a:solidFill>
              </a:rPr>
              <a:t>weight</a:t>
            </a:r>
            <a:r>
              <a:rPr lang="en-US" dirty="0"/>
              <a:t> at least 200 kg with </a:t>
            </a:r>
            <a:r>
              <a:rPr lang="en-US" dirty="0">
                <a:solidFill>
                  <a:srgbClr val="4BA82E"/>
                </a:solidFill>
              </a:rPr>
              <a:t>minimum</a:t>
            </a:r>
            <a:r>
              <a:rPr lang="en-US" dirty="0"/>
              <a:t> </a:t>
            </a:r>
            <a:r>
              <a:rPr lang="en-US" dirty="0">
                <a:solidFill>
                  <a:srgbClr val="4BA82E"/>
                </a:solidFill>
              </a:rPr>
              <a:t>purchasing</a:t>
            </a:r>
            <a:r>
              <a:rPr lang="en-US" dirty="0"/>
              <a:t> </a:t>
            </a:r>
            <a:r>
              <a:rPr lang="en-US" dirty="0">
                <a:solidFill>
                  <a:srgbClr val="4BA82E"/>
                </a:solidFill>
              </a:rPr>
              <a:t>costs</a:t>
            </a:r>
            <a:r>
              <a:rPr lang="en-US" dirty="0"/>
              <a:t>.</a:t>
            </a:r>
          </a:p>
          <a:p>
            <a:pPr lvl="1">
              <a:lnSpc>
                <a:spcPct val="110000"/>
              </a:lnSpc>
            </a:pPr>
            <a:r>
              <a:rPr lang="en-US" dirty="0"/>
              <a:t>In following table, there are given contents of proteins and starch in 1kg of each nutritive feed and prices for 1 kg of feed. </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Blending Problem </a:t>
            </a:r>
          </a:p>
        </p:txBody>
      </p:sp>
      <p:graphicFrame>
        <p:nvGraphicFramePr>
          <p:cNvPr id="7" name="Tabulka 6">
            <a:extLst>
              <a:ext uri="{FF2B5EF4-FFF2-40B4-BE49-F238E27FC236}">
                <a16:creationId xmlns:a16="http://schemas.microsoft.com/office/drawing/2014/main" id="{5BFA07A4-58F0-4093-A04E-061139DB6959}"/>
              </a:ext>
            </a:extLst>
          </p:cNvPr>
          <p:cNvGraphicFramePr>
            <a:graphicFrameLocks noGrp="1"/>
          </p:cNvGraphicFramePr>
          <p:nvPr>
            <p:extLst>
              <p:ext uri="{D42A27DB-BD31-4B8C-83A1-F6EECF244321}">
                <p14:modId xmlns:p14="http://schemas.microsoft.com/office/powerpoint/2010/main" val="3614062354"/>
              </p:ext>
            </p:extLst>
          </p:nvPr>
        </p:nvGraphicFramePr>
        <p:xfrm>
          <a:off x="1346296" y="3805426"/>
          <a:ext cx="6217920" cy="1368001"/>
        </p:xfrm>
        <a:graphic>
          <a:graphicData uri="http://schemas.openxmlformats.org/drawingml/2006/table">
            <a:tbl>
              <a:tblPr/>
              <a:tblGrid>
                <a:gridCol w="1917117">
                  <a:extLst>
                    <a:ext uri="{9D8B030D-6E8A-4147-A177-3AD203B41FA5}">
                      <a16:colId xmlns:a16="http://schemas.microsoft.com/office/drawing/2014/main" val="3339392912"/>
                    </a:ext>
                  </a:extLst>
                </a:gridCol>
                <a:gridCol w="1103695">
                  <a:extLst>
                    <a:ext uri="{9D8B030D-6E8A-4147-A177-3AD203B41FA5}">
                      <a16:colId xmlns:a16="http://schemas.microsoft.com/office/drawing/2014/main" val="2728317616"/>
                    </a:ext>
                  </a:extLst>
                </a:gridCol>
                <a:gridCol w="1105335">
                  <a:extLst>
                    <a:ext uri="{9D8B030D-6E8A-4147-A177-3AD203B41FA5}">
                      <a16:colId xmlns:a16="http://schemas.microsoft.com/office/drawing/2014/main" val="201980615"/>
                    </a:ext>
                  </a:extLst>
                </a:gridCol>
                <a:gridCol w="1045477">
                  <a:extLst>
                    <a:ext uri="{9D8B030D-6E8A-4147-A177-3AD203B41FA5}">
                      <a16:colId xmlns:a16="http://schemas.microsoft.com/office/drawing/2014/main" val="3011783154"/>
                    </a:ext>
                  </a:extLst>
                </a:gridCol>
                <a:gridCol w="1046296">
                  <a:extLst>
                    <a:ext uri="{9D8B030D-6E8A-4147-A177-3AD203B41FA5}">
                      <a16:colId xmlns:a16="http://schemas.microsoft.com/office/drawing/2014/main" val="2138450867"/>
                    </a:ext>
                  </a:extLst>
                </a:gridCol>
              </a:tblGrid>
              <a:tr h="412531">
                <a:tc>
                  <a:txBody>
                    <a:bodyPr/>
                    <a:lstStyle/>
                    <a:p>
                      <a:pPr algn="just">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Feed F</a:t>
                      </a:r>
                      <a:r>
                        <a:rPr lang="en-US" sz="1600" baseline="-25000" dirty="0">
                          <a:effectLst/>
                          <a:latin typeface="Arial" panose="020B0604020202020204" pitchFamily="34" charset="0"/>
                          <a:ea typeface="Times New Roman" panose="02020603050405020304" pitchFamily="18" charset="0"/>
                          <a:cs typeface="Arial" panose="020B0604020202020204" pitchFamily="34" charset="0"/>
                        </a:rPr>
                        <a:t>1</a:t>
                      </a:r>
                      <a:endParaRPr lang="cs-CZ" sz="1600" baseline="-25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Feed F</a:t>
                      </a:r>
                      <a:r>
                        <a:rPr lang="en-US" sz="1600" baseline="-25000" dirty="0">
                          <a:effectLst/>
                          <a:latin typeface="Arial" panose="020B0604020202020204" pitchFamily="34" charset="0"/>
                          <a:ea typeface="Times New Roman" panose="02020603050405020304" pitchFamily="18" charset="0"/>
                          <a:cs typeface="Arial" panose="020B0604020202020204" pitchFamily="34" charset="0"/>
                        </a:rPr>
                        <a:t>2</a:t>
                      </a:r>
                      <a:endParaRPr lang="cs-CZ" sz="1600" baseline="-25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Feed F</a:t>
                      </a:r>
                      <a:r>
                        <a:rPr lang="en-US" sz="1600" baseline="-25000" dirty="0">
                          <a:effectLst/>
                          <a:latin typeface="Arial" panose="020B0604020202020204" pitchFamily="34" charset="0"/>
                          <a:ea typeface="Times New Roman" panose="02020603050405020304" pitchFamily="18" charset="0"/>
                          <a:cs typeface="Arial" panose="020B0604020202020204" pitchFamily="34" charset="0"/>
                        </a:rPr>
                        <a:t>3</a:t>
                      </a:r>
                      <a:endParaRPr lang="cs-CZ" sz="1600" baseline="-25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Feed F</a:t>
                      </a:r>
                      <a:r>
                        <a:rPr lang="en-US" sz="1600" baseline="-25000" dirty="0">
                          <a:effectLst/>
                          <a:latin typeface="Arial" panose="020B0604020202020204" pitchFamily="34" charset="0"/>
                          <a:ea typeface="Times New Roman" panose="02020603050405020304" pitchFamily="18" charset="0"/>
                          <a:cs typeface="Arial" panose="020B0604020202020204" pitchFamily="34" charset="0"/>
                        </a:rPr>
                        <a:t>4</a:t>
                      </a:r>
                      <a:endParaRPr lang="cs-CZ" sz="1600" baseline="-25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8657476"/>
                  </a:ext>
                </a:extLst>
              </a:tr>
              <a:tr h="318490">
                <a:tc>
                  <a:txBody>
                    <a:bodyPr/>
                    <a:lstStyle/>
                    <a:p>
                      <a:pPr algn="just">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Proteins (units)</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0</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3</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2</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0553897"/>
                  </a:ext>
                </a:extLst>
              </a:tr>
              <a:tr h="318490">
                <a:tc>
                  <a:txBody>
                    <a:bodyPr/>
                    <a:lstStyle/>
                    <a:p>
                      <a:pPr algn="just">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Starch (units)</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2</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3</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0</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7300981"/>
                  </a:ext>
                </a:extLst>
              </a:tr>
              <a:tr h="318490">
                <a:tc>
                  <a:txBody>
                    <a:bodyPr/>
                    <a:lstStyle/>
                    <a:p>
                      <a:pPr algn="just">
                        <a:spcAft>
                          <a:spcPts val="0"/>
                        </a:spcAft>
                      </a:pPr>
                      <a:r>
                        <a:rPr lang="en-US" sz="1600">
                          <a:effectLst/>
                          <a:latin typeface="Arial" panose="020B0604020202020204" pitchFamily="34" charset="0"/>
                          <a:ea typeface="Times New Roman" panose="02020603050405020304" pitchFamily="18" charset="0"/>
                          <a:cs typeface="Arial" panose="020B0604020202020204" pitchFamily="34" charset="0"/>
                        </a:rPr>
                        <a:t>Price (CZK)</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20</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a:effectLst/>
                          <a:latin typeface="Arial" panose="020B0604020202020204" pitchFamily="34" charset="0"/>
                          <a:ea typeface="Times New Roman" panose="02020603050405020304" pitchFamily="18" charset="0"/>
                          <a:cs typeface="Arial" panose="020B0604020202020204" pitchFamily="34" charset="0"/>
                        </a:rPr>
                        <a:t>80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60</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30</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9393642"/>
                  </a:ext>
                </a:extLst>
              </a:tr>
            </a:tbl>
          </a:graphicData>
        </a:graphic>
      </p:graphicFrame>
      <p:sp>
        <p:nvSpPr>
          <p:cNvPr id="10" name="Obdélník 9">
            <a:extLst>
              <a:ext uri="{FF2B5EF4-FFF2-40B4-BE49-F238E27FC236}">
                <a16:creationId xmlns:a16="http://schemas.microsoft.com/office/drawing/2014/main" id="{EC232652-C4F8-4F3D-8A41-49DA7BE540C4}"/>
              </a:ext>
            </a:extLst>
          </p:cNvPr>
          <p:cNvSpPr/>
          <p:nvPr/>
        </p:nvSpPr>
        <p:spPr>
          <a:xfrm>
            <a:off x="1266783" y="3429000"/>
            <a:ext cx="5573449"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Tab. 1 – Content</a:t>
            </a:r>
            <a:r>
              <a:rPr lang="cs-CZ" sz="1400" b="1" dirty="0">
                <a:solidFill>
                  <a:schemeClr val="bg1">
                    <a:lumMod val="65000"/>
                  </a:schemeClr>
                </a:solidFill>
                <a:latin typeface="Arial" panose="020B0604020202020204" pitchFamily="34" charset="0"/>
                <a:cs typeface="Arial" panose="020B0604020202020204" pitchFamily="34" charset="0"/>
              </a:rPr>
              <a:t>s</a:t>
            </a:r>
            <a:r>
              <a:rPr lang="en-US" sz="1400" b="1" dirty="0">
                <a:solidFill>
                  <a:schemeClr val="bg1">
                    <a:lumMod val="65000"/>
                  </a:schemeClr>
                </a:solidFill>
                <a:latin typeface="Arial" panose="020B0604020202020204" pitchFamily="34" charset="0"/>
                <a:cs typeface="Arial" panose="020B0604020202020204" pitchFamily="34" charset="0"/>
              </a:rPr>
              <a:t> of proteins and starch in feeds, price of feeds</a:t>
            </a:r>
          </a:p>
        </p:txBody>
      </p:sp>
    </p:spTree>
    <p:extLst>
      <p:ext uri="{BB962C8B-B14F-4D97-AF65-F5344CB8AC3E}">
        <p14:creationId xmlns:p14="http://schemas.microsoft.com/office/powerpoint/2010/main" val="3454262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2</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Literature</a:t>
            </a:r>
          </a:p>
          <a:p>
            <a:endParaRPr lang="en-US"/>
          </a:p>
        </p:txBody>
      </p:sp>
      <p:sp>
        <p:nvSpPr>
          <p:cNvPr id="10" name="Zástupný text 3">
            <a:extLst>
              <a:ext uri="{FF2B5EF4-FFF2-40B4-BE49-F238E27FC236}">
                <a16:creationId xmlns:a16="http://schemas.microsoft.com/office/drawing/2014/main" id="{F73CCE14-3EB3-4DC6-89F5-4BB4F8BB9CAF}"/>
              </a:ext>
            </a:extLst>
          </p:cNvPr>
          <p:cNvSpPr>
            <a:spLocks noGrp="1"/>
          </p:cNvSpPr>
          <p:nvPr>
            <p:ph type="body" sz="half" idx="22"/>
          </p:nvPr>
        </p:nvSpPr>
        <p:spPr>
          <a:xfrm>
            <a:off x="438468" y="1246327"/>
            <a:ext cx="11491261" cy="4334666"/>
          </a:xfrm>
        </p:spPr>
        <p:txBody>
          <a:bodyPr>
            <a:noAutofit/>
          </a:bodyPr>
          <a:lstStyle/>
          <a:p>
            <a:r>
              <a:rPr lang="en-US" b="1" dirty="0"/>
              <a:t>Basic</a:t>
            </a:r>
          </a:p>
          <a:p>
            <a:pPr marL="285750" indent="-285750">
              <a:buFont typeface="Wingdings" panose="05000000000000000000" pitchFamily="2" charset="2"/>
              <a:buChar char="§"/>
            </a:pPr>
            <a:r>
              <a:rPr lang="en-US" dirty="0">
                <a:effectLst/>
                <a:ea typeface="Times New Roman" panose="02020603050405020304" pitchFamily="18" charset="0"/>
              </a:rPr>
              <a:t>FÁBRY, J. Operational Research I for full-time and distance form of studies. </a:t>
            </a:r>
            <a:r>
              <a:rPr lang="en-US" dirty="0" err="1">
                <a:effectLst/>
                <a:ea typeface="Times New Roman" panose="02020603050405020304" pitchFamily="18" charset="0"/>
              </a:rPr>
              <a:t>Mladá</a:t>
            </a:r>
            <a:r>
              <a:rPr lang="en-US" dirty="0">
                <a:effectLst/>
                <a:ea typeface="Times New Roman" panose="02020603050405020304" pitchFamily="18" charset="0"/>
              </a:rPr>
              <a:t> </a:t>
            </a:r>
            <a:r>
              <a:rPr lang="en-US" dirty="0" err="1">
                <a:effectLst/>
                <a:ea typeface="Times New Roman" panose="02020603050405020304" pitchFamily="18" charset="0"/>
              </a:rPr>
              <a:t>Boleslav</a:t>
            </a:r>
            <a:r>
              <a:rPr lang="en-US" dirty="0">
                <a:effectLst/>
                <a:ea typeface="Times New Roman" panose="02020603050405020304" pitchFamily="18" charset="0"/>
              </a:rPr>
              <a:t>: ŠAU, 2022. 150 </a:t>
            </a:r>
            <a:r>
              <a:rPr lang="cs-CZ" dirty="0">
                <a:effectLst/>
                <a:ea typeface="Times New Roman" panose="02020603050405020304" pitchFamily="18" charset="0"/>
              </a:rPr>
              <a:t>pp</a:t>
            </a:r>
            <a:r>
              <a:rPr lang="en-US" dirty="0">
                <a:effectLst/>
                <a:ea typeface="Times New Roman" panose="02020603050405020304" pitchFamily="18" charset="0"/>
              </a:rPr>
              <a:t>. </a:t>
            </a:r>
            <a:br>
              <a:rPr lang="cs-CZ" dirty="0">
                <a:effectLst/>
                <a:ea typeface="Times New Roman" panose="02020603050405020304" pitchFamily="18" charset="0"/>
              </a:rPr>
            </a:br>
            <a:r>
              <a:rPr lang="en-US" dirty="0">
                <a:effectLst/>
                <a:ea typeface="Times New Roman" panose="02020603050405020304" pitchFamily="18" charset="0"/>
              </a:rPr>
              <a:t>ISBN 978-80-7654-048-4.</a:t>
            </a:r>
            <a:endParaRPr lang="cs-CZ" dirty="0">
              <a:effectLst/>
              <a:ea typeface="Times New Roman" panose="02020603050405020304" pitchFamily="18" charset="0"/>
            </a:endParaRPr>
          </a:p>
          <a:p>
            <a:pPr marL="285750" indent="-285750">
              <a:buFont typeface="Wingdings" panose="05000000000000000000" pitchFamily="2" charset="2"/>
              <a:buChar char="§"/>
            </a:pPr>
            <a:r>
              <a:rPr lang="cs-CZ" dirty="0">
                <a:effectLst/>
                <a:ea typeface="Times New Roman" panose="02020603050405020304" pitchFamily="18" charset="0"/>
              </a:rPr>
              <a:t>EISELT, H. and SANDBLOM, C. </a:t>
            </a:r>
            <a:r>
              <a:rPr lang="cs-CZ" i="1" dirty="0" err="1">
                <a:effectLst/>
                <a:ea typeface="Times New Roman" panose="02020603050405020304" pitchFamily="18" charset="0"/>
              </a:rPr>
              <a:t>Operations</a:t>
            </a:r>
            <a:r>
              <a:rPr lang="cs-CZ" i="1" dirty="0">
                <a:effectLst/>
                <a:ea typeface="Times New Roman" panose="02020603050405020304" pitchFamily="18" charset="0"/>
              </a:rPr>
              <a:t> </a:t>
            </a:r>
            <a:r>
              <a:rPr lang="cs-CZ" i="1" dirty="0" err="1">
                <a:effectLst/>
                <a:ea typeface="Times New Roman" panose="02020603050405020304" pitchFamily="18" charset="0"/>
              </a:rPr>
              <a:t>Research</a:t>
            </a:r>
            <a:r>
              <a:rPr lang="cs-CZ" i="1" dirty="0">
                <a:effectLst/>
                <a:ea typeface="Times New Roman" panose="02020603050405020304" pitchFamily="18" charset="0"/>
              </a:rPr>
              <a:t>.: A Model-</a:t>
            </a:r>
            <a:r>
              <a:rPr lang="cs-CZ" i="1" dirty="0" err="1">
                <a:effectLst/>
                <a:ea typeface="Times New Roman" panose="02020603050405020304" pitchFamily="18" charset="0"/>
              </a:rPr>
              <a:t>Based</a:t>
            </a:r>
            <a:r>
              <a:rPr lang="cs-CZ" i="1" dirty="0">
                <a:effectLst/>
                <a:ea typeface="Times New Roman" panose="02020603050405020304" pitchFamily="18" charset="0"/>
              </a:rPr>
              <a:t> </a:t>
            </a:r>
            <a:r>
              <a:rPr lang="cs-CZ" i="1" dirty="0" err="1">
                <a:effectLst/>
                <a:ea typeface="Times New Roman" panose="02020603050405020304" pitchFamily="18" charset="0"/>
              </a:rPr>
              <a:t>Approach</a:t>
            </a:r>
            <a:r>
              <a:rPr lang="cs-CZ" dirty="0">
                <a:effectLst/>
                <a:ea typeface="Times New Roman" panose="02020603050405020304" pitchFamily="18" charset="0"/>
              </a:rPr>
              <a:t>. 1st </a:t>
            </a:r>
            <a:r>
              <a:rPr lang="cs-CZ" dirty="0" err="1">
                <a:effectLst/>
                <a:ea typeface="Times New Roman" panose="02020603050405020304" pitchFamily="18" charset="0"/>
              </a:rPr>
              <a:t>edition</a:t>
            </a:r>
            <a:r>
              <a:rPr lang="cs-CZ" dirty="0">
                <a:effectLst/>
                <a:ea typeface="Times New Roman" panose="02020603050405020304" pitchFamily="18" charset="0"/>
              </a:rPr>
              <a:t>, Heidelberg: </a:t>
            </a:r>
            <a:r>
              <a:rPr lang="cs-CZ" dirty="0" err="1">
                <a:effectLst/>
                <a:ea typeface="Times New Roman" panose="02020603050405020304" pitchFamily="18" charset="0"/>
              </a:rPr>
              <a:t>Springer</a:t>
            </a:r>
            <a:r>
              <a:rPr lang="cs-CZ" dirty="0">
                <a:effectLst/>
                <a:ea typeface="Times New Roman" panose="02020603050405020304" pitchFamily="18" charset="0"/>
              </a:rPr>
              <a:t>, 2010. 446 pp. ISBN 978-3-642-10325-4.</a:t>
            </a:r>
          </a:p>
          <a:p>
            <a:pPr marL="285750" indent="-285750">
              <a:buFont typeface="Wingdings" panose="05000000000000000000" pitchFamily="2" charset="2"/>
              <a:buChar char="§"/>
            </a:pPr>
            <a:r>
              <a:rPr lang="en-US" dirty="0" err="1"/>
              <a:t>Fábry</a:t>
            </a:r>
            <a:r>
              <a:rPr lang="en-US" dirty="0"/>
              <a:t>, J. </a:t>
            </a:r>
            <a:r>
              <a:rPr lang="en-US" i="1" dirty="0"/>
              <a:t>Management Science</a:t>
            </a:r>
            <a:r>
              <a:rPr lang="en-US" dirty="0"/>
              <a:t>. University of Economics Prague, 2003. ISBN 80-245-0586–X (Available at </a:t>
            </a:r>
            <a:r>
              <a:rPr lang="en-US" dirty="0">
                <a:hlinkClick r:id="rId2"/>
              </a:rPr>
              <a:t>https://janfabry.cz/Management-Science.pdf</a:t>
            </a:r>
            <a:r>
              <a:rPr lang="en-US" dirty="0"/>
              <a:t>).</a:t>
            </a:r>
            <a:endParaRPr lang="cs-CZ" dirty="0">
              <a:effectLst/>
              <a:ea typeface="Times New Roman" panose="02020603050405020304" pitchFamily="18" charset="0"/>
            </a:endParaRPr>
          </a:p>
          <a:p>
            <a:pPr marL="285750" indent="-285750">
              <a:buFont typeface="Wingdings" panose="05000000000000000000" pitchFamily="2" charset="2"/>
              <a:buChar char="§"/>
            </a:pPr>
            <a:endParaRPr lang="en-US" dirty="0"/>
          </a:p>
          <a:p>
            <a:r>
              <a:rPr lang="en-US" b="1" dirty="0"/>
              <a:t>Recommended</a:t>
            </a:r>
          </a:p>
          <a:p>
            <a:pPr marL="285750" indent="-285750">
              <a:buFont typeface="Wingdings" panose="05000000000000000000" pitchFamily="2" charset="2"/>
              <a:buChar char="§"/>
            </a:pPr>
            <a:r>
              <a:rPr lang="en-US" dirty="0">
                <a:effectLst/>
                <a:ea typeface="Times New Roman" panose="02020603050405020304" pitchFamily="18" charset="0"/>
              </a:rPr>
              <a:t>HILLIER, F. S. and LIEBERMAN, G. J. </a:t>
            </a:r>
            <a:r>
              <a:rPr lang="en-US" i="1" dirty="0">
                <a:effectLst/>
                <a:ea typeface="Times New Roman" panose="02020603050405020304" pitchFamily="18" charset="0"/>
              </a:rPr>
              <a:t>Introduction to Operations Research</a:t>
            </a:r>
            <a:r>
              <a:rPr lang="en-US" dirty="0">
                <a:effectLst/>
                <a:ea typeface="Times New Roman" panose="02020603050405020304" pitchFamily="18" charset="0"/>
              </a:rPr>
              <a:t>. 11th edition, McGraw-Hill, 2021. 964 pp. ISBN 9781260575873</a:t>
            </a:r>
            <a:endParaRPr lang="cs-CZ" dirty="0">
              <a:effectLst/>
              <a:ea typeface="Times New Roman" panose="02020603050405020304" pitchFamily="18" charset="0"/>
            </a:endParaRPr>
          </a:p>
          <a:p>
            <a:pPr marL="285750" indent="-285750">
              <a:buFont typeface="Wingdings" panose="05000000000000000000" pitchFamily="2" charset="2"/>
              <a:buChar char="§"/>
            </a:pPr>
            <a:r>
              <a:rPr lang="en-US" dirty="0">
                <a:effectLst/>
                <a:ea typeface="Times New Roman" panose="02020603050405020304" pitchFamily="18" charset="0"/>
              </a:rPr>
              <a:t>BOUCHERIE, R. J., BRAAKSMA, A. and TIJMS, H. </a:t>
            </a:r>
            <a:r>
              <a:rPr lang="en-US" i="1" dirty="0">
                <a:effectLst/>
                <a:ea typeface="Times New Roman" panose="02020603050405020304" pitchFamily="18" charset="0"/>
              </a:rPr>
              <a:t>Operations Research: Introduction to Models and Methods</a:t>
            </a:r>
            <a:r>
              <a:rPr lang="en-US" dirty="0">
                <a:effectLst/>
                <a:ea typeface="Times New Roman" panose="02020603050405020304" pitchFamily="18" charset="0"/>
              </a:rPr>
              <a:t>. World Scientific, 2022. 499 pp. ISBN 9789811239342</a:t>
            </a:r>
            <a:endParaRPr lang="cs-CZ" dirty="0">
              <a:effectLst/>
              <a:ea typeface="Times New Roman" panose="02020603050405020304" pitchFamily="18" charset="0"/>
            </a:endParaRPr>
          </a:p>
          <a:p>
            <a:pPr marL="285750" indent="-285750">
              <a:buFont typeface="Wingdings" panose="05000000000000000000" pitchFamily="2" charset="2"/>
              <a:buChar char="§"/>
            </a:pPr>
            <a:r>
              <a:rPr lang="en-US" dirty="0">
                <a:effectLst/>
                <a:ea typeface="Times New Roman" panose="02020603050405020304" pitchFamily="18" charset="0"/>
              </a:rPr>
              <a:t>RARDIN, R. L. </a:t>
            </a:r>
            <a:r>
              <a:rPr lang="en-US" i="1" dirty="0">
                <a:effectLst/>
                <a:ea typeface="Times New Roman" panose="02020603050405020304" pitchFamily="18" charset="0"/>
              </a:rPr>
              <a:t>Optimization in Operations Research</a:t>
            </a:r>
            <a:r>
              <a:rPr lang="en-US" dirty="0">
                <a:effectLst/>
                <a:ea typeface="Times New Roman" panose="02020603050405020304" pitchFamily="18" charset="0"/>
              </a:rPr>
              <a:t>. 2nd edition, Pearson, 2018. 1144 pp. ISBN 978-93-530-6636-9</a:t>
            </a:r>
            <a:endParaRPr lang="cs-CZ"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p>
        </p:txBody>
      </p:sp>
    </p:spTree>
    <p:extLst>
      <p:ext uri="{BB962C8B-B14F-4D97-AF65-F5344CB8AC3E}">
        <p14:creationId xmlns:p14="http://schemas.microsoft.com/office/powerpoint/2010/main" val="490425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20</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Linear Programming</a:t>
            </a:r>
          </a:p>
          <a:p>
            <a:endParaRPr lang="en-US"/>
          </a:p>
        </p:txBody>
      </p:sp>
      <p:sp>
        <p:nvSpPr>
          <p:cNvPr id="11" name="Zástupný text 4">
            <a:extLst>
              <a:ext uri="{FF2B5EF4-FFF2-40B4-BE49-F238E27FC236}">
                <a16:creationId xmlns:a16="http://schemas.microsoft.com/office/drawing/2014/main" id="{1F80AD0F-07D8-4D35-9DD0-E26BFD845F06}"/>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Decision variables</a:t>
            </a:r>
          </a:p>
          <a:p>
            <a:pPr marL="285750" lvl="0" indent="-285750">
              <a:lnSpc>
                <a:spcPct val="110000"/>
              </a:lnSpc>
              <a:buFont typeface="Wingdings" panose="05000000000000000000" pitchFamily="2" charset="2"/>
              <a:buChar char="§"/>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Blending Problem </a:t>
            </a:r>
          </a:p>
        </p:txBody>
      </p:sp>
      <p:sp>
        <p:nvSpPr>
          <p:cNvPr id="12" name="Text Box 1032">
            <a:extLst>
              <a:ext uri="{FF2B5EF4-FFF2-40B4-BE49-F238E27FC236}">
                <a16:creationId xmlns:a16="http://schemas.microsoft.com/office/drawing/2014/main" id="{B8FB03A5-9633-4FD2-A59E-A01DEA6FEA53}"/>
              </a:ext>
            </a:extLst>
          </p:cNvPr>
          <p:cNvSpPr txBox="1">
            <a:spLocks noChangeArrowheads="1"/>
          </p:cNvSpPr>
          <p:nvPr/>
        </p:nvSpPr>
        <p:spPr bwMode="auto">
          <a:xfrm>
            <a:off x="438468" y="2734570"/>
            <a:ext cx="2436886" cy="342145"/>
          </a:xfrm>
          <a:prstGeom prst="rect">
            <a:avLst/>
          </a:prstGeom>
        </p:spPr>
        <p:txBody>
          <a:bodyPr vert="horz" lIns="91440" tIns="45720" rIns="91440" bIns="45720" rtlCol="0">
            <a:noAutofit/>
          </a:bodyPr>
          <a:lstStyle>
            <a:lvl1pPr marL="285750" lvl="0" indent="-285750">
              <a:lnSpc>
                <a:spcPct val="110000"/>
              </a:lnSpc>
              <a:spcBef>
                <a:spcPts val="1000"/>
              </a:spcBef>
              <a:buClr>
                <a:srgbClr val="D9D9D9"/>
              </a:buClr>
              <a:buSzTx/>
              <a:buFont typeface="Wingdings" panose="05000000000000000000" pitchFamily="2" charset="2"/>
              <a:buChar char="§"/>
              <a:defRPr sz="1600" b="1">
                <a:latin typeface="Arial" panose="020B0604020202020204" pitchFamily="34" charset="0"/>
                <a:cs typeface="Arial" panose="020B0604020202020204" pitchFamily="34" charset="0"/>
              </a:defRPr>
            </a:lvl1pPr>
            <a:lvl2pPr marL="609600" indent="-228600">
              <a:lnSpc>
                <a:spcPct val="100000"/>
              </a:lnSpc>
              <a:spcBef>
                <a:spcPts val="500"/>
              </a:spcBef>
              <a:buClr>
                <a:schemeClr val="bg1">
                  <a:lumMod val="75000"/>
                </a:schemeClr>
              </a:buClr>
              <a:buFont typeface="Wingdings" panose="05000000000000000000" pitchFamily="2" charset="2"/>
              <a:buChar char="§"/>
              <a:defRPr sz="1600">
                <a:latin typeface="Arial" panose="020B0604020202020204" pitchFamily="34" charset="0"/>
                <a:cs typeface="Arial" panose="020B0604020202020204" pitchFamily="34" charset="0"/>
              </a:defRPr>
            </a:lvl2pPr>
            <a:lvl3pPr marL="990600" indent="-228600">
              <a:lnSpc>
                <a:spcPct val="100000"/>
              </a:lnSpc>
              <a:spcBef>
                <a:spcPts val="500"/>
              </a:spcBef>
              <a:buClr>
                <a:schemeClr val="bg1">
                  <a:lumMod val="75000"/>
                </a:schemeClr>
              </a:buClr>
              <a:buSzPct val="100000"/>
              <a:buFont typeface="Wingdings" panose="05000000000000000000" pitchFamily="2" charset="2"/>
              <a:buChar char="§"/>
              <a:defRPr sz="1600">
                <a:latin typeface="Arial" panose="020B0604020202020204" pitchFamily="34" charset="0"/>
                <a:cs typeface="Arial" panose="020B0604020202020204" pitchFamily="34" charset="0"/>
              </a:defRPr>
            </a:lvl3pPr>
            <a:lvl4pPr indent="-228600">
              <a:lnSpc>
                <a:spcPct val="100000"/>
              </a:lnSpc>
              <a:spcBef>
                <a:spcPts val="500"/>
              </a:spcBef>
              <a:buClr>
                <a:schemeClr val="bg1">
                  <a:lumMod val="75000"/>
                </a:schemeClr>
              </a:buClr>
              <a:buSzPct val="100000"/>
              <a:buFont typeface="Wingdings" panose="05000000000000000000" pitchFamily="2" charset="2"/>
              <a:buChar char="§"/>
              <a:defRPr sz="1600">
                <a:latin typeface="Arial" panose="020B0604020202020204" pitchFamily="34" charset="0"/>
                <a:cs typeface="Arial" panose="020B0604020202020204" pitchFamily="34" charset="0"/>
              </a:defRPr>
            </a:lvl4pPr>
            <a:lvl5pPr marL="1752600" indent="-228600">
              <a:lnSpc>
                <a:spcPct val="100000"/>
              </a:lnSpc>
              <a:spcBef>
                <a:spcPts val="500"/>
              </a:spcBef>
              <a:buClr>
                <a:schemeClr val="bg1">
                  <a:lumMod val="75000"/>
                </a:schemeClr>
              </a:buClr>
              <a:buFont typeface="Wingdings" panose="05000000000000000000" pitchFamily="2" charset="2"/>
              <a:buChar char="§"/>
              <a:defRPr sz="1600">
                <a:latin typeface="Arial" panose="020B0604020202020204" pitchFamily="34" charset="0"/>
                <a:cs typeface="Arial" panose="020B0604020202020204" pitchFamily="34" charset="0"/>
              </a:defRPr>
            </a:lvl5pPr>
            <a:lvl6pPr marL="2133600" indent="-228600">
              <a:lnSpc>
                <a:spcPct val="100000"/>
              </a:lnSpc>
              <a:spcBef>
                <a:spcPts val="500"/>
              </a:spcBef>
              <a:buClr>
                <a:schemeClr val="bg1">
                  <a:lumMod val="75000"/>
                </a:schemeClr>
              </a:buClr>
              <a:buFont typeface="Wingdings" panose="05000000000000000000" pitchFamily="2" charset="2"/>
              <a:buChar char="§"/>
              <a:defRPr sz="16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Mathematical model</a:t>
            </a:r>
          </a:p>
        </p:txBody>
      </p:sp>
      <mc:AlternateContent xmlns:mc="http://schemas.openxmlformats.org/markup-compatibility/2006" xmlns:a14="http://schemas.microsoft.com/office/drawing/2010/main">
        <mc:Choice Requires="a14">
          <p:sp>
            <p:nvSpPr>
              <p:cNvPr id="26" name="Text Box 2">
                <a:extLst>
                  <a:ext uri="{FF2B5EF4-FFF2-40B4-BE49-F238E27FC236}">
                    <a16:creationId xmlns:a16="http://schemas.microsoft.com/office/drawing/2014/main" id="{54AB466D-28B5-49B5-BFD4-64C2D9B98375}"/>
                  </a:ext>
                </a:extLst>
              </p:cNvPr>
              <p:cNvSpPr txBox="1">
                <a:spLocks noChangeArrowheads="1"/>
              </p:cNvSpPr>
              <p:nvPr/>
            </p:nvSpPr>
            <p:spPr bwMode="auto">
              <a:xfrm>
                <a:off x="1182915" y="2111619"/>
                <a:ext cx="7558300" cy="4168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14:m>
                  <m:oMath xmlns:m="http://schemas.openxmlformats.org/officeDocument/2006/math">
                    <m:r>
                      <a:rPr lang="cs-CZ" sz="1900" b="0" i="1" smtClean="0">
                        <a:latin typeface="Cambria Math" panose="02040503050406030204" pitchFamily="18" charset="0"/>
                      </a:rPr>
                      <m:t>𝑥</m:t>
                    </m:r>
                  </m:oMath>
                </a14:m>
                <a:r>
                  <a:rPr kumimoji="0" lang="en-US" altLang="cs-CZ" sz="1900" b="0" i="1" u="none" strike="noStrike" cap="none" normalizeH="0" baseline="-25000" dirty="0" err="1">
                    <a:ln>
                      <a:noFill/>
                    </a:ln>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a:t>i</a:t>
                </a:r>
                <a:r>
                  <a:rPr kumimoji="0" lang="en-US" altLang="cs-CZ" sz="1900" b="0" i="0" u="none" strike="noStrike" cap="none" normalizeH="0" baseline="0" dirty="0">
                    <a:ln>
                      <a:noFill/>
                    </a:ln>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a:t> = </a:t>
                </a:r>
                <a:r>
                  <a:rPr lang="en-US" altLang="cs-CZ" sz="1600" dirty="0">
                    <a:solidFill>
                      <a:srgbClr val="4BA82E"/>
                    </a:solidFill>
                    <a:latin typeface="Arial" panose="020B0604020202020204" pitchFamily="34" charset="0"/>
                    <a:cs typeface="Arial" panose="020B0604020202020204" pitchFamily="34" charset="0"/>
                  </a:rPr>
                  <a:t>amount</a:t>
                </a:r>
                <a:r>
                  <a:rPr kumimoji="0" lang="en-US" altLang="cs-CZ" sz="1900" b="0" i="0" u="none" strike="noStrike" cap="none" normalizeH="0" baseline="0" dirty="0">
                    <a:ln>
                      <a:noFill/>
                    </a:ln>
                    <a:solidFill>
                      <a:schemeClr val="tx1"/>
                    </a:solidFill>
                    <a:effectLst/>
                    <a:latin typeface="Cambria Math" panose="02040503050406030204" pitchFamily="18" charset="0"/>
                    <a:ea typeface="Cambria Math" panose="02040503050406030204" pitchFamily="18" charset="0"/>
                    <a:cs typeface="Arial" panose="020B0604020202020204" pitchFamily="34" charset="0"/>
                  </a:rPr>
                  <a:t> of feed </a:t>
                </a:r>
                <a:r>
                  <a:rPr kumimoji="0" lang="en-US" altLang="cs-CZ" sz="1900" b="0" i="0" u="none" strike="noStrike" cap="none" normalizeH="0" baseline="0" dirty="0">
                    <a:ln>
                      <a:noFill/>
                    </a:ln>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a:t>F</a:t>
                </a:r>
                <a:r>
                  <a:rPr kumimoji="0" lang="en-US" altLang="cs-CZ" sz="1900" b="0" i="1" u="none" strike="noStrike" cap="none" normalizeH="0" baseline="-25000" dirty="0">
                    <a:ln>
                      <a:noFill/>
                    </a:ln>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a:t>i</a:t>
                </a:r>
                <a:r>
                  <a:rPr kumimoji="0" lang="en-US" altLang="cs-CZ" sz="1900" b="0" i="0" u="none" strike="noStrike" cap="none" normalizeH="0" baseline="0" dirty="0">
                    <a:ln>
                      <a:noFill/>
                    </a:ln>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a:t> </a:t>
                </a:r>
                <a:r>
                  <a:rPr lang="en-US" altLang="cs-CZ" sz="1900" dirty="0">
                    <a:latin typeface="Cambria Math" panose="02040503050406030204" pitchFamily="18" charset="0"/>
                    <a:ea typeface="Cambria Math" panose="02040503050406030204" pitchFamily="18" charset="0"/>
                    <a:cs typeface="Times New Roman" panose="02020603050405020304" pitchFamily="18" charset="0"/>
                  </a:rPr>
                  <a:t> </a:t>
                </a:r>
                <a:r>
                  <a:rPr lang="en-US" altLang="cs-CZ" sz="1900" dirty="0">
                    <a:latin typeface="Cambria Math" panose="02040503050406030204" pitchFamily="18" charset="0"/>
                    <a:ea typeface="Cambria Math" panose="02040503050406030204" pitchFamily="18" charset="0"/>
                    <a:cs typeface="Arial" panose="020B0604020202020204" pitchFamily="34" charset="0"/>
                  </a:rPr>
                  <a:t>in the final blend </a:t>
                </a:r>
                <a:r>
                  <a:rPr lang="en-US" altLang="cs-CZ" sz="1900" dirty="0">
                    <a:latin typeface="Cambria Math" panose="02040503050406030204" pitchFamily="18" charset="0"/>
                    <a:ea typeface="Cambria Math" panose="02040503050406030204" pitchFamily="18" charset="0"/>
                    <a:cs typeface="Times New Roman" panose="02020603050405020304" pitchFamily="18" charset="0"/>
                  </a:rPr>
                  <a:t>(</a:t>
                </a:r>
                <a:r>
                  <a:rPr lang="en-US" altLang="cs-CZ" sz="1900" i="1" dirty="0" err="1">
                    <a:latin typeface="Cambria Math" panose="02040503050406030204" pitchFamily="18" charset="0"/>
                    <a:ea typeface="Cambria Math" panose="02040503050406030204" pitchFamily="18" charset="0"/>
                    <a:cs typeface="Times New Roman" panose="02020603050405020304" pitchFamily="18" charset="0"/>
                  </a:rPr>
                  <a:t>i</a:t>
                </a:r>
                <a:r>
                  <a:rPr lang="en-US" altLang="cs-CZ" sz="1900" dirty="0">
                    <a:latin typeface="Cambria Math" panose="02040503050406030204" pitchFamily="18" charset="0"/>
                    <a:ea typeface="Cambria Math" panose="02040503050406030204" pitchFamily="18" charset="0"/>
                    <a:cs typeface="Times New Roman" panose="02020603050405020304" pitchFamily="18" charset="0"/>
                  </a:rPr>
                  <a:t> = 1,2,3,4)</a:t>
                </a:r>
                <a:endParaRPr kumimoji="0" lang="en-US" altLang="cs-CZ" sz="1900" b="0" i="0" u="none" strike="noStrike" cap="none" normalizeH="0" baseline="0" dirty="0">
                  <a:ln>
                    <a:noFill/>
                  </a:ln>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26" name="Text Box 2">
                <a:extLst>
                  <a:ext uri="{FF2B5EF4-FFF2-40B4-BE49-F238E27FC236}">
                    <a16:creationId xmlns:a16="http://schemas.microsoft.com/office/drawing/2014/main" id="{54AB466D-28B5-49B5-BFD4-64C2D9B98375}"/>
                  </a:ext>
                </a:extLst>
              </p:cNvPr>
              <p:cNvSpPr txBox="1">
                <a:spLocks noRot="1" noChangeAspect="1" noMove="1" noResize="1" noEditPoints="1" noAdjustHandles="1" noChangeArrowheads="1" noChangeShapeType="1" noTextEdit="1"/>
              </p:cNvSpPr>
              <p:nvPr/>
            </p:nvSpPr>
            <p:spPr bwMode="auto">
              <a:xfrm>
                <a:off x="1182915" y="2111619"/>
                <a:ext cx="7558300" cy="416897"/>
              </a:xfrm>
              <a:prstGeom prst="rect">
                <a:avLst/>
              </a:prstGeom>
              <a:blipFill>
                <a:blip r:embed="rId2"/>
                <a:stretch>
                  <a:fillRect t="-7246" b="-15942"/>
                </a:stretch>
              </a:blipFill>
              <a:ln w="9525">
                <a:noFill/>
                <a:miter lim="800000"/>
                <a:headEnd/>
                <a:tailEnd/>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7" name="TextovéPole 26">
                <a:extLst>
                  <a:ext uri="{FF2B5EF4-FFF2-40B4-BE49-F238E27FC236}">
                    <a16:creationId xmlns:a16="http://schemas.microsoft.com/office/drawing/2014/main" id="{3A0E3741-868B-4933-8BCB-6FD6CBA97B57}"/>
                  </a:ext>
                </a:extLst>
              </p:cNvPr>
              <p:cNvSpPr txBox="1"/>
              <p:nvPr/>
            </p:nvSpPr>
            <p:spPr>
              <a:xfrm>
                <a:off x="1182915" y="4101137"/>
                <a:ext cx="4235390" cy="1461939"/>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cs-CZ" sz="1900" b="0" i="1" smtClean="0">
                          <a:latin typeface="Cambria Math" panose="02040503050406030204" pitchFamily="18" charset="0"/>
                        </a:rPr>
                        <m:t>          3</m:t>
                      </m:r>
                      <m:sSub>
                        <m:sSubPr>
                          <m:ctrlPr>
                            <a:rPr lang="cs-CZ" sz="1900" b="0" i="1" smtClean="0">
                              <a:latin typeface="Cambria Math" panose="02040503050406030204" pitchFamily="18" charset="0"/>
                            </a:rPr>
                          </m:ctrlPr>
                        </m:sSubPr>
                        <m:e>
                          <m:r>
                            <a:rPr lang="cs-CZ" sz="1900" b="0" i="1" smtClean="0">
                              <a:latin typeface="Cambria Math" panose="02040503050406030204" pitchFamily="18" charset="0"/>
                            </a:rPr>
                            <m:t>𝑥</m:t>
                          </m:r>
                        </m:e>
                        <m:sub>
                          <m:r>
                            <a:rPr lang="cs-CZ" sz="1900" b="0" i="1" smtClean="0">
                              <a:latin typeface="Cambria Math" panose="02040503050406030204" pitchFamily="18" charset="0"/>
                            </a:rPr>
                            <m:t>2</m:t>
                          </m:r>
                        </m:sub>
                      </m:sSub>
                      <m:r>
                        <a:rPr lang="cs-CZ" sz="1900" b="0" i="1" smtClean="0">
                          <a:latin typeface="Cambria Math" panose="02040503050406030204" pitchFamily="18" charset="0"/>
                        </a:rPr>
                        <m:t>  +</m:t>
                      </m:r>
                      <m:sSub>
                        <m:sSubPr>
                          <m:ctrlPr>
                            <a:rPr lang="cs-CZ" sz="1900" b="0" i="1" smtClean="0">
                              <a:latin typeface="Cambria Math" panose="02040503050406030204" pitchFamily="18" charset="0"/>
                            </a:rPr>
                          </m:ctrlPr>
                        </m:sSubPr>
                        <m:e>
                          <m:r>
                            <a:rPr lang="cs-CZ" sz="1900" b="0" i="1" smtClean="0">
                              <a:latin typeface="Cambria Math" panose="02040503050406030204" pitchFamily="18" charset="0"/>
                            </a:rPr>
                            <m:t>    </m:t>
                          </m:r>
                          <m:r>
                            <a:rPr lang="cs-CZ" sz="1900" b="0" i="1" smtClean="0">
                              <a:latin typeface="Cambria Math" panose="02040503050406030204" pitchFamily="18" charset="0"/>
                            </a:rPr>
                            <m:t>𝑥</m:t>
                          </m:r>
                        </m:e>
                        <m:sub>
                          <m:r>
                            <a:rPr lang="cs-CZ" sz="1900" b="0" i="1" smtClean="0">
                              <a:latin typeface="Cambria Math" panose="02040503050406030204" pitchFamily="18" charset="0"/>
                            </a:rPr>
                            <m:t>3</m:t>
                          </m:r>
                        </m:sub>
                      </m:sSub>
                      <m:r>
                        <a:rPr lang="cs-CZ" sz="1900" b="0" i="1" smtClean="0">
                          <a:latin typeface="Cambria Math" panose="02040503050406030204" pitchFamily="18" charset="0"/>
                        </a:rPr>
                        <m:t>  +  2</m:t>
                      </m:r>
                      <m:sSub>
                        <m:sSubPr>
                          <m:ctrlPr>
                            <a:rPr lang="cs-CZ" sz="1900" b="0" i="1" smtClean="0">
                              <a:latin typeface="Cambria Math" panose="02040503050406030204" pitchFamily="18" charset="0"/>
                            </a:rPr>
                          </m:ctrlPr>
                        </m:sSubPr>
                        <m:e>
                          <m:r>
                            <a:rPr lang="cs-CZ" sz="1900" b="0" i="1" smtClean="0">
                              <a:latin typeface="Cambria Math" panose="02040503050406030204" pitchFamily="18" charset="0"/>
                            </a:rPr>
                            <m:t>𝑥</m:t>
                          </m:r>
                        </m:e>
                        <m:sub>
                          <m:r>
                            <a:rPr lang="cs-CZ" sz="1900" b="0" i="1" smtClean="0">
                              <a:latin typeface="Cambria Math" panose="02040503050406030204" pitchFamily="18" charset="0"/>
                            </a:rPr>
                            <m:t>4 </m:t>
                          </m:r>
                        </m:sub>
                      </m:sSub>
                      <m:r>
                        <a:rPr lang="cs-CZ" sz="1900" b="0" i="1" smtClean="0">
                          <a:latin typeface="Cambria Math" panose="02040503050406030204" pitchFamily="18" charset="0"/>
                          <a:ea typeface="Cambria Math" panose="02040503050406030204" pitchFamily="18" charset="0"/>
                        </a:rPr>
                        <m:t>≥100,</m:t>
                      </m:r>
                    </m:oMath>
                  </m:oMathPara>
                </a14:m>
                <a:endParaRPr lang="cs-CZ" sz="1900" b="0" dirty="0">
                  <a:ea typeface="Cambria Math" panose="02040503050406030204" pitchFamily="18" charset="0"/>
                </a:endParaRPr>
              </a:p>
              <a:p>
                <a:pPr defTabSz="1119188"/>
                <a14:m>
                  <m:oMathPara xmlns:m="http://schemas.openxmlformats.org/officeDocument/2006/math">
                    <m:oMathParaPr>
                      <m:jc m:val="left"/>
                    </m:oMathParaPr>
                    <m:oMath xmlns:m="http://schemas.openxmlformats.org/officeDocument/2006/math">
                      <m:sSub>
                        <m:sSubPr>
                          <m:ctrlPr>
                            <a:rPr lang="cs-CZ" sz="1900" i="1" smtClean="0">
                              <a:latin typeface="Cambria Math" panose="02040503050406030204" pitchFamily="18" charset="0"/>
                            </a:rPr>
                          </m:ctrlPr>
                        </m:sSubPr>
                        <m:e>
                          <m:r>
                            <a:rPr lang="cs-CZ" sz="1900" b="0" i="1" smtClean="0">
                              <a:latin typeface="Cambria Math" panose="02040503050406030204" pitchFamily="18" charset="0"/>
                            </a:rPr>
                            <m:t>𝑥</m:t>
                          </m:r>
                        </m:e>
                        <m:sub>
                          <m:r>
                            <a:rPr lang="cs-CZ" sz="1900" b="0" i="1" smtClean="0">
                              <a:latin typeface="Cambria Math" panose="02040503050406030204" pitchFamily="18" charset="0"/>
                            </a:rPr>
                            <m:t>1</m:t>
                          </m:r>
                        </m:sub>
                      </m:sSub>
                      <m:r>
                        <a:rPr lang="cs-CZ" sz="1900" b="0" i="1" smtClean="0">
                          <a:latin typeface="Cambria Math" panose="02040503050406030204" pitchFamily="18" charset="0"/>
                        </a:rPr>
                        <m:t>+2</m:t>
                      </m:r>
                      <m:sSub>
                        <m:sSubPr>
                          <m:ctrlPr>
                            <a:rPr lang="cs-CZ" sz="1900" i="1">
                              <a:latin typeface="Cambria Math" panose="02040503050406030204" pitchFamily="18" charset="0"/>
                            </a:rPr>
                          </m:ctrlPr>
                        </m:sSubPr>
                        <m:e>
                          <m:r>
                            <a:rPr lang="cs-CZ" sz="1900" i="1">
                              <a:latin typeface="Cambria Math" panose="02040503050406030204" pitchFamily="18" charset="0"/>
                            </a:rPr>
                            <m:t>𝑥</m:t>
                          </m:r>
                        </m:e>
                        <m:sub>
                          <m:r>
                            <a:rPr lang="cs-CZ" sz="1900" i="1">
                              <a:latin typeface="Cambria Math" panose="02040503050406030204" pitchFamily="18" charset="0"/>
                            </a:rPr>
                            <m:t>2</m:t>
                          </m:r>
                        </m:sub>
                      </m:sSub>
                      <m:r>
                        <a:rPr lang="cs-CZ" sz="1900" b="0" i="1" smtClean="0">
                          <a:latin typeface="Cambria Math" panose="02040503050406030204" pitchFamily="18" charset="0"/>
                        </a:rPr>
                        <m:t>   </m:t>
                      </m:r>
                      <m:r>
                        <a:rPr lang="cs-CZ" sz="1900" i="1">
                          <a:latin typeface="Cambria Math" panose="02040503050406030204" pitchFamily="18" charset="0"/>
                        </a:rPr>
                        <m:t>+</m:t>
                      </m:r>
                      <m:sSub>
                        <m:sSubPr>
                          <m:ctrlPr>
                            <a:rPr lang="cs-CZ" sz="1900" i="1">
                              <a:latin typeface="Cambria Math" panose="02040503050406030204" pitchFamily="18" charset="0"/>
                            </a:rPr>
                          </m:ctrlPr>
                        </m:sSubPr>
                        <m:e>
                          <m:r>
                            <a:rPr lang="cs-CZ" sz="1900" b="0" i="1" smtClean="0">
                              <a:latin typeface="Cambria Math" panose="02040503050406030204" pitchFamily="18" charset="0"/>
                            </a:rPr>
                            <m:t>  3</m:t>
                          </m:r>
                          <m:r>
                            <a:rPr lang="cs-CZ" sz="1900" i="1">
                              <a:latin typeface="Cambria Math" panose="02040503050406030204" pitchFamily="18" charset="0"/>
                            </a:rPr>
                            <m:t>𝑥</m:t>
                          </m:r>
                        </m:e>
                        <m:sub>
                          <m:r>
                            <a:rPr lang="cs-CZ" sz="1900" i="1">
                              <a:latin typeface="Cambria Math" panose="02040503050406030204" pitchFamily="18" charset="0"/>
                            </a:rPr>
                            <m:t>3</m:t>
                          </m:r>
                        </m:sub>
                      </m:sSub>
                      <m:r>
                        <a:rPr lang="cs-CZ" sz="1900" b="0" i="1" smtClean="0">
                          <a:latin typeface="Cambria Math" panose="02040503050406030204" pitchFamily="18" charset="0"/>
                        </a:rPr>
                        <m:t>                 </m:t>
                      </m:r>
                      <m:r>
                        <a:rPr lang="cs-CZ" sz="1900" i="1">
                          <a:latin typeface="Cambria Math" panose="02040503050406030204" pitchFamily="18" charset="0"/>
                          <a:ea typeface="Cambria Math" panose="02040503050406030204" pitchFamily="18" charset="0"/>
                        </a:rPr>
                        <m:t>≥</m:t>
                      </m:r>
                      <m:r>
                        <a:rPr lang="cs-CZ" sz="1900" b="0" i="1" smtClean="0">
                          <a:latin typeface="Cambria Math" panose="02040503050406030204" pitchFamily="18" charset="0"/>
                          <a:ea typeface="Cambria Math" panose="02040503050406030204" pitchFamily="18" charset="0"/>
                        </a:rPr>
                        <m:t>3</m:t>
                      </m:r>
                      <m:r>
                        <a:rPr lang="cs-CZ" sz="1900" i="1">
                          <a:latin typeface="Cambria Math" panose="02040503050406030204" pitchFamily="18" charset="0"/>
                          <a:ea typeface="Cambria Math" panose="02040503050406030204" pitchFamily="18" charset="0"/>
                        </a:rPr>
                        <m:t>00</m:t>
                      </m:r>
                      <m:r>
                        <a:rPr lang="cs-CZ" sz="1900" b="0" i="1" smtClean="0">
                          <a:latin typeface="Cambria Math" panose="02040503050406030204" pitchFamily="18" charset="0"/>
                          <a:ea typeface="Cambria Math" panose="02040503050406030204" pitchFamily="18" charset="0"/>
                        </a:rPr>
                        <m:t>,</m:t>
                      </m:r>
                    </m:oMath>
                  </m:oMathPara>
                </a14:m>
                <a:endParaRPr lang="cs-CZ" sz="1900" i="1" dirty="0">
                  <a:latin typeface="Cambria Math" panose="02040503050406030204" pitchFamily="18" charset="0"/>
                  <a:ea typeface="Cambria Math" panose="02040503050406030204" pitchFamily="18" charset="0"/>
                </a:endParaRPr>
              </a:p>
              <a:p>
                <a:pPr defTabSz="1119188"/>
                <a14:m>
                  <m:oMathPara xmlns:m="http://schemas.openxmlformats.org/officeDocument/2006/math">
                    <m:oMathParaPr>
                      <m:jc m:val="left"/>
                    </m:oMathParaPr>
                    <m:oMath xmlns:m="http://schemas.openxmlformats.org/officeDocument/2006/math">
                      <m:sSub>
                        <m:sSubPr>
                          <m:ctrlPr>
                            <a:rPr lang="cs-CZ" sz="1900" i="1">
                              <a:latin typeface="Cambria Math" panose="02040503050406030204" pitchFamily="18" charset="0"/>
                            </a:rPr>
                          </m:ctrlPr>
                        </m:sSubPr>
                        <m:e>
                          <m:r>
                            <a:rPr lang="cs-CZ" sz="1900" i="1">
                              <a:latin typeface="Cambria Math" panose="02040503050406030204" pitchFamily="18" charset="0"/>
                            </a:rPr>
                            <m:t>𝑥</m:t>
                          </m:r>
                        </m:e>
                        <m:sub>
                          <m:r>
                            <a:rPr lang="cs-CZ" sz="1900" i="1">
                              <a:latin typeface="Cambria Math" panose="02040503050406030204" pitchFamily="18" charset="0"/>
                            </a:rPr>
                            <m:t>1</m:t>
                          </m:r>
                        </m:sub>
                      </m:sSub>
                      <m:r>
                        <a:rPr lang="cs-CZ" sz="1900" i="1">
                          <a:latin typeface="Cambria Math" panose="02040503050406030204" pitchFamily="18" charset="0"/>
                        </a:rPr>
                        <m:t>+</m:t>
                      </m:r>
                      <m:r>
                        <a:rPr lang="cs-CZ" sz="1900" b="0" i="1" smtClean="0">
                          <a:latin typeface="Cambria Math" panose="02040503050406030204" pitchFamily="18" charset="0"/>
                        </a:rPr>
                        <m:t>  </m:t>
                      </m:r>
                      <m:sSub>
                        <m:sSubPr>
                          <m:ctrlPr>
                            <a:rPr lang="cs-CZ" sz="1900" i="1">
                              <a:latin typeface="Cambria Math" panose="02040503050406030204" pitchFamily="18" charset="0"/>
                            </a:rPr>
                          </m:ctrlPr>
                        </m:sSubPr>
                        <m:e>
                          <m:r>
                            <a:rPr lang="cs-CZ" sz="1900" b="0" i="1" smtClean="0">
                              <a:latin typeface="Cambria Math" panose="02040503050406030204" pitchFamily="18" charset="0"/>
                            </a:rPr>
                            <m:t> </m:t>
                          </m:r>
                          <m:r>
                            <a:rPr lang="cs-CZ" sz="1900" i="1">
                              <a:latin typeface="Cambria Math" panose="02040503050406030204" pitchFamily="18" charset="0"/>
                            </a:rPr>
                            <m:t>𝑥</m:t>
                          </m:r>
                        </m:e>
                        <m:sub>
                          <m:r>
                            <a:rPr lang="cs-CZ" sz="1900" i="1">
                              <a:latin typeface="Cambria Math" panose="02040503050406030204" pitchFamily="18" charset="0"/>
                            </a:rPr>
                            <m:t>2</m:t>
                          </m:r>
                        </m:sub>
                      </m:sSub>
                      <m:r>
                        <a:rPr lang="cs-CZ" sz="1900" i="1">
                          <a:latin typeface="Cambria Math" panose="02040503050406030204" pitchFamily="18" charset="0"/>
                        </a:rPr>
                        <m:t> </m:t>
                      </m:r>
                      <m:r>
                        <a:rPr lang="cs-CZ" sz="1900" b="0" i="1" smtClean="0">
                          <a:latin typeface="Cambria Math" panose="02040503050406030204" pitchFamily="18" charset="0"/>
                        </a:rPr>
                        <m:t>  </m:t>
                      </m:r>
                      <m:r>
                        <a:rPr lang="cs-CZ" sz="1900" i="1">
                          <a:latin typeface="Cambria Math" panose="02040503050406030204" pitchFamily="18" charset="0"/>
                        </a:rPr>
                        <m:t>+</m:t>
                      </m:r>
                      <m:sSub>
                        <m:sSubPr>
                          <m:ctrlPr>
                            <a:rPr lang="cs-CZ" sz="1900" i="1">
                              <a:latin typeface="Cambria Math" panose="02040503050406030204" pitchFamily="18" charset="0"/>
                            </a:rPr>
                          </m:ctrlPr>
                        </m:sSubPr>
                        <m:e>
                          <m:r>
                            <a:rPr lang="cs-CZ" sz="1900" i="1">
                              <a:latin typeface="Cambria Math" panose="02040503050406030204" pitchFamily="18" charset="0"/>
                            </a:rPr>
                            <m:t> </m:t>
                          </m:r>
                          <m:r>
                            <a:rPr lang="cs-CZ" sz="1900" b="0" i="1" smtClean="0">
                              <a:latin typeface="Cambria Math" panose="02040503050406030204" pitchFamily="18" charset="0"/>
                            </a:rPr>
                            <m:t>   </m:t>
                          </m:r>
                          <m:r>
                            <a:rPr lang="cs-CZ" sz="1900" i="1">
                              <a:latin typeface="Cambria Math" panose="02040503050406030204" pitchFamily="18" charset="0"/>
                            </a:rPr>
                            <m:t>𝑥</m:t>
                          </m:r>
                        </m:e>
                        <m:sub>
                          <m:r>
                            <a:rPr lang="cs-CZ" sz="1900" i="1">
                              <a:latin typeface="Cambria Math" panose="02040503050406030204" pitchFamily="18" charset="0"/>
                            </a:rPr>
                            <m:t>3</m:t>
                          </m:r>
                        </m:sub>
                      </m:sSub>
                      <m:r>
                        <a:rPr lang="cs-CZ" sz="1900" b="0" i="1" smtClean="0">
                          <a:latin typeface="Cambria Math" panose="02040503050406030204" pitchFamily="18" charset="0"/>
                        </a:rPr>
                        <m:t>   </m:t>
                      </m:r>
                      <m:r>
                        <a:rPr lang="cs-CZ" sz="1900" i="1">
                          <a:latin typeface="Cambria Math" panose="02040503050406030204" pitchFamily="18" charset="0"/>
                        </a:rPr>
                        <m:t>+</m:t>
                      </m:r>
                      <m:sSub>
                        <m:sSubPr>
                          <m:ctrlPr>
                            <a:rPr lang="cs-CZ" sz="1900" i="1">
                              <a:latin typeface="Cambria Math" panose="02040503050406030204" pitchFamily="18" charset="0"/>
                            </a:rPr>
                          </m:ctrlPr>
                        </m:sSubPr>
                        <m:e>
                          <m:r>
                            <a:rPr lang="cs-CZ" sz="1900" i="1">
                              <a:latin typeface="Cambria Math" panose="02040503050406030204" pitchFamily="18" charset="0"/>
                            </a:rPr>
                            <m:t>   </m:t>
                          </m:r>
                          <m:r>
                            <a:rPr lang="cs-CZ" sz="1900" b="0" i="1" smtClean="0">
                              <a:latin typeface="Cambria Math" panose="02040503050406030204" pitchFamily="18" charset="0"/>
                            </a:rPr>
                            <m:t> </m:t>
                          </m:r>
                          <m:r>
                            <a:rPr lang="cs-CZ" sz="1900" i="1">
                              <a:latin typeface="Cambria Math" panose="02040503050406030204" pitchFamily="18" charset="0"/>
                            </a:rPr>
                            <m:t>𝑥</m:t>
                          </m:r>
                        </m:e>
                        <m:sub>
                          <m:r>
                            <a:rPr lang="cs-CZ" sz="1900" b="0" i="1" smtClean="0">
                              <a:latin typeface="Cambria Math" panose="02040503050406030204" pitchFamily="18" charset="0"/>
                            </a:rPr>
                            <m:t>4   </m:t>
                          </m:r>
                        </m:sub>
                      </m:sSub>
                      <m:r>
                        <a:rPr lang="cs-CZ" sz="1900" i="1">
                          <a:latin typeface="Cambria Math" panose="02040503050406030204" pitchFamily="18" charset="0"/>
                          <a:ea typeface="Cambria Math" panose="02040503050406030204" pitchFamily="18" charset="0"/>
                        </a:rPr>
                        <m:t>≥</m:t>
                      </m:r>
                      <m:r>
                        <a:rPr lang="cs-CZ" sz="1900" b="0" i="1" smtClean="0">
                          <a:latin typeface="Cambria Math" panose="02040503050406030204" pitchFamily="18" charset="0"/>
                          <a:ea typeface="Cambria Math" panose="02040503050406030204" pitchFamily="18" charset="0"/>
                        </a:rPr>
                        <m:t>2</m:t>
                      </m:r>
                      <m:r>
                        <a:rPr lang="cs-CZ" sz="1900" i="1">
                          <a:latin typeface="Cambria Math" panose="02040503050406030204" pitchFamily="18" charset="0"/>
                          <a:ea typeface="Cambria Math" panose="02040503050406030204" pitchFamily="18" charset="0"/>
                        </a:rPr>
                        <m:t>00</m:t>
                      </m:r>
                      <m:r>
                        <a:rPr lang="cs-CZ" sz="1900" b="0" i="1" smtClean="0">
                          <a:latin typeface="Cambria Math" panose="02040503050406030204" pitchFamily="18" charset="0"/>
                          <a:ea typeface="Cambria Math" panose="02040503050406030204" pitchFamily="18" charset="0"/>
                        </a:rPr>
                        <m:t>,</m:t>
                      </m:r>
                    </m:oMath>
                  </m:oMathPara>
                </a14:m>
                <a:endParaRPr lang="cs-CZ" sz="1900" dirty="0"/>
              </a:p>
              <a:p>
                <a:pPr defTabSz="1119188"/>
                <a:r>
                  <a:rPr lang="cs-CZ" sz="1900" dirty="0"/>
                  <a:t>		 </a:t>
                </a:r>
                <a14:m>
                  <m:oMath xmlns:m="http://schemas.openxmlformats.org/officeDocument/2006/math">
                    <m:sSub>
                      <m:sSubPr>
                        <m:ctrlPr>
                          <a:rPr lang="cs-CZ" sz="1900" i="1">
                            <a:latin typeface="Cambria Math" panose="02040503050406030204" pitchFamily="18" charset="0"/>
                          </a:rPr>
                        </m:ctrlPr>
                      </m:sSubPr>
                      <m:e>
                        <m:r>
                          <a:rPr lang="cs-CZ" sz="1900" i="1">
                            <a:latin typeface="Cambria Math" panose="02040503050406030204" pitchFamily="18" charset="0"/>
                          </a:rPr>
                          <m:t>𝑥</m:t>
                        </m:r>
                      </m:e>
                      <m:sub>
                        <m:r>
                          <a:rPr lang="cs-CZ" sz="1900" b="0" i="1" smtClean="0">
                            <a:latin typeface="Cambria Math" panose="02040503050406030204" pitchFamily="18" charset="0"/>
                          </a:rPr>
                          <m:t>𝑖</m:t>
                        </m:r>
                      </m:sub>
                    </m:sSub>
                    <m:r>
                      <a:rPr lang="cs-CZ" sz="1900" b="0" i="1" smtClean="0">
                        <a:latin typeface="Cambria Math" panose="02040503050406030204" pitchFamily="18" charset="0"/>
                      </a:rPr>
                      <m:t> </m:t>
                    </m:r>
                    <m:r>
                      <a:rPr lang="cs-CZ" sz="1900" i="1" smtClean="0">
                        <a:latin typeface="Cambria Math" panose="02040503050406030204" pitchFamily="18" charset="0"/>
                        <a:ea typeface="Cambria Math" panose="02040503050406030204" pitchFamily="18" charset="0"/>
                      </a:rPr>
                      <m:t>≥</m:t>
                    </m:r>
                    <m:r>
                      <a:rPr lang="cs-CZ" sz="1900" i="1">
                        <a:latin typeface="Cambria Math" panose="02040503050406030204" pitchFamily="18" charset="0"/>
                        <a:ea typeface="Cambria Math" panose="02040503050406030204" pitchFamily="18" charset="0"/>
                      </a:rPr>
                      <m:t>0</m:t>
                    </m:r>
                    <m:r>
                      <a:rPr lang="cs-CZ" sz="1900" b="0" i="1" smtClean="0">
                        <a:latin typeface="Cambria Math" panose="02040503050406030204" pitchFamily="18" charset="0"/>
                        <a:ea typeface="Cambria Math" panose="02040503050406030204" pitchFamily="18" charset="0"/>
                      </a:rPr>
                      <m:t>, </m:t>
                    </m:r>
                    <m:r>
                      <a:rPr lang="cs-CZ" sz="1900" b="0" i="1" smtClean="0">
                        <a:latin typeface="Cambria Math" panose="02040503050406030204" pitchFamily="18" charset="0"/>
                        <a:ea typeface="Cambria Math" panose="02040503050406030204" pitchFamily="18" charset="0"/>
                      </a:rPr>
                      <m:t>𝑖</m:t>
                    </m:r>
                    <m:r>
                      <a:rPr lang="cs-CZ" sz="1900" b="0" i="1" smtClean="0">
                        <a:latin typeface="Cambria Math" panose="02040503050406030204" pitchFamily="18" charset="0"/>
                        <a:ea typeface="Cambria Math" panose="02040503050406030204" pitchFamily="18" charset="0"/>
                      </a:rPr>
                      <m:t>=1,2,3,4.</m:t>
                    </m:r>
                  </m:oMath>
                </a14:m>
                <a:endParaRPr lang="cs-CZ" sz="1900" dirty="0"/>
              </a:p>
              <a:p>
                <a:pPr defTabSz="1119188"/>
                <a:endParaRPr lang="cs-CZ" sz="1900" dirty="0"/>
              </a:p>
            </p:txBody>
          </p:sp>
        </mc:Choice>
        <mc:Fallback xmlns="">
          <p:sp>
            <p:nvSpPr>
              <p:cNvPr id="27" name="TextovéPole 26">
                <a:extLst>
                  <a:ext uri="{FF2B5EF4-FFF2-40B4-BE49-F238E27FC236}">
                    <a16:creationId xmlns:a16="http://schemas.microsoft.com/office/drawing/2014/main" id="{3A0E3741-868B-4933-8BCB-6FD6CBA97B57}"/>
                  </a:ext>
                </a:extLst>
              </p:cNvPr>
              <p:cNvSpPr txBox="1">
                <a:spLocks noRot="1" noChangeAspect="1" noMove="1" noResize="1" noEditPoints="1" noAdjustHandles="1" noChangeArrowheads="1" noChangeShapeType="1" noTextEdit="1"/>
              </p:cNvSpPr>
              <p:nvPr/>
            </p:nvSpPr>
            <p:spPr>
              <a:xfrm>
                <a:off x="1182915" y="4101137"/>
                <a:ext cx="4235390" cy="1461939"/>
              </a:xfrm>
              <a:prstGeom prst="rect">
                <a:avLst/>
              </a:prstGeom>
              <a:blipFill>
                <a:blip r:embed="rId3"/>
                <a:stretch>
                  <a:fillRect l="-1439" r="-43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8" name="TextovéPole 27">
                <a:extLst>
                  <a:ext uri="{FF2B5EF4-FFF2-40B4-BE49-F238E27FC236}">
                    <a16:creationId xmlns:a16="http://schemas.microsoft.com/office/drawing/2014/main" id="{7401F86C-DF8C-4022-9525-80FAD3F19679}"/>
                  </a:ext>
                </a:extLst>
              </p:cNvPr>
              <p:cNvSpPr txBox="1"/>
              <p:nvPr/>
            </p:nvSpPr>
            <p:spPr>
              <a:xfrm>
                <a:off x="1182915" y="3344232"/>
                <a:ext cx="4467505" cy="292388"/>
              </a:xfrm>
              <a:prstGeom prst="rect">
                <a:avLst/>
              </a:prstGeom>
              <a:noFill/>
            </p:spPr>
            <p:txBody>
              <a:bodyPr wrap="none" lIns="0" tIns="0" rIns="0" bIns="0" rtlCol="0">
                <a:spAutoFit/>
              </a:bodyPr>
              <a:lstStyle/>
              <a:p>
                <a:pPr defTabSz="1119188"/>
                <a14:m>
                  <m:oMathPara xmlns:m="http://schemas.openxmlformats.org/officeDocument/2006/math">
                    <m:oMathParaPr>
                      <m:jc m:val="left"/>
                    </m:oMathParaPr>
                    <m:oMath xmlns:m="http://schemas.openxmlformats.org/officeDocument/2006/math">
                      <m:sSub>
                        <m:sSubPr>
                          <m:ctrlPr>
                            <a:rPr lang="cs-CZ" sz="1900" i="1" smtClean="0">
                              <a:latin typeface="Cambria Math" panose="02040503050406030204" pitchFamily="18" charset="0"/>
                              <a:ea typeface="Cambria Math" panose="02040503050406030204" pitchFamily="18" charset="0"/>
                            </a:rPr>
                          </m:ctrlPr>
                        </m:sSubPr>
                        <m:e>
                          <m:r>
                            <m:rPr>
                              <m:nor/>
                            </m:rPr>
                            <a:rPr lang="cs-CZ" sz="1900" b="0" i="0" smtClean="0">
                              <a:latin typeface="Cambria Math" panose="02040503050406030204" pitchFamily="18" charset="0"/>
                              <a:ea typeface="Cambria Math" panose="02040503050406030204" pitchFamily="18" charset="0"/>
                              <a:cs typeface="Arial" panose="020B0604020202020204" pitchFamily="34" charset="0"/>
                            </a:rPr>
                            <m:t>Minimize</m:t>
                          </m:r>
                          <m:r>
                            <m:rPr>
                              <m:nor/>
                            </m:rPr>
                            <a:rPr lang="cs-CZ" sz="1900" b="0" i="0" smtClean="0">
                              <a:latin typeface="Cambria Math" panose="02040503050406030204" pitchFamily="18" charset="0"/>
                              <a:ea typeface="Cambria Math" panose="02040503050406030204" pitchFamily="18" charset="0"/>
                            </a:rPr>
                            <m:t> </m:t>
                          </m:r>
                          <m:r>
                            <a:rPr lang="cs-CZ" sz="1900" b="0" i="1" smtClean="0">
                              <a:latin typeface="Cambria Math" panose="02040503050406030204" pitchFamily="18" charset="0"/>
                              <a:ea typeface="Cambria Math" panose="02040503050406030204" pitchFamily="18" charset="0"/>
                            </a:rPr>
                            <m:t>𝑧</m:t>
                          </m:r>
                          <m:r>
                            <a:rPr lang="cs-CZ" sz="1900" b="0" i="1" smtClean="0">
                              <a:latin typeface="Cambria Math" panose="02040503050406030204" pitchFamily="18" charset="0"/>
                              <a:ea typeface="Cambria Math" panose="02040503050406030204" pitchFamily="18" charset="0"/>
                            </a:rPr>
                            <m:t>=20</m:t>
                          </m:r>
                          <m:r>
                            <a:rPr lang="cs-CZ" sz="1900" i="1">
                              <a:latin typeface="Cambria Math" panose="02040503050406030204" pitchFamily="18" charset="0"/>
                              <a:ea typeface="Cambria Math" panose="02040503050406030204" pitchFamily="18" charset="0"/>
                            </a:rPr>
                            <m:t>𝑥</m:t>
                          </m:r>
                        </m:e>
                        <m:sub>
                          <m:r>
                            <a:rPr lang="cs-CZ" sz="1900" i="1">
                              <a:latin typeface="Cambria Math" panose="02040503050406030204" pitchFamily="18" charset="0"/>
                              <a:ea typeface="Cambria Math" panose="02040503050406030204" pitchFamily="18" charset="0"/>
                            </a:rPr>
                            <m:t>1</m:t>
                          </m:r>
                        </m:sub>
                      </m:sSub>
                      <m:r>
                        <a:rPr lang="cs-CZ" sz="1900" b="0" i="1" smtClean="0">
                          <a:latin typeface="Cambria Math" panose="02040503050406030204" pitchFamily="18" charset="0"/>
                          <a:ea typeface="Cambria Math" panose="02040503050406030204" pitchFamily="18" charset="0"/>
                        </a:rPr>
                        <m:t>+</m:t>
                      </m:r>
                      <m:sSub>
                        <m:sSubPr>
                          <m:ctrlPr>
                            <a:rPr lang="cs-CZ" sz="1900" i="1">
                              <a:latin typeface="Cambria Math" panose="02040503050406030204" pitchFamily="18" charset="0"/>
                              <a:ea typeface="Cambria Math" panose="02040503050406030204" pitchFamily="18" charset="0"/>
                            </a:rPr>
                          </m:ctrlPr>
                        </m:sSubPr>
                        <m:e>
                          <m:r>
                            <a:rPr lang="cs-CZ" sz="1900" b="0" i="1" smtClean="0">
                              <a:latin typeface="Cambria Math" panose="02040503050406030204" pitchFamily="18" charset="0"/>
                              <a:ea typeface="Cambria Math" panose="02040503050406030204" pitchFamily="18" charset="0"/>
                            </a:rPr>
                            <m:t>80</m:t>
                          </m:r>
                          <m:r>
                            <a:rPr lang="cs-CZ" sz="1900" i="1">
                              <a:latin typeface="Cambria Math" panose="02040503050406030204" pitchFamily="18" charset="0"/>
                              <a:ea typeface="Cambria Math" panose="02040503050406030204" pitchFamily="18" charset="0"/>
                            </a:rPr>
                            <m:t>𝑥</m:t>
                          </m:r>
                        </m:e>
                        <m:sub>
                          <m:r>
                            <a:rPr lang="cs-CZ" sz="1900" i="1">
                              <a:latin typeface="Cambria Math" panose="02040503050406030204" pitchFamily="18" charset="0"/>
                              <a:ea typeface="Cambria Math" panose="02040503050406030204" pitchFamily="18" charset="0"/>
                            </a:rPr>
                            <m:t>2</m:t>
                          </m:r>
                        </m:sub>
                      </m:sSub>
                      <m:sSub>
                        <m:sSubPr>
                          <m:ctrlPr>
                            <a:rPr lang="cs-CZ" sz="1900" i="1">
                              <a:latin typeface="Cambria Math" panose="02040503050406030204" pitchFamily="18" charset="0"/>
                              <a:ea typeface="Cambria Math" panose="02040503050406030204" pitchFamily="18" charset="0"/>
                            </a:rPr>
                          </m:ctrlPr>
                        </m:sSubPr>
                        <m:e>
                          <m:r>
                            <a:rPr lang="cs-CZ" sz="1900" b="0" i="1" smtClean="0">
                              <a:latin typeface="Cambria Math" panose="02040503050406030204" pitchFamily="18" charset="0"/>
                              <a:ea typeface="Cambria Math" panose="02040503050406030204" pitchFamily="18" charset="0"/>
                            </a:rPr>
                            <m:t>+ 60</m:t>
                          </m:r>
                          <m:r>
                            <a:rPr lang="cs-CZ" sz="1900" i="1">
                              <a:latin typeface="Cambria Math" panose="02040503050406030204" pitchFamily="18" charset="0"/>
                              <a:ea typeface="Cambria Math" panose="02040503050406030204" pitchFamily="18" charset="0"/>
                            </a:rPr>
                            <m:t>𝑥</m:t>
                          </m:r>
                        </m:e>
                        <m:sub>
                          <m:r>
                            <a:rPr lang="cs-CZ" sz="1900" i="1">
                              <a:latin typeface="Cambria Math" panose="02040503050406030204" pitchFamily="18" charset="0"/>
                              <a:ea typeface="Cambria Math" panose="02040503050406030204" pitchFamily="18" charset="0"/>
                            </a:rPr>
                            <m:t>3</m:t>
                          </m:r>
                        </m:sub>
                      </m:sSub>
                      <m:r>
                        <a:rPr lang="cs-CZ" sz="1900" i="1">
                          <a:latin typeface="Cambria Math" panose="02040503050406030204" pitchFamily="18" charset="0"/>
                          <a:ea typeface="Cambria Math" panose="02040503050406030204" pitchFamily="18" charset="0"/>
                        </a:rPr>
                        <m:t>+</m:t>
                      </m:r>
                      <m:sSub>
                        <m:sSubPr>
                          <m:ctrlPr>
                            <a:rPr lang="cs-CZ" sz="1900" i="1">
                              <a:latin typeface="Cambria Math" panose="02040503050406030204" pitchFamily="18" charset="0"/>
                              <a:ea typeface="Cambria Math" panose="02040503050406030204" pitchFamily="18" charset="0"/>
                            </a:rPr>
                          </m:ctrlPr>
                        </m:sSubPr>
                        <m:e>
                          <m:r>
                            <a:rPr lang="cs-CZ" sz="1900" i="1">
                              <a:latin typeface="Cambria Math" panose="02040503050406030204" pitchFamily="18" charset="0"/>
                              <a:ea typeface="Cambria Math" panose="02040503050406030204" pitchFamily="18" charset="0"/>
                            </a:rPr>
                            <m:t> </m:t>
                          </m:r>
                          <m:r>
                            <a:rPr lang="cs-CZ" sz="1900" b="0" i="1" smtClean="0">
                              <a:latin typeface="Cambria Math" panose="02040503050406030204" pitchFamily="18" charset="0"/>
                              <a:ea typeface="Cambria Math" panose="02040503050406030204" pitchFamily="18" charset="0"/>
                            </a:rPr>
                            <m:t>30</m:t>
                          </m:r>
                          <m:r>
                            <a:rPr lang="cs-CZ" sz="1900" i="1">
                              <a:latin typeface="Cambria Math" panose="02040503050406030204" pitchFamily="18" charset="0"/>
                              <a:ea typeface="Cambria Math" panose="02040503050406030204" pitchFamily="18" charset="0"/>
                            </a:rPr>
                            <m:t>𝑥</m:t>
                          </m:r>
                        </m:e>
                        <m:sub>
                          <m:r>
                            <a:rPr lang="cs-CZ" sz="1900" b="0" i="1" smtClean="0">
                              <a:latin typeface="Cambria Math" panose="02040503050406030204" pitchFamily="18" charset="0"/>
                              <a:ea typeface="Cambria Math" panose="02040503050406030204" pitchFamily="18" charset="0"/>
                            </a:rPr>
                            <m:t>4</m:t>
                          </m:r>
                        </m:sub>
                      </m:sSub>
                      <m:r>
                        <a:rPr lang="cs-CZ" sz="1900" b="0" i="1" smtClean="0">
                          <a:latin typeface="Cambria Math" panose="02040503050406030204" pitchFamily="18" charset="0"/>
                        </a:rPr>
                        <m:t>,</m:t>
                      </m:r>
                    </m:oMath>
                  </m:oMathPara>
                </a14:m>
                <a:endParaRPr lang="cs-CZ" sz="1900" dirty="0"/>
              </a:p>
            </p:txBody>
          </p:sp>
        </mc:Choice>
        <mc:Fallback xmlns="">
          <p:sp>
            <p:nvSpPr>
              <p:cNvPr id="28" name="TextovéPole 27">
                <a:extLst>
                  <a:ext uri="{FF2B5EF4-FFF2-40B4-BE49-F238E27FC236}">
                    <a16:creationId xmlns:a16="http://schemas.microsoft.com/office/drawing/2014/main" id="{7401F86C-DF8C-4022-9525-80FAD3F19679}"/>
                  </a:ext>
                </a:extLst>
              </p:cNvPr>
              <p:cNvSpPr txBox="1">
                <a:spLocks noRot="1" noChangeAspect="1" noMove="1" noResize="1" noEditPoints="1" noAdjustHandles="1" noChangeArrowheads="1" noChangeShapeType="1" noTextEdit="1"/>
              </p:cNvSpPr>
              <p:nvPr/>
            </p:nvSpPr>
            <p:spPr>
              <a:xfrm>
                <a:off x="1182915" y="3344232"/>
                <a:ext cx="4467505" cy="292388"/>
              </a:xfrm>
              <a:prstGeom prst="rect">
                <a:avLst/>
              </a:prstGeom>
              <a:blipFill>
                <a:blip r:embed="rId4"/>
                <a:stretch>
                  <a:fillRect l="-1910" b="-1250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9" name="TextovéPole 28">
                <a:extLst>
                  <a:ext uri="{FF2B5EF4-FFF2-40B4-BE49-F238E27FC236}">
                    <a16:creationId xmlns:a16="http://schemas.microsoft.com/office/drawing/2014/main" id="{DD6C1B4C-B9E3-446D-8F64-9B04A6D9E4DB}"/>
                  </a:ext>
                </a:extLst>
              </p:cNvPr>
              <p:cNvSpPr txBox="1"/>
              <p:nvPr/>
            </p:nvSpPr>
            <p:spPr>
              <a:xfrm>
                <a:off x="1182915" y="3766120"/>
                <a:ext cx="1061188" cy="2923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cs-CZ" sz="1900" b="0" i="0" smtClean="0">
                          <a:latin typeface="Cambria Math" panose="02040503050406030204" pitchFamily="18" charset="0"/>
                          <a:ea typeface="Cambria Math" panose="02040503050406030204" pitchFamily="18" charset="0"/>
                          <a:cs typeface="Arial" panose="020B0604020202020204" pitchFamily="34" charset="0"/>
                        </a:rPr>
                        <m:t>subject</m:t>
                      </m:r>
                      <m:r>
                        <m:rPr>
                          <m:nor/>
                        </m:rPr>
                        <a:rPr lang="cs-CZ" sz="1900" b="0" i="0" smtClean="0">
                          <a:latin typeface="Cambria Math" panose="02040503050406030204" pitchFamily="18" charset="0"/>
                          <a:ea typeface="Cambria Math" panose="02040503050406030204" pitchFamily="18" charset="0"/>
                          <a:cs typeface="Arial" panose="020B0604020202020204" pitchFamily="34" charset="0"/>
                        </a:rPr>
                        <m:t> </m:t>
                      </m:r>
                      <m:r>
                        <m:rPr>
                          <m:nor/>
                        </m:rPr>
                        <a:rPr lang="cs-CZ" sz="1900" b="0" i="0" smtClean="0">
                          <a:latin typeface="Cambria Math" panose="02040503050406030204" pitchFamily="18" charset="0"/>
                          <a:ea typeface="Cambria Math" panose="02040503050406030204" pitchFamily="18" charset="0"/>
                          <a:cs typeface="Arial" panose="020B0604020202020204" pitchFamily="34" charset="0"/>
                        </a:rPr>
                        <m:t>to</m:t>
                      </m:r>
                    </m:oMath>
                  </m:oMathPara>
                </a14:m>
                <a:endParaRPr lang="cs-CZ" sz="19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9" name="TextovéPole 28">
                <a:extLst>
                  <a:ext uri="{FF2B5EF4-FFF2-40B4-BE49-F238E27FC236}">
                    <a16:creationId xmlns:a16="http://schemas.microsoft.com/office/drawing/2014/main" id="{DD6C1B4C-B9E3-446D-8F64-9B04A6D9E4DB}"/>
                  </a:ext>
                </a:extLst>
              </p:cNvPr>
              <p:cNvSpPr txBox="1">
                <a:spLocks noRot="1" noChangeAspect="1" noMove="1" noResize="1" noEditPoints="1" noAdjustHandles="1" noChangeArrowheads="1" noChangeShapeType="1" noTextEdit="1"/>
              </p:cNvSpPr>
              <p:nvPr/>
            </p:nvSpPr>
            <p:spPr>
              <a:xfrm>
                <a:off x="1182915" y="3766120"/>
                <a:ext cx="1061188" cy="292388"/>
              </a:xfrm>
              <a:prstGeom prst="rect">
                <a:avLst/>
              </a:prstGeom>
              <a:blipFill>
                <a:blip r:embed="rId5"/>
                <a:stretch>
                  <a:fillRect l="-7471" r="-5172" b="-35417"/>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0" name="TextovéPole 29">
                <a:extLst>
                  <a:ext uri="{FF2B5EF4-FFF2-40B4-BE49-F238E27FC236}">
                    <a16:creationId xmlns:a16="http://schemas.microsoft.com/office/drawing/2014/main" id="{1B191799-66A4-4783-93BA-752AC36C55F9}"/>
                  </a:ext>
                </a:extLst>
              </p:cNvPr>
              <p:cNvSpPr txBox="1"/>
              <p:nvPr/>
            </p:nvSpPr>
            <p:spPr>
              <a:xfrm>
                <a:off x="5102194" y="4107714"/>
                <a:ext cx="92493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cs-CZ" sz="1600" b="0" i="0" smtClean="0">
                          <a:latin typeface="Arial" panose="020B0604020202020204" pitchFamily="34" charset="0"/>
                          <a:cs typeface="Arial" panose="020B0604020202020204" pitchFamily="34" charset="0"/>
                        </a:rPr>
                        <m:t>(</m:t>
                      </m:r>
                      <m:r>
                        <m:rPr>
                          <m:nor/>
                        </m:rPr>
                        <a:rPr lang="cs-CZ" sz="1600" b="0" i="0" smtClean="0">
                          <a:latin typeface="Arial" panose="020B0604020202020204" pitchFamily="34" charset="0"/>
                          <a:cs typeface="Arial" panose="020B0604020202020204" pitchFamily="34" charset="0"/>
                        </a:rPr>
                        <m:t>proteins</m:t>
                      </m:r>
                      <m:r>
                        <m:rPr>
                          <m:nor/>
                        </m:rPr>
                        <a:rPr lang="cs-CZ" sz="1600" b="0" i="0" smtClean="0">
                          <a:latin typeface="Arial" panose="020B0604020202020204" pitchFamily="34" charset="0"/>
                          <a:cs typeface="Arial" panose="020B0604020202020204" pitchFamily="34" charset="0"/>
                        </a:rPr>
                        <m:t>)</m:t>
                      </m:r>
                    </m:oMath>
                  </m:oMathPara>
                </a14:m>
                <a:endParaRPr lang="cs-CZ" sz="1600" dirty="0">
                  <a:latin typeface="Arial" panose="020B0604020202020204" pitchFamily="34" charset="0"/>
                  <a:cs typeface="Arial" panose="020B0604020202020204" pitchFamily="34" charset="0"/>
                </a:endParaRPr>
              </a:p>
            </p:txBody>
          </p:sp>
        </mc:Choice>
        <mc:Fallback xmlns="">
          <p:sp>
            <p:nvSpPr>
              <p:cNvPr id="30" name="TextovéPole 29">
                <a:extLst>
                  <a:ext uri="{FF2B5EF4-FFF2-40B4-BE49-F238E27FC236}">
                    <a16:creationId xmlns:a16="http://schemas.microsoft.com/office/drawing/2014/main" id="{1B191799-66A4-4783-93BA-752AC36C55F9}"/>
                  </a:ext>
                </a:extLst>
              </p:cNvPr>
              <p:cNvSpPr txBox="1">
                <a:spLocks noRot="1" noChangeAspect="1" noMove="1" noResize="1" noEditPoints="1" noAdjustHandles="1" noChangeArrowheads="1" noChangeShapeType="1" noTextEdit="1"/>
              </p:cNvSpPr>
              <p:nvPr/>
            </p:nvSpPr>
            <p:spPr>
              <a:xfrm>
                <a:off x="5102194" y="4107714"/>
                <a:ext cx="924933" cy="246221"/>
              </a:xfrm>
              <a:prstGeom prst="rect">
                <a:avLst/>
              </a:prstGeom>
              <a:blipFill>
                <a:blip r:embed="rId6"/>
                <a:stretch>
                  <a:fillRect l="-7237" r="-5921" b="-3750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1" name="TextovéPole 30">
                <a:extLst>
                  <a:ext uri="{FF2B5EF4-FFF2-40B4-BE49-F238E27FC236}">
                    <a16:creationId xmlns:a16="http://schemas.microsoft.com/office/drawing/2014/main" id="{4258E47B-E105-49A5-B1F0-9910C832FE1E}"/>
                  </a:ext>
                </a:extLst>
              </p:cNvPr>
              <p:cNvSpPr txBox="1"/>
              <p:nvPr/>
            </p:nvSpPr>
            <p:spPr>
              <a:xfrm>
                <a:off x="5102194" y="4393149"/>
                <a:ext cx="75501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cs-CZ" sz="1600" b="0" i="0" smtClean="0">
                          <a:latin typeface="Arial" panose="020B0604020202020204" pitchFamily="34" charset="0"/>
                          <a:cs typeface="Arial" panose="020B0604020202020204" pitchFamily="34" charset="0"/>
                        </a:rPr>
                        <m:t>(</m:t>
                      </m:r>
                      <m:r>
                        <m:rPr>
                          <m:nor/>
                        </m:rPr>
                        <a:rPr lang="cs-CZ" sz="1600" b="0" i="0" smtClean="0">
                          <a:latin typeface="Arial" panose="020B0604020202020204" pitchFamily="34" charset="0"/>
                          <a:cs typeface="Arial" panose="020B0604020202020204" pitchFamily="34" charset="0"/>
                        </a:rPr>
                        <m:t>starch</m:t>
                      </m:r>
                      <m:r>
                        <m:rPr>
                          <m:nor/>
                        </m:rPr>
                        <a:rPr lang="cs-CZ" sz="1600" b="0" i="0" smtClean="0">
                          <a:latin typeface="Arial" panose="020B0604020202020204" pitchFamily="34" charset="0"/>
                          <a:cs typeface="Arial" panose="020B0604020202020204" pitchFamily="34" charset="0"/>
                        </a:rPr>
                        <m:t>)</m:t>
                      </m:r>
                    </m:oMath>
                  </m:oMathPara>
                </a14:m>
                <a:endParaRPr lang="cs-CZ" sz="1600" dirty="0">
                  <a:latin typeface="Arial" panose="020B0604020202020204" pitchFamily="34" charset="0"/>
                  <a:cs typeface="Arial" panose="020B0604020202020204" pitchFamily="34" charset="0"/>
                </a:endParaRPr>
              </a:p>
            </p:txBody>
          </p:sp>
        </mc:Choice>
        <mc:Fallback xmlns="">
          <p:sp>
            <p:nvSpPr>
              <p:cNvPr id="31" name="TextovéPole 30">
                <a:extLst>
                  <a:ext uri="{FF2B5EF4-FFF2-40B4-BE49-F238E27FC236}">
                    <a16:creationId xmlns:a16="http://schemas.microsoft.com/office/drawing/2014/main" id="{4258E47B-E105-49A5-B1F0-9910C832FE1E}"/>
                  </a:ext>
                </a:extLst>
              </p:cNvPr>
              <p:cNvSpPr txBox="1">
                <a:spLocks noRot="1" noChangeAspect="1" noMove="1" noResize="1" noEditPoints="1" noAdjustHandles="1" noChangeArrowheads="1" noChangeShapeType="1" noTextEdit="1"/>
              </p:cNvSpPr>
              <p:nvPr/>
            </p:nvSpPr>
            <p:spPr>
              <a:xfrm>
                <a:off x="5102194" y="4393149"/>
                <a:ext cx="755014" cy="246221"/>
              </a:xfrm>
              <a:prstGeom prst="rect">
                <a:avLst/>
              </a:prstGeom>
              <a:blipFill>
                <a:blip r:embed="rId7"/>
                <a:stretch>
                  <a:fillRect l="-8871" t="-2500" r="-7258" b="-3750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2" name="TextovéPole 31">
                <a:extLst>
                  <a:ext uri="{FF2B5EF4-FFF2-40B4-BE49-F238E27FC236}">
                    <a16:creationId xmlns:a16="http://schemas.microsoft.com/office/drawing/2014/main" id="{541CE091-96FF-46A8-9051-E0811142D3F0}"/>
                  </a:ext>
                </a:extLst>
              </p:cNvPr>
              <p:cNvSpPr txBox="1"/>
              <p:nvPr/>
            </p:nvSpPr>
            <p:spPr>
              <a:xfrm>
                <a:off x="5102194" y="4671138"/>
                <a:ext cx="78707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cs-CZ" sz="1600" b="0" i="0" smtClean="0">
                          <a:latin typeface="Arial" panose="020B0604020202020204" pitchFamily="34" charset="0"/>
                          <a:cs typeface="Arial" panose="020B0604020202020204" pitchFamily="34" charset="0"/>
                        </a:rPr>
                        <m:t>(</m:t>
                      </m:r>
                      <m:r>
                        <m:rPr>
                          <m:nor/>
                        </m:rPr>
                        <a:rPr lang="cs-CZ" sz="1600" b="0" i="0" smtClean="0">
                          <a:latin typeface="Arial" panose="020B0604020202020204" pitchFamily="34" charset="0"/>
                          <a:cs typeface="Arial" panose="020B0604020202020204" pitchFamily="34" charset="0"/>
                        </a:rPr>
                        <m:t>weight</m:t>
                      </m:r>
                      <m:r>
                        <m:rPr>
                          <m:nor/>
                        </m:rPr>
                        <a:rPr lang="cs-CZ" sz="1600" b="0" i="0" smtClean="0">
                          <a:latin typeface="Arial" panose="020B0604020202020204" pitchFamily="34" charset="0"/>
                          <a:cs typeface="Arial" panose="020B0604020202020204" pitchFamily="34" charset="0"/>
                        </a:rPr>
                        <m:t>)</m:t>
                      </m:r>
                    </m:oMath>
                  </m:oMathPara>
                </a14:m>
                <a:endParaRPr lang="cs-CZ" sz="1600" dirty="0">
                  <a:latin typeface="Arial" panose="020B0604020202020204" pitchFamily="34" charset="0"/>
                  <a:cs typeface="Arial" panose="020B0604020202020204" pitchFamily="34" charset="0"/>
                </a:endParaRPr>
              </a:p>
            </p:txBody>
          </p:sp>
        </mc:Choice>
        <mc:Fallback xmlns="">
          <p:sp>
            <p:nvSpPr>
              <p:cNvPr id="32" name="TextovéPole 31">
                <a:extLst>
                  <a:ext uri="{FF2B5EF4-FFF2-40B4-BE49-F238E27FC236}">
                    <a16:creationId xmlns:a16="http://schemas.microsoft.com/office/drawing/2014/main" id="{541CE091-96FF-46A8-9051-E0811142D3F0}"/>
                  </a:ext>
                </a:extLst>
              </p:cNvPr>
              <p:cNvSpPr txBox="1">
                <a:spLocks noRot="1" noChangeAspect="1" noMove="1" noResize="1" noEditPoints="1" noAdjustHandles="1" noChangeArrowheads="1" noChangeShapeType="1" noTextEdit="1"/>
              </p:cNvSpPr>
              <p:nvPr/>
            </p:nvSpPr>
            <p:spPr>
              <a:xfrm>
                <a:off x="5102194" y="4671138"/>
                <a:ext cx="787074" cy="246221"/>
              </a:xfrm>
              <a:prstGeom prst="rect">
                <a:avLst/>
              </a:prstGeom>
              <a:blipFill>
                <a:blip r:embed="rId8"/>
                <a:stretch>
                  <a:fillRect l="-8527" r="-7752" b="-34146"/>
                </a:stretch>
              </a:blipFill>
            </p:spPr>
            <p:txBody>
              <a:bodyPr/>
              <a:lstStyle/>
              <a:p>
                <a:r>
                  <a:rPr lang="cs-CZ">
                    <a:noFill/>
                  </a:rPr>
                  <a:t> </a:t>
                </a:r>
              </a:p>
            </p:txBody>
          </p:sp>
        </mc:Fallback>
      </mc:AlternateContent>
    </p:spTree>
    <p:extLst>
      <p:ext uri="{BB962C8B-B14F-4D97-AF65-F5344CB8AC3E}">
        <p14:creationId xmlns:p14="http://schemas.microsoft.com/office/powerpoint/2010/main" val="3488611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21</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Linear Programming</a:t>
            </a:r>
          </a:p>
          <a:p>
            <a:endParaRPr lang="en-US"/>
          </a:p>
        </p:txBody>
      </p:sp>
      <p:sp>
        <p:nvSpPr>
          <p:cNvPr id="17" name="Zástupný text 4">
            <a:extLst>
              <a:ext uri="{FF2B5EF4-FFF2-40B4-BE49-F238E27FC236}">
                <a16:creationId xmlns:a16="http://schemas.microsoft.com/office/drawing/2014/main" id="{14166BB4-0380-4AE9-B099-351CDDFE00D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Optimal solution</a:t>
            </a:r>
          </a:p>
          <a:p>
            <a:pPr lvl="1">
              <a:lnSpc>
                <a:spcPct val="110000"/>
              </a:lnSpc>
            </a:pPr>
            <a:r>
              <a:rPr lang="en-US" dirty="0"/>
              <a:t>Decision variables</a:t>
            </a:r>
          </a:p>
          <a:p>
            <a:pPr lvl="1">
              <a:lnSpc>
                <a:spcPct val="110000"/>
              </a:lnSpc>
            </a:pPr>
            <a:endParaRPr lang="en-US" dirty="0"/>
          </a:p>
          <a:p>
            <a:pPr lvl="1">
              <a:lnSpc>
                <a:spcPct val="110000"/>
              </a:lnSpc>
            </a:pPr>
            <a:endParaRPr lang="en-US" dirty="0"/>
          </a:p>
          <a:p>
            <a:pPr lvl="1">
              <a:lnSpc>
                <a:spcPct val="110000"/>
              </a:lnSpc>
            </a:pPr>
            <a:endParaRPr lang="cs-CZ" dirty="0"/>
          </a:p>
          <a:p>
            <a:pPr marL="381000" lvl="1" indent="0">
              <a:lnSpc>
                <a:spcPct val="110000"/>
              </a:lnSpc>
              <a:buNone/>
            </a:pPr>
            <a:endParaRPr lang="en-US" dirty="0"/>
          </a:p>
          <a:p>
            <a:pPr lvl="1">
              <a:lnSpc>
                <a:spcPct val="110000"/>
              </a:lnSpc>
            </a:pPr>
            <a:r>
              <a:rPr lang="en-US" dirty="0"/>
              <a:t>Objective value</a:t>
            </a:r>
          </a:p>
          <a:p>
            <a:pPr lvl="1">
              <a:lnSpc>
                <a:spcPct val="110000"/>
              </a:lnSpc>
            </a:pPr>
            <a:endParaRPr lang="en-US" dirty="0"/>
          </a:p>
          <a:p>
            <a:pPr lvl="1">
              <a:lnSpc>
                <a:spcPct val="110000"/>
              </a:lnSpc>
            </a:pPr>
            <a:endParaRPr lang="cs-CZ" dirty="0"/>
          </a:p>
          <a:p>
            <a:pPr lvl="1">
              <a:lnSpc>
                <a:spcPct val="110000"/>
              </a:lnSpc>
            </a:pPr>
            <a:r>
              <a:rPr lang="en-US" dirty="0"/>
              <a:t>Slack/surplus variables</a:t>
            </a:r>
          </a:p>
          <a:p>
            <a:pPr marL="285750" lvl="0" indent="-285750">
              <a:lnSpc>
                <a:spcPct val="110000"/>
              </a:lnSpc>
              <a:buFont typeface="Wingdings" panose="05000000000000000000" pitchFamily="2" charset="2"/>
              <a:buChar char="§"/>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Blending Problem </a:t>
            </a:r>
          </a:p>
        </p:txBody>
      </p:sp>
      <mc:AlternateContent xmlns:mc="http://schemas.openxmlformats.org/markup-compatibility/2006" xmlns:a14="http://schemas.microsoft.com/office/drawing/2010/main">
        <mc:Choice Requires="a14">
          <p:sp>
            <p:nvSpPr>
              <p:cNvPr id="21" name="TextovéPole 20">
                <a:extLst>
                  <a:ext uri="{FF2B5EF4-FFF2-40B4-BE49-F238E27FC236}">
                    <a16:creationId xmlns:a16="http://schemas.microsoft.com/office/drawing/2014/main" id="{8702D1E8-C9D0-4B46-9CBB-56C680D590F2}"/>
                  </a:ext>
                </a:extLst>
              </p:cNvPr>
              <p:cNvSpPr txBox="1"/>
              <p:nvPr/>
            </p:nvSpPr>
            <p:spPr>
              <a:xfrm>
                <a:off x="1437603" y="2324012"/>
                <a:ext cx="1047274" cy="1461939"/>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sz="1900" i="1" smtClean="0">
                              <a:latin typeface="Cambria Math" panose="02040503050406030204" pitchFamily="18" charset="0"/>
                            </a:rPr>
                          </m:ctrlPr>
                        </m:sSubPr>
                        <m:e>
                          <m:r>
                            <a:rPr lang="en-US" sz="1900" b="0" i="1" smtClean="0">
                              <a:latin typeface="Cambria Math" panose="02040503050406030204" pitchFamily="18" charset="0"/>
                            </a:rPr>
                            <m:t>𝑥</m:t>
                          </m:r>
                        </m:e>
                        <m:sub>
                          <m:r>
                            <a:rPr lang="en-US" sz="1900" b="0" i="1" smtClean="0">
                              <a:latin typeface="Cambria Math" panose="02040503050406030204" pitchFamily="18" charset="0"/>
                            </a:rPr>
                            <m:t>1</m:t>
                          </m:r>
                        </m:sub>
                      </m:sSub>
                      <m:r>
                        <a:rPr lang="en-US" sz="1900" b="0" i="1" smtClean="0">
                          <a:latin typeface="Cambria Math" panose="02040503050406030204" pitchFamily="18" charset="0"/>
                        </a:rPr>
                        <m:t>=1</m:t>
                      </m:r>
                      <m:r>
                        <a:rPr lang="cs-CZ" sz="1900" b="0" i="1" smtClean="0">
                          <a:latin typeface="Cambria Math" panose="02040503050406030204" pitchFamily="18" charset="0"/>
                        </a:rPr>
                        <m:t>2</m:t>
                      </m:r>
                      <m:r>
                        <a:rPr lang="en-US" sz="1900" b="0" i="1" smtClean="0">
                          <a:latin typeface="Cambria Math" panose="02040503050406030204" pitchFamily="18" charset="0"/>
                        </a:rPr>
                        <m:t>0</m:t>
                      </m:r>
                    </m:oMath>
                  </m:oMathPara>
                </a14:m>
                <a:endParaRPr lang="en-US" sz="1900" b="0" dirty="0"/>
              </a:p>
              <a:p>
                <a:pPr/>
                <a14:m>
                  <m:oMathPara xmlns:m="http://schemas.openxmlformats.org/officeDocument/2006/math">
                    <m:oMathParaPr>
                      <m:jc m:val="left"/>
                    </m:oMathParaPr>
                    <m:oMath xmlns:m="http://schemas.openxmlformats.org/officeDocument/2006/math">
                      <m:sSub>
                        <m:sSubPr>
                          <m:ctrlPr>
                            <a:rPr lang="en-US" sz="1900" i="1" smtClean="0">
                              <a:latin typeface="Cambria Math" panose="02040503050406030204" pitchFamily="18" charset="0"/>
                            </a:rPr>
                          </m:ctrlPr>
                        </m:sSubPr>
                        <m:e>
                          <m:r>
                            <a:rPr lang="en-US" sz="1900" i="1" smtClean="0">
                              <a:latin typeface="Cambria Math" panose="02040503050406030204" pitchFamily="18" charset="0"/>
                            </a:rPr>
                            <m:t>𝑥</m:t>
                          </m:r>
                        </m:e>
                        <m:sub>
                          <m:r>
                            <a:rPr lang="en-US" sz="1900" b="0" i="1" smtClean="0">
                              <a:latin typeface="Cambria Math" panose="02040503050406030204" pitchFamily="18" charset="0"/>
                            </a:rPr>
                            <m:t>2</m:t>
                          </m:r>
                        </m:sub>
                      </m:sSub>
                      <m:r>
                        <a:rPr lang="en-US" sz="1900" i="1" smtClean="0">
                          <a:latin typeface="Cambria Math" panose="02040503050406030204" pitchFamily="18" charset="0"/>
                        </a:rPr>
                        <m:t>=0</m:t>
                      </m:r>
                    </m:oMath>
                  </m:oMathPara>
                </a14:m>
                <a:endParaRPr lang="cs-CZ" sz="1900" dirty="0"/>
              </a:p>
              <a:p>
                <a:pPr/>
                <a14:m>
                  <m:oMathPara xmlns:m="http://schemas.openxmlformats.org/officeDocument/2006/math">
                    <m:oMathParaPr>
                      <m:jc m:val="left"/>
                    </m:oMathParaPr>
                    <m:oMath xmlns:m="http://schemas.openxmlformats.org/officeDocument/2006/math">
                      <m:sSub>
                        <m:sSubPr>
                          <m:ctrlPr>
                            <a:rPr lang="en-US" sz="1900" i="1">
                              <a:latin typeface="Cambria Math" panose="02040503050406030204" pitchFamily="18" charset="0"/>
                            </a:rPr>
                          </m:ctrlPr>
                        </m:sSubPr>
                        <m:e>
                          <m:r>
                            <a:rPr lang="en-US" sz="1900" i="1">
                              <a:latin typeface="Cambria Math" panose="02040503050406030204" pitchFamily="18" charset="0"/>
                            </a:rPr>
                            <m:t>𝑥</m:t>
                          </m:r>
                        </m:e>
                        <m:sub>
                          <m:r>
                            <a:rPr lang="cs-CZ" sz="1900" b="0" i="1" smtClean="0">
                              <a:latin typeface="Cambria Math" panose="02040503050406030204" pitchFamily="18" charset="0"/>
                            </a:rPr>
                            <m:t>3</m:t>
                          </m:r>
                        </m:sub>
                      </m:sSub>
                      <m:r>
                        <a:rPr lang="en-US" sz="1900" i="1">
                          <a:latin typeface="Cambria Math" panose="02040503050406030204" pitchFamily="18" charset="0"/>
                        </a:rPr>
                        <m:t>=</m:t>
                      </m:r>
                      <m:r>
                        <a:rPr lang="cs-CZ" sz="1900" b="0" i="1" smtClean="0">
                          <a:latin typeface="Cambria Math" panose="02040503050406030204" pitchFamily="18" charset="0"/>
                        </a:rPr>
                        <m:t>60</m:t>
                      </m:r>
                    </m:oMath>
                  </m:oMathPara>
                </a14:m>
                <a:endParaRPr lang="cs-CZ" sz="1900" dirty="0"/>
              </a:p>
              <a:p>
                <a:pPr/>
                <a14:m>
                  <m:oMathPara xmlns:m="http://schemas.openxmlformats.org/officeDocument/2006/math">
                    <m:oMathParaPr>
                      <m:jc m:val="left"/>
                    </m:oMathParaPr>
                    <m:oMath xmlns:m="http://schemas.openxmlformats.org/officeDocument/2006/math">
                      <m:sSub>
                        <m:sSubPr>
                          <m:ctrlPr>
                            <a:rPr lang="en-US" sz="1900" i="1">
                              <a:latin typeface="Cambria Math" panose="02040503050406030204" pitchFamily="18" charset="0"/>
                            </a:rPr>
                          </m:ctrlPr>
                        </m:sSubPr>
                        <m:e>
                          <m:r>
                            <a:rPr lang="en-US" sz="1900" i="1">
                              <a:latin typeface="Cambria Math" panose="02040503050406030204" pitchFamily="18" charset="0"/>
                            </a:rPr>
                            <m:t>𝑥</m:t>
                          </m:r>
                        </m:e>
                        <m:sub>
                          <m:r>
                            <a:rPr lang="cs-CZ" sz="1900" b="0" i="1" smtClean="0">
                              <a:latin typeface="Cambria Math" panose="02040503050406030204" pitchFamily="18" charset="0"/>
                            </a:rPr>
                            <m:t>4</m:t>
                          </m:r>
                        </m:sub>
                      </m:sSub>
                      <m:r>
                        <a:rPr lang="en-US" sz="1900" i="1">
                          <a:latin typeface="Cambria Math" panose="02040503050406030204" pitchFamily="18" charset="0"/>
                        </a:rPr>
                        <m:t>=20</m:t>
                      </m:r>
                    </m:oMath>
                  </m:oMathPara>
                </a14:m>
                <a:endParaRPr lang="cs-CZ" sz="1900" dirty="0"/>
              </a:p>
              <a:p>
                <a:endParaRPr lang="en-US" sz="1900" dirty="0"/>
              </a:p>
            </p:txBody>
          </p:sp>
        </mc:Choice>
        <mc:Fallback xmlns="">
          <p:sp>
            <p:nvSpPr>
              <p:cNvPr id="21" name="TextovéPole 20">
                <a:extLst>
                  <a:ext uri="{FF2B5EF4-FFF2-40B4-BE49-F238E27FC236}">
                    <a16:creationId xmlns:a16="http://schemas.microsoft.com/office/drawing/2014/main" id="{8702D1E8-C9D0-4B46-9CBB-56C680D590F2}"/>
                  </a:ext>
                </a:extLst>
              </p:cNvPr>
              <p:cNvSpPr txBox="1">
                <a:spLocks noRot="1" noChangeAspect="1" noMove="1" noResize="1" noEditPoints="1" noAdjustHandles="1" noChangeArrowheads="1" noChangeShapeType="1" noTextEdit="1"/>
              </p:cNvSpPr>
              <p:nvPr/>
            </p:nvSpPr>
            <p:spPr>
              <a:xfrm>
                <a:off x="1437603" y="2324012"/>
                <a:ext cx="1047274" cy="1461939"/>
              </a:xfrm>
              <a:prstGeom prst="rect">
                <a:avLst/>
              </a:prstGeom>
              <a:blipFill>
                <a:blip r:embed="rId2"/>
                <a:stretch>
                  <a:fillRect l="-581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2" name="TextovéPole 21">
                <a:extLst>
                  <a:ext uri="{FF2B5EF4-FFF2-40B4-BE49-F238E27FC236}">
                    <a16:creationId xmlns:a16="http://schemas.microsoft.com/office/drawing/2014/main" id="{BF7740B2-BF60-4D74-8B6E-DEC3FFB0C793}"/>
                  </a:ext>
                </a:extLst>
              </p:cNvPr>
              <p:cNvSpPr txBox="1"/>
              <p:nvPr/>
            </p:nvSpPr>
            <p:spPr>
              <a:xfrm>
                <a:off x="1435391" y="4082144"/>
                <a:ext cx="1165511" cy="2923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900" i="1" smtClean="0">
                              <a:latin typeface="Cambria Math" panose="02040503050406030204" pitchFamily="18" charset="0"/>
                            </a:rPr>
                          </m:ctrlPr>
                        </m:sSubPr>
                        <m:e>
                          <m:r>
                            <a:rPr lang="en-US" sz="1900" b="0" i="1" smtClean="0">
                              <a:latin typeface="Cambria Math" panose="02040503050406030204" pitchFamily="18" charset="0"/>
                            </a:rPr>
                            <m:t>𝑧</m:t>
                          </m:r>
                        </m:e>
                        <m:sub>
                          <m:r>
                            <a:rPr lang="en-US" sz="1900" b="0" i="1" smtClean="0">
                              <a:latin typeface="Cambria Math" panose="02040503050406030204" pitchFamily="18" charset="0"/>
                            </a:rPr>
                            <m:t>0</m:t>
                          </m:r>
                        </m:sub>
                      </m:sSub>
                      <m:r>
                        <a:rPr lang="en-US" sz="1900" i="1" smtClean="0">
                          <a:latin typeface="Cambria Math" panose="02040503050406030204" pitchFamily="18" charset="0"/>
                        </a:rPr>
                        <m:t>=</m:t>
                      </m:r>
                      <m:r>
                        <a:rPr lang="cs-CZ" sz="1900" b="0" i="1" smtClean="0">
                          <a:latin typeface="Cambria Math" panose="02040503050406030204" pitchFamily="18" charset="0"/>
                        </a:rPr>
                        <m:t>66</m:t>
                      </m:r>
                      <m:r>
                        <a:rPr lang="en-US" sz="1900" b="0" i="1" smtClean="0">
                          <a:latin typeface="Cambria Math" panose="02040503050406030204" pitchFamily="18" charset="0"/>
                        </a:rPr>
                        <m:t>00</m:t>
                      </m:r>
                    </m:oMath>
                  </m:oMathPara>
                </a14:m>
                <a:endParaRPr lang="en-US" sz="1900" dirty="0"/>
              </a:p>
            </p:txBody>
          </p:sp>
        </mc:Choice>
        <mc:Fallback xmlns="">
          <p:sp>
            <p:nvSpPr>
              <p:cNvPr id="22" name="TextovéPole 21">
                <a:extLst>
                  <a:ext uri="{FF2B5EF4-FFF2-40B4-BE49-F238E27FC236}">
                    <a16:creationId xmlns:a16="http://schemas.microsoft.com/office/drawing/2014/main" id="{BF7740B2-BF60-4D74-8B6E-DEC3FFB0C793}"/>
                  </a:ext>
                </a:extLst>
              </p:cNvPr>
              <p:cNvSpPr txBox="1">
                <a:spLocks noRot="1" noChangeAspect="1" noMove="1" noResize="1" noEditPoints="1" noAdjustHandles="1" noChangeArrowheads="1" noChangeShapeType="1" noTextEdit="1"/>
              </p:cNvSpPr>
              <p:nvPr/>
            </p:nvSpPr>
            <p:spPr>
              <a:xfrm>
                <a:off x="1435391" y="4082144"/>
                <a:ext cx="1165511" cy="292388"/>
              </a:xfrm>
              <a:prstGeom prst="rect">
                <a:avLst/>
              </a:prstGeom>
              <a:blipFill>
                <a:blip r:embed="rId3"/>
                <a:stretch>
                  <a:fillRect l="-1042" r="-3125" b="-1250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3" name="TextovéPole 22">
                <a:extLst>
                  <a:ext uri="{FF2B5EF4-FFF2-40B4-BE49-F238E27FC236}">
                    <a16:creationId xmlns:a16="http://schemas.microsoft.com/office/drawing/2014/main" id="{BFC9BD20-0117-4A81-ABB1-FF2E3A0B3EF0}"/>
                  </a:ext>
                </a:extLst>
              </p:cNvPr>
              <p:cNvSpPr txBox="1"/>
              <p:nvPr/>
            </p:nvSpPr>
            <p:spPr>
              <a:xfrm>
                <a:off x="1435391" y="5004236"/>
                <a:ext cx="777970" cy="877163"/>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cs-CZ" sz="1900" i="1" smtClean="0">
                              <a:latin typeface="Cambria Math" panose="02040503050406030204" pitchFamily="18" charset="0"/>
                            </a:rPr>
                          </m:ctrlPr>
                        </m:sSubPr>
                        <m:e>
                          <m:r>
                            <a:rPr lang="cs-CZ" sz="1900" b="0" i="1" smtClean="0">
                              <a:latin typeface="Cambria Math" panose="02040503050406030204" pitchFamily="18" charset="0"/>
                            </a:rPr>
                            <m:t>𝑥</m:t>
                          </m:r>
                        </m:e>
                        <m:sub>
                          <m:r>
                            <a:rPr lang="cs-CZ" sz="1900" b="0" i="1" smtClean="0">
                              <a:latin typeface="Cambria Math" panose="02040503050406030204" pitchFamily="18" charset="0"/>
                            </a:rPr>
                            <m:t>5</m:t>
                          </m:r>
                        </m:sub>
                      </m:sSub>
                      <m:r>
                        <a:rPr lang="cs-CZ" sz="1900" b="0" i="1" smtClean="0">
                          <a:latin typeface="Cambria Math" panose="02040503050406030204" pitchFamily="18" charset="0"/>
                        </a:rPr>
                        <m:t>=0</m:t>
                      </m:r>
                    </m:oMath>
                  </m:oMathPara>
                </a14:m>
                <a:endParaRPr lang="cs-CZ" sz="1900" b="0" dirty="0"/>
              </a:p>
              <a:p>
                <a:pPr/>
                <a14:m>
                  <m:oMathPara xmlns:m="http://schemas.openxmlformats.org/officeDocument/2006/math">
                    <m:oMathParaPr>
                      <m:jc m:val="left"/>
                    </m:oMathParaPr>
                    <m:oMath xmlns:m="http://schemas.openxmlformats.org/officeDocument/2006/math">
                      <m:sSub>
                        <m:sSubPr>
                          <m:ctrlPr>
                            <a:rPr lang="cs-CZ" sz="1900" i="1">
                              <a:latin typeface="Cambria Math" panose="02040503050406030204" pitchFamily="18" charset="0"/>
                            </a:rPr>
                          </m:ctrlPr>
                        </m:sSubPr>
                        <m:e>
                          <m:r>
                            <a:rPr lang="cs-CZ" sz="1900" i="1">
                              <a:latin typeface="Cambria Math" panose="02040503050406030204" pitchFamily="18" charset="0"/>
                            </a:rPr>
                            <m:t>𝑥</m:t>
                          </m:r>
                        </m:e>
                        <m:sub>
                          <m:r>
                            <a:rPr lang="cs-CZ" sz="1900" b="0" i="1" smtClean="0">
                              <a:latin typeface="Cambria Math" panose="02040503050406030204" pitchFamily="18" charset="0"/>
                            </a:rPr>
                            <m:t>6</m:t>
                          </m:r>
                        </m:sub>
                      </m:sSub>
                      <m:r>
                        <a:rPr lang="cs-CZ" sz="1900" i="1">
                          <a:latin typeface="Cambria Math" panose="02040503050406030204" pitchFamily="18" charset="0"/>
                        </a:rPr>
                        <m:t>=0</m:t>
                      </m:r>
                    </m:oMath>
                  </m:oMathPara>
                </a14:m>
                <a:endParaRPr lang="cs-CZ" sz="1900" dirty="0"/>
              </a:p>
              <a:p>
                <a:pPr/>
                <a14:m>
                  <m:oMathPara xmlns:m="http://schemas.openxmlformats.org/officeDocument/2006/math">
                    <m:oMathParaPr>
                      <m:jc m:val="left"/>
                    </m:oMathParaPr>
                    <m:oMath xmlns:m="http://schemas.openxmlformats.org/officeDocument/2006/math">
                      <m:sSub>
                        <m:sSubPr>
                          <m:ctrlPr>
                            <a:rPr lang="cs-CZ" sz="1900" i="1">
                              <a:latin typeface="Cambria Math" panose="02040503050406030204" pitchFamily="18" charset="0"/>
                            </a:rPr>
                          </m:ctrlPr>
                        </m:sSubPr>
                        <m:e>
                          <m:r>
                            <a:rPr lang="cs-CZ" sz="1900" i="1">
                              <a:latin typeface="Cambria Math" panose="02040503050406030204" pitchFamily="18" charset="0"/>
                            </a:rPr>
                            <m:t>𝑥</m:t>
                          </m:r>
                        </m:e>
                        <m:sub>
                          <m:r>
                            <a:rPr lang="cs-CZ" sz="1900" b="0" i="1" smtClean="0">
                              <a:latin typeface="Cambria Math" panose="02040503050406030204" pitchFamily="18" charset="0"/>
                            </a:rPr>
                            <m:t>7</m:t>
                          </m:r>
                        </m:sub>
                      </m:sSub>
                      <m:r>
                        <a:rPr lang="cs-CZ" sz="1900" i="1">
                          <a:latin typeface="Cambria Math" panose="02040503050406030204" pitchFamily="18" charset="0"/>
                        </a:rPr>
                        <m:t>=0</m:t>
                      </m:r>
                    </m:oMath>
                  </m:oMathPara>
                </a14:m>
                <a:endParaRPr lang="cs-CZ" sz="1900" dirty="0"/>
              </a:p>
            </p:txBody>
          </p:sp>
        </mc:Choice>
        <mc:Fallback xmlns="">
          <p:sp>
            <p:nvSpPr>
              <p:cNvPr id="23" name="TextovéPole 22">
                <a:extLst>
                  <a:ext uri="{FF2B5EF4-FFF2-40B4-BE49-F238E27FC236}">
                    <a16:creationId xmlns:a16="http://schemas.microsoft.com/office/drawing/2014/main" id="{BFC9BD20-0117-4A81-ABB1-FF2E3A0B3EF0}"/>
                  </a:ext>
                </a:extLst>
              </p:cNvPr>
              <p:cNvSpPr txBox="1">
                <a:spLocks noRot="1" noChangeAspect="1" noMove="1" noResize="1" noEditPoints="1" noAdjustHandles="1" noChangeArrowheads="1" noChangeShapeType="1" noTextEdit="1"/>
              </p:cNvSpPr>
              <p:nvPr/>
            </p:nvSpPr>
            <p:spPr>
              <a:xfrm>
                <a:off x="1435391" y="5004236"/>
                <a:ext cx="777970" cy="877163"/>
              </a:xfrm>
              <a:prstGeom prst="rect">
                <a:avLst/>
              </a:prstGeom>
              <a:blipFill>
                <a:blip r:embed="rId4"/>
                <a:stretch>
                  <a:fillRect l="-7813" b="-3472"/>
                </a:stretch>
              </a:blipFill>
            </p:spPr>
            <p:txBody>
              <a:bodyPr/>
              <a:lstStyle/>
              <a:p>
                <a:r>
                  <a:rPr lang="cs-CZ">
                    <a:noFill/>
                  </a:rPr>
                  <a:t> </a:t>
                </a:r>
              </a:p>
            </p:txBody>
          </p:sp>
        </mc:Fallback>
      </mc:AlternateContent>
    </p:spTree>
    <p:extLst>
      <p:ext uri="{BB962C8B-B14F-4D97-AF65-F5344CB8AC3E}">
        <p14:creationId xmlns:p14="http://schemas.microsoft.com/office/powerpoint/2010/main" val="495365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22</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Linear Programming</a:t>
            </a:r>
          </a:p>
          <a:p>
            <a:endParaRPr lang="en-US"/>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Input – raw product (dimension)</a:t>
            </a:r>
          </a:p>
          <a:p>
            <a:pPr lvl="1">
              <a:lnSpc>
                <a:spcPct val="110000"/>
              </a:lnSpc>
            </a:pPr>
            <a:r>
              <a:rPr lang="en-US" dirty="0"/>
              <a:t>pipes, tubes (1D).</a:t>
            </a:r>
          </a:p>
          <a:p>
            <a:pPr lvl="1">
              <a:lnSpc>
                <a:spcPct val="110000"/>
              </a:lnSpc>
            </a:pPr>
            <a:r>
              <a:rPr lang="en-US" dirty="0"/>
              <a:t>roles of paper or textile (1D or 2D),</a:t>
            </a:r>
          </a:p>
          <a:p>
            <a:pPr lvl="1">
              <a:lnSpc>
                <a:spcPct val="110000"/>
              </a:lnSpc>
            </a:pPr>
            <a:r>
              <a:rPr lang="en-US" dirty="0"/>
              <a:t>wooden sticks or laths (1D),</a:t>
            </a:r>
          </a:p>
          <a:p>
            <a:pPr lvl="1">
              <a:lnSpc>
                <a:spcPct val="110000"/>
              </a:lnSpc>
            </a:pPr>
            <a:r>
              <a:rPr lang="en-US" dirty="0"/>
              <a:t>wooden boards (1D or 2D),</a:t>
            </a:r>
          </a:p>
          <a:p>
            <a:pPr lvl="1">
              <a:lnSpc>
                <a:spcPct val="110000"/>
              </a:lnSpc>
            </a:pPr>
            <a:r>
              <a:rPr lang="en-US" dirty="0"/>
              <a:t>steel plates (2D),</a:t>
            </a:r>
          </a:p>
          <a:p>
            <a:pPr lvl="1">
              <a:lnSpc>
                <a:spcPct val="110000"/>
              </a:lnSpc>
            </a:pPr>
            <a:r>
              <a:rPr lang="en-US" dirty="0"/>
              <a:t>boxes (3D) – 3D rectangular packing problem. </a:t>
            </a:r>
          </a:p>
          <a:p>
            <a:pPr marL="285750" indent="-285750">
              <a:lnSpc>
                <a:spcPct val="110000"/>
              </a:lnSpc>
              <a:buFont typeface="Wingdings" panose="05000000000000000000" pitchFamily="2" charset="2"/>
              <a:buChar char="§"/>
            </a:pPr>
            <a:r>
              <a:rPr lang="en-US" b="1" dirty="0"/>
              <a:t>Output – final or semi-finished products</a:t>
            </a:r>
          </a:p>
          <a:p>
            <a:pPr marL="285750" indent="-285750">
              <a:lnSpc>
                <a:spcPct val="110000"/>
              </a:lnSpc>
              <a:buFont typeface="Wingdings" panose="05000000000000000000" pitchFamily="2" charset="2"/>
              <a:buChar char="§"/>
            </a:pPr>
            <a:r>
              <a:rPr lang="en-US" b="1" dirty="0"/>
              <a:t>Objective</a:t>
            </a:r>
          </a:p>
          <a:p>
            <a:pPr lvl="1">
              <a:lnSpc>
                <a:spcPct val="110000"/>
              </a:lnSpc>
            </a:pPr>
            <a:r>
              <a:rPr lang="en-US" dirty="0"/>
              <a:t>minimization of </a:t>
            </a:r>
            <a:r>
              <a:rPr lang="en-US" dirty="0">
                <a:solidFill>
                  <a:srgbClr val="4BA82E"/>
                </a:solidFill>
              </a:rPr>
              <a:t>total</a:t>
            </a:r>
            <a:r>
              <a:rPr lang="en-US" dirty="0"/>
              <a:t> </a:t>
            </a:r>
            <a:r>
              <a:rPr lang="en-US" dirty="0">
                <a:solidFill>
                  <a:srgbClr val="4BA82E"/>
                </a:solidFill>
              </a:rPr>
              <a:t>loss</a:t>
            </a:r>
            <a:r>
              <a:rPr lang="en-US" dirty="0"/>
              <a:t>,</a:t>
            </a:r>
          </a:p>
          <a:p>
            <a:pPr lvl="1">
              <a:lnSpc>
                <a:spcPct val="110000"/>
              </a:lnSpc>
            </a:pPr>
            <a:r>
              <a:rPr lang="en-US" dirty="0"/>
              <a:t>minimization of a </a:t>
            </a:r>
            <a:r>
              <a:rPr lang="en-US" dirty="0">
                <a:solidFill>
                  <a:srgbClr val="4BA82E"/>
                </a:solidFill>
              </a:rPr>
              <a:t>number</a:t>
            </a:r>
            <a:r>
              <a:rPr lang="en-US" dirty="0"/>
              <a:t> </a:t>
            </a:r>
            <a:r>
              <a:rPr lang="en-US" dirty="0">
                <a:solidFill>
                  <a:srgbClr val="4BA82E"/>
                </a:solidFill>
              </a:rPr>
              <a:t>of</a:t>
            </a:r>
            <a:r>
              <a:rPr lang="en-US" dirty="0"/>
              <a:t> </a:t>
            </a:r>
            <a:r>
              <a:rPr lang="en-US" dirty="0">
                <a:solidFill>
                  <a:srgbClr val="4BA82E"/>
                </a:solidFill>
              </a:rPr>
              <a:t>raw</a:t>
            </a:r>
            <a:r>
              <a:rPr lang="en-US" dirty="0"/>
              <a:t> products being cut,</a:t>
            </a:r>
          </a:p>
          <a:p>
            <a:pPr lvl="1">
              <a:lnSpc>
                <a:spcPct val="110000"/>
              </a:lnSpc>
            </a:pPr>
            <a:r>
              <a:rPr lang="en-US" dirty="0"/>
              <a:t>maximization of </a:t>
            </a:r>
            <a:r>
              <a:rPr lang="en-US" dirty="0">
                <a:solidFill>
                  <a:srgbClr val="4BA82E"/>
                </a:solidFill>
              </a:rPr>
              <a:t>number</a:t>
            </a:r>
            <a:r>
              <a:rPr lang="en-US" dirty="0"/>
              <a:t> of </a:t>
            </a:r>
            <a:r>
              <a:rPr lang="en-US" dirty="0">
                <a:solidFill>
                  <a:srgbClr val="4BA82E"/>
                </a:solidFill>
              </a:rPr>
              <a:t>final</a:t>
            </a:r>
            <a:r>
              <a:rPr lang="en-US" dirty="0"/>
              <a:t>/assembled products,</a:t>
            </a:r>
          </a:p>
          <a:p>
            <a:pPr lvl="1">
              <a:lnSpc>
                <a:spcPct val="110000"/>
              </a:lnSpc>
            </a:pPr>
            <a:r>
              <a:rPr lang="en-US" dirty="0"/>
              <a:t>maximization of </a:t>
            </a:r>
            <a:r>
              <a:rPr lang="en-US" dirty="0">
                <a:solidFill>
                  <a:srgbClr val="4BA82E"/>
                </a:solidFill>
              </a:rPr>
              <a:t>profit</a:t>
            </a:r>
            <a:r>
              <a:rPr lang="en-US" dirty="0"/>
              <a:t> ensuing from sold final/assembled products.</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Cutting Stock Problem</a:t>
            </a:r>
          </a:p>
        </p:txBody>
      </p:sp>
    </p:spTree>
    <p:extLst>
      <p:ext uri="{BB962C8B-B14F-4D97-AF65-F5344CB8AC3E}">
        <p14:creationId xmlns:p14="http://schemas.microsoft.com/office/powerpoint/2010/main" val="2477033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23</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Linear Programming</a:t>
            </a:r>
          </a:p>
          <a:p>
            <a:endParaRPr lang="en-US"/>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1" cy="3773488"/>
          </a:xfrm>
        </p:spPr>
        <p:txBody>
          <a:bodyPr>
            <a:noAutofit/>
          </a:bodyPr>
          <a:lstStyle/>
          <a:p>
            <a:pPr marL="285750" lvl="0" indent="-285750">
              <a:lnSpc>
                <a:spcPct val="110000"/>
              </a:lnSpc>
              <a:buFont typeface="Wingdings" panose="05000000000000000000" pitchFamily="2" charset="2"/>
              <a:buChar char="§"/>
            </a:pPr>
            <a:r>
              <a:rPr lang="en-US" b="1" dirty="0"/>
              <a:t>Table of all cutting patterns</a:t>
            </a:r>
          </a:p>
          <a:p>
            <a:pPr lvl="1">
              <a:lnSpc>
                <a:spcPct val="110000"/>
              </a:lnSpc>
            </a:pPr>
            <a:r>
              <a:rPr lang="en-US" dirty="0"/>
              <a:t>It contains </a:t>
            </a:r>
            <a:r>
              <a:rPr lang="en-US" dirty="0">
                <a:solidFill>
                  <a:srgbClr val="4BA82E"/>
                </a:solidFill>
              </a:rPr>
              <a:t>all</a:t>
            </a:r>
            <a:r>
              <a:rPr lang="en-US" dirty="0"/>
              <a:t> </a:t>
            </a:r>
            <a:r>
              <a:rPr lang="en-US" dirty="0">
                <a:solidFill>
                  <a:srgbClr val="4BA82E"/>
                </a:solidFill>
              </a:rPr>
              <a:t>possibilities</a:t>
            </a:r>
            <a:r>
              <a:rPr lang="en-US" dirty="0"/>
              <a:t> of </a:t>
            </a:r>
            <a:r>
              <a:rPr lang="en-US" dirty="0">
                <a:solidFill>
                  <a:srgbClr val="4BA82E"/>
                </a:solidFill>
              </a:rPr>
              <a:t>cutting</a:t>
            </a:r>
            <a:r>
              <a:rPr lang="en-US" dirty="0"/>
              <a:t> raw products.</a:t>
            </a:r>
          </a:p>
          <a:p>
            <a:pPr lvl="1">
              <a:lnSpc>
                <a:spcPct val="110000"/>
              </a:lnSpc>
            </a:pPr>
            <a:r>
              <a:rPr lang="en-US" dirty="0"/>
              <a:t>Each </a:t>
            </a:r>
            <a:r>
              <a:rPr lang="en-US" dirty="0">
                <a:solidFill>
                  <a:srgbClr val="4BA82E"/>
                </a:solidFill>
              </a:rPr>
              <a:t>cutting</a:t>
            </a:r>
            <a:r>
              <a:rPr lang="en-US" dirty="0"/>
              <a:t> </a:t>
            </a:r>
            <a:r>
              <a:rPr lang="en-US" dirty="0">
                <a:solidFill>
                  <a:srgbClr val="4BA82E"/>
                </a:solidFill>
              </a:rPr>
              <a:t>pattern</a:t>
            </a:r>
            <a:r>
              <a:rPr lang="en-US" dirty="0"/>
              <a:t> corresponds to the </a:t>
            </a:r>
            <a:r>
              <a:rPr lang="en-US" dirty="0">
                <a:solidFill>
                  <a:srgbClr val="4BA82E"/>
                </a:solidFill>
              </a:rPr>
              <a:t>variable</a:t>
            </a:r>
            <a:r>
              <a:rPr lang="en-US" dirty="0"/>
              <a:t> giving a number of the raw products being cut according to this pattern.</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Cutting Stock Problem</a:t>
            </a:r>
          </a:p>
        </p:txBody>
      </p:sp>
      <p:grpSp>
        <p:nvGrpSpPr>
          <p:cNvPr id="7" name="Group 27">
            <a:extLst>
              <a:ext uri="{FF2B5EF4-FFF2-40B4-BE49-F238E27FC236}">
                <a16:creationId xmlns:a16="http://schemas.microsoft.com/office/drawing/2014/main" id="{69B7BF0C-4353-4E0F-843C-561416FEDE88}"/>
              </a:ext>
            </a:extLst>
          </p:cNvPr>
          <p:cNvGrpSpPr>
            <a:grpSpLocks/>
          </p:cNvGrpSpPr>
          <p:nvPr/>
        </p:nvGrpSpPr>
        <p:grpSpPr bwMode="auto">
          <a:xfrm>
            <a:off x="1344499" y="2892935"/>
            <a:ext cx="1014184" cy="2572916"/>
            <a:chOff x="371" y="1824"/>
            <a:chExt cx="829" cy="2016"/>
          </a:xfrm>
        </p:grpSpPr>
        <p:sp>
          <p:nvSpPr>
            <p:cNvPr id="10" name="Line 28">
              <a:extLst>
                <a:ext uri="{FF2B5EF4-FFF2-40B4-BE49-F238E27FC236}">
                  <a16:creationId xmlns:a16="http://schemas.microsoft.com/office/drawing/2014/main" id="{E44C4700-9C4C-49EB-B3FC-31B5BC6D5F41}"/>
                </a:ext>
              </a:extLst>
            </p:cNvPr>
            <p:cNvSpPr>
              <a:spLocks noChangeShapeType="1"/>
            </p:cNvSpPr>
            <p:nvPr/>
          </p:nvSpPr>
          <p:spPr bwMode="auto">
            <a:xfrm>
              <a:off x="1200" y="1824"/>
              <a:ext cx="0" cy="2016"/>
            </a:xfrm>
            <a:prstGeom prst="line">
              <a:avLst/>
            </a:prstGeom>
            <a:noFill/>
            <a:ln w="177800" cmpd="sng">
              <a:solidFill>
                <a:srgbClr val="FFD200"/>
              </a:solidFill>
              <a:prstDash val="solid"/>
              <a:round/>
              <a:headEnd/>
              <a:tailEnd/>
            </a:ln>
            <a:effectLst/>
          </p:spPr>
          <p:txBody>
            <a:bodyPr>
              <a:spAutoFit/>
            </a:bodyPr>
            <a:lstStyle/>
            <a:p>
              <a:pPr>
                <a:defRPr/>
              </a:pPr>
              <a:endParaRPr lang="cs-CZ"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Text Box 29">
              <a:extLst>
                <a:ext uri="{FF2B5EF4-FFF2-40B4-BE49-F238E27FC236}">
                  <a16:creationId xmlns:a16="http://schemas.microsoft.com/office/drawing/2014/main" id="{126E2B25-8C4B-49E2-9D50-301FCE7843BF}"/>
                </a:ext>
              </a:extLst>
            </p:cNvPr>
            <p:cNvSpPr txBox="1">
              <a:spLocks noChangeArrowheads="1"/>
            </p:cNvSpPr>
            <p:nvPr/>
          </p:nvSpPr>
          <p:spPr bwMode="auto">
            <a:xfrm>
              <a:off x="371" y="2482"/>
              <a:ext cx="816" cy="458"/>
            </a:xfrm>
            <a:prstGeom prst="rect">
              <a:avLst/>
            </a:prstGeom>
            <a:noFill/>
            <a:ln w="12700">
              <a:noFill/>
              <a:miter lim="800000"/>
              <a:headEnd/>
              <a:tailEnd/>
            </a:ln>
            <a:effectLst/>
          </p:spPr>
          <p:txBody>
            <a:bodyPr wrap="square">
              <a:spAutoFit/>
            </a:bodyPr>
            <a:lstStyle/>
            <a:p>
              <a:pPr>
                <a:defRPr/>
              </a:pPr>
              <a:r>
                <a:rPr lang="cs-CZ" sz="1600" dirty="0">
                  <a:latin typeface="Arial" panose="020B0604020202020204" pitchFamily="34" charset="0"/>
                  <a:cs typeface="Arial" panose="020B0604020202020204" pitchFamily="34" charset="0"/>
                </a:rPr>
                <a:t>R</a:t>
              </a:r>
              <a:r>
                <a:rPr lang="en-US" sz="1600" dirty="0">
                  <a:latin typeface="Arial" panose="020B0604020202020204" pitchFamily="34" charset="0"/>
                  <a:cs typeface="Arial" panose="020B0604020202020204" pitchFamily="34" charset="0"/>
                </a:rPr>
                <a:t>aw</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product</a:t>
              </a:r>
            </a:p>
          </p:txBody>
        </p:sp>
      </p:grpSp>
      <p:grpSp>
        <p:nvGrpSpPr>
          <p:cNvPr id="12" name="Group 62">
            <a:extLst>
              <a:ext uri="{FF2B5EF4-FFF2-40B4-BE49-F238E27FC236}">
                <a16:creationId xmlns:a16="http://schemas.microsoft.com/office/drawing/2014/main" id="{3A0227B7-1115-40DE-9D81-ED2E02C15877}"/>
              </a:ext>
            </a:extLst>
          </p:cNvPr>
          <p:cNvGrpSpPr>
            <a:grpSpLocks/>
          </p:cNvGrpSpPr>
          <p:nvPr/>
        </p:nvGrpSpPr>
        <p:grpSpPr bwMode="auto">
          <a:xfrm>
            <a:off x="3013536" y="2892934"/>
            <a:ext cx="1113278" cy="1274972"/>
            <a:chOff x="1346" y="1824"/>
            <a:chExt cx="910" cy="999"/>
          </a:xfrm>
        </p:grpSpPr>
        <p:sp>
          <p:nvSpPr>
            <p:cNvPr id="13" name="Line 12">
              <a:extLst>
                <a:ext uri="{FF2B5EF4-FFF2-40B4-BE49-F238E27FC236}">
                  <a16:creationId xmlns:a16="http://schemas.microsoft.com/office/drawing/2014/main" id="{883DCC6C-A6AD-4E90-8E8F-73DB74A320F0}"/>
                </a:ext>
              </a:extLst>
            </p:cNvPr>
            <p:cNvSpPr>
              <a:spLocks noChangeShapeType="1"/>
            </p:cNvSpPr>
            <p:nvPr/>
          </p:nvSpPr>
          <p:spPr bwMode="auto">
            <a:xfrm>
              <a:off x="1824" y="1824"/>
              <a:ext cx="0" cy="480"/>
            </a:xfrm>
            <a:prstGeom prst="line">
              <a:avLst/>
            </a:prstGeom>
            <a:noFill/>
            <a:ln w="177800">
              <a:solidFill>
                <a:schemeClr val="bg1">
                  <a:lumMod val="75000"/>
                </a:schemeClr>
              </a:solidFill>
              <a:round/>
              <a:headEnd/>
              <a:tailEnd/>
            </a:ln>
            <a:effectLst/>
          </p:spPr>
          <p:txBody>
            <a:bodyPr>
              <a:spAutoFit/>
            </a:bodyPr>
            <a:lstStyle/>
            <a:p>
              <a:pPr>
                <a:defRPr/>
              </a:pPr>
              <a:endPar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Line 24">
              <a:extLst>
                <a:ext uri="{FF2B5EF4-FFF2-40B4-BE49-F238E27FC236}">
                  <a16:creationId xmlns:a16="http://schemas.microsoft.com/office/drawing/2014/main" id="{B64F4B82-AE4D-480F-BE40-E8B50346B42F}"/>
                </a:ext>
              </a:extLst>
            </p:cNvPr>
            <p:cNvSpPr>
              <a:spLocks noChangeShapeType="1"/>
            </p:cNvSpPr>
            <p:nvPr/>
          </p:nvSpPr>
          <p:spPr bwMode="auto">
            <a:xfrm>
              <a:off x="2256" y="1824"/>
              <a:ext cx="0" cy="864"/>
            </a:xfrm>
            <a:prstGeom prst="line">
              <a:avLst/>
            </a:prstGeom>
            <a:noFill/>
            <a:ln w="177800">
              <a:solidFill>
                <a:schemeClr val="accent1">
                  <a:lumMod val="90000"/>
                </a:schemeClr>
              </a:solidFill>
              <a:round/>
              <a:headEnd/>
              <a:tailEnd/>
            </a:ln>
            <a:effectLst/>
          </p:spPr>
          <p:txBody>
            <a:bodyPr>
              <a:spAutoFit/>
            </a:bodyPr>
            <a:lstStyle/>
            <a:p>
              <a:pPr>
                <a:defRPr/>
              </a:pPr>
              <a:endParaRPr lang="en-US" sz="16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Text Box 30">
              <a:extLst>
                <a:ext uri="{FF2B5EF4-FFF2-40B4-BE49-F238E27FC236}">
                  <a16:creationId xmlns:a16="http://schemas.microsoft.com/office/drawing/2014/main" id="{28CC8040-58FF-4F8B-8DF6-10445346007F}"/>
                </a:ext>
              </a:extLst>
            </p:cNvPr>
            <p:cNvSpPr txBox="1">
              <a:spLocks noChangeArrowheads="1"/>
            </p:cNvSpPr>
            <p:nvPr/>
          </p:nvSpPr>
          <p:spPr bwMode="auto">
            <a:xfrm>
              <a:off x="1346" y="2365"/>
              <a:ext cx="889" cy="458"/>
            </a:xfrm>
            <a:prstGeom prst="rect">
              <a:avLst/>
            </a:prstGeom>
            <a:noFill/>
            <a:ln w="12700">
              <a:noFill/>
              <a:miter lim="800000"/>
              <a:headEnd/>
              <a:tailEnd/>
            </a:ln>
            <a:effectLst/>
          </p:spPr>
          <p:txBody>
            <a:bodyPr wrap="square">
              <a:spAutoFit/>
            </a:bodyPr>
            <a:lstStyle/>
            <a:p>
              <a:pPr>
                <a:defRPr/>
              </a:pPr>
              <a:r>
                <a:rPr lang="cs-CZ" sz="1600" dirty="0">
                  <a:latin typeface="Arial" panose="020B0604020202020204" pitchFamily="34" charset="0"/>
                  <a:cs typeface="Arial" panose="020B0604020202020204" pitchFamily="34" charset="0"/>
                </a:rPr>
                <a:t>F</a:t>
              </a:r>
              <a:r>
                <a:rPr lang="en-US" sz="1600" dirty="0">
                  <a:latin typeface="Arial" panose="020B0604020202020204" pitchFamily="34" charset="0"/>
                  <a:cs typeface="Arial" panose="020B0604020202020204" pitchFamily="34" charset="0"/>
                </a:rPr>
                <a:t>in</a:t>
              </a:r>
              <a:r>
                <a:rPr lang="cs-CZ" sz="1600" dirty="0">
                  <a:latin typeface="Arial" panose="020B0604020202020204" pitchFamily="34" charset="0"/>
                  <a:cs typeface="Arial" panose="020B0604020202020204" pitchFamily="34" charset="0"/>
                </a:rPr>
                <a:t>al</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products</a:t>
              </a:r>
            </a:p>
          </p:txBody>
        </p:sp>
      </p:grpSp>
      <p:grpSp>
        <p:nvGrpSpPr>
          <p:cNvPr id="16" name="Skupina 15">
            <a:extLst>
              <a:ext uri="{FF2B5EF4-FFF2-40B4-BE49-F238E27FC236}">
                <a16:creationId xmlns:a16="http://schemas.microsoft.com/office/drawing/2014/main" id="{D1B8C5D9-10CD-4F5A-BEC3-B67802E50720}"/>
              </a:ext>
            </a:extLst>
          </p:cNvPr>
          <p:cNvGrpSpPr/>
          <p:nvPr/>
        </p:nvGrpSpPr>
        <p:grpSpPr>
          <a:xfrm>
            <a:off x="5518998" y="2892935"/>
            <a:ext cx="352334" cy="2572916"/>
            <a:chOff x="5542280" y="3132443"/>
            <a:chExt cx="457200" cy="3200400"/>
          </a:xfrm>
        </p:grpSpPr>
        <p:sp>
          <p:nvSpPr>
            <p:cNvPr id="17" name="Line 25">
              <a:extLst>
                <a:ext uri="{FF2B5EF4-FFF2-40B4-BE49-F238E27FC236}">
                  <a16:creationId xmlns:a16="http://schemas.microsoft.com/office/drawing/2014/main" id="{AA5A9E4C-BB45-4F55-9ABD-BABEB5B70890}"/>
                </a:ext>
              </a:extLst>
            </p:cNvPr>
            <p:cNvSpPr>
              <a:spLocks noChangeShapeType="1"/>
            </p:cNvSpPr>
            <p:nvPr/>
          </p:nvSpPr>
          <p:spPr bwMode="auto">
            <a:xfrm>
              <a:off x="5999480" y="5875643"/>
              <a:ext cx="0" cy="457200"/>
            </a:xfrm>
            <a:prstGeom prst="line">
              <a:avLst/>
            </a:prstGeom>
            <a:noFill/>
            <a:ln w="177800">
              <a:solidFill>
                <a:schemeClr val="accent1">
                  <a:lumMod val="50000"/>
                </a:schemeClr>
              </a:solidFill>
              <a:round/>
              <a:headEnd/>
              <a:tailEnd/>
            </a:ln>
            <a:effectLst/>
          </p:spPr>
          <p:txBody>
            <a:bodyPr>
              <a:spAutoFit/>
            </a:bodyPr>
            <a:lstStyle/>
            <a:p>
              <a:pPr>
                <a:defRPr/>
              </a:pPr>
              <a:endParaRPr lang="cs-CZ" dirty="0">
                <a:effectLst>
                  <a:outerShdw blurRad="38100" dist="38100" dir="2700000" algn="tl">
                    <a:srgbClr val="000000">
                      <a:alpha val="43137"/>
                    </a:srgbClr>
                  </a:outerShdw>
                </a:effectLst>
              </a:endParaRPr>
            </a:p>
          </p:txBody>
        </p:sp>
        <p:sp>
          <p:nvSpPr>
            <p:cNvPr id="18" name="Line 36">
              <a:extLst>
                <a:ext uri="{FF2B5EF4-FFF2-40B4-BE49-F238E27FC236}">
                  <a16:creationId xmlns:a16="http://schemas.microsoft.com/office/drawing/2014/main" id="{D8F34226-11B6-40B4-9EED-1B25C485A159}"/>
                </a:ext>
              </a:extLst>
            </p:cNvPr>
            <p:cNvSpPr>
              <a:spLocks noChangeShapeType="1"/>
            </p:cNvSpPr>
            <p:nvPr/>
          </p:nvSpPr>
          <p:spPr bwMode="auto">
            <a:xfrm>
              <a:off x="5542280" y="3132443"/>
              <a:ext cx="0" cy="1371600"/>
            </a:xfrm>
            <a:prstGeom prst="line">
              <a:avLst/>
            </a:prstGeom>
            <a:noFill/>
            <a:ln w="177800">
              <a:solidFill>
                <a:schemeClr val="accent1">
                  <a:lumMod val="90000"/>
                </a:schemeClr>
              </a:solidFill>
              <a:round/>
              <a:headEnd/>
              <a:tailEnd/>
            </a:ln>
            <a:effectLst/>
          </p:spPr>
          <p:txBody>
            <a:bodyPr>
              <a:spAutoFit/>
            </a:bodyPr>
            <a:lstStyle/>
            <a:p>
              <a:pPr>
                <a:defRPr/>
              </a:pPr>
              <a:endParaRPr lang="cs-CZ" dirty="0">
                <a:effectLst>
                  <a:outerShdw blurRad="38100" dist="38100" dir="2700000" algn="tl">
                    <a:srgbClr val="000000">
                      <a:alpha val="43137"/>
                    </a:srgbClr>
                  </a:outerShdw>
                </a:effectLst>
              </a:endParaRPr>
            </a:p>
          </p:txBody>
        </p:sp>
        <p:sp>
          <p:nvSpPr>
            <p:cNvPr id="19" name="Line 37">
              <a:extLst>
                <a:ext uri="{FF2B5EF4-FFF2-40B4-BE49-F238E27FC236}">
                  <a16:creationId xmlns:a16="http://schemas.microsoft.com/office/drawing/2014/main" id="{71EBB100-3105-43D6-9F43-B93BCB96BB46}"/>
                </a:ext>
              </a:extLst>
            </p:cNvPr>
            <p:cNvSpPr>
              <a:spLocks noChangeShapeType="1"/>
            </p:cNvSpPr>
            <p:nvPr/>
          </p:nvSpPr>
          <p:spPr bwMode="auto">
            <a:xfrm>
              <a:off x="5770880" y="4504043"/>
              <a:ext cx="0" cy="1371600"/>
            </a:xfrm>
            <a:prstGeom prst="line">
              <a:avLst/>
            </a:prstGeom>
            <a:noFill/>
            <a:ln w="177800">
              <a:solidFill>
                <a:schemeClr val="accent1">
                  <a:lumMod val="90000"/>
                </a:schemeClr>
              </a:solidFill>
              <a:round/>
              <a:headEnd/>
              <a:tailEnd/>
            </a:ln>
            <a:effectLst/>
          </p:spPr>
          <p:txBody>
            <a:bodyPr>
              <a:spAutoFit/>
            </a:bodyPr>
            <a:lstStyle/>
            <a:p>
              <a:pPr>
                <a:defRPr/>
              </a:pPr>
              <a:endParaRPr lang="cs-CZ" dirty="0">
                <a:effectLst>
                  <a:outerShdw blurRad="38100" dist="38100" dir="2700000" algn="tl">
                    <a:srgbClr val="000000">
                      <a:alpha val="43137"/>
                    </a:srgbClr>
                  </a:outerShdw>
                </a:effectLst>
              </a:endParaRPr>
            </a:p>
          </p:txBody>
        </p:sp>
      </p:grpSp>
      <p:grpSp>
        <p:nvGrpSpPr>
          <p:cNvPr id="20" name="Group 65">
            <a:extLst>
              <a:ext uri="{FF2B5EF4-FFF2-40B4-BE49-F238E27FC236}">
                <a16:creationId xmlns:a16="http://schemas.microsoft.com/office/drawing/2014/main" id="{68264F29-3C72-4134-BED3-8E158A2B9891}"/>
              </a:ext>
            </a:extLst>
          </p:cNvPr>
          <p:cNvGrpSpPr>
            <a:grpSpLocks/>
          </p:cNvGrpSpPr>
          <p:nvPr/>
        </p:nvGrpSpPr>
        <p:grpSpPr bwMode="auto">
          <a:xfrm>
            <a:off x="6585798" y="2915907"/>
            <a:ext cx="528501" cy="2572916"/>
            <a:chOff x="3696" y="1824"/>
            <a:chExt cx="432" cy="2016"/>
          </a:xfrm>
        </p:grpSpPr>
        <p:sp>
          <p:nvSpPr>
            <p:cNvPr id="21" name="Line 39">
              <a:extLst>
                <a:ext uri="{FF2B5EF4-FFF2-40B4-BE49-F238E27FC236}">
                  <a16:creationId xmlns:a16="http://schemas.microsoft.com/office/drawing/2014/main" id="{58EFAA27-DEBE-4EBA-AA6A-D2E270D068B9}"/>
                </a:ext>
              </a:extLst>
            </p:cNvPr>
            <p:cNvSpPr>
              <a:spLocks noChangeShapeType="1"/>
            </p:cNvSpPr>
            <p:nvPr/>
          </p:nvSpPr>
          <p:spPr bwMode="auto">
            <a:xfrm>
              <a:off x="3696" y="1824"/>
              <a:ext cx="0" cy="864"/>
            </a:xfrm>
            <a:prstGeom prst="line">
              <a:avLst/>
            </a:prstGeom>
            <a:noFill/>
            <a:ln w="177800">
              <a:solidFill>
                <a:schemeClr val="accent1">
                  <a:lumMod val="90000"/>
                </a:schemeClr>
              </a:solidFill>
              <a:round/>
              <a:headEnd/>
              <a:tailEnd/>
            </a:ln>
            <a:effectLst/>
          </p:spPr>
          <p:txBody>
            <a:bodyPr>
              <a:spAutoFit/>
            </a:bodyPr>
            <a:lstStyle/>
            <a:p>
              <a:pPr>
                <a:defRPr/>
              </a:pPr>
              <a:endParaRPr lang="cs-CZ" dirty="0">
                <a:effectLst>
                  <a:outerShdw blurRad="38100" dist="38100" dir="2700000" algn="tl">
                    <a:srgbClr val="000000">
                      <a:alpha val="43137"/>
                    </a:srgbClr>
                  </a:outerShdw>
                </a:effectLst>
              </a:endParaRPr>
            </a:p>
          </p:txBody>
        </p:sp>
        <p:sp>
          <p:nvSpPr>
            <p:cNvPr id="22" name="Line 42">
              <a:extLst>
                <a:ext uri="{FF2B5EF4-FFF2-40B4-BE49-F238E27FC236}">
                  <a16:creationId xmlns:a16="http://schemas.microsoft.com/office/drawing/2014/main" id="{60604850-FE68-4B17-BCAC-D33EF9DEA452}"/>
                </a:ext>
              </a:extLst>
            </p:cNvPr>
            <p:cNvSpPr>
              <a:spLocks noChangeShapeType="1"/>
            </p:cNvSpPr>
            <p:nvPr/>
          </p:nvSpPr>
          <p:spPr bwMode="auto">
            <a:xfrm>
              <a:off x="3840" y="2688"/>
              <a:ext cx="0" cy="480"/>
            </a:xfrm>
            <a:prstGeom prst="line">
              <a:avLst/>
            </a:prstGeom>
            <a:noFill/>
            <a:ln w="177800">
              <a:solidFill>
                <a:schemeClr val="bg1">
                  <a:lumMod val="75000"/>
                </a:schemeClr>
              </a:solidFill>
              <a:round/>
              <a:headEnd/>
              <a:tailEnd/>
            </a:ln>
            <a:effectLst/>
          </p:spPr>
          <p:txBody>
            <a:bodyPr>
              <a:spAutoFit/>
            </a:bodyPr>
            <a:lstStyle/>
            <a:p>
              <a:pPr>
                <a:defRPr/>
              </a:pPr>
              <a:endParaRPr lang="cs-CZ" dirty="0">
                <a:effectLst>
                  <a:outerShdw blurRad="38100" dist="38100" dir="2700000" algn="tl">
                    <a:srgbClr val="000000">
                      <a:alpha val="43137"/>
                    </a:srgbClr>
                  </a:outerShdw>
                </a:effectLst>
              </a:endParaRPr>
            </a:p>
          </p:txBody>
        </p:sp>
        <p:sp>
          <p:nvSpPr>
            <p:cNvPr id="23" name="Line 43">
              <a:extLst>
                <a:ext uri="{FF2B5EF4-FFF2-40B4-BE49-F238E27FC236}">
                  <a16:creationId xmlns:a16="http://schemas.microsoft.com/office/drawing/2014/main" id="{1A01DFA7-38AA-4A2F-B8D8-F3ADC3C35400}"/>
                </a:ext>
              </a:extLst>
            </p:cNvPr>
            <p:cNvSpPr>
              <a:spLocks noChangeShapeType="1"/>
            </p:cNvSpPr>
            <p:nvPr/>
          </p:nvSpPr>
          <p:spPr bwMode="auto">
            <a:xfrm>
              <a:off x="3984" y="3168"/>
              <a:ext cx="0" cy="480"/>
            </a:xfrm>
            <a:prstGeom prst="line">
              <a:avLst/>
            </a:prstGeom>
            <a:noFill/>
            <a:ln w="177800">
              <a:solidFill>
                <a:schemeClr val="bg1">
                  <a:lumMod val="75000"/>
                </a:schemeClr>
              </a:solidFill>
              <a:round/>
              <a:headEnd/>
              <a:tailEnd/>
            </a:ln>
            <a:effectLst/>
          </p:spPr>
          <p:txBody>
            <a:bodyPr>
              <a:spAutoFit/>
            </a:bodyPr>
            <a:lstStyle/>
            <a:p>
              <a:pPr>
                <a:defRPr/>
              </a:pPr>
              <a:endParaRPr lang="cs-CZ" dirty="0">
                <a:effectLst>
                  <a:outerShdw blurRad="38100" dist="38100" dir="2700000" algn="tl">
                    <a:srgbClr val="000000">
                      <a:alpha val="43137"/>
                    </a:srgbClr>
                  </a:outerShdw>
                </a:effectLst>
              </a:endParaRPr>
            </a:p>
          </p:txBody>
        </p:sp>
        <p:sp>
          <p:nvSpPr>
            <p:cNvPr id="24" name="Line 44">
              <a:extLst>
                <a:ext uri="{FF2B5EF4-FFF2-40B4-BE49-F238E27FC236}">
                  <a16:creationId xmlns:a16="http://schemas.microsoft.com/office/drawing/2014/main" id="{7DFB847D-2A3D-4C31-BE00-B32EB567456B}"/>
                </a:ext>
              </a:extLst>
            </p:cNvPr>
            <p:cNvSpPr>
              <a:spLocks noChangeShapeType="1"/>
            </p:cNvSpPr>
            <p:nvPr/>
          </p:nvSpPr>
          <p:spPr bwMode="auto">
            <a:xfrm>
              <a:off x="4128" y="3648"/>
              <a:ext cx="0" cy="192"/>
            </a:xfrm>
            <a:prstGeom prst="line">
              <a:avLst/>
            </a:prstGeom>
            <a:noFill/>
            <a:ln w="177800">
              <a:solidFill>
                <a:schemeClr val="accent1">
                  <a:lumMod val="50000"/>
                </a:schemeClr>
              </a:solidFill>
              <a:round/>
              <a:headEnd/>
              <a:tailEnd/>
            </a:ln>
            <a:effectLst/>
          </p:spPr>
          <p:txBody>
            <a:bodyPr>
              <a:spAutoFit/>
            </a:bodyPr>
            <a:lstStyle/>
            <a:p>
              <a:pPr>
                <a:defRPr/>
              </a:pPr>
              <a:endParaRPr lang="cs-CZ" dirty="0">
                <a:effectLst>
                  <a:outerShdw blurRad="38100" dist="38100" dir="2700000" algn="tl">
                    <a:srgbClr val="000000">
                      <a:alpha val="43137"/>
                    </a:srgbClr>
                  </a:outerShdw>
                </a:effectLst>
              </a:endParaRPr>
            </a:p>
          </p:txBody>
        </p:sp>
      </p:grpSp>
      <p:grpSp>
        <p:nvGrpSpPr>
          <p:cNvPr id="25" name="Group 66">
            <a:extLst>
              <a:ext uri="{FF2B5EF4-FFF2-40B4-BE49-F238E27FC236}">
                <a16:creationId xmlns:a16="http://schemas.microsoft.com/office/drawing/2014/main" id="{BE57AC59-45A9-4FA3-9F69-30CDCE542D76}"/>
              </a:ext>
            </a:extLst>
          </p:cNvPr>
          <p:cNvGrpSpPr>
            <a:grpSpLocks/>
          </p:cNvGrpSpPr>
          <p:nvPr/>
        </p:nvGrpSpPr>
        <p:grpSpPr bwMode="auto">
          <a:xfrm>
            <a:off x="7881198" y="2892935"/>
            <a:ext cx="704668" cy="2572916"/>
            <a:chOff x="4512" y="1824"/>
            <a:chExt cx="576" cy="2016"/>
          </a:xfrm>
        </p:grpSpPr>
        <p:sp>
          <p:nvSpPr>
            <p:cNvPr id="26" name="Line 46">
              <a:extLst>
                <a:ext uri="{FF2B5EF4-FFF2-40B4-BE49-F238E27FC236}">
                  <a16:creationId xmlns:a16="http://schemas.microsoft.com/office/drawing/2014/main" id="{753E3BD9-7A55-4ED5-BC99-765739167E07}"/>
                </a:ext>
              </a:extLst>
            </p:cNvPr>
            <p:cNvSpPr>
              <a:spLocks noChangeShapeType="1"/>
            </p:cNvSpPr>
            <p:nvPr/>
          </p:nvSpPr>
          <p:spPr bwMode="auto">
            <a:xfrm>
              <a:off x="4512" y="1824"/>
              <a:ext cx="0" cy="480"/>
            </a:xfrm>
            <a:prstGeom prst="line">
              <a:avLst/>
            </a:prstGeom>
            <a:noFill/>
            <a:ln w="177800">
              <a:solidFill>
                <a:schemeClr val="bg1">
                  <a:lumMod val="75000"/>
                </a:schemeClr>
              </a:solidFill>
              <a:round/>
              <a:headEnd/>
              <a:tailEnd/>
            </a:ln>
            <a:effectLst/>
          </p:spPr>
          <p:txBody>
            <a:bodyPr>
              <a:spAutoFit/>
            </a:bodyPr>
            <a:lstStyle/>
            <a:p>
              <a:pPr>
                <a:defRPr/>
              </a:pPr>
              <a:endParaRPr lang="cs-CZ" dirty="0">
                <a:effectLst>
                  <a:outerShdw blurRad="38100" dist="38100" dir="2700000" algn="tl">
                    <a:srgbClr val="000000">
                      <a:alpha val="43137"/>
                    </a:srgbClr>
                  </a:outerShdw>
                </a:effectLst>
              </a:endParaRPr>
            </a:p>
          </p:txBody>
        </p:sp>
        <p:sp>
          <p:nvSpPr>
            <p:cNvPr id="27" name="Line 47">
              <a:extLst>
                <a:ext uri="{FF2B5EF4-FFF2-40B4-BE49-F238E27FC236}">
                  <a16:creationId xmlns:a16="http://schemas.microsoft.com/office/drawing/2014/main" id="{60B2C6E8-DEBF-4832-82CB-D88D9DB910A3}"/>
                </a:ext>
              </a:extLst>
            </p:cNvPr>
            <p:cNvSpPr>
              <a:spLocks noChangeShapeType="1"/>
            </p:cNvSpPr>
            <p:nvPr/>
          </p:nvSpPr>
          <p:spPr bwMode="auto">
            <a:xfrm>
              <a:off x="4656" y="2304"/>
              <a:ext cx="0" cy="480"/>
            </a:xfrm>
            <a:prstGeom prst="line">
              <a:avLst/>
            </a:prstGeom>
            <a:noFill/>
            <a:ln w="177800">
              <a:solidFill>
                <a:schemeClr val="bg1">
                  <a:lumMod val="75000"/>
                </a:schemeClr>
              </a:solidFill>
              <a:round/>
              <a:headEnd/>
              <a:tailEnd/>
            </a:ln>
            <a:effectLst/>
          </p:spPr>
          <p:txBody>
            <a:bodyPr>
              <a:spAutoFit/>
            </a:bodyPr>
            <a:lstStyle/>
            <a:p>
              <a:pPr>
                <a:defRPr/>
              </a:pPr>
              <a:endParaRPr lang="cs-CZ" dirty="0">
                <a:effectLst>
                  <a:outerShdw blurRad="38100" dist="38100" dir="2700000" algn="tl">
                    <a:srgbClr val="000000">
                      <a:alpha val="43137"/>
                    </a:srgbClr>
                  </a:outerShdw>
                </a:effectLst>
              </a:endParaRPr>
            </a:p>
          </p:txBody>
        </p:sp>
        <p:sp>
          <p:nvSpPr>
            <p:cNvPr id="28" name="Line 48">
              <a:extLst>
                <a:ext uri="{FF2B5EF4-FFF2-40B4-BE49-F238E27FC236}">
                  <a16:creationId xmlns:a16="http://schemas.microsoft.com/office/drawing/2014/main" id="{E317D8BB-E973-4964-8605-DA00EA2318A7}"/>
                </a:ext>
              </a:extLst>
            </p:cNvPr>
            <p:cNvSpPr>
              <a:spLocks noChangeShapeType="1"/>
            </p:cNvSpPr>
            <p:nvPr/>
          </p:nvSpPr>
          <p:spPr bwMode="auto">
            <a:xfrm>
              <a:off x="4800" y="2784"/>
              <a:ext cx="0" cy="480"/>
            </a:xfrm>
            <a:prstGeom prst="line">
              <a:avLst/>
            </a:prstGeom>
            <a:noFill/>
            <a:ln w="177800">
              <a:solidFill>
                <a:schemeClr val="bg1">
                  <a:lumMod val="75000"/>
                </a:schemeClr>
              </a:solidFill>
              <a:round/>
              <a:headEnd/>
              <a:tailEnd/>
            </a:ln>
            <a:effectLst/>
          </p:spPr>
          <p:txBody>
            <a:bodyPr>
              <a:spAutoFit/>
            </a:bodyPr>
            <a:lstStyle/>
            <a:p>
              <a:pPr>
                <a:defRPr/>
              </a:pPr>
              <a:endParaRPr lang="cs-CZ" dirty="0">
                <a:effectLst>
                  <a:outerShdw blurRad="38100" dist="38100" dir="2700000" algn="tl">
                    <a:srgbClr val="000000">
                      <a:alpha val="43137"/>
                    </a:srgbClr>
                  </a:outerShdw>
                </a:effectLst>
              </a:endParaRPr>
            </a:p>
          </p:txBody>
        </p:sp>
        <p:sp>
          <p:nvSpPr>
            <p:cNvPr id="29" name="Line 50">
              <a:extLst>
                <a:ext uri="{FF2B5EF4-FFF2-40B4-BE49-F238E27FC236}">
                  <a16:creationId xmlns:a16="http://schemas.microsoft.com/office/drawing/2014/main" id="{B8B28B4A-083E-492C-9172-581A9544063A}"/>
                </a:ext>
              </a:extLst>
            </p:cNvPr>
            <p:cNvSpPr>
              <a:spLocks noChangeShapeType="1"/>
            </p:cNvSpPr>
            <p:nvPr/>
          </p:nvSpPr>
          <p:spPr bwMode="auto">
            <a:xfrm>
              <a:off x="5088" y="3743"/>
              <a:ext cx="0" cy="97"/>
            </a:xfrm>
            <a:prstGeom prst="line">
              <a:avLst/>
            </a:prstGeom>
            <a:noFill/>
            <a:ln w="177800">
              <a:solidFill>
                <a:schemeClr val="accent1">
                  <a:lumMod val="50000"/>
                </a:schemeClr>
              </a:solidFill>
              <a:round/>
              <a:headEnd/>
              <a:tailEnd/>
            </a:ln>
            <a:effectLst/>
          </p:spPr>
          <p:txBody>
            <a:bodyPr>
              <a:spAutoFit/>
            </a:bodyPr>
            <a:lstStyle/>
            <a:p>
              <a:pPr>
                <a:defRPr/>
              </a:pPr>
              <a:endParaRPr lang="cs-CZ" dirty="0">
                <a:effectLst>
                  <a:outerShdw blurRad="38100" dist="38100" dir="2700000" algn="tl">
                    <a:srgbClr val="000000">
                      <a:alpha val="43137"/>
                    </a:srgbClr>
                  </a:outerShdw>
                </a:effectLst>
              </a:endParaRPr>
            </a:p>
          </p:txBody>
        </p:sp>
        <p:sp>
          <p:nvSpPr>
            <p:cNvPr id="30" name="Line 52">
              <a:extLst>
                <a:ext uri="{FF2B5EF4-FFF2-40B4-BE49-F238E27FC236}">
                  <a16:creationId xmlns:a16="http://schemas.microsoft.com/office/drawing/2014/main" id="{DEAB0300-659C-4EF2-B68F-652D1E011A43}"/>
                </a:ext>
              </a:extLst>
            </p:cNvPr>
            <p:cNvSpPr>
              <a:spLocks noChangeShapeType="1"/>
            </p:cNvSpPr>
            <p:nvPr/>
          </p:nvSpPr>
          <p:spPr bwMode="auto">
            <a:xfrm>
              <a:off x="4944" y="3264"/>
              <a:ext cx="0" cy="480"/>
            </a:xfrm>
            <a:prstGeom prst="line">
              <a:avLst/>
            </a:prstGeom>
            <a:noFill/>
            <a:ln w="177800">
              <a:solidFill>
                <a:schemeClr val="bg1">
                  <a:lumMod val="75000"/>
                </a:schemeClr>
              </a:solidFill>
              <a:round/>
              <a:headEnd/>
              <a:tailEnd/>
            </a:ln>
            <a:effectLst/>
          </p:spPr>
          <p:txBody>
            <a:bodyPr>
              <a:spAutoFit/>
            </a:bodyPr>
            <a:lstStyle/>
            <a:p>
              <a:pPr>
                <a:defRPr/>
              </a:pPr>
              <a:endParaRPr lang="cs-CZ" dirty="0">
                <a:effectLst>
                  <a:outerShdw blurRad="38100" dist="38100" dir="2700000" algn="tl">
                    <a:srgbClr val="000000">
                      <a:alpha val="43137"/>
                    </a:srgbClr>
                  </a:outerShdw>
                </a:effectLst>
              </a:endParaRPr>
            </a:p>
          </p:txBody>
        </p:sp>
      </p:grpSp>
      <p:grpSp>
        <p:nvGrpSpPr>
          <p:cNvPr id="31" name="Group 61">
            <a:extLst>
              <a:ext uri="{FF2B5EF4-FFF2-40B4-BE49-F238E27FC236}">
                <a16:creationId xmlns:a16="http://schemas.microsoft.com/office/drawing/2014/main" id="{22B9C421-5C0B-4EC0-80EE-1B409706975E}"/>
              </a:ext>
            </a:extLst>
          </p:cNvPr>
          <p:cNvGrpSpPr>
            <a:grpSpLocks/>
          </p:cNvGrpSpPr>
          <p:nvPr/>
        </p:nvGrpSpPr>
        <p:grpSpPr bwMode="auto">
          <a:xfrm>
            <a:off x="2906601" y="4908067"/>
            <a:ext cx="2133600" cy="376238"/>
            <a:chOff x="1344" y="3168"/>
            <a:chExt cx="1344" cy="237"/>
          </a:xfrm>
        </p:grpSpPr>
        <p:sp>
          <p:nvSpPr>
            <p:cNvPr id="32" name="Line 13">
              <a:extLst>
                <a:ext uri="{FF2B5EF4-FFF2-40B4-BE49-F238E27FC236}">
                  <a16:creationId xmlns:a16="http://schemas.microsoft.com/office/drawing/2014/main" id="{A83CE5CB-EDDB-45C0-93DC-AD2E478FE3F8}"/>
                </a:ext>
              </a:extLst>
            </p:cNvPr>
            <p:cNvSpPr>
              <a:spLocks noChangeShapeType="1"/>
            </p:cNvSpPr>
            <p:nvPr/>
          </p:nvSpPr>
          <p:spPr bwMode="auto">
            <a:xfrm flipV="1">
              <a:off x="1344" y="3168"/>
              <a:ext cx="1344" cy="0"/>
            </a:xfrm>
            <a:prstGeom prst="line">
              <a:avLst/>
            </a:prstGeom>
            <a:noFill/>
            <a:ln w="25400">
              <a:solidFill>
                <a:schemeClr val="tx1"/>
              </a:solidFill>
              <a:round/>
              <a:headEnd/>
              <a:tailEnd type="triangle" w="med" len="med"/>
            </a:ln>
            <a:effectLst/>
          </p:spPr>
          <p:txBody>
            <a:bodyPr>
              <a:spAutoFit/>
            </a:bodyPr>
            <a:lstStyle/>
            <a:p>
              <a:pPr>
                <a:defRPr/>
              </a:pPr>
              <a:endParaRPr lang="en-US" sz="16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3" name="Text Box 55">
              <a:extLst>
                <a:ext uri="{FF2B5EF4-FFF2-40B4-BE49-F238E27FC236}">
                  <a16:creationId xmlns:a16="http://schemas.microsoft.com/office/drawing/2014/main" id="{56C7CF0E-9903-4D50-B1B2-3A712E35C96B}"/>
                </a:ext>
              </a:extLst>
            </p:cNvPr>
            <p:cNvSpPr txBox="1">
              <a:spLocks noChangeArrowheads="1"/>
            </p:cNvSpPr>
            <p:nvPr/>
          </p:nvSpPr>
          <p:spPr bwMode="auto">
            <a:xfrm>
              <a:off x="1582" y="3192"/>
              <a:ext cx="1056" cy="213"/>
            </a:xfrm>
            <a:prstGeom prst="rect">
              <a:avLst/>
            </a:prstGeom>
            <a:noFill/>
            <a:ln w="12700">
              <a:noFill/>
              <a:miter lim="800000"/>
              <a:headEnd/>
              <a:tailEnd/>
            </a:ln>
            <a:effectLst/>
          </p:spPr>
          <p:txBody>
            <a:bodyPr>
              <a:spAutoFit/>
            </a:bodyPr>
            <a:lstStyle/>
            <a:p>
              <a:pPr>
                <a:defRPr/>
              </a:pPr>
              <a:r>
                <a:rPr lang="en-US" sz="1600">
                  <a:latin typeface="Arial" panose="020B0604020202020204" pitchFamily="34" charset="0"/>
                  <a:cs typeface="Arial" panose="020B0604020202020204" pitchFamily="34" charset="0"/>
                </a:rPr>
                <a:t>Cutting patterns</a:t>
              </a:r>
            </a:p>
          </p:txBody>
        </p:sp>
      </p:grpSp>
      <p:sp>
        <p:nvSpPr>
          <p:cNvPr id="34" name="Obdélník 33">
            <a:extLst>
              <a:ext uri="{FF2B5EF4-FFF2-40B4-BE49-F238E27FC236}">
                <a16:creationId xmlns:a16="http://schemas.microsoft.com/office/drawing/2014/main" id="{CE3BAD72-D09D-4C2B-87A8-556EC4DF4D23}"/>
              </a:ext>
            </a:extLst>
          </p:cNvPr>
          <p:cNvSpPr/>
          <p:nvPr/>
        </p:nvSpPr>
        <p:spPr>
          <a:xfrm>
            <a:off x="3013727" y="2767538"/>
            <a:ext cx="1556262" cy="1789309"/>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Obdélník 34">
            <a:extLst>
              <a:ext uri="{FF2B5EF4-FFF2-40B4-BE49-F238E27FC236}">
                <a16:creationId xmlns:a16="http://schemas.microsoft.com/office/drawing/2014/main" id="{D427F8CF-B49F-419B-A3FD-33D74C14E3B9}"/>
              </a:ext>
            </a:extLst>
          </p:cNvPr>
          <p:cNvSpPr/>
          <p:nvPr/>
        </p:nvSpPr>
        <p:spPr>
          <a:xfrm>
            <a:off x="5323417" y="2767538"/>
            <a:ext cx="851291" cy="2897759"/>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Obdélník 35">
            <a:extLst>
              <a:ext uri="{FF2B5EF4-FFF2-40B4-BE49-F238E27FC236}">
                <a16:creationId xmlns:a16="http://schemas.microsoft.com/office/drawing/2014/main" id="{6609D855-9710-4241-88CA-7AE87B529355}"/>
              </a:ext>
            </a:extLst>
          </p:cNvPr>
          <p:cNvSpPr/>
          <p:nvPr/>
        </p:nvSpPr>
        <p:spPr>
          <a:xfrm>
            <a:off x="6420307" y="2767538"/>
            <a:ext cx="1073051" cy="2897759"/>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7" name="Obdélník 36">
            <a:extLst>
              <a:ext uri="{FF2B5EF4-FFF2-40B4-BE49-F238E27FC236}">
                <a16:creationId xmlns:a16="http://schemas.microsoft.com/office/drawing/2014/main" id="{9A6BDFA4-2F3D-470E-982C-CED17CB8B79A}"/>
              </a:ext>
            </a:extLst>
          </p:cNvPr>
          <p:cNvSpPr/>
          <p:nvPr/>
        </p:nvSpPr>
        <p:spPr>
          <a:xfrm>
            <a:off x="7685616" y="2767538"/>
            <a:ext cx="1160209" cy="2897759"/>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8" name="Text Box 91">
            <a:extLst>
              <a:ext uri="{FF2B5EF4-FFF2-40B4-BE49-F238E27FC236}">
                <a16:creationId xmlns:a16="http://schemas.microsoft.com/office/drawing/2014/main" id="{B016CE4A-2404-4EFA-BCF7-1D06DE19D9AF}"/>
              </a:ext>
            </a:extLst>
          </p:cNvPr>
          <p:cNvSpPr txBox="1">
            <a:spLocks noChangeArrowheads="1"/>
          </p:cNvSpPr>
          <p:nvPr/>
        </p:nvSpPr>
        <p:spPr bwMode="auto">
          <a:xfrm>
            <a:off x="4711273" y="5253029"/>
            <a:ext cx="762000" cy="338554"/>
          </a:xfrm>
          <a:prstGeom prst="rect">
            <a:avLst/>
          </a:prstGeom>
          <a:noFill/>
          <a:ln w="12700">
            <a:noFill/>
            <a:miter lim="800000"/>
            <a:headEnd/>
            <a:tailEnd/>
          </a:ln>
          <a:effectLst/>
        </p:spPr>
        <p:txBody>
          <a:bodyPr wrap="square">
            <a:spAutoFit/>
          </a:bodyPr>
          <a:lstStyle/>
          <a:p>
            <a:pPr>
              <a:defRPr/>
            </a:pPr>
            <a:r>
              <a:rPr lang="en-US" sz="1600">
                <a:latin typeface="Arial" panose="020B0604020202020204" pitchFamily="34" charset="0"/>
                <a:cs typeface="Arial" panose="020B0604020202020204" pitchFamily="34" charset="0"/>
              </a:rPr>
              <a:t>Loss</a:t>
            </a:r>
          </a:p>
        </p:txBody>
      </p:sp>
      <p:sp>
        <p:nvSpPr>
          <p:cNvPr id="39" name="Obdélník 38">
            <a:extLst>
              <a:ext uri="{FF2B5EF4-FFF2-40B4-BE49-F238E27FC236}">
                <a16:creationId xmlns:a16="http://schemas.microsoft.com/office/drawing/2014/main" id="{8646EBD9-540C-447E-86D3-65372E34BF55}"/>
              </a:ext>
            </a:extLst>
          </p:cNvPr>
          <p:cNvSpPr/>
          <p:nvPr/>
        </p:nvSpPr>
        <p:spPr>
          <a:xfrm>
            <a:off x="1133008" y="5747090"/>
            <a:ext cx="2241319"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5 – Cutting Patterns</a:t>
            </a:r>
          </a:p>
        </p:txBody>
      </p:sp>
    </p:spTree>
    <p:extLst>
      <p:ext uri="{BB962C8B-B14F-4D97-AF65-F5344CB8AC3E}">
        <p14:creationId xmlns:p14="http://schemas.microsoft.com/office/powerpoint/2010/main" val="1278878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C979AA01-C302-4463-9CBE-EF31E056EAA8}"/>
              </a:ext>
            </a:extLst>
          </p:cNvPr>
          <p:cNvGraphicFramePr>
            <a:graphicFrameLocks noChangeAspect="1"/>
          </p:cNvGraphicFramePr>
          <p:nvPr>
            <p:custDataLst>
              <p:tags r:id="rId1"/>
            </p:custDataLst>
            <p:extLst>
              <p:ext uri="{D42A27DB-BD31-4B8C-83A1-F6EECF244321}">
                <p14:modId xmlns:p14="http://schemas.microsoft.com/office/powerpoint/2010/main" val="36530675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24</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Linear Programming</a:t>
            </a:r>
          </a:p>
          <a:p>
            <a:endParaRPr lang="en-US"/>
          </a:p>
        </p:txBody>
      </p:sp>
      <p:sp>
        <p:nvSpPr>
          <p:cNvPr id="42" name="Zástupný text 4">
            <a:extLst>
              <a:ext uri="{FF2B5EF4-FFF2-40B4-BE49-F238E27FC236}">
                <a16:creationId xmlns:a16="http://schemas.microsoft.com/office/drawing/2014/main" id="{3E3168B5-C846-4DE3-9A6F-E9E1C4C62222}"/>
              </a:ext>
            </a:extLst>
          </p:cNvPr>
          <p:cNvSpPr>
            <a:spLocks noGrp="1"/>
          </p:cNvSpPr>
          <p:nvPr>
            <p:ph type="body" sz="half" idx="22"/>
          </p:nvPr>
        </p:nvSpPr>
        <p:spPr>
          <a:xfrm>
            <a:off x="438468" y="1647546"/>
            <a:ext cx="11317006" cy="3773488"/>
          </a:xfrm>
        </p:spPr>
        <p:txBody>
          <a:bodyPr>
            <a:noAutofit/>
          </a:bodyPr>
          <a:lstStyle/>
          <a:p>
            <a:pPr marL="285750" lvl="0" indent="-285750">
              <a:lnSpc>
                <a:spcPct val="110000"/>
              </a:lnSpc>
              <a:buFont typeface="Wingdings" panose="05000000000000000000" pitchFamily="2" charset="2"/>
              <a:buChar char="§"/>
            </a:pPr>
            <a:r>
              <a:rPr lang="en-US" b="1" dirty="0"/>
              <a:t>Example</a:t>
            </a:r>
          </a:p>
          <a:p>
            <a:pPr lvl="1">
              <a:lnSpc>
                <a:spcPct val="110000"/>
              </a:lnSpc>
            </a:pPr>
            <a:r>
              <a:rPr lang="en-US" dirty="0"/>
              <a:t>The company produces </a:t>
            </a:r>
            <a:r>
              <a:rPr lang="en-US" dirty="0">
                <a:solidFill>
                  <a:srgbClr val="4BA82E"/>
                </a:solidFill>
              </a:rPr>
              <a:t>bird</a:t>
            </a:r>
            <a:r>
              <a:rPr lang="en-US" dirty="0"/>
              <a:t> </a:t>
            </a:r>
            <a:r>
              <a:rPr lang="en-US" dirty="0">
                <a:solidFill>
                  <a:srgbClr val="4BA82E"/>
                </a:solidFill>
              </a:rPr>
              <a:t>feeders</a:t>
            </a:r>
            <a:r>
              <a:rPr lang="en-US" dirty="0"/>
              <a:t> and </a:t>
            </a:r>
            <a:r>
              <a:rPr lang="en-US" dirty="0">
                <a:solidFill>
                  <a:srgbClr val="4BA82E"/>
                </a:solidFill>
              </a:rPr>
              <a:t>bird</a:t>
            </a:r>
            <a:r>
              <a:rPr lang="en-US" dirty="0"/>
              <a:t> </a:t>
            </a:r>
            <a:r>
              <a:rPr lang="en-US" dirty="0">
                <a:solidFill>
                  <a:srgbClr val="4BA82E"/>
                </a:solidFill>
              </a:rPr>
              <a:t>houses</a:t>
            </a:r>
            <a:r>
              <a:rPr lang="en-US" dirty="0"/>
              <a:t>. The producer decided to prepare a special collection for an exhibition (with possible sales) that should be held in 20 days. </a:t>
            </a:r>
          </a:p>
          <a:p>
            <a:pPr lvl="1">
              <a:lnSpc>
                <a:spcPct val="110000"/>
              </a:lnSpc>
            </a:pPr>
            <a:r>
              <a:rPr lang="en-US" dirty="0"/>
              <a:t>The </a:t>
            </a:r>
            <a:r>
              <a:rPr lang="en-US" dirty="0">
                <a:solidFill>
                  <a:srgbClr val="4BA82E"/>
                </a:solidFill>
              </a:rPr>
              <a:t>price</a:t>
            </a:r>
            <a:r>
              <a:rPr lang="en-US" dirty="0"/>
              <a:t> of the bird feeder is set to 260 CZK, the </a:t>
            </a:r>
            <a:r>
              <a:rPr lang="en-US" dirty="0">
                <a:solidFill>
                  <a:srgbClr val="4BA82E"/>
                </a:solidFill>
              </a:rPr>
              <a:t>price</a:t>
            </a:r>
            <a:r>
              <a:rPr lang="en-US" dirty="0"/>
              <a:t> of the bird </a:t>
            </a:r>
            <a:r>
              <a:rPr lang="cs-CZ" dirty="0"/>
              <a:t>house</a:t>
            </a:r>
            <a:r>
              <a:rPr lang="en-US" dirty="0"/>
              <a:t> is 570 CZK.</a:t>
            </a:r>
          </a:p>
          <a:p>
            <a:pPr lvl="1">
              <a:lnSpc>
                <a:spcPct val="110000"/>
              </a:lnSpc>
            </a:pPr>
            <a:r>
              <a:rPr lang="en-US" dirty="0">
                <a:solidFill>
                  <a:srgbClr val="4BA82E"/>
                </a:solidFill>
              </a:rPr>
              <a:t>Material</a:t>
            </a:r>
            <a:r>
              <a:rPr lang="en-US" dirty="0"/>
              <a:t> and </a:t>
            </a:r>
            <a:r>
              <a:rPr lang="en-US" dirty="0">
                <a:solidFill>
                  <a:srgbClr val="4BA82E"/>
                </a:solidFill>
              </a:rPr>
              <a:t>time</a:t>
            </a:r>
            <a:r>
              <a:rPr lang="en-US" dirty="0"/>
              <a:t> </a:t>
            </a:r>
            <a:r>
              <a:rPr lang="en-US" dirty="0">
                <a:solidFill>
                  <a:srgbClr val="4BA82E"/>
                </a:solidFill>
              </a:rPr>
              <a:t>requirements</a:t>
            </a:r>
            <a:r>
              <a:rPr lang="en-US" dirty="0"/>
              <a:t> for assembling both the products can be found in </a:t>
            </a:r>
            <a:r>
              <a:rPr lang="cs-CZ" dirty="0"/>
              <a:t>T</a:t>
            </a:r>
            <a:r>
              <a:rPr lang="en-US" dirty="0"/>
              <a:t>able</a:t>
            </a:r>
            <a:r>
              <a:rPr lang="cs-CZ" dirty="0"/>
              <a:t> 2</a:t>
            </a:r>
            <a:r>
              <a:rPr lang="en-US" dirty="0"/>
              <a:t>. </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Cutting Stock Problem</a:t>
            </a:r>
          </a:p>
        </p:txBody>
      </p:sp>
      <p:sp>
        <p:nvSpPr>
          <p:cNvPr id="44" name="Obdélník 43">
            <a:extLst>
              <a:ext uri="{FF2B5EF4-FFF2-40B4-BE49-F238E27FC236}">
                <a16:creationId xmlns:a16="http://schemas.microsoft.com/office/drawing/2014/main" id="{5A6038E4-9733-48D2-8A4B-ED0E0E478B8F}"/>
              </a:ext>
            </a:extLst>
          </p:cNvPr>
          <p:cNvSpPr/>
          <p:nvPr/>
        </p:nvSpPr>
        <p:spPr>
          <a:xfrm>
            <a:off x="1266783" y="3429000"/>
            <a:ext cx="3582519"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Tab. </a:t>
            </a:r>
            <a:r>
              <a:rPr lang="cs-CZ" sz="1400" b="1" dirty="0">
                <a:solidFill>
                  <a:schemeClr val="bg1">
                    <a:lumMod val="65000"/>
                  </a:schemeClr>
                </a:solidFill>
                <a:latin typeface="Arial" panose="020B0604020202020204" pitchFamily="34" charset="0"/>
                <a:cs typeface="Arial" panose="020B0604020202020204" pitchFamily="34" charset="0"/>
              </a:rPr>
              <a:t>2</a:t>
            </a:r>
            <a:r>
              <a:rPr lang="en-US" sz="1400" b="1" dirty="0">
                <a:solidFill>
                  <a:schemeClr val="bg1">
                    <a:lumMod val="65000"/>
                  </a:schemeClr>
                </a:solidFill>
                <a:latin typeface="Arial" panose="020B0604020202020204" pitchFamily="34" charset="0"/>
                <a:cs typeface="Arial" panose="020B0604020202020204" pitchFamily="34" charset="0"/>
              </a:rPr>
              <a:t> – Material and time requirements </a:t>
            </a:r>
          </a:p>
        </p:txBody>
      </p:sp>
      <p:graphicFrame>
        <p:nvGraphicFramePr>
          <p:cNvPr id="7" name="Table 6">
            <a:extLst>
              <a:ext uri="{FF2B5EF4-FFF2-40B4-BE49-F238E27FC236}">
                <a16:creationId xmlns:a16="http://schemas.microsoft.com/office/drawing/2014/main" id="{BAE16393-7F14-B49B-90D8-CECAEA0465FF}"/>
              </a:ext>
            </a:extLst>
          </p:cNvPr>
          <p:cNvGraphicFramePr>
            <a:graphicFrameLocks noGrp="1"/>
          </p:cNvGraphicFramePr>
          <p:nvPr>
            <p:extLst>
              <p:ext uri="{D42A27DB-BD31-4B8C-83A1-F6EECF244321}">
                <p14:modId xmlns:p14="http://schemas.microsoft.com/office/powerpoint/2010/main" val="3497056717"/>
              </p:ext>
            </p:extLst>
          </p:nvPr>
        </p:nvGraphicFramePr>
        <p:xfrm>
          <a:off x="1488387" y="3791742"/>
          <a:ext cx="4465423" cy="1395840"/>
        </p:xfrm>
        <a:graphic>
          <a:graphicData uri="http://schemas.openxmlformats.org/drawingml/2006/table">
            <a:tbl>
              <a:tblPr firstRow="1" firstCol="1" bandRow="1"/>
              <a:tblGrid>
                <a:gridCol w="2241581">
                  <a:extLst>
                    <a:ext uri="{9D8B030D-6E8A-4147-A177-3AD203B41FA5}">
                      <a16:colId xmlns:a16="http://schemas.microsoft.com/office/drawing/2014/main" val="1361883413"/>
                    </a:ext>
                  </a:extLst>
                </a:gridCol>
                <a:gridCol w="1140542">
                  <a:extLst>
                    <a:ext uri="{9D8B030D-6E8A-4147-A177-3AD203B41FA5}">
                      <a16:colId xmlns:a16="http://schemas.microsoft.com/office/drawing/2014/main" val="2334439809"/>
                    </a:ext>
                  </a:extLst>
                </a:gridCol>
                <a:gridCol w="1083300">
                  <a:extLst>
                    <a:ext uri="{9D8B030D-6E8A-4147-A177-3AD203B41FA5}">
                      <a16:colId xmlns:a16="http://schemas.microsoft.com/office/drawing/2014/main" val="2060677754"/>
                    </a:ext>
                  </a:extLst>
                </a:gridCol>
              </a:tblGrid>
              <a:tr h="0">
                <a:tc>
                  <a:txBody>
                    <a:bodyPr/>
                    <a:lstStyle/>
                    <a:p>
                      <a:pPr algn="ctr">
                        <a:spcAft>
                          <a:spcPts val="200"/>
                        </a:spcAft>
                      </a:pPr>
                      <a:r>
                        <a:rPr lang="en-US" sz="1600"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2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Feeder</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12065" indent="-31115" algn="ctr">
                        <a:spcAft>
                          <a:spcPts val="200"/>
                        </a:spcAft>
                      </a:pPr>
                      <a:r>
                        <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rPr>
                        <a:t>House</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11485570"/>
                  </a:ext>
                </a:extLst>
              </a:tr>
              <a:tr h="288000">
                <a:tc>
                  <a:txBody>
                    <a:bodyPr/>
                    <a:lstStyle/>
                    <a:p>
                      <a:pPr algn="l">
                        <a:spcAft>
                          <a:spcPts val="2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Boards 30 cm long</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spcAft>
                          <a:spcPts val="2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spcAft>
                          <a:spcPts val="2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2648543443"/>
                  </a:ext>
                </a:extLst>
              </a:tr>
              <a:tr h="288000">
                <a:tc>
                  <a:txBody>
                    <a:bodyPr/>
                    <a:lstStyle/>
                    <a:p>
                      <a:pPr algn="l">
                        <a:spcAft>
                          <a:spcPts val="2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Boards 25 cm long</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val="2537820210"/>
                  </a:ext>
                </a:extLst>
              </a:tr>
              <a:tr h="288000">
                <a:tc>
                  <a:txBody>
                    <a:bodyPr/>
                    <a:lstStyle/>
                    <a:p>
                      <a:pPr algn="l">
                        <a:spcAft>
                          <a:spcPts val="200"/>
                        </a:spcAft>
                      </a:pPr>
                      <a:r>
                        <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rPr>
                        <a:t>Screws</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rPr>
                        <a:t>8</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16</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val="2784746382"/>
                  </a:ext>
                </a:extLst>
              </a:tr>
              <a:tr h="288000">
                <a:tc>
                  <a:txBody>
                    <a:bodyPr/>
                    <a:lstStyle/>
                    <a:p>
                      <a:pPr algn="l">
                        <a:spcAft>
                          <a:spcPts val="200"/>
                        </a:spcAft>
                      </a:pPr>
                      <a:r>
                        <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rPr>
                        <a:t>Time (in min)</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rPr>
                        <a:t>30</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60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val="3201095975"/>
                  </a:ext>
                </a:extLst>
              </a:tr>
            </a:tbl>
          </a:graphicData>
        </a:graphic>
      </p:graphicFrame>
    </p:spTree>
    <p:extLst>
      <p:ext uri="{BB962C8B-B14F-4D97-AF65-F5344CB8AC3E}">
        <p14:creationId xmlns:p14="http://schemas.microsoft.com/office/powerpoint/2010/main" val="3874087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25</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Linear Programming</a:t>
            </a:r>
          </a:p>
          <a:p>
            <a:endParaRPr lang="en-US"/>
          </a:p>
        </p:txBody>
      </p:sp>
      <p:sp>
        <p:nvSpPr>
          <p:cNvPr id="42" name="Zástupný text 4">
            <a:extLst>
              <a:ext uri="{FF2B5EF4-FFF2-40B4-BE49-F238E27FC236}">
                <a16:creationId xmlns:a16="http://schemas.microsoft.com/office/drawing/2014/main" id="{3E3168B5-C846-4DE3-9A6F-E9E1C4C62222}"/>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Example</a:t>
            </a:r>
          </a:p>
          <a:p>
            <a:pPr lvl="1">
              <a:lnSpc>
                <a:spcPct val="110000"/>
              </a:lnSpc>
            </a:pPr>
            <a:r>
              <a:rPr lang="en-US" dirty="0"/>
              <a:t>There is </a:t>
            </a:r>
            <a:r>
              <a:rPr lang="en-US" dirty="0">
                <a:solidFill>
                  <a:srgbClr val="4BA82E"/>
                </a:solidFill>
              </a:rPr>
              <a:t>available</a:t>
            </a:r>
            <a:r>
              <a:rPr lang="en-US" dirty="0"/>
              <a:t> </a:t>
            </a:r>
            <a:r>
              <a:rPr lang="en-US" dirty="0">
                <a:solidFill>
                  <a:srgbClr val="4BA82E"/>
                </a:solidFill>
              </a:rPr>
              <a:t>stock</a:t>
            </a:r>
            <a:r>
              <a:rPr lang="en-US" dirty="0"/>
              <a:t> </a:t>
            </a:r>
            <a:r>
              <a:rPr lang="en-US" dirty="0">
                <a:solidFill>
                  <a:srgbClr val="4BA82E"/>
                </a:solidFill>
              </a:rPr>
              <a:t>of</a:t>
            </a:r>
            <a:r>
              <a:rPr lang="en-US" dirty="0"/>
              <a:t> </a:t>
            </a:r>
            <a:r>
              <a:rPr lang="en-US" dirty="0">
                <a:solidFill>
                  <a:srgbClr val="4BA82E"/>
                </a:solidFill>
              </a:rPr>
              <a:t>raw</a:t>
            </a:r>
            <a:r>
              <a:rPr lang="en-US" dirty="0"/>
              <a:t> </a:t>
            </a:r>
            <a:r>
              <a:rPr lang="en-US" dirty="0">
                <a:solidFill>
                  <a:srgbClr val="4BA82E"/>
                </a:solidFill>
              </a:rPr>
              <a:t>boards</a:t>
            </a:r>
            <a:r>
              <a:rPr lang="en-US" dirty="0"/>
              <a:t>: 500 boards of length 1.1 m and 150 boards of length 1.4 m. These boards must be cut into final boards of length 30 cm and 25 cm.</a:t>
            </a:r>
          </a:p>
          <a:p>
            <a:pPr lvl="1">
              <a:lnSpc>
                <a:spcPct val="110000"/>
              </a:lnSpc>
            </a:pPr>
            <a:r>
              <a:rPr lang="en-US" dirty="0"/>
              <a:t>Available </a:t>
            </a:r>
            <a:r>
              <a:rPr lang="en-US" dirty="0">
                <a:solidFill>
                  <a:srgbClr val="4BA82E"/>
                </a:solidFill>
              </a:rPr>
              <a:t>stock</a:t>
            </a:r>
            <a:r>
              <a:rPr lang="en-US" dirty="0"/>
              <a:t> </a:t>
            </a:r>
            <a:r>
              <a:rPr lang="en-US" dirty="0">
                <a:solidFill>
                  <a:srgbClr val="4BA82E"/>
                </a:solidFill>
              </a:rPr>
              <a:t>of</a:t>
            </a:r>
            <a:r>
              <a:rPr lang="en-US" dirty="0"/>
              <a:t> </a:t>
            </a:r>
            <a:r>
              <a:rPr lang="en-US" dirty="0">
                <a:solidFill>
                  <a:srgbClr val="4BA82E"/>
                </a:solidFill>
              </a:rPr>
              <a:t>screws</a:t>
            </a:r>
            <a:r>
              <a:rPr lang="en-US" dirty="0"/>
              <a:t> is 3000 pieces. </a:t>
            </a:r>
          </a:p>
          <a:p>
            <a:pPr lvl="1">
              <a:lnSpc>
                <a:spcPct val="110000"/>
              </a:lnSpc>
            </a:pPr>
            <a:r>
              <a:rPr lang="en-US" dirty="0"/>
              <a:t>The producer can work 8 </a:t>
            </a:r>
            <a:r>
              <a:rPr lang="en-US" dirty="0">
                <a:solidFill>
                  <a:srgbClr val="4BA82E"/>
                </a:solidFill>
              </a:rPr>
              <a:t>hours per day </a:t>
            </a:r>
            <a:r>
              <a:rPr lang="en-US" dirty="0"/>
              <a:t>and intends to </a:t>
            </a:r>
            <a:r>
              <a:rPr lang="en-US" dirty="0">
                <a:solidFill>
                  <a:srgbClr val="4BA82E"/>
                </a:solidFill>
              </a:rPr>
              <a:t>maximize</a:t>
            </a:r>
            <a:r>
              <a:rPr lang="en-US" dirty="0"/>
              <a:t> the </a:t>
            </a:r>
            <a:r>
              <a:rPr lang="en-US" dirty="0">
                <a:solidFill>
                  <a:srgbClr val="4BA82E"/>
                </a:solidFill>
              </a:rPr>
              <a:t>total</a:t>
            </a:r>
            <a:r>
              <a:rPr lang="en-US" dirty="0"/>
              <a:t> </a:t>
            </a:r>
            <a:r>
              <a:rPr lang="en-US" dirty="0">
                <a:solidFill>
                  <a:srgbClr val="4BA82E"/>
                </a:solidFill>
              </a:rPr>
              <a:t>revenue</a:t>
            </a:r>
            <a:r>
              <a:rPr lang="en-US" dirty="0"/>
              <a:t> ensuring from the sales (all production is supposed to be sold).</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Cutting Stock Problem</a:t>
            </a:r>
          </a:p>
        </p:txBody>
      </p:sp>
      <p:sp>
        <p:nvSpPr>
          <p:cNvPr id="10" name="Obdélník 9">
            <a:extLst>
              <a:ext uri="{FF2B5EF4-FFF2-40B4-BE49-F238E27FC236}">
                <a16:creationId xmlns:a16="http://schemas.microsoft.com/office/drawing/2014/main" id="{71527071-070A-42E6-8027-E4C0F9601A2A}"/>
              </a:ext>
            </a:extLst>
          </p:cNvPr>
          <p:cNvSpPr/>
          <p:nvPr/>
        </p:nvSpPr>
        <p:spPr>
          <a:xfrm>
            <a:off x="889095" y="3869175"/>
            <a:ext cx="2956835"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Tab. 3 – Table of cutting patterns</a:t>
            </a:r>
          </a:p>
        </p:txBody>
      </p:sp>
      <p:graphicFrame>
        <p:nvGraphicFramePr>
          <p:cNvPr id="11" name="Tabulka 10">
            <a:extLst>
              <a:ext uri="{FF2B5EF4-FFF2-40B4-BE49-F238E27FC236}">
                <a16:creationId xmlns:a16="http://schemas.microsoft.com/office/drawing/2014/main" id="{27F496AC-D475-4185-9BA2-B5B75655071C}"/>
              </a:ext>
            </a:extLst>
          </p:cNvPr>
          <p:cNvGraphicFramePr>
            <a:graphicFrameLocks noGrp="1"/>
          </p:cNvGraphicFramePr>
          <p:nvPr>
            <p:extLst>
              <p:ext uri="{D42A27DB-BD31-4B8C-83A1-F6EECF244321}">
                <p14:modId xmlns:p14="http://schemas.microsoft.com/office/powerpoint/2010/main" val="1964184162"/>
              </p:ext>
            </p:extLst>
          </p:nvPr>
        </p:nvGraphicFramePr>
        <p:xfrm>
          <a:off x="889095" y="4320850"/>
          <a:ext cx="7691123" cy="1209675"/>
        </p:xfrm>
        <a:graphic>
          <a:graphicData uri="http://schemas.openxmlformats.org/drawingml/2006/table">
            <a:tbl>
              <a:tblPr/>
              <a:tblGrid>
                <a:gridCol w="1899281">
                  <a:extLst>
                    <a:ext uri="{9D8B030D-6E8A-4147-A177-3AD203B41FA5}">
                      <a16:colId xmlns:a16="http://schemas.microsoft.com/office/drawing/2014/main" val="407219184"/>
                    </a:ext>
                  </a:extLst>
                </a:gridCol>
                <a:gridCol w="643538">
                  <a:extLst>
                    <a:ext uri="{9D8B030D-6E8A-4147-A177-3AD203B41FA5}">
                      <a16:colId xmlns:a16="http://schemas.microsoft.com/office/drawing/2014/main" val="2156483089"/>
                    </a:ext>
                  </a:extLst>
                </a:gridCol>
                <a:gridCol w="643538">
                  <a:extLst>
                    <a:ext uri="{9D8B030D-6E8A-4147-A177-3AD203B41FA5}">
                      <a16:colId xmlns:a16="http://schemas.microsoft.com/office/drawing/2014/main" val="1037728950"/>
                    </a:ext>
                  </a:extLst>
                </a:gridCol>
                <a:gridCol w="643538">
                  <a:extLst>
                    <a:ext uri="{9D8B030D-6E8A-4147-A177-3AD203B41FA5}">
                      <a16:colId xmlns:a16="http://schemas.microsoft.com/office/drawing/2014/main" val="780468033"/>
                    </a:ext>
                  </a:extLst>
                </a:gridCol>
                <a:gridCol w="643538">
                  <a:extLst>
                    <a:ext uri="{9D8B030D-6E8A-4147-A177-3AD203B41FA5}">
                      <a16:colId xmlns:a16="http://schemas.microsoft.com/office/drawing/2014/main" val="2222963476"/>
                    </a:ext>
                  </a:extLst>
                </a:gridCol>
                <a:gridCol w="643538">
                  <a:extLst>
                    <a:ext uri="{9D8B030D-6E8A-4147-A177-3AD203B41FA5}">
                      <a16:colId xmlns:a16="http://schemas.microsoft.com/office/drawing/2014/main" val="2423638661"/>
                    </a:ext>
                  </a:extLst>
                </a:gridCol>
                <a:gridCol w="643538">
                  <a:extLst>
                    <a:ext uri="{9D8B030D-6E8A-4147-A177-3AD203B41FA5}">
                      <a16:colId xmlns:a16="http://schemas.microsoft.com/office/drawing/2014/main" val="2357975219"/>
                    </a:ext>
                  </a:extLst>
                </a:gridCol>
                <a:gridCol w="643538">
                  <a:extLst>
                    <a:ext uri="{9D8B030D-6E8A-4147-A177-3AD203B41FA5}">
                      <a16:colId xmlns:a16="http://schemas.microsoft.com/office/drawing/2014/main" val="184363429"/>
                    </a:ext>
                  </a:extLst>
                </a:gridCol>
                <a:gridCol w="643538">
                  <a:extLst>
                    <a:ext uri="{9D8B030D-6E8A-4147-A177-3AD203B41FA5}">
                      <a16:colId xmlns:a16="http://schemas.microsoft.com/office/drawing/2014/main" val="1027326269"/>
                    </a:ext>
                  </a:extLst>
                </a:gridCol>
                <a:gridCol w="643538">
                  <a:extLst>
                    <a:ext uri="{9D8B030D-6E8A-4147-A177-3AD203B41FA5}">
                      <a16:colId xmlns:a16="http://schemas.microsoft.com/office/drawing/2014/main" val="2251599931"/>
                    </a:ext>
                  </a:extLst>
                </a:gridCol>
              </a:tblGrid>
              <a:tr h="81642">
                <a:tc>
                  <a:txBody>
                    <a:bodyPr/>
                    <a:lstStyle/>
                    <a:p>
                      <a:pPr indent="381000" algn="r">
                        <a:lnSpc>
                          <a:spcPct val="107000"/>
                        </a:lnSpc>
                        <a:spcAft>
                          <a:spcPts val="0"/>
                        </a:spcAft>
                      </a:pPr>
                      <a:r>
                        <a:rPr lang="en-US" sz="1600" noProof="0" dirty="0">
                          <a:effectLst/>
                          <a:latin typeface="Arial" panose="020B0604020202020204" pitchFamily="34" charset="0"/>
                          <a:ea typeface="Times New Roman" panose="02020603050405020304" pitchFamily="18" charset="0"/>
                          <a:cs typeface="Arial" panose="020B0604020202020204" pitchFamily="34" charset="0"/>
                        </a:rPr>
                        <a:t> </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1.1 m board</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gridSpan="5">
                  <a:txBody>
                    <a:bodyPr/>
                    <a:lstStyle/>
                    <a:p>
                      <a:pPr marL="0"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1.4 m board</a:t>
                      </a: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511427862"/>
                  </a:ext>
                </a:extLst>
              </a:tr>
              <a:tr h="0">
                <a:tc>
                  <a:txBody>
                    <a:bodyPr/>
                    <a:lstStyle/>
                    <a:p>
                      <a:pPr indent="381000" algn="r">
                        <a:lnSpc>
                          <a:spcPct val="107000"/>
                        </a:lnSpc>
                        <a:spcAft>
                          <a:spcPts val="0"/>
                        </a:spcAft>
                      </a:pPr>
                      <a:r>
                        <a:rPr lang="en-US" sz="1600" noProof="0" dirty="0">
                          <a:effectLst/>
                          <a:latin typeface="Arial" panose="020B0604020202020204" pitchFamily="34" charset="0"/>
                          <a:ea typeface="Times New Roman" panose="02020603050405020304" pitchFamily="18" charset="0"/>
                          <a:cs typeface="Arial" panose="020B0604020202020204" pitchFamily="34" charset="0"/>
                        </a:rPr>
                        <a:t>Pattern </a:t>
                      </a:r>
                    </a:p>
                  </a:txBody>
                  <a:tcPr marL="44450" marR="108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kern="1200" noProof="0">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kern="1200" noProof="0">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kern="1200" noProof="0">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kern="1200" noProof="0">
                          <a:solidFill>
                            <a:schemeClr val="tx1"/>
                          </a:solidFill>
                          <a:effectLst/>
                          <a:latin typeface="Arial" panose="020B0604020202020204" pitchFamily="34" charset="0"/>
                          <a:ea typeface="Times New Roman" panose="02020603050405020304" pitchFamily="18" charset="0"/>
                          <a:cs typeface="Arial" panose="020B0604020202020204" pitchFamily="34" charset="0"/>
                        </a:rPr>
                        <a:t>4</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kern="1200" noProof="0">
                          <a:solidFill>
                            <a:schemeClr val="tx1"/>
                          </a:solidFill>
                          <a:effectLst/>
                          <a:latin typeface="Arial" panose="020B0604020202020204" pitchFamily="34" charset="0"/>
                          <a:ea typeface="Times New Roman" panose="02020603050405020304" pitchFamily="18" charset="0"/>
                          <a:cs typeface="Arial" panose="020B0604020202020204" pitchFamily="34" charset="0"/>
                        </a:rPr>
                        <a:t>5</a:t>
                      </a: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kern="1200" noProof="0">
                          <a:solidFill>
                            <a:schemeClr val="tx1"/>
                          </a:solidFill>
                          <a:effectLst/>
                          <a:latin typeface="Arial" panose="020B0604020202020204" pitchFamily="34" charset="0"/>
                          <a:ea typeface="Times New Roman" panose="02020603050405020304" pitchFamily="18" charset="0"/>
                          <a:cs typeface="Arial" panose="020B0604020202020204" pitchFamily="34" charset="0"/>
                        </a:rPr>
                        <a:t>6</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kern="1200" noProof="0">
                          <a:solidFill>
                            <a:schemeClr val="tx1"/>
                          </a:solidFill>
                          <a:effectLst/>
                          <a:latin typeface="Arial" panose="020B0604020202020204" pitchFamily="34" charset="0"/>
                          <a:ea typeface="Times New Roman" panose="02020603050405020304" pitchFamily="18" charset="0"/>
                          <a:cs typeface="Arial" panose="020B0604020202020204" pitchFamily="34" charset="0"/>
                        </a:rPr>
                        <a:t>7</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kern="1200" noProof="0">
                          <a:solidFill>
                            <a:schemeClr val="tx1"/>
                          </a:solidFill>
                          <a:effectLst/>
                          <a:latin typeface="Arial" panose="020B0604020202020204" pitchFamily="34" charset="0"/>
                          <a:ea typeface="Times New Roman" panose="02020603050405020304" pitchFamily="18" charset="0"/>
                          <a:cs typeface="Arial" panose="020B0604020202020204" pitchFamily="34" charset="0"/>
                        </a:rPr>
                        <a:t>8</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kern="1200" noProof="0">
                          <a:solidFill>
                            <a:schemeClr val="tx1"/>
                          </a:solidFill>
                          <a:effectLst/>
                          <a:latin typeface="Arial" panose="020B0604020202020204" pitchFamily="34" charset="0"/>
                          <a:ea typeface="Times New Roman" panose="02020603050405020304" pitchFamily="18" charset="0"/>
                          <a:cs typeface="Arial" panose="020B0604020202020204" pitchFamily="34" charset="0"/>
                        </a:rPr>
                        <a:t>9</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0083026"/>
                  </a:ext>
                </a:extLst>
              </a:tr>
              <a:tr h="0">
                <a:tc>
                  <a:txBody>
                    <a:bodyPr/>
                    <a:lstStyle/>
                    <a:p>
                      <a:pPr indent="381000" algn="r">
                        <a:lnSpc>
                          <a:spcPct val="107000"/>
                        </a:lnSpc>
                        <a:spcAft>
                          <a:spcPts val="0"/>
                        </a:spcAft>
                      </a:pPr>
                      <a:r>
                        <a:rPr lang="en-US" sz="1600" noProof="0" dirty="0">
                          <a:effectLst/>
                          <a:latin typeface="Arial" panose="020B0604020202020204" pitchFamily="34" charset="0"/>
                          <a:ea typeface="Times New Roman" panose="02020603050405020304" pitchFamily="18" charset="0"/>
                          <a:cs typeface="Arial" panose="020B0604020202020204" pitchFamily="34" charset="0"/>
                        </a:rPr>
                        <a:t>30 cm board</a:t>
                      </a:r>
                    </a:p>
                  </a:txBody>
                  <a:tcPr marL="44450" marR="108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kern="12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kern="12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kern="12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kern="12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kern="1200" noProof="0">
                          <a:solidFill>
                            <a:schemeClr val="tx1"/>
                          </a:solidFill>
                          <a:effectLst/>
                          <a:latin typeface="Arial" panose="020B0604020202020204" pitchFamily="34" charset="0"/>
                          <a:ea typeface="Times New Roman" panose="02020603050405020304" pitchFamily="18" charset="0"/>
                          <a:cs typeface="Arial" panose="020B0604020202020204" pitchFamily="34" charset="0"/>
                        </a:rPr>
                        <a:t>4</a:t>
                      </a: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kern="12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kern="12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kern="12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kern="12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0477479"/>
                  </a:ext>
                </a:extLst>
              </a:tr>
              <a:tr h="0">
                <a:tc>
                  <a:txBody>
                    <a:bodyPr/>
                    <a:lstStyle/>
                    <a:p>
                      <a:pPr indent="381000" algn="r">
                        <a:lnSpc>
                          <a:spcPct val="107000"/>
                        </a:lnSpc>
                        <a:spcAft>
                          <a:spcPts val="0"/>
                        </a:spcAft>
                        <a:tabLst/>
                      </a:pPr>
                      <a:r>
                        <a:rPr lang="en-US" sz="1600" noProof="0" dirty="0">
                          <a:effectLst/>
                          <a:latin typeface="Arial" panose="020B0604020202020204" pitchFamily="34" charset="0"/>
                          <a:ea typeface="Times New Roman" panose="02020603050405020304" pitchFamily="18" charset="0"/>
                          <a:cs typeface="Arial" panose="020B0604020202020204" pitchFamily="34" charset="0"/>
                        </a:rPr>
                        <a:t>25 cm board</a:t>
                      </a:r>
                    </a:p>
                  </a:txBody>
                  <a:tcPr marL="44450" marR="108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kern="12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kern="12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kern="12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kern="1200" noProof="0">
                          <a:solidFill>
                            <a:schemeClr val="tx1"/>
                          </a:solidFill>
                          <a:effectLst/>
                          <a:latin typeface="Arial" panose="020B0604020202020204" pitchFamily="34" charset="0"/>
                          <a:ea typeface="Times New Roman" panose="02020603050405020304" pitchFamily="18" charset="0"/>
                          <a:cs typeface="Arial" panose="020B0604020202020204" pitchFamily="34" charset="0"/>
                        </a:rPr>
                        <a:t>4</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kern="12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kern="12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kern="12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kern="12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kern="12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9675587"/>
                  </a:ext>
                </a:extLst>
              </a:tr>
              <a:tr h="0">
                <a:tc>
                  <a:txBody>
                    <a:bodyPr/>
                    <a:lstStyle/>
                    <a:p>
                      <a:pPr indent="381000" algn="r">
                        <a:lnSpc>
                          <a:spcPct val="107000"/>
                        </a:lnSpc>
                        <a:spcAft>
                          <a:spcPts val="0"/>
                        </a:spcAft>
                      </a:pPr>
                      <a:r>
                        <a:rPr lang="en-US" sz="1600" noProof="0" dirty="0">
                          <a:effectLst/>
                          <a:latin typeface="Arial" panose="020B0604020202020204" pitchFamily="34" charset="0"/>
                          <a:ea typeface="Times New Roman" panose="02020603050405020304" pitchFamily="18" charset="0"/>
                          <a:cs typeface="Arial" panose="020B0604020202020204" pitchFamily="34" charset="0"/>
                        </a:rPr>
                        <a:t>Loss (cm)</a:t>
                      </a:r>
                    </a:p>
                  </a:txBody>
                  <a:tcPr marL="44450" marR="108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kern="1200" noProof="0">
                          <a:solidFill>
                            <a:schemeClr val="tx1"/>
                          </a:solidFill>
                          <a:effectLst/>
                          <a:latin typeface="Arial" panose="020B0604020202020204" pitchFamily="34" charset="0"/>
                          <a:ea typeface="Times New Roman" panose="02020603050405020304" pitchFamily="18" charset="0"/>
                          <a:cs typeface="Arial" panose="020B0604020202020204" pitchFamily="34" charset="0"/>
                        </a:rPr>
                        <a:t>20</a:t>
                      </a: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kern="1200" noProof="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kern="1200" noProof="0">
                          <a:solidFill>
                            <a:schemeClr val="tx1"/>
                          </a:solidFill>
                          <a:effectLst/>
                          <a:latin typeface="Arial" panose="020B0604020202020204" pitchFamily="34" charset="0"/>
                          <a:ea typeface="Times New Roman" panose="02020603050405020304" pitchFamily="18" charset="0"/>
                          <a:cs typeface="Arial" panose="020B0604020202020204" pitchFamily="34" charset="0"/>
                        </a:rPr>
                        <a:t>5</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kern="1200" noProof="0">
                          <a:solidFill>
                            <a:schemeClr val="tx1"/>
                          </a:solidFill>
                          <a:effectLst/>
                          <a:latin typeface="Arial" panose="020B0604020202020204" pitchFamily="34" charset="0"/>
                          <a:ea typeface="Times New Roman" panose="02020603050405020304" pitchFamily="18" charset="0"/>
                          <a:cs typeface="Arial" panose="020B0604020202020204" pitchFamily="34" charset="0"/>
                        </a:rPr>
                        <a:t>10</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kern="1200" noProof="0">
                          <a:solidFill>
                            <a:schemeClr val="tx1"/>
                          </a:solidFill>
                          <a:effectLst/>
                          <a:latin typeface="Arial" panose="020B0604020202020204" pitchFamily="34" charset="0"/>
                          <a:ea typeface="Times New Roman" panose="02020603050405020304" pitchFamily="18" charset="0"/>
                          <a:cs typeface="Arial" panose="020B0604020202020204" pitchFamily="34" charset="0"/>
                        </a:rPr>
                        <a:t>20</a:t>
                      </a: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kern="1200" noProof="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kern="1200" noProof="0">
                          <a:solidFill>
                            <a:schemeClr val="tx1"/>
                          </a:solidFill>
                          <a:effectLst/>
                          <a:latin typeface="Arial" panose="020B0604020202020204" pitchFamily="34" charset="0"/>
                          <a:ea typeface="Times New Roman" panose="02020603050405020304" pitchFamily="18" charset="0"/>
                          <a:cs typeface="Arial" panose="020B0604020202020204" pitchFamily="34" charset="0"/>
                        </a:rPr>
                        <a:t>5</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kern="1200" noProof="0">
                          <a:solidFill>
                            <a:schemeClr val="tx1"/>
                          </a:solidFill>
                          <a:effectLst/>
                          <a:latin typeface="Arial" panose="020B0604020202020204" pitchFamily="34" charset="0"/>
                          <a:ea typeface="Times New Roman" panose="02020603050405020304" pitchFamily="18" charset="0"/>
                          <a:cs typeface="Arial" panose="020B0604020202020204" pitchFamily="34" charset="0"/>
                        </a:rPr>
                        <a:t>10</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kern="12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15</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7930105"/>
                  </a:ext>
                </a:extLst>
              </a:tr>
            </a:tbl>
          </a:graphicData>
        </a:graphic>
      </p:graphicFrame>
    </p:spTree>
    <p:extLst>
      <p:ext uri="{BB962C8B-B14F-4D97-AF65-F5344CB8AC3E}">
        <p14:creationId xmlns:p14="http://schemas.microsoft.com/office/powerpoint/2010/main" val="3339342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26</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Linear Programming</a:t>
            </a:r>
          </a:p>
          <a:p>
            <a:endParaRPr lang="en-US" dirty="0"/>
          </a:p>
        </p:txBody>
      </p:sp>
      <p:sp>
        <p:nvSpPr>
          <p:cNvPr id="18" name="Zástupný text 4">
            <a:extLst>
              <a:ext uri="{FF2B5EF4-FFF2-40B4-BE49-F238E27FC236}">
                <a16:creationId xmlns:a16="http://schemas.microsoft.com/office/drawing/2014/main" id="{AB1EFCF1-64B5-4DB9-8064-63D400E246EF}"/>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Decision variables</a:t>
            </a:r>
          </a:p>
          <a:p>
            <a:pPr marL="285750" lvl="0" indent="-285750">
              <a:lnSpc>
                <a:spcPct val="110000"/>
              </a:lnSpc>
              <a:buFont typeface="Wingdings" panose="05000000000000000000" pitchFamily="2" charset="2"/>
              <a:buChar char="§"/>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Cutting Stock Problem</a:t>
            </a:r>
          </a:p>
        </p:txBody>
      </p:sp>
      <p:sp>
        <p:nvSpPr>
          <p:cNvPr id="19" name="Text Box 1032">
            <a:extLst>
              <a:ext uri="{FF2B5EF4-FFF2-40B4-BE49-F238E27FC236}">
                <a16:creationId xmlns:a16="http://schemas.microsoft.com/office/drawing/2014/main" id="{E0B835F0-FD7E-43AB-9820-0A63A74EBEA3}"/>
              </a:ext>
            </a:extLst>
          </p:cNvPr>
          <p:cNvSpPr txBox="1">
            <a:spLocks noChangeArrowheads="1"/>
          </p:cNvSpPr>
          <p:nvPr/>
        </p:nvSpPr>
        <p:spPr bwMode="auto">
          <a:xfrm>
            <a:off x="460326" y="3426508"/>
            <a:ext cx="2436886" cy="342145"/>
          </a:xfrm>
          <a:prstGeom prst="rect">
            <a:avLst/>
          </a:prstGeom>
        </p:spPr>
        <p:txBody>
          <a:bodyPr vert="horz" lIns="91440" tIns="45720" rIns="91440" bIns="45720" rtlCol="0">
            <a:noAutofit/>
          </a:bodyPr>
          <a:lstStyle>
            <a:lvl1pPr marL="285750" lvl="0" indent="-285750">
              <a:lnSpc>
                <a:spcPct val="110000"/>
              </a:lnSpc>
              <a:spcBef>
                <a:spcPts val="1000"/>
              </a:spcBef>
              <a:buClr>
                <a:srgbClr val="D9D9D9"/>
              </a:buClr>
              <a:buSzTx/>
              <a:buFont typeface="Wingdings" panose="05000000000000000000" pitchFamily="2" charset="2"/>
              <a:buChar char="§"/>
              <a:defRPr sz="1600" b="1">
                <a:latin typeface="Arial" panose="020B0604020202020204" pitchFamily="34" charset="0"/>
                <a:cs typeface="Arial" panose="020B0604020202020204" pitchFamily="34" charset="0"/>
              </a:defRPr>
            </a:lvl1pPr>
            <a:lvl2pPr marL="609600" indent="-228600">
              <a:lnSpc>
                <a:spcPct val="100000"/>
              </a:lnSpc>
              <a:spcBef>
                <a:spcPts val="500"/>
              </a:spcBef>
              <a:buClr>
                <a:schemeClr val="bg1">
                  <a:lumMod val="75000"/>
                </a:schemeClr>
              </a:buClr>
              <a:buFont typeface="Wingdings" panose="05000000000000000000" pitchFamily="2" charset="2"/>
              <a:buChar char="§"/>
              <a:defRPr sz="1600">
                <a:latin typeface="Arial" panose="020B0604020202020204" pitchFamily="34" charset="0"/>
                <a:cs typeface="Arial" panose="020B0604020202020204" pitchFamily="34" charset="0"/>
              </a:defRPr>
            </a:lvl2pPr>
            <a:lvl3pPr marL="990600" indent="-228600">
              <a:lnSpc>
                <a:spcPct val="100000"/>
              </a:lnSpc>
              <a:spcBef>
                <a:spcPts val="500"/>
              </a:spcBef>
              <a:buClr>
                <a:schemeClr val="bg1">
                  <a:lumMod val="75000"/>
                </a:schemeClr>
              </a:buClr>
              <a:buSzPct val="100000"/>
              <a:buFont typeface="Wingdings" panose="05000000000000000000" pitchFamily="2" charset="2"/>
              <a:buChar char="§"/>
              <a:defRPr sz="1600">
                <a:latin typeface="Arial" panose="020B0604020202020204" pitchFamily="34" charset="0"/>
                <a:cs typeface="Arial" panose="020B0604020202020204" pitchFamily="34" charset="0"/>
              </a:defRPr>
            </a:lvl3pPr>
            <a:lvl4pPr indent="-228600">
              <a:lnSpc>
                <a:spcPct val="100000"/>
              </a:lnSpc>
              <a:spcBef>
                <a:spcPts val="500"/>
              </a:spcBef>
              <a:buClr>
                <a:schemeClr val="bg1">
                  <a:lumMod val="75000"/>
                </a:schemeClr>
              </a:buClr>
              <a:buSzPct val="100000"/>
              <a:buFont typeface="Wingdings" panose="05000000000000000000" pitchFamily="2" charset="2"/>
              <a:buChar char="§"/>
              <a:defRPr sz="1600">
                <a:latin typeface="Arial" panose="020B0604020202020204" pitchFamily="34" charset="0"/>
                <a:cs typeface="Arial" panose="020B0604020202020204" pitchFamily="34" charset="0"/>
              </a:defRPr>
            </a:lvl4pPr>
            <a:lvl5pPr marL="1752600" indent="-228600">
              <a:lnSpc>
                <a:spcPct val="100000"/>
              </a:lnSpc>
              <a:spcBef>
                <a:spcPts val="500"/>
              </a:spcBef>
              <a:buClr>
                <a:schemeClr val="bg1">
                  <a:lumMod val="75000"/>
                </a:schemeClr>
              </a:buClr>
              <a:buFont typeface="Wingdings" panose="05000000000000000000" pitchFamily="2" charset="2"/>
              <a:buChar char="§"/>
              <a:defRPr sz="1600">
                <a:latin typeface="Arial" panose="020B0604020202020204" pitchFamily="34" charset="0"/>
                <a:cs typeface="Arial" panose="020B0604020202020204" pitchFamily="34" charset="0"/>
              </a:defRPr>
            </a:lvl5pPr>
            <a:lvl6pPr marL="2133600" indent="-228600">
              <a:lnSpc>
                <a:spcPct val="100000"/>
              </a:lnSpc>
              <a:spcBef>
                <a:spcPts val="500"/>
              </a:spcBef>
              <a:buClr>
                <a:schemeClr val="bg1">
                  <a:lumMod val="75000"/>
                </a:schemeClr>
              </a:buClr>
              <a:buFont typeface="Wingdings" panose="05000000000000000000" pitchFamily="2" charset="2"/>
              <a:buChar char="§"/>
              <a:defRPr sz="16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Mathematical model</a:t>
            </a:r>
          </a:p>
        </p:txBody>
      </p:sp>
      <p:sp>
        <p:nvSpPr>
          <p:cNvPr id="23" name="Text Box 2">
            <a:extLst>
              <a:ext uri="{FF2B5EF4-FFF2-40B4-BE49-F238E27FC236}">
                <a16:creationId xmlns:a16="http://schemas.microsoft.com/office/drawing/2014/main" id="{2AD2475D-89F6-457B-A18A-4910FDD5ADA1}"/>
              </a:ext>
            </a:extLst>
          </p:cNvPr>
          <p:cNvSpPr txBox="1">
            <a:spLocks noChangeArrowheads="1"/>
          </p:cNvSpPr>
          <p:nvPr/>
        </p:nvSpPr>
        <p:spPr bwMode="auto">
          <a:xfrm>
            <a:off x="1042905" y="1989408"/>
            <a:ext cx="9184240" cy="13472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ts val="600"/>
              </a:spcBef>
              <a:spcAft>
                <a:spcPct val="0"/>
              </a:spcAft>
              <a:buClrTx/>
              <a:buSzTx/>
              <a:buFontTx/>
              <a:buNone/>
              <a:tabLst/>
            </a:pPr>
            <a:r>
              <a:rPr kumimoji="0" lang="en-US" altLang="cs-CZ" sz="16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r>
              <a:rPr kumimoji="0" lang="en-US" altLang="cs-CZ" sz="1600" b="0" i="1" u="none" strike="noStrike" cap="none" normalizeH="0" baseline="-25000" dirty="0">
                <a:ln>
                  <a:noFill/>
                </a:ln>
                <a:solidFill>
                  <a:schemeClr val="tx1"/>
                </a:solidFill>
                <a:effectLst/>
                <a:latin typeface="Arial" panose="020B0604020202020204" pitchFamily="34" charset="0"/>
                <a:cs typeface="Arial" panose="020B0604020202020204" pitchFamily="34" charset="0"/>
              </a:rPr>
              <a:t>i</a:t>
            </a:r>
            <a:r>
              <a:rPr kumimoji="0" lang="en-US" altLang="cs-CZ"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 number of 1.1 m boards being cut according to </a:t>
            </a:r>
            <a:r>
              <a:rPr kumimoji="0" lang="en-US" altLang="cs-CZ" sz="1600" b="0" i="1" u="none" strike="noStrike" cap="none" normalizeH="0" baseline="0" dirty="0" err="1">
                <a:ln>
                  <a:noFill/>
                </a:ln>
                <a:solidFill>
                  <a:schemeClr val="tx1"/>
                </a:solidFill>
                <a:effectLst/>
                <a:latin typeface="Arial" panose="020B0604020202020204" pitchFamily="34" charset="0"/>
                <a:cs typeface="Arial" panose="020B0604020202020204" pitchFamily="34" charset="0"/>
              </a:rPr>
              <a:t>i</a:t>
            </a:r>
            <a:r>
              <a:rPr kumimoji="0" lang="en-US" altLang="cs-CZ" sz="1600" b="0" u="none" strike="noStrike" cap="none" normalizeH="0" baseline="0" dirty="0">
                <a:ln>
                  <a:noFill/>
                </a:ln>
                <a:solidFill>
                  <a:schemeClr val="tx1"/>
                </a:solidFill>
                <a:effectLst/>
                <a:latin typeface="Arial" panose="020B0604020202020204" pitchFamily="34" charset="0"/>
                <a:cs typeface="Arial" panose="020B0604020202020204" pitchFamily="34" charset="0"/>
              </a:rPr>
              <a:t> – </a:t>
            </a:r>
            <a:r>
              <a:rPr kumimoji="0" lang="en-US" altLang="cs-CZ" sz="16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th</a:t>
            </a:r>
            <a:r>
              <a:rPr kumimoji="0" lang="en-US" altLang="cs-CZ" sz="1600" b="0" u="none" strike="noStrike" cap="none" normalizeH="0" baseline="0" dirty="0">
                <a:ln>
                  <a:noFill/>
                </a:ln>
                <a:solidFill>
                  <a:schemeClr val="tx1"/>
                </a:solidFill>
                <a:effectLst/>
                <a:latin typeface="Arial" panose="020B0604020202020204" pitchFamily="34" charset="0"/>
                <a:cs typeface="Arial" panose="020B0604020202020204" pitchFamily="34" charset="0"/>
              </a:rPr>
              <a:t> pattern </a:t>
            </a:r>
            <a:r>
              <a:rPr lang="en-US" altLang="cs-CZ" sz="1600" dirty="0">
                <a:latin typeface="Arial" panose="020B0604020202020204" pitchFamily="34" charset="0"/>
                <a:cs typeface="Arial" panose="020B0604020202020204" pitchFamily="34" charset="0"/>
              </a:rPr>
              <a:t>(</a:t>
            </a:r>
            <a:r>
              <a:rPr lang="en-US" altLang="cs-CZ" sz="1600" i="1" dirty="0" err="1">
                <a:latin typeface="Arial" panose="020B0604020202020204" pitchFamily="34" charset="0"/>
                <a:cs typeface="Arial" panose="020B0604020202020204" pitchFamily="34" charset="0"/>
              </a:rPr>
              <a:t>i</a:t>
            </a:r>
            <a:r>
              <a:rPr lang="en-US" altLang="cs-CZ" sz="1600" dirty="0">
                <a:latin typeface="Arial" panose="020B0604020202020204" pitchFamily="34" charset="0"/>
                <a:cs typeface="Arial" panose="020B0604020202020204" pitchFamily="34" charset="0"/>
              </a:rPr>
              <a:t> = 1,…,4)</a:t>
            </a:r>
          </a:p>
          <a:p>
            <a:pPr algn="just" defTabSz="914400" eaLnBrk="0" fontAlgn="base" hangingPunct="0">
              <a:spcBef>
                <a:spcPts val="600"/>
              </a:spcBef>
              <a:spcAft>
                <a:spcPct val="0"/>
              </a:spcAft>
            </a:pPr>
            <a:r>
              <a:rPr lang="en-US" altLang="cs-CZ" sz="1600" i="1" dirty="0">
                <a:latin typeface="Arial" panose="020B0604020202020204" pitchFamily="34" charset="0"/>
                <a:cs typeface="Arial" panose="020B0604020202020204" pitchFamily="34" charset="0"/>
              </a:rPr>
              <a:t>x</a:t>
            </a:r>
            <a:r>
              <a:rPr lang="en-US" altLang="cs-CZ" sz="1600" i="1" baseline="-25000" dirty="0">
                <a:latin typeface="Arial" panose="020B0604020202020204" pitchFamily="34" charset="0"/>
                <a:cs typeface="Arial" panose="020B0604020202020204" pitchFamily="34" charset="0"/>
              </a:rPr>
              <a:t>i</a:t>
            </a:r>
            <a:r>
              <a:rPr lang="en-US" altLang="cs-CZ" sz="1600" dirty="0">
                <a:latin typeface="Arial" panose="020B0604020202020204" pitchFamily="34" charset="0"/>
                <a:cs typeface="Arial" panose="020B0604020202020204" pitchFamily="34" charset="0"/>
              </a:rPr>
              <a:t> = number of 1.4 m boards being cut according to </a:t>
            </a:r>
            <a:r>
              <a:rPr lang="en-US" altLang="cs-CZ" sz="1600" i="1" dirty="0" err="1">
                <a:latin typeface="Arial" panose="020B0604020202020204" pitchFamily="34" charset="0"/>
                <a:cs typeface="Arial" panose="020B0604020202020204" pitchFamily="34" charset="0"/>
              </a:rPr>
              <a:t>i</a:t>
            </a:r>
            <a:r>
              <a:rPr lang="en-US" altLang="cs-CZ" sz="1600" dirty="0">
                <a:latin typeface="Arial" panose="020B0604020202020204" pitchFamily="34" charset="0"/>
                <a:cs typeface="Arial" panose="020B0604020202020204" pitchFamily="34" charset="0"/>
              </a:rPr>
              <a:t> – </a:t>
            </a:r>
            <a:r>
              <a:rPr lang="en-US" altLang="cs-CZ" sz="1600" dirty="0" err="1">
                <a:latin typeface="Arial" panose="020B0604020202020204" pitchFamily="34" charset="0"/>
                <a:cs typeface="Arial" panose="020B0604020202020204" pitchFamily="34" charset="0"/>
              </a:rPr>
              <a:t>th</a:t>
            </a:r>
            <a:r>
              <a:rPr lang="en-US" altLang="cs-CZ" sz="1600" dirty="0">
                <a:latin typeface="Arial" panose="020B0604020202020204" pitchFamily="34" charset="0"/>
                <a:cs typeface="Arial" panose="020B0604020202020204" pitchFamily="34" charset="0"/>
              </a:rPr>
              <a:t> pattern (</a:t>
            </a:r>
            <a:r>
              <a:rPr lang="en-US" altLang="cs-CZ" sz="1600" i="1" dirty="0" err="1">
                <a:latin typeface="Arial" panose="020B0604020202020204" pitchFamily="34" charset="0"/>
                <a:cs typeface="Arial" panose="020B0604020202020204" pitchFamily="34" charset="0"/>
              </a:rPr>
              <a:t>i</a:t>
            </a:r>
            <a:r>
              <a:rPr lang="en-US" altLang="cs-CZ" sz="1600" dirty="0">
                <a:latin typeface="Arial" panose="020B0604020202020204" pitchFamily="34" charset="0"/>
                <a:cs typeface="Arial" panose="020B0604020202020204" pitchFamily="34" charset="0"/>
              </a:rPr>
              <a:t> = 5,…,9)</a:t>
            </a:r>
          </a:p>
          <a:p>
            <a:pPr algn="just" defTabSz="914400" eaLnBrk="0" fontAlgn="base" hangingPunct="0">
              <a:spcBef>
                <a:spcPts val="600"/>
              </a:spcBef>
              <a:spcAft>
                <a:spcPct val="0"/>
              </a:spcAft>
            </a:pPr>
            <a:r>
              <a:rPr lang="en-US" altLang="cs-CZ" sz="1600" i="1" dirty="0">
                <a:latin typeface="Arial" panose="020B0604020202020204" pitchFamily="34" charset="0"/>
                <a:cs typeface="Arial" panose="020B0604020202020204" pitchFamily="34" charset="0"/>
              </a:rPr>
              <a:t>x</a:t>
            </a:r>
            <a:r>
              <a:rPr lang="en-US" altLang="cs-CZ" sz="1600" baseline="-25000" dirty="0">
                <a:latin typeface="Arial" panose="020B0604020202020204" pitchFamily="34" charset="0"/>
                <a:cs typeface="Arial" panose="020B0604020202020204" pitchFamily="34" charset="0"/>
              </a:rPr>
              <a:t>10</a:t>
            </a:r>
            <a:r>
              <a:rPr lang="en-US" altLang="cs-CZ" sz="1600" dirty="0">
                <a:latin typeface="Arial" panose="020B0604020202020204" pitchFamily="34" charset="0"/>
                <a:cs typeface="Arial" panose="020B0604020202020204" pitchFamily="34" charset="0"/>
              </a:rPr>
              <a:t> = number of assembled bird feeders</a:t>
            </a:r>
          </a:p>
          <a:p>
            <a:pPr algn="just" defTabSz="914400" eaLnBrk="0" fontAlgn="base" hangingPunct="0">
              <a:spcBef>
                <a:spcPts val="600"/>
              </a:spcBef>
              <a:spcAft>
                <a:spcPct val="0"/>
              </a:spcAft>
            </a:pPr>
            <a:r>
              <a:rPr lang="en-US" altLang="cs-CZ" sz="1600" i="1" dirty="0">
                <a:latin typeface="Arial" panose="020B0604020202020204" pitchFamily="34" charset="0"/>
                <a:cs typeface="Arial" panose="020B0604020202020204" pitchFamily="34" charset="0"/>
              </a:rPr>
              <a:t>x</a:t>
            </a:r>
            <a:r>
              <a:rPr lang="en-US" altLang="cs-CZ" sz="1600" baseline="-25000" dirty="0">
                <a:latin typeface="Arial" panose="020B0604020202020204" pitchFamily="34" charset="0"/>
                <a:cs typeface="Arial" panose="020B0604020202020204" pitchFamily="34" charset="0"/>
              </a:rPr>
              <a:t>11</a:t>
            </a:r>
            <a:r>
              <a:rPr lang="en-US" altLang="cs-CZ" sz="1600" dirty="0">
                <a:latin typeface="Arial" panose="020B0604020202020204" pitchFamily="34" charset="0"/>
                <a:cs typeface="Arial" panose="020B0604020202020204" pitchFamily="34" charset="0"/>
              </a:rPr>
              <a:t> = number of assembled bird houses</a:t>
            </a:r>
          </a:p>
        </p:txBody>
      </p:sp>
      <p:graphicFrame>
        <p:nvGraphicFramePr>
          <p:cNvPr id="24" name="Objekt 23">
            <a:extLst>
              <a:ext uri="{FF2B5EF4-FFF2-40B4-BE49-F238E27FC236}">
                <a16:creationId xmlns:a16="http://schemas.microsoft.com/office/drawing/2014/main" id="{BA1C57C4-9499-4971-9941-F435CB476884}"/>
              </a:ext>
            </a:extLst>
          </p:cNvPr>
          <p:cNvGraphicFramePr>
            <a:graphicFrameLocks noChangeAspect="1"/>
          </p:cNvGraphicFramePr>
          <p:nvPr>
            <p:extLst>
              <p:ext uri="{D42A27DB-BD31-4B8C-83A1-F6EECF244321}">
                <p14:modId xmlns:p14="http://schemas.microsoft.com/office/powerpoint/2010/main" val="3566072937"/>
              </p:ext>
            </p:extLst>
          </p:nvPr>
        </p:nvGraphicFramePr>
        <p:xfrm>
          <a:off x="2196591" y="3858463"/>
          <a:ext cx="1862789" cy="342145"/>
        </p:xfrm>
        <a:graphic>
          <a:graphicData uri="http://schemas.openxmlformats.org/presentationml/2006/ole">
            <mc:AlternateContent xmlns:mc="http://schemas.openxmlformats.org/markup-compatibility/2006">
              <mc:Choice xmlns:v="urn:schemas-microsoft-com:vml" Requires="v">
                <p:oleObj name="Equation" r:id="rId2" imgW="1244600" imgH="228600" progId="Equation.3">
                  <p:embed/>
                </p:oleObj>
              </mc:Choice>
              <mc:Fallback>
                <p:oleObj name="Equation" r:id="rId2" imgW="1244600" imgH="228600" progId="Equation.3">
                  <p:embed/>
                  <p:pic>
                    <p:nvPicPr>
                      <p:cNvPr id="5" name="Objekt 4">
                        <a:extLst>
                          <a:ext uri="{FF2B5EF4-FFF2-40B4-BE49-F238E27FC236}">
                            <a16:creationId xmlns:a16="http://schemas.microsoft.com/office/drawing/2014/main" id="{FBDC275A-8B8F-4264-AC63-CEF9557EEF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6591" y="3858463"/>
                        <a:ext cx="1862789" cy="342145"/>
                      </a:xfrm>
                      <a:prstGeom prst="rect">
                        <a:avLst/>
                      </a:prstGeom>
                      <a:noFill/>
                    </p:spPr>
                  </p:pic>
                </p:oleObj>
              </mc:Fallback>
            </mc:AlternateContent>
          </a:graphicData>
        </a:graphic>
      </p:graphicFrame>
      <p:graphicFrame>
        <p:nvGraphicFramePr>
          <p:cNvPr id="25" name="Objekt 24">
            <a:extLst>
              <a:ext uri="{FF2B5EF4-FFF2-40B4-BE49-F238E27FC236}">
                <a16:creationId xmlns:a16="http://schemas.microsoft.com/office/drawing/2014/main" id="{75E79037-A123-4224-80A9-0BA302E95296}"/>
              </a:ext>
            </a:extLst>
          </p:cNvPr>
          <p:cNvGraphicFramePr>
            <a:graphicFrameLocks noChangeAspect="1"/>
          </p:cNvGraphicFramePr>
          <p:nvPr>
            <p:extLst>
              <p:ext uri="{D42A27DB-BD31-4B8C-83A1-F6EECF244321}">
                <p14:modId xmlns:p14="http://schemas.microsoft.com/office/powerpoint/2010/main" val="2536195083"/>
              </p:ext>
            </p:extLst>
          </p:nvPr>
        </p:nvGraphicFramePr>
        <p:xfrm>
          <a:off x="1335878" y="4617307"/>
          <a:ext cx="2142907" cy="342145"/>
        </p:xfrm>
        <a:graphic>
          <a:graphicData uri="http://schemas.openxmlformats.org/presentationml/2006/ole">
            <mc:AlternateContent xmlns:mc="http://schemas.openxmlformats.org/markup-compatibility/2006">
              <mc:Choice xmlns:v="urn:schemas-microsoft-com:vml" Requires="v">
                <p:oleObj name="Equation" r:id="rId4" imgW="1511300" imgH="241300" progId="Equation.3">
                  <p:embed/>
                </p:oleObj>
              </mc:Choice>
              <mc:Fallback>
                <p:oleObj name="Equation" r:id="rId4" imgW="1511300" imgH="241300" progId="Equation.3">
                  <p:embed/>
                  <p:pic>
                    <p:nvPicPr>
                      <p:cNvPr id="8" name="Objekt 7">
                        <a:extLst>
                          <a:ext uri="{FF2B5EF4-FFF2-40B4-BE49-F238E27FC236}">
                            <a16:creationId xmlns:a16="http://schemas.microsoft.com/office/drawing/2014/main" id="{29D3E228-7D50-4A64-8971-30A0912793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5878" y="4617307"/>
                        <a:ext cx="2142907" cy="342145"/>
                      </a:xfrm>
                      <a:prstGeom prst="rect">
                        <a:avLst/>
                      </a:prstGeom>
                      <a:noFill/>
                    </p:spPr>
                  </p:pic>
                </p:oleObj>
              </mc:Fallback>
            </mc:AlternateContent>
          </a:graphicData>
        </a:graphic>
      </p:graphicFrame>
      <p:graphicFrame>
        <p:nvGraphicFramePr>
          <p:cNvPr id="26" name="Objekt 25">
            <a:extLst>
              <a:ext uri="{FF2B5EF4-FFF2-40B4-BE49-F238E27FC236}">
                <a16:creationId xmlns:a16="http://schemas.microsoft.com/office/drawing/2014/main" id="{1B54A792-FEA9-496B-9882-48B4BABDF413}"/>
              </a:ext>
            </a:extLst>
          </p:cNvPr>
          <p:cNvGraphicFramePr>
            <a:graphicFrameLocks noChangeAspect="1"/>
          </p:cNvGraphicFramePr>
          <p:nvPr>
            <p:extLst>
              <p:ext uri="{D42A27DB-BD31-4B8C-83A1-F6EECF244321}">
                <p14:modId xmlns:p14="http://schemas.microsoft.com/office/powerpoint/2010/main" val="574780679"/>
              </p:ext>
            </p:extLst>
          </p:nvPr>
        </p:nvGraphicFramePr>
        <p:xfrm>
          <a:off x="1335878" y="5085738"/>
          <a:ext cx="2582187" cy="340705"/>
        </p:xfrm>
        <a:graphic>
          <a:graphicData uri="http://schemas.openxmlformats.org/presentationml/2006/ole">
            <mc:AlternateContent xmlns:mc="http://schemas.openxmlformats.org/markup-compatibility/2006">
              <mc:Choice xmlns:v="urn:schemas-microsoft-com:vml" Requires="v">
                <p:oleObj name="Equation" r:id="rId6" imgW="1828800" imgH="241300" progId="Equation.3">
                  <p:embed/>
                </p:oleObj>
              </mc:Choice>
              <mc:Fallback>
                <p:oleObj name="Equation" r:id="rId6" imgW="1828800" imgH="241300" progId="Equation.3">
                  <p:embed/>
                  <p:pic>
                    <p:nvPicPr>
                      <p:cNvPr id="11" name="Objekt 10">
                        <a:extLst>
                          <a:ext uri="{FF2B5EF4-FFF2-40B4-BE49-F238E27FC236}">
                            <a16:creationId xmlns:a16="http://schemas.microsoft.com/office/drawing/2014/main" id="{56656EBA-A915-4D82-982A-5A66DF9158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5878" y="5085738"/>
                        <a:ext cx="2582187" cy="340705"/>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31" name="TextovéPole 30">
                <a:extLst>
                  <a:ext uri="{FF2B5EF4-FFF2-40B4-BE49-F238E27FC236}">
                    <a16:creationId xmlns:a16="http://schemas.microsoft.com/office/drawing/2014/main" id="{5DDB7276-5BED-4F05-AABB-0A304C4CB5DB}"/>
                  </a:ext>
                </a:extLst>
              </p:cNvPr>
              <p:cNvSpPr txBox="1"/>
              <p:nvPr/>
            </p:nvSpPr>
            <p:spPr>
              <a:xfrm>
                <a:off x="4059380" y="4633104"/>
                <a:ext cx="139461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cs-CZ" sz="1600" b="0" i="0" smtClean="0">
                          <a:latin typeface="Arial" panose="020B0604020202020204" pitchFamily="34" charset="0"/>
                          <a:cs typeface="Arial" panose="020B0604020202020204" pitchFamily="34" charset="0"/>
                        </a:rPr>
                        <m:t>(1.1 </m:t>
                      </m:r>
                      <m:r>
                        <m:rPr>
                          <m:nor/>
                        </m:rPr>
                        <a:rPr lang="cs-CZ" sz="1600" b="0" i="0" smtClean="0">
                          <a:latin typeface="Arial" panose="020B0604020202020204" pitchFamily="34" charset="0"/>
                          <a:cs typeface="Arial" panose="020B0604020202020204" pitchFamily="34" charset="0"/>
                        </a:rPr>
                        <m:t>m</m:t>
                      </m:r>
                      <m:r>
                        <m:rPr>
                          <m:nor/>
                        </m:rPr>
                        <a:rPr lang="cs-CZ" sz="1600" b="0" i="0" smtClean="0">
                          <a:latin typeface="Arial" panose="020B0604020202020204" pitchFamily="34" charset="0"/>
                          <a:cs typeface="Arial" panose="020B0604020202020204" pitchFamily="34" charset="0"/>
                        </a:rPr>
                        <m:t> </m:t>
                      </m:r>
                      <m:r>
                        <m:rPr>
                          <m:nor/>
                        </m:rPr>
                        <a:rPr lang="cs-CZ" sz="1600" b="0" i="0" smtClean="0">
                          <a:latin typeface="Arial" panose="020B0604020202020204" pitchFamily="34" charset="0"/>
                          <a:cs typeface="Arial" panose="020B0604020202020204" pitchFamily="34" charset="0"/>
                        </a:rPr>
                        <m:t>boards</m:t>
                      </m:r>
                      <m:r>
                        <m:rPr>
                          <m:nor/>
                        </m:rPr>
                        <a:rPr lang="cs-CZ" sz="1600" b="0" i="0" smtClean="0">
                          <a:latin typeface="Arial" panose="020B0604020202020204" pitchFamily="34" charset="0"/>
                          <a:cs typeface="Arial" panose="020B0604020202020204" pitchFamily="34" charset="0"/>
                        </a:rPr>
                        <m:t>)</m:t>
                      </m:r>
                    </m:oMath>
                  </m:oMathPara>
                </a14:m>
                <a:endParaRPr lang="cs-CZ" sz="1600" dirty="0">
                  <a:latin typeface="Arial" panose="020B0604020202020204" pitchFamily="34" charset="0"/>
                  <a:cs typeface="Arial" panose="020B0604020202020204" pitchFamily="34" charset="0"/>
                </a:endParaRPr>
              </a:p>
            </p:txBody>
          </p:sp>
        </mc:Choice>
        <mc:Fallback xmlns="">
          <p:sp>
            <p:nvSpPr>
              <p:cNvPr id="31" name="TextovéPole 30">
                <a:extLst>
                  <a:ext uri="{FF2B5EF4-FFF2-40B4-BE49-F238E27FC236}">
                    <a16:creationId xmlns:a16="http://schemas.microsoft.com/office/drawing/2014/main" id="{5DDB7276-5BED-4F05-AABB-0A304C4CB5DB}"/>
                  </a:ext>
                </a:extLst>
              </p:cNvPr>
              <p:cNvSpPr txBox="1">
                <a:spLocks noRot="1" noChangeAspect="1" noMove="1" noResize="1" noEditPoints="1" noAdjustHandles="1" noChangeArrowheads="1" noChangeShapeType="1" noTextEdit="1"/>
              </p:cNvSpPr>
              <p:nvPr/>
            </p:nvSpPr>
            <p:spPr>
              <a:xfrm>
                <a:off x="4059380" y="4633104"/>
                <a:ext cx="1394613" cy="246221"/>
              </a:xfrm>
              <a:prstGeom prst="rect">
                <a:avLst/>
              </a:prstGeom>
              <a:blipFill>
                <a:blip r:embed="rId10"/>
                <a:stretch>
                  <a:fillRect l="-4367" r="-3930" b="-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ovéPole 31">
                <a:extLst>
                  <a:ext uri="{FF2B5EF4-FFF2-40B4-BE49-F238E27FC236}">
                    <a16:creationId xmlns:a16="http://schemas.microsoft.com/office/drawing/2014/main" id="{D22C0B58-95AB-4D56-8DF9-D92B12267C2B}"/>
                  </a:ext>
                </a:extLst>
              </p:cNvPr>
              <p:cNvSpPr txBox="1"/>
              <p:nvPr/>
            </p:nvSpPr>
            <p:spPr>
              <a:xfrm>
                <a:off x="1042905" y="4252305"/>
                <a:ext cx="1016304" cy="276999"/>
              </a:xfrm>
              <a:prstGeom prst="rect">
                <a:avLst/>
              </a:prstGeom>
              <a:noFill/>
            </p:spPr>
            <p:txBody>
              <a:bodyPr wrap="none" lIns="0" tIns="0" rIns="0" bIns="0" rtlCol="0">
                <a:spAutoFit/>
              </a:bodyPr>
              <a:lstStyle>
                <a:defPPr>
                  <a:defRPr lang="cs-CZ"/>
                </a:defPPr>
                <a:lvl1pPr>
                  <a:defRPr b="0" i="0">
                    <a:latin typeface="Cambria" panose="02040503050406030204" pitchFamily="18" charset="0"/>
                    <a:ea typeface="Cambria" panose="020405030504060302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m:rPr>
                          <m:nor/>
                        </m:rPr>
                        <a:rPr lang="cs-CZ"/>
                        <m:t>subject</m:t>
                      </m:r>
                      <m:r>
                        <m:rPr>
                          <m:nor/>
                        </m:rPr>
                        <a:rPr lang="cs-CZ"/>
                        <m:t> </m:t>
                      </m:r>
                      <m:r>
                        <m:rPr>
                          <m:nor/>
                        </m:rPr>
                        <a:rPr lang="cs-CZ"/>
                        <m:t>to</m:t>
                      </m:r>
                    </m:oMath>
                  </m:oMathPara>
                </a14:m>
                <a:endParaRPr lang="cs-CZ" dirty="0"/>
              </a:p>
            </p:txBody>
          </p:sp>
        </mc:Choice>
        <mc:Fallback xmlns="">
          <p:sp>
            <p:nvSpPr>
              <p:cNvPr id="32" name="TextovéPole 31">
                <a:extLst>
                  <a:ext uri="{FF2B5EF4-FFF2-40B4-BE49-F238E27FC236}">
                    <a16:creationId xmlns:a16="http://schemas.microsoft.com/office/drawing/2014/main" id="{D22C0B58-95AB-4D56-8DF9-D92B12267C2B}"/>
                  </a:ext>
                </a:extLst>
              </p:cNvPr>
              <p:cNvSpPr txBox="1">
                <a:spLocks noRot="1" noChangeAspect="1" noMove="1" noResize="1" noEditPoints="1" noAdjustHandles="1" noChangeArrowheads="1" noChangeShapeType="1" noTextEdit="1"/>
              </p:cNvSpPr>
              <p:nvPr/>
            </p:nvSpPr>
            <p:spPr>
              <a:xfrm>
                <a:off x="1042905" y="4252305"/>
                <a:ext cx="1016304" cy="276999"/>
              </a:xfrm>
              <a:prstGeom prst="rect">
                <a:avLst/>
              </a:prstGeom>
              <a:blipFill>
                <a:blip r:embed="rId11"/>
                <a:stretch>
                  <a:fillRect l="-7784" t="-2222" r="-4790" b="-3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ovéPole 32">
                <a:extLst>
                  <a:ext uri="{FF2B5EF4-FFF2-40B4-BE49-F238E27FC236}">
                    <a16:creationId xmlns:a16="http://schemas.microsoft.com/office/drawing/2014/main" id="{9F8BE590-B1F9-4E87-8459-38A0CECCD3C0}"/>
                  </a:ext>
                </a:extLst>
              </p:cNvPr>
              <p:cNvSpPr txBox="1"/>
              <p:nvPr/>
            </p:nvSpPr>
            <p:spPr>
              <a:xfrm>
                <a:off x="1042905" y="3869014"/>
                <a:ext cx="10002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cs-CZ" b="0" i="0" smtClean="0">
                          <a:latin typeface="Cambria" panose="02040503050406030204" pitchFamily="18" charset="0"/>
                          <a:ea typeface="Cambria" panose="02040503050406030204" pitchFamily="18" charset="0"/>
                          <a:cs typeface="Times New Roman" panose="02020603050405020304" pitchFamily="18" charset="0"/>
                        </a:rPr>
                        <m:t>Maximize</m:t>
                      </m:r>
                    </m:oMath>
                  </m:oMathPara>
                </a14:m>
                <a:endParaRPr lang="cs-CZ" dirty="0">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33" name="TextovéPole 32">
                <a:extLst>
                  <a:ext uri="{FF2B5EF4-FFF2-40B4-BE49-F238E27FC236}">
                    <a16:creationId xmlns:a16="http://schemas.microsoft.com/office/drawing/2014/main" id="{9F8BE590-B1F9-4E87-8459-38A0CECCD3C0}"/>
                  </a:ext>
                </a:extLst>
              </p:cNvPr>
              <p:cNvSpPr txBox="1">
                <a:spLocks noRot="1" noChangeAspect="1" noMove="1" noResize="1" noEditPoints="1" noAdjustHandles="1" noChangeArrowheads="1" noChangeShapeType="1" noTextEdit="1"/>
              </p:cNvSpPr>
              <p:nvPr/>
            </p:nvSpPr>
            <p:spPr>
              <a:xfrm>
                <a:off x="1042905" y="3869014"/>
                <a:ext cx="1000274" cy="276999"/>
              </a:xfrm>
              <a:prstGeom prst="rect">
                <a:avLst/>
              </a:prstGeom>
              <a:blipFill>
                <a:blip r:embed="rId12"/>
                <a:stretch>
                  <a:fillRect l="-4878" r="-6098"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ovéPole 33">
                <a:extLst>
                  <a:ext uri="{FF2B5EF4-FFF2-40B4-BE49-F238E27FC236}">
                    <a16:creationId xmlns:a16="http://schemas.microsoft.com/office/drawing/2014/main" id="{CD1F182F-86DC-4E16-A67D-EF1DDCD822CC}"/>
                  </a:ext>
                </a:extLst>
              </p:cNvPr>
              <p:cNvSpPr txBox="1"/>
              <p:nvPr/>
            </p:nvSpPr>
            <p:spPr>
              <a:xfrm>
                <a:off x="4059379" y="5095687"/>
                <a:ext cx="139461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cs-CZ" sz="1600" b="0" i="0" smtClean="0">
                          <a:latin typeface="Arial" panose="020B0604020202020204" pitchFamily="34" charset="0"/>
                          <a:cs typeface="Arial" panose="020B0604020202020204" pitchFamily="34" charset="0"/>
                        </a:rPr>
                        <m:t>(1.4 </m:t>
                      </m:r>
                      <m:r>
                        <m:rPr>
                          <m:nor/>
                        </m:rPr>
                        <a:rPr lang="cs-CZ" sz="1600" b="0" i="0" smtClean="0">
                          <a:latin typeface="Arial" panose="020B0604020202020204" pitchFamily="34" charset="0"/>
                          <a:cs typeface="Arial" panose="020B0604020202020204" pitchFamily="34" charset="0"/>
                        </a:rPr>
                        <m:t>m</m:t>
                      </m:r>
                      <m:r>
                        <m:rPr>
                          <m:nor/>
                        </m:rPr>
                        <a:rPr lang="cs-CZ" sz="1600" b="0" i="0" smtClean="0">
                          <a:latin typeface="Arial" panose="020B0604020202020204" pitchFamily="34" charset="0"/>
                          <a:cs typeface="Arial" panose="020B0604020202020204" pitchFamily="34" charset="0"/>
                        </a:rPr>
                        <m:t> </m:t>
                      </m:r>
                      <m:r>
                        <m:rPr>
                          <m:nor/>
                        </m:rPr>
                        <a:rPr lang="cs-CZ" sz="1600" b="0" i="0" smtClean="0">
                          <a:latin typeface="Arial" panose="020B0604020202020204" pitchFamily="34" charset="0"/>
                          <a:cs typeface="Arial" panose="020B0604020202020204" pitchFamily="34" charset="0"/>
                        </a:rPr>
                        <m:t>boards</m:t>
                      </m:r>
                      <m:r>
                        <m:rPr>
                          <m:nor/>
                        </m:rPr>
                        <a:rPr lang="cs-CZ" sz="1600" b="0" i="0" smtClean="0">
                          <a:latin typeface="Arial" panose="020B0604020202020204" pitchFamily="34" charset="0"/>
                          <a:cs typeface="Arial" panose="020B0604020202020204" pitchFamily="34" charset="0"/>
                        </a:rPr>
                        <m:t>)</m:t>
                      </m:r>
                    </m:oMath>
                  </m:oMathPara>
                </a14:m>
                <a:endParaRPr lang="cs-CZ" sz="1600" dirty="0">
                  <a:latin typeface="Arial" panose="020B0604020202020204" pitchFamily="34" charset="0"/>
                  <a:cs typeface="Arial" panose="020B0604020202020204" pitchFamily="34" charset="0"/>
                </a:endParaRPr>
              </a:p>
            </p:txBody>
          </p:sp>
        </mc:Choice>
        <mc:Fallback xmlns="">
          <p:sp>
            <p:nvSpPr>
              <p:cNvPr id="34" name="TextovéPole 33">
                <a:extLst>
                  <a:ext uri="{FF2B5EF4-FFF2-40B4-BE49-F238E27FC236}">
                    <a16:creationId xmlns:a16="http://schemas.microsoft.com/office/drawing/2014/main" id="{CD1F182F-86DC-4E16-A67D-EF1DDCD822CC}"/>
                  </a:ext>
                </a:extLst>
              </p:cNvPr>
              <p:cNvSpPr txBox="1">
                <a:spLocks noRot="1" noChangeAspect="1" noMove="1" noResize="1" noEditPoints="1" noAdjustHandles="1" noChangeArrowheads="1" noChangeShapeType="1" noTextEdit="1"/>
              </p:cNvSpPr>
              <p:nvPr/>
            </p:nvSpPr>
            <p:spPr>
              <a:xfrm>
                <a:off x="4059379" y="5095687"/>
                <a:ext cx="1394613" cy="246221"/>
              </a:xfrm>
              <a:prstGeom prst="rect">
                <a:avLst/>
              </a:prstGeom>
              <a:blipFill>
                <a:blip r:embed="rId13"/>
                <a:stretch>
                  <a:fillRect l="-4367" r="-3930" b="-37500"/>
                </a:stretch>
              </a:blipFill>
            </p:spPr>
            <p:txBody>
              <a:bodyPr/>
              <a:lstStyle/>
              <a:p>
                <a:r>
                  <a:rPr lang="en-US">
                    <a:noFill/>
                  </a:rPr>
                  <a:t> </a:t>
                </a:r>
              </a:p>
            </p:txBody>
          </p:sp>
        </mc:Fallback>
      </mc:AlternateContent>
    </p:spTree>
    <p:extLst>
      <p:ext uri="{BB962C8B-B14F-4D97-AF65-F5344CB8AC3E}">
        <p14:creationId xmlns:p14="http://schemas.microsoft.com/office/powerpoint/2010/main" val="362947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27</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Linear Programming</a:t>
            </a:r>
          </a:p>
          <a:p>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6" name="Zástupný text 5">
            <a:extLst>
              <a:ext uri="{FF2B5EF4-FFF2-40B4-BE49-F238E27FC236}">
                <a16:creationId xmlns:a16="http://schemas.microsoft.com/office/drawing/2014/main" id="{C0DDC1BB-081F-44A8-A5C7-B073AE18DA35}"/>
              </a:ext>
            </a:extLst>
          </p:cNvPr>
          <p:cNvSpPr>
            <a:spLocks noGrp="1"/>
          </p:cNvSpPr>
          <p:nvPr>
            <p:ph type="body" sz="quarter" idx="23"/>
          </p:nvPr>
        </p:nvSpPr>
        <p:spPr/>
        <p:txBody>
          <a:bodyPr/>
          <a:lstStyle/>
          <a:p>
            <a:r>
              <a:rPr lang="en-US"/>
              <a:t>Cutting Stock Problem</a:t>
            </a:r>
          </a:p>
        </p:txBody>
      </p:sp>
      <p:sp>
        <p:nvSpPr>
          <p:cNvPr id="19" name="Text Box 1032">
            <a:extLst>
              <a:ext uri="{FF2B5EF4-FFF2-40B4-BE49-F238E27FC236}">
                <a16:creationId xmlns:a16="http://schemas.microsoft.com/office/drawing/2014/main" id="{E0B835F0-FD7E-43AB-9820-0A63A74EBEA3}"/>
              </a:ext>
            </a:extLst>
          </p:cNvPr>
          <p:cNvSpPr txBox="1">
            <a:spLocks noChangeArrowheads="1"/>
          </p:cNvSpPr>
          <p:nvPr/>
        </p:nvSpPr>
        <p:spPr bwMode="auto">
          <a:xfrm>
            <a:off x="444499" y="1643736"/>
            <a:ext cx="2436886" cy="342145"/>
          </a:xfrm>
          <a:prstGeom prst="rect">
            <a:avLst/>
          </a:prstGeom>
        </p:spPr>
        <p:txBody>
          <a:bodyPr vert="horz" lIns="91440" tIns="45720" rIns="91440" bIns="45720" rtlCol="0">
            <a:noAutofit/>
          </a:bodyPr>
          <a:lstStyle>
            <a:lvl1pPr marL="285750" lvl="0" indent="-285750">
              <a:lnSpc>
                <a:spcPct val="110000"/>
              </a:lnSpc>
              <a:spcBef>
                <a:spcPts val="1000"/>
              </a:spcBef>
              <a:buClr>
                <a:srgbClr val="D9D9D9"/>
              </a:buClr>
              <a:buSzTx/>
              <a:buFont typeface="Wingdings" panose="05000000000000000000" pitchFamily="2" charset="2"/>
              <a:buChar char="§"/>
              <a:defRPr sz="1600" b="1">
                <a:latin typeface="Arial" panose="020B0604020202020204" pitchFamily="34" charset="0"/>
                <a:cs typeface="Arial" panose="020B0604020202020204" pitchFamily="34" charset="0"/>
              </a:defRPr>
            </a:lvl1pPr>
            <a:lvl2pPr marL="609600" indent="-228600">
              <a:lnSpc>
                <a:spcPct val="100000"/>
              </a:lnSpc>
              <a:spcBef>
                <a:spcPts val="500"/>
              </a:spcBef>
              <a:buClr>
                <a:schemeClr val="bg1">
                  <a:lumMod val="75000"/>
                </a:schemeClr>
              </a:buClr>
              <a:buFont typeface="Wingdings" panose="05000000000000000000" pitchFamily="2" charset="2"/>
              <a:buChar char="§"/>
              <a:defRPr sz="1600">
                <a:latin typeface="Arial" panose="020B0604020202020204" pitchFamily="34" charset="0"/>
                <a:cs typeface="Arial" panose="020B0604020202020204" pitchFamily="34" charset="0"/>
              </a:defRPr>
            </a:lvl2pPr>
            <a:lvl3pPr marL="990600" indent="-228600">
              <a:lnSpc>
                <a:spcPct val="100000"/>
              </a:lnSpc>
              <a:spcBef>
                <a:spcPts val="500"/>
              </a:spcBef>
              <a:buClr>
                <a:schemeClr val="bg1">
                  <a:lumMod val="75000"/>
                </a:schemeClr>
              </a:buClr>
              <a:buSzPct val="100000"/>
              <a:buFont typeface="Wingdings" panose="05000000000000000000" pitchFamily="2" charset="2"/>
              <a:buChar char="§"/>
              <a:defRPr sz="1600">
                <a:latin typeface="Arial" panose="020B0604020202020204" pitchFamily="34" charset="0"/>
                <a:cs typeface="Arial" panose="020B0604020202020204" pitchFamily="34" charset="0"/>
              </a:defRPr>
            </a:lvl3pPr>
            <a:lvl4pPr indent="-228600">
              <a:lnSpc>
                <a:spcPct val="100000"/>
              </a:lnSpc>
              <a:spcBef>
                <a:spcPts val="500"/>
              </a:spcBef>
              <a:buClr>
                <a:schemeClr val="bg1">
                  <a:lumMod val="75000"/>
                </a:schemeClr>
              </a:buClr>
              <a:buSzPct val="100000"/>
              <a:buFont typeface="Wingdings" panose="05000000000000000000" pitchFamily="2" charset="2"/>
              <a:buChar char="§"/>
              <a:defRPr sz="1600">
                <a:latin typeface="Arial" panose="020B0604020202020204" pitchFamily="34" charset="0"/>
                <a:cs typeface="Arial" panose="020B0604020202020204" pitchFamily="34" charset="0"/>
              </a:defRPr>
            </a:lvl4pPr>
            <a:lvl5pPr marL="1752600" indent="-228600">
              <a:lnSpc>
                <a:spcPct val="100000"/>
              </a:lnSpc>
              <a:spcBef>
                <a:spcPts val="500"/>
              </a:spcBef>
              <a:buClr>
                <a:schemeClr val="bg1">
                  <a:lumMod val="75000"/>
                </a:schemeClr>
              </a:buClr>
              <a:buFont typeface="Wingdings" panose="05000000000000000000" pitchFamily="2" charset="2"/>
              <a:buChar char="§"/>
              <a:defRPr sz="1600">
                <a:latin typeface="Arial" panose="020B0604020202020204" pitchFamily="34" charset="0"/>
                <a:cs typeface="Arial" panose="020B0604020202020204" pitchFamily="34" charset="0"/>
              </a:defRPr>
            </a:lvl5pPr>
            <a:lvl6pPr marL="2133600" indent="-228600">
              <a:lnSpc>
                <a:spcPct val="100000"/>
              </a:lnSpc>
              <a:spcBef>
                <a:spcPts val="500"/>
              </a:spcBef>
              <a:buClr>
                <a:schemeClr val="bg1">
                  <a:lumMod val="75000"/>
                </a:schemeClr>
              </a:buClr>
              <a:buFont typeface="Wingdings" panose="05000000000000000000" pitchFamily="2" charset="2"/>
              <a:buChar char="§"/>
              <a:defRPr sz="16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Mathematical model</a:t>
            </a:r>
          </a:p>
        </p:txBody>
      </p:sp>
      <p:graphicFrame>
        <p:nvGraphicFramePr>
          <p:cNvPr id="27" name="Objekt 26">
            <a:extLst>
              <a:ext uri="{FF2B5EF4-FFF2-40B4-BE49-F238E27FC236}">
                <a16:creationId xmlns:a16="http://schemas.microsoft.com/office/drawing/2014/main" id="{E9D8D9DC-2E7A-4B00-8966-CAD71493FCCA}"/>
              </a:ext>
            </a:extLst>
          </p:cNvPr>
          <p:cNvGraphicFramePr>
            <a:graphicFrameLocks noChangeAspect="1"/>
          </p:cNvGraphicFramePr>
          <p:nvPr>
            <p:extLst>
              <p:ext uri="{D42A27DB-BD31-4B8C-83A1-F6EECF244321}">
                <p14:modId xmlns:p14="http://schemas.microsoft.com/office/powerpoint/2010/main" val="241591252"/>
              </p:ext>
            </p:extLst>
          </p:nvPr>
        </p:nvGraphicFramePr>
        <p:xfrm>
          <a:off x="1266023" y="2090885"/>
          <a:ext cx="1844730" cy="342322"/>
        </p:xfrm>
        <a:graphic>
          <a:graphicData uri="http://schemas.openxmlformats.org/presentationml/2006/ole">
            <mc:AlternateContent xmlns:mc="http://schemas.openxmlformats.org/markup-compatibility/2006">
              <mc:Choice xmlns:v="urn:schemas-microsoft-com:vml" Requires="v">
                <p:oleObj name="Equation" r:id="rId2" imgW="1231366" imgH="228501" progId="Equation.3">
                  <p:embed/>
                </p:oleObj>
              </mc:Choice>
              <mc:Fallback>
                <p:oleObj name="Equation" r:id="rId2" imgW="1231366" imgH="228501" progId="Equation.3">
                  <p:embed/>
                  <p:pic>
                    <p:nvPicPr>
                      <p:cNvPr id="27" name="Objekt 26">
                        <a:extLst>
                          <a:ext uri="{FF2B5EF4-FFF2-40B4-BE49-F238E27FC236}">
                            <a16:creationId xmlns:a16="http://schemas.microsoft.com/office/drawing/2014/main" id="{E9D8D9DC-2E7A-4B00-8966-CAD71493FC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023" y="2090885"/>
                        <a:ext cx="1844730" cy="342322"/>
                      </a:xfrm>
                      <a:prstGeom prst="rect">
                        <a:avLst/>
                      </a:prstGeom>
                      <a:noFill/>
                    </p:spPr>
                  </p:pic>
                </p:oleObj>
              </mc:Fallback>
            </mc:AlternateContent>
          </a:graphicData>
        </a:graphic>
      </p:graphicFrame>
      <p:graphicFrame>
        <p:nvGraphicFramePr>
          <p:cNvPr id="28" name="Objekt 27">
            <a:extLst>
              <a:ext uri="{FF2B5EF4-FFF2-40B4-BE49-F238E27FC236}">
                <a16:creationId xmlns:a16="http://schemas.microsoft.com/office/drawing/2014/main" id="{286C650D-98A4-4D1E-A662-0ED224ACB495}"/>
              </a:ext>
            </a:extLst>
          </p:cNvPr>
          <p:cNvGraphicFramePr>
            <a:graphicFrameLocks noChangeAspect="1"/>
          </p:cNvGraphicFramePr>
          <p:nvPr>
            <p:extLst>
              <p:ext uri="{D42A27DB-BD31-4B8C-83A1-F6EECF244321}">
                <p14:modId xmlns:p14="http://schemas.microsoft.com/office/powerpoint/2010/main" val="443525854"/>
              </p:ext>
            </p:extLst>
          </p:nvPr>
        </p:nvGraphicFramePr>
        <p:xfrm>
          <a:off x="1266023" y="2514980"/>
          <a:ext cx="1710323" cy="345908"/>
        </p:xfrm>
        <a:graphic>
          <a:graphicData uri="http://schemas.openxmlformats.org/presentationml/2006/ole">
            <mc:AlternateContent xmlns:mc="http://schemas.openxmlformats.org/markup-compatibility/2006">
              <mc:Choice xmlns:v="urn:schemas-microsoft-com:vml" Requires="v">
                <p:oleObj name="Equation" r:id="rId4" imgW="1130300" imgH="228600" progId="Equation.3">
                  <p:embed/>
                </p:oleObj>
              </mc:Choice>
              <mc:Fallback>
                <p:oleObj name="Equation" r:id="rId4" imgW="1130300" imgH="228600" progId="Equation.3">
                  <p:embed/>
                  <p:pic>
                    <p:nvPicPr>
                      <p:cNvPr id="28" name="Objekt 27">
                        <a:extLst>
                          <a:ext uri="{FF2B5EF4-FFF2-40B4-BE49-F238E27FC236}">
                            <a16:creationId xmlns:a16="http://schemas.microsoft.com/office/drawing/2014/main" id="{286C650D-98A4-4D1E-A662-0ED224ACB4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6023" y="2514980"/>
                        <a:ext cx="1710323" cy="345908"/>
                      </a:xfrm>
                      <a:prstGeom prst="rect">
                        <a:avLst/>
                      </a:prstGeom>
                      <a:noFill/>
                    </p:spPr>
                  </p:pic>
                </p:oleObj>
              </mc:Fallback>
            </mc:AlternateContent>
          </a:graphicData>
        </a:graphic>
      </p:graphicFrame>
      <p:graphicFrame>
        <p:nvGraphicFramePr>
          <p:cNvPr id="29" name="Objekt 28">
            <a:extLst>
              <a:ext uri="{FF2B5EF4-FFF2-40B4-BE49-F238E27FC236}">
                <a16:creationId xmlns:a16="http://schemas.microsoft.com/office/drawing/2014/main" id="{3FC67246-A3DA-4619-8411-7AE6399F3001}"/>
              </a:ext>
            </a:extLst>
          </p:cNvPr>
          <p:cNvGraphicFramePr>
            <a:graphicFrameLocks noChangeAspect="1"/>
          </p:cNvGraphicFramePr>
          <p:nvPr>
            <p:extLst>
              <p:ext uri="{D42A27DB-BD31-4B8C-83A1-F6EECF244321}">
                <p14:modId xmlns:p14="http://schemas.microsoft.com/office/powerpoint/2010/main" val="517192858"/>
              </p:ext>
            </p:extLst>
          </p:nvPr>
        </p:nvGraphicFramePr>
        <p:xfrm>
          <a:off x="1266023" y="2945820"/>
          <a:ext cx="4635407" cy="341956"/>
        </p:xfrm>
        <a:graphic>
          <a:graphicData uri="http://schemas.openxmlformats.org/presentationml/2006/ole">
            <mc:AlternateContent xmlns:mc="http://schemas.openxmlformats.org/markup-compatibility/2006">
              <mc:Choice xmlns:v="urn:schemas-microsoft-com:vml" Requires="v">
                <p:oleObj name="Equation" r:id="rId6" imgW="3098800" imgH="228600" progId="Equation.3">
                  <p:embed/>
                </p:oleObj>
              </mc:Choice>
              <mc:Fallback>
                <p:oleObj name="Equation" r:id="rId6" imgW="3098800" imgH="228600" progId="Equation.3">
                  <p:embed/>
                  <p:pic>
                    <p:nvPicPr>
                      <p:cNvPr id="29" name="Objekt 28">
                        <a:extLst>
                          <a:ext uri="{FF2B5EF4-FFF2-40B4-BE49-F238E27FC236}">
                            <a16:creationId xmlns:a16="http://schemas.microsoft.com/office/drawing/2014/main" id="{3FC67246-A3DA-4619-8411-7AE6399F30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6023" y="2945820"/>
                        <a:ext cx="4635407" cy="341956"/>
                      </a:xfrm>
                      <a:prstGeom prst="rect">
                        <a:avLst/>
                      </a:prstGeom>
                      <a:noFill/>
                    </p:spPr>
                  </p:pic>
                </p:oleObj>
              </mc:Fallback>
            </mc:AlternateContent>
          </a:graphicData>
        </a:graphic>
      </p:graphicFrame>
      <p:graphicFrame>
        <p:nvGraphicFramePr>
          <p:cNvPr id="30" name="Objekt 29">
            <a:extLst>
              <a:ext uri="{FF2B5EF4-FFF2-40B4-BE49-F238E27FC236}">
                <a16:creationId xmlns:a16="http://schemas.microsoft.com/office/drawing/2014/main" id="{DC309C2F-33DA-4027-87A9-89B8113771AC}"/>
              </a:ext>
            </a:extLst>
          </p:cNvPr>
          <p:cNvGraphicFramePr>
            <a:graphicFrameLocks noChangeAspect="1"/>
          </p:cNvGraphicFramePr>
          <p:nvPr>
            <p:extLst>
              <p:ext uri="{D42A27DB-BD31-4B8C-83A1-F6EECF244321}">
                <p14:modId xmlns:p14="http://schemas.microsoft.com/office/powerpoint/2010/main" val="512359335"/>
              </p:ext>
            </p:extLst>
          </p:nvPr>
        </p:nvGraphicFramePr>
        <p:xfrm>
          <a:off x="1266023" y="3419082"/>
          <a:ext cx="4635407" cy="325927"/>
        </p:xfrm>
        <a:graphic>
          <a:graphicData uri="http://schemas.openxmlformats.org/presentationml/2006/ole">
            <mc:AlternateContent xmlns:mc="http://schemas.openxmlformats.org/markup-compatibility/2006">
              <mc:Choice xmlns:v="urn:schemas-microsoft-com:vml" Requires="v">
                <p:oleObj name="Equation" r:id="rId8" imgW="3251200" imgH="228600" progId="Equation.3">
                  <p:embed/>
                </p:oleObj>
              </mc:Choice>
              <mc:Fallback>
                <p:oleObj name="Equation" r:id="rId8" imgW="3251200" imgH="228600" progId="Equation.3">
                  <p:embed/>
                  <p:pic>
                    <p:nvPicPr>
                      <p:cNvPr id="30" name="Objekt 29">
                        <a:extLst>
                          <a:ext uri="{FF2B5EF4-FFF2-40B4-BE49-F238E27FC236}">
                            <a16:creationId xmlns:a16="http://schemas.microsoft.com/office/drawing/2014/main" id="{DC309C2F-33DA-4027-87A9-89B8113771A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6023" y="3419082"/>
                        <a:ext cx="4635407" cy="325927"/>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35" name="TextovéPole 34">
                <a:extLst>
                  <a:ext uri="{FF2B5EF4-FFF2-40B4-BE49-F238E27FC236}">
                    <a16:creationId xmlns:a16="http://schemas.microsoft.com/office/drawing/2014/main" id="{D56D999F-205D-459A-8B85-4D14A893A0AB}"/>
                  </a:ext>
                </a:extLst>
              </p:cNvPr>
              <p:cNvSpPr txBox="1"/>
              <p:nvPr/>
            </p:nvSpPr>
            <p:spPr>
              <a:xfrm>
                <a:off x="3503012" y="2090885"/>
                <a:ext cx="83356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cs-CZ" sz="1600" b="0" i="0" smtClean="0">
                          <a:latin typeface="Arial" panose="020B0604020202020204" pitchFamily="34" charset="0"/>
                          <a:cs typeface="Arial" panose="020B0604020202020204" pitchFamily="34" charset="0"/>
                        </a:rPr>
                        <m:t>(</m:t>
                      </m:r>
                      <m:r>
                        <m:rPr>
                          <m:nor/>
                        </m:rPr>
                        <a:rPr lang="cs-CZ" sz="1600" b="0" i="0" smtClean="0">
                          <a:latin typeface="Arial" panose="020B0604020202020204" pitchFamily="34" charset="0"/>
                          <a:cs typeface="Arial" panose="020B0604020202020204" pitchFamily="34" charset="0"/>
                        </a:rPr>
                        <m:t>screws</m:t>
                      </m:r>
                      <m:r>
                        <m:rPr>
                          <m:nor/>
                        </m:rPr>
                        <a:rPr lang="cs-CZ" sz="1600" b="0" i="0" smtClean="0">
                          <a:latin typeface="Arial" panose="020B0604020202020204" pitchFamily="34" charset="0"/>
                          <a:cs typeface="Arial" panose="020B0604020202020204" pitchFamily="34" charset="0"/>
                        </a:rPr>
                        <m:t>)</m:t>
                      </m:r>
                    </m:oMath>
                  </m:oMathPara>
                </a14:m>
                <a:endParaRPr lang="cs-CZ" sz="1600" dirty="0">
                  <a:latin typeface="Arial" panose="020B0604020202020204" pitchFamily="34" charset="0"/>
                  <a:cs typeface="Arial" panose="020B0604020202020204" pitchFamily="34" charset="0"/>
                </a:endParaRPr>
              </a:p>
            </p:txBody>
          </p:sp>
        </mc:Choice>
        <mc:Fallback xmlns="">
          <p:sp>
            <p:nvSpPr>
              <p:cNvPr id="35" name="TextovéPole 34">
                <a:extLst>
                  <a:ext uri="{FF2B5EF4-FFF2-40B4-BE49-F238E27FC236}">
                    <a16:creationId xmlns:a16="http://schemas.microsoft.com/office/drawing/2014/main" id="{D56D999F-205D-459A-8B85-4D14A893A0AB}"/>
                  </a:ext>
                </a:extLst>
              </p:cNvPr>
              <p:cNvSpPr txBox="1">
                <a:spLocks noRot="1" noChangeAspect="1" noMove="1" noResize="1" noEditPoints="1" noAdjustHandles="1" noChangeArrowheads="1" noChangeShapeType="1" noTextEdit="1"/>
              </p:cNvSpPr>
              <p:nvPr/>
            </p:nvSpPr>
            <p:spPr>
              <a:xfrm>
                <a:off x="3503012" y="2090885"/>
                <a:ext cx="833562" cy="246221"/>
              </a:xfrm>
              <a:prstGeom prst="rect">
                <a:avLst/>
              </a:prstGeom>
              <a:blipFill>
                <a:blip r:embed="rId11"/>
                <a:stretch>
                  <a:fillRect l="-8088" r="-8088" b="-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ovéPole 35">
                <a:extLst>
                  <a:ext uri="{FF2B5EF4-FFF2-40B4-BE49-F238E27FC236}">
                    <a16:creationId xmlns:a16="http://schemas.microsoft.com/office/drawing/2014/main" id="{2AC62B7E-BE40-48B3-BFB5-7E74A5890EA5}"/>
                  </a:ext>
                </a:extLst>
              </p:cNvPr>
              <p:cNvSpPr txBox="1"/>
              <p:nvPr/>
            </p:nvSpPr>
            <p:spPr>
              <a:xfrm>
                <a:off x="3503012" y="2488372"/>
                <a:ext cx="58349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cs-CZ" sz="1600" b="0" i="0" smtClean="0">
                          <a:latin typeface="Arial" panose="020B0604020202020204" pitchFamily="34" charset="0"/>
                          <a:cs typeface="Arial" panose="020B0604020202020204" pitchFamily="34" charset="0"/>
                        </a:rPr>
                        <m:t>(</m:t>
                      </m:r>
                      <m:r>
                        <m:rPr>
                          <m:nor/>
                        </m:rPr>
                        <a:rPr lang="cs-CZ" sz="1600" b="0" i="0" smtClean="0">
                          <a:latin typeface="Arial" panose="020B0604020202020204" pitchFamily="34" charset="0"/>
                          <a:cs typeface="Arial" panose="020B0604020202020204" pitchFamily="34" charset="0"/>
                        </a:rPr>
                        <m:t>time</m:t>
                      </m:r>
                      <m:r>
                        <m:rPr>
                          <m:nor/>
                        </m:rPr>
                        <a:rPr lang="cs-CZ" sz="1600" b="0" i="0" smtClean="0">
                          <a:latin typeface="Arial" panose="020B0604020202020204" pitchFamily="34" charset="0"/>
                          <a:cs typeface="Arial" panose="020B0604020202020204" pitchFamily="34" charset="0"/>
                        </a:rPr>
                        <m:t>)</m:t>
                      </m:r>
                    </m:oMath>
                  </m:oMathPara>
                </a14:m>
                <a:endParaRPr lang="cs-CZ" sz="1600" dirty="0">
                  <a:latin typeface="Arial" panose="020B0604020202020204" pitchFamily="34" charset="0"/>
                  <a:cs typeface="Arial" panose="020B0604020202020204" pitchFamily="34" charset="0"/>
                </a:endParaRPr>
              </a:p>
            </p:txBody>
          </p:sp>
        </mc:Choice>
        <mc:Fallback xmlns="">
          <p:sp>
            <p:nvSpPr>
              <p:cNvPr id="36" name="TextovéPole 35">
                <a:extLst>
                  <a:ext uri="{FF2B5EF4-FFF2-40B4-BE49-F238E27FC236}">
                    <a16:creationId xmlns:a16="http://schemas.microsoft.com/office/drawing/2014/main" id="{2AC62B7E-BE40-48B3-BFB5-7E74A5890EA5}"/>
                  </a:ext>
                </a:extLst>
              </p:cNvPr>
              <p:cNvSpPr txBox="1">
                <a:spLocks noRot="1" noChangeAspect="1" noMove="1" noResize="1" noEditPoints="1" noAdjustHandles="1" noChangeArrowheads="1" noChangeShapeType="1" noTextEdit="1"/>
              </p:cNvSpPr>
              <p:nvPr/>
            </p:nvSpPr>
            <p:spPr>
              <a:xfrm>
                <a:off x="3503012" y="2488372"/>
                <a:ext cx="583493" cy="246221"/>
              </a:xfrm>
              <a:prstGeom prst="rect">
                <a:avLst/>
              </a:prstGeom>
              <a:blipFill>
                <a:blip r:embed="rId12"/>
                <a:stretch>
                  <a:fillRect l="-11579" r="-10526" b="-341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ovéPole 36">
                <a:extLst>
                  <a:ext uri="{FF2B5EF4-FFF2-40B4-BE49-F238E27FC236}">
                    <a16:creationId xmlns:a16="http://schemas.microsoft.com/office/drawing/2014/main" id="{0CB746C1-8A04-4B41-AA24-0E19C17AC72A}"/>
                  </a:ext>
                </a:extLst>
              </p:cNvPr>
              <p:cNvSpPr txBox="1"/>
              <p:nvPr/>
            </p:nvSpPr>
            <p:spPr>
              <a:xfrm>
                <a:off x="6096000" y="2944006"/>
                <a:ext cx="143949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cs-CZ" sz="1600" b="0" i="0" smtClean="0">
                          <a:latin typeface="Arial" panose="020B0604020202020204" pitchFamily="34" charset="0"/>
                          <a:cs typeface="Arial" panose="020B0604020202020204" pitchFamily="34" charset="0"/>
                        </a:rPr>
                        <m:t>(30 </m:t>
                      </m:r>
                      <m:r>
                        <m:rPr>
                          <m:nor/>
                        </m:rPr>
                        <a:rPr lang="cs-CZ" sz="1600" b="0" i="0" smtClean="0">
                          <a:latin typeface="Arial" panose="020B0604020202020204" pitchFamily="34" charset="0"/>
                          <a:cs typeface="Arial" panose="020B0604020202020204" pitchFamily="34" charset="0"/>
                        </a:rPr>
                        <m:t>cm</m:t>
                      </m:r>
                      <m:r>
                        <m:rPr>
                          <m:nor/>
                        </m:rPr>
                        <a:rPr lang="cs-CZ" sz="1600" b="0" i="0" smtClean="0">
                          <a:latin typeface="Arial" panose="020B0604020202020204" pitchFamily="34" charset="0"/>
                          <a:cs typeface="Arial" panose="020B0604020202020204" pitchFamily="34" charset="0"/>
                        </a:rPr>
                        <m:t> </m:t>
                      </m:r>
                      <m:r>
                        <m:rPr>
                          <m:nor/>
                        </m:rPr>
                        <a:rPr lang="cs-CZ" sz="1600" b="0" i="0" smtClean="0">
                          <a:latin typeface="Arial" panose="020B0604020202020204" pitchFamily="34" charset="0"/>
                          <a:cs typeface="Arial" panose="020B0604020202020204" pitchFamily="34" charset="0"/>
                        </a:rPr>
                        <m:t>boards</m:t>
                      </m:r>
                      <m:r>
                        <m:rPr>
                          <m:nor/>
                        </m:rPr>
                        <a:rPr lang="cs-CZ" sz="1600" b="0" i="0" smtClean="0">
                          <a:latin typeface="Arial" panose="020B0604020202020204" pitchFamily="34" charset="0"/>
                          <a:cs typeface="Arial" panose="020B0604020202020204" pitchFamily="34" charset="0"/>
                        </a:rPr>
                        <m:t>)</m:t>
                      </m:r>
                    </m:oMath>
                  </m:oMathPara>
                </a14:m>
                <a:endParaRPr lang="cs-CZ" sz="1600" dirty="0">
                  <a:latin typeface="Arial" panose="020B0604020202020204" pitchFamily="34" charset="0"/>
                  <a:cs typeface="Arial" panose="020B0604020202020204" pitchFamily="34" charset="0"/>
                </a:endParaRPr>
              </a:p>
            </p:txBody>
          </p:sp>
        </mc:Choice>
        <mc:Fallback xmlns="">
          <p:sp>
            <p:nvSpPr>
              <p:cNvPr id="37" name="TextovéPole 36">
                <a:extLst>
                  <a:ext uri="{FF2B5EF4-FFF2-40B4-BE49-F238E27FC236}">
                    <a16:creationId xmlns:a16="http://schemas.microsoft.com/office/drawing/2014/main" id="{0CB746C1-8A04-4B41-AA24-0E19C17AC72A}"/>
                  </a:ext>
                </a:extLst>
              </p:cNvPr>
              <p:cNvSpPr txBox="1">
                <a:spLocks noRot="1" noChangeAspect="1" noMove="1" noResize="1" noEditPoints="1" noAdjustHandles="1" noChangeArrowheads="1" noChangeShapeType="1" noTextEdit="1"/>
              </p:cNvSpPr>
              <p:nvPr/>
            </p:nvSpPr>
            <p:spPr>
              <a:xfrm>
                <a:off x="6096000" y="2944006"/>
                <a:ext cx="1439497" cy="246221"/>
              </a:xfrm>
              <a:prstGeom prst="rect">
                <a:avLst/>
              </a:prstGeom>
              <a:blipFill>
                <a:blip r:embed="rId13"/>
                <a:stretch>
                  <a:fillRect l="-4237" r="-3814" b="-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ovéPole 37">
                <a:extLst>
                  <a:ext uri="{FF2B5EF4-FFF2-40B4-BE49-F238E27FC236}">
                    <a16:creationId xmlns:a16="http://schemas.microsoft.com/office/drawing/2014/main" id="{09836D54-C4A9-42C8-888E-0D40E9ABB11E}"/>
                  </a:ext>
                </a:extLst>
              </p:cNvPr>
              <p:cNvSpPr txBox="1"/>
              <p:nvPr/>
            </p:nvSpPr>
            <p:spPr>
              <a:xfrm>
                <a:off x="6096000" y="3416419"/>
                <a:ext cx="143949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cs-CZ" sz="1600" b="0" i="0" smtClean="0">
                          <a:latin typeface="Arial" panose="020B0604020202020204" pitchFamily="34" charset="0"/>
                          <a:cs typeface="Arial" panose="020B0604020202020204" pitchFamily="34" charset="0"/>
                        </a:rPr>
                        <m:t>(25 </m:t>
                      </m:r>
                      <m:r>
                        <m:rPr>
                          <m:nor/>
                        </m:rPr>
                        <a:rPr lang="cs-CZ" sz="1600" b="0" i="0" smtClean="0">
                          <a:latin typeface="Arial" panose="020B0604020202020204" pitchFamily="34" charset="0"/>
                          <a:cs typeface="Arial" panose="020B0604020202020204" pitchFamily="34" charset="0"/>
                        </a:rPr>
                        <m:t>cm</m:t>
                      </m:r>
                      <m:r>
                        <m:rPr>
                          <m:nor/>
                        </m:rPr>
                        <a:rPr lang="cs-CZ" sz="1600" b="0" i="0" smtClean="0">
                          <a:latin typeface="Arial" panose="020B0604020202020204" pitchFamily="34" charset="0"/>
                          <a:cs typeface="Arial" panose="020B0604020202020204" pitchFamily="34" charset="0"/>
                        </a:rPr>
                        <m:t> </m:t>
                      </m:r>
                      <m:r>
                        <m:rPr>
                          <m:nor/>
                        </m:rPr>
                        <a:rPr lang="cs-CZ" sz="1600" b="0" i="0" smtClean="0">
                          <a:latin typeface="Arial" panose="020B0604020202020204" pitchFamily="34" charset="0"/>
                          <a:cs typeface="Arial" panose="020B0604020202020204" pitchFamily="34" charset="0"/>
                        </a:rPr>
                        <m:t>boards</m:t>
                      </m:r>
                      <m:r>
                        <m:rPr>
                          <m:nor/>
                        </m:rPr>
                        <a:rPr lang="cs-CZ" sz="1600" b="0" i="0" smtClean="0">
                          <a:latin typeface="Arial" panose="020B0604020202020204" pitchFamily="34" charset="0"/>
                          <a:cs typeface="Arial" panose="020B0604020202020204" pitchFamily="34" charset="0"/>
                        </a:rPr>
                        <m:t>)</m:t>
                      </m:r>
                    </m:oMath>
                  </m:oMathPara>
                </a14:m>
                <a:endParaRPr lang="cs-CZ" sz="1600" dirty="0">
                  <a:latin typeface="Arial" panose="020B0604020202020204" pitchFamily="34" charset="0"/>
                  <a:cs typeface="Arial" panose="020B0604020202020204" pitchFamily="34" charset="0"/>
                </a:endParaRPr>
              </a:p>
            </p:txBody>
          </p:sp>
        </mc:Choice>
        <mc:Fallback xmlns="">
          <p:sp>
            <p:nvSpPr>
              <p:cNvPr id="38" name="TextovéPole 37">
                <a:extLst>
                  <a:ext uri="{FF2B5EF4-FFF2-40B4-BE49-F238E27FC236}">
                    <a16:creationId xmlns:a16="http://schemas.microsoft.com/office/drawing/2014/main" id="{09836D54-C4A9-42C8-888E-0D40E9ABB11E}"/>
                  </a:ext>
                </a:extLst>
              </p:cNvPr>
              <p:cNvSpPr txBox="1">
                <a:spLocks noRot="1" noChangeAspect="1" noMove="1" noResize="1" noEditPoints="1" noAdjustHandles="1" noChangeArrowheads="1" noChangeShapeType="1" noTextEdit="1"/>
              </p:cNvSpPr>
              <p:nvPr/>
            </p:nvSpPr>
            <p:spPr>
              <a:xfrm>
                <a:off x="6096000" y="3416419"/>
                <a:ext cx="1439497" cy="246221"/>
              </a:xfrm>
              <a:prstGeom prst="rect">
                <a:avLst/>
              </a:prstGeom>
              <a:blipFill>
                <a:blip r:embed="rId14"/>
                <a:stretch>
                  <a:fillRect l="-4237" r="-3814" b="-34146"/>
                </a:stretch>
              </a:blipFill>
            </p:spPr>
            <p:txBody>
              <a:bodyPr/>
              <a:lstStyle/>
              <a:p>
                <a:r>
                  <a:rPr lang="en-US">
                    <a:noFill/>
                  </a:rPr>
                  <a:t> </a:t>
                </a:r>
              </a:p>
            </p:txBody>
          </p:sp>
        </mc:Fallback>
      </mc:AlternateContent>
      <p:graphicFrame>
        <p:nvGraphicFramePr>
          <p:cNvPr id="39" name="Objekt 38">
            <a:extLst>
              <a:ext uri="{FF2B5EF4-FFF2-40B4-BE49-F238E27FC236}">
                <a16:creationId xmlns:a16="http://schemas.microsoft.com/office/drawing/2014/main" id="{A44BBF30-EDE5-45D0-B6E8-7862097B5868}"/>
              </a:ext>
            </a:extLst>
          </p:cNvPr>
          <p:cNvGraphicFramePr>
            <a:graphicFrameLocks noChangeAspect="1"/>
          </p:cNvGraphicFramePr>
          <p:nvPr>
            <p:extLst>
              <p:ext uri="{D42A27DB-BD31-4B8C-83A1-F6EECF244321}">
                <p14:modId xmlns:p14="http://schemas.microsoft.com/office/powerpoint/2010/main" val="640999231"/>
              </p:ext>
            </p:extLst>
          </p:nvPr>
        </p:nvGraphicFramePr>
        <p:xfrm>
          <a:off x="1266024" y="3826093"/>
          <a:ext cx="1678069" cy="358240"/>
        </p:xfrm>
        <a:graphic>
          <a:graphicData uri="http://schemas.openxmlformats.org/presentationml/2006/ole">
            <mc:AlternateContent xmlns:mc="http://schemas.openxmlformats.org/markup-compatibility/2006">
              <mc:Choice xmlns:v="urn:schemas-microsoft-com:vml" Requires="v">
                <p:oleObj name="Equation" r:id="rId15" imgW="1129810" imgH="241195" progId="Equation.3">
                  <p:embed/>
                </p:oleObj>
              </mc:Choice>
              <mc:Fallback>
                <p:oleObj name="Equation" r:id="rId15" imgW="1129810" imgH="241195" progId="Equation.3">
                  <p:embed/>
                  <p:pic>
                    <p:nvPicPr>
                      <p:cNvPr id="39" name="Objekt 38">
                        <a:extLst>
                          <a:ext uri="{FF2B5EF4-FFF2-40B4-BE49-F238E27FC236}">
                            <a16:creationId xmlns:a16="http://schemas.microsoft.com/office/drawing/2014/main" id="{A44BBF30-EDE5-45D0-B6E8-7862097B586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66024" y="3826093"/>
                        <a:ext cx="1678069" cy="358240"/>
                      </a:xfrm>
                      <a:prstGeom prst="rect">
                        <a:avLst/>
                      </a:prstGeom>
                      <a:noFill/>
                    </p:spPr>
                  </p:pic>
                </p:oleObj>
              </mc:Fallback>
            </mc:AlternateContent>
          </a:graphicData>
        </a:graphic>
      </p:graphicFrame>
      <p:graphicFrame>
        <p:nvGraphicFramePr>
          <p:cNvPr id="40" name="Objekt 39">
            <a:extLst>
              <a:ext uri="{FF2B5EF4-FFF2-40B4-BE49-F238E27FC236}">
                <a16:creationId xmlns:a16="http://schemas.microsoft.com/office/drawing/2014/main" id="{21D8F5B2-A90F-4898-977D-670294BC8523}"/>
              </a:ext>
            </a:extLst>
          </p:cNvPr>
          <p:cNvGraphicFramePr>
            <a:graphicFrameLocks noChangeAspect="1"/>
          </p:cNvGraphicFramePr>
          <p:nvPr>
            <p:extLst>
              <p:ext uri="{D42A27DB-BD31-4B8C-83A1-F6EECF244321}">
                <p14:modId xmlns:p14="http://schemas.microsoft.com/office/powerpoint/2010/main" val="2688963332"/>
              </p:ext>
            </p:extLst>
          </p:nvPr>
        </p:nvGraphicFramePr>
        <p:xfrm>
          <a:off x="1266023" y="4185521"/>
          <a:ext cx="1300976" cy="358240"/>
        </p:xfrm>
        <a:graphic>
          <a:graphicData uri="http://schemas.openxmlformats.org/presentationml/2006/ole">
            <mc:AlternateContent xmlns:mc="http://schemas.openxmlformats.org/markup-compatibility/2006">
              <mc:Choice xmlns:v="urn:schemas-microsoft-com:vml" Requires="v">
                <p:oleObj name="Equation" r:id="rId17" imgW="876300" imgH="241300" progId="Equation.3">
                  <p:embed/>
                </p:oleObj>
              </mc:Choice>
              <mc:Fallback>
                <p:oleObj name="Equation" r:id="rId17" imgW="876300" imgH="241300" progId="Equation.3">
                  <p:embed/>
                  <p:pic>
                    <p:nvPicPr>
                      <p:cNvPr id="40" name="Objekt 39">
                        <a:extLst>
                          <a:ext uri="{FF2B5EF4-FFF2-40B4-BE49-F238E27FC236}">
                            <a16:creationId xmlns:a16="http://schemas.microsoft.com/office/drawing/2014/main" id="{21D8F5B2-A90F-4898-977D-670294BC852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66023" y="4185521"/>
                        <a:ext cx="1300976" cy="358240"/>
                      </a:xfrm>
                      <a:prstGeom prst="rect">
                        <a:avLst/>
                      </a:prstGeom>
                      <a:noFill/>
                    </p:spPr>
                  </p:pic>
                </p:oleObj>
              </mc:Fallback>
            </mc:AlternateContent>
          </a:graphicData>
        </a:graphic>
      </p:graphicFrame>
      <p:sp>
        <p:nvSpPr>
          <p:cNvPr id="41" name="Text Box 2">
            <a:extLst>
              <a:ext uri="{FF2B5EF4-FFF2-40B4-BE49-F238E27FC236}">
                <a16:creationId xmlns:a16="http://schemas.microsoft.com/office/drawing/2014/main" id="{CE6C6575-3A1F-4FC2-990E-88CEE4B5216B}"/>
              </a:ext>
            </a:extLst>
          </p:cNvPr>
          <p:cNvSpPr txBox="1">
            <a:spLocks noChangeArrowheads="1"/>
          </p:cNvSpPr>
          <p:nvPr/>
        </p:nvSpPr>
        <p:spPr bwMode="auto">
          <a:xfrm>
            <a:off x="2566999" y="4184333"/>
            <a:ext cx="1678068" cy="3886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dirty="0">
                <a:latin typeface="Arial" panose="020B0604020202020204" pitchFamily="34" charset="0"/>
                <a:cs typeface="Arial" panose="020B0604020202020204" pitchFamily="34" charset="0"/>
              </a:rPr>
              <a:t>are integers</a:t>
            </a:r>
          </a:p>
        </p:txBody>
      </p:sp>
    </p:spTree>
    <p:extLst>
      <p:ext uri="{BB962C8B-B14F-4D97-AF65-F5344CB8AC3E}">
        <p14:creationId xmlns:p14="http://schemas.microsoft.com/office/powerpoint/2010/main" val="3780431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28</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Linear Programming</a:t>
            </a:r>
          </a:p>
          <a:p>
            <a:endParaRPr lang="en-US"/>
          </a:p>
        </p:txBody>
      </p:sp>
      <p:sp>
        <p:nvSpPr>
          <p:cNvPr id="17" name="Zástupný text 4">
            <a:extLst>
              <a:ext uri="{FF2B5EF4-FFF2-40B4-BE49-F238E27FC236}">
                <a16:creationId xmlns:a16="http://schemas.microsoft.com/office/drawing/2014/main" id="{14166BB4-0380-4AE9-B099-351CDDFE00D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Optimal solution</a:t>
            </a:r>
          </a:p>
          <a:p>
            <a:pPr lvl="1">
              <a:lnSpc>
                <a:spcPct val="110000"/>
              </a:lnSpc>
            </a:pPr>
            <a:r>
              <a:rPr lang="en-US" dirty="0"/>
              <a:t>Decision variables</a:t>
            </a:r>
          </a:p>
          <a:p>
            <a:pPr lvl="1">
              <a:lnSpc>
                <a:spcPct val="110000"/>
              </a:lnSpc>
            </a:pPr>
            <a:endParaRPr lang="en-US" dirty="0"/>
          </a:p>
          <a:p>
            <a:pPr lvl="1">
              <a:lnSpc>
                <a:spcPct val="110000"/>
              </a:lnSpc>
            </a:pPr>
            <a:endParaRPr lang="en-US" dirty="0"/>
          </a:p>
          <a:p>
            <a:pPr lvl="1">
              <a:lnSpc>
                <a:spcPct val="110000"/>
              </a:lnSpc>
            </a:pPr>
            <a:endParaRPr lang="cs-CZ" dirty="0"/>
          </a:p>
          <a:p>
            <a:pPr marL="381000" lvl="1" indent="0">
              <a:lnSpc>
                <a:spcPct val="110000"/>
              </a:lnSpc>
              <a:buNone/>
            </a:pPr>
            <a:endParaRPr lang="en-US" dirty="0"/>
          </a:p>
          <a:p>
            <a:pPr lvl="1">
              <a:lnSpc>
                <a:spcPct val="110000"/>
              </a:lnSpc>
            </a:pPr>
            <a:endParaRPr lang="cs-CZ" dirty="0"/>
          </a:p>
          <a:p>
            <a:pPr lvl="1">
              <a:lnSpc>
                <a:spcPct val="110000"/>
              </a:lnSpc>
            </a:pPr>
            <a:r>
              <a:rPr lang="en-US" dirty="0"/>
              <a:t>Objective value</a:t>
            </a:r>
          </a:p>
          <a:p>
            <a:pPr lvl="1">
              <a:lnSpc>
                <a:spcPct val="110000"/>
              </a:lnSpc>
            </a:pPr>
            <a:endParaRPr lang="en-US" dirty="0"/>
          </a:p>
          <a:p>
            <a:pPr lvl="1">
              <a:lnSpc>
                <a:spcPct val="110000"/>
              </a:lnSpc>
            </a:pPr>
            <a:r>
              <a:rPr lang="en-US" dirty="0"/>
              <a:t>Slack/surplus variables</a:t>
            </a:r>
          </a:p>
          <a:p>
            <a:pPr marL="285750" lvl="0" indent="-285750">
              <a:lnSpc>
                <a:spcPct val="110000"/>
              </a:lnSpc>
              <a:buFont typeface="Wingdings" panose="05000000000000000000" pitchFamily="2" charset="2"/>
              <a:buChar char="§"/>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Cutting Stock Problem</a:t>
            </a:r>
          </a:p>
        </p:txBody>
      </p:sp>
      <p:sp>
        <p:nvSpPr>
          <p:cNvPr id="10" name="Obdélník 9">
            <a:extLst>
              <a:ext uri="{FF2B5EF4-FFF2-40B4-BE49-F238E27FC236}">
                <a16:creationId xmlns:a16="http://schemas.microsoft.com/office/drawing/2014/main" id="{9CC85013-9A63-412B-87EE-AA66AA070ABF}"/>
              </a:ext>
            </a:extLst>
          </p:cNvPr>
          <p:cNvSpPr/>
          <p:nvPr/>
        </p:nvSpPr>
        <p:spPr>
          <a:xfrm>
            <a:off x="1357830" y="2281534"/>
            <a:ext cx="4325223" cy="400110"/>
          </a:xfrm>
          <a:prstGeom prst="rect">
            <a:avLst/>
          </a:prstGeom>
        </p:spPr>
        <p:txBody>
          <a:bodyPr wrap="none">
            <a:spAutoFit/>
          </a:bodyPr>
          <a:lstStyle/>
          <a:p>
            <a:r>
              <a:rPr lang="en-US" sz="2000" i="1" dirty="0">
                <a:latin typeface="Times New Roman" panose="02020603050405020304" pitchFamily="18" charset="0"/>
                <a:ea typeface="Times New Roman" panose="02020603050405020304" pitchFamily="18" charset="0"/>
              </a:rPr>
              <a:t>x</a:t>
            </a:r>
            <a:r>
              <a:rPr lang="en-US" sz="2000" baseline="-25000" dirty="0">
                <a:latin typeface="Times New Roman" panose="02020603050405020304" pitchFamily="18" charset="0"/>
                <a:ea typeface="Times New Roman" panose="02020603050405020304" pitchFamily="18" charset="0"/>
              </a:rPr>
              <a:t>1   </a:t>
            </a:r>
            <a:r>
              <a:rPr lang="cs-CZ" sz="200" baseline="-25000" dirty="0">
                <a:latin typeface="Times New Roman" panose="02020603050405020304" pitchFamily="18" charset="0"/>
                <a:ea typeface="Times New Roman" panose="02020603050405020304" pitchFamily="18" charset="0"/>
              </a:rPr>
              <a:t>  </a:t>
            </a:r>
            <a:r>
              <a:rPr lang="en-US" sz="2000" baseline="-25000"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a:t>
            </a:r>
            <a:r>
              <a:rPr lang="en-US" sz="2000" i="1" dirty="0">
                <a:latin typeface="Times New Roman" panose="02020603050405020304" pitchFamily="18" charset="0"/>
                <a:ea typeface="Times New Roman" panose="02020603050405020304" pitchFamily="18" charset="0"/>
              </a:rPr>
              <a:t>  x</a:t>
            </a:r>
            <a:r>
              <a:rPr lang="en-US" sz="2000" baseline="-25000" dirty="0">
                <a:latin typeface="Times New Roman" panose="02020603050405020304" pitchFamily="18" charset="0"/>
                <a:ea typeface="Times New Roman" panose="02020603050405020304" pitchFamily="18" charset="0"/>
              </a:rPr>
              <a:t>3  </a:t>
            </a:r>
            <a:r>
              <a:rPr lang="en-US" sz="2000" dirty="0">
                <a:latin typeface="Times New Roman" panose="02020603050405020304" pitchFamily="18" charset="0"/>
                <a:ea typeface="Times New Roman" panose="02020603050405020304" pitchFamily="18" charset="0"/>
              </a:rPr>
              <a:t>=</a:t>
            </a:r>
            <a:r>
              <a:rPr lang="en-US" sz="2000" i="1" dirty="0">
                <a:latin typeface="Times New Roman" panose="02020603050405020304" pitchFamily="18" charset="0"/>
                <a:ea typeface="Times New Roman" panose="02020603050405020304" pitchFamily="18" charset="0"/>
              </a:rPr>
              <a:t>  x</a:t>
            </a:r>
            <a:r>
              <a:rPr lang="en-US" sz="2000" baseline="-25000" dirty="0">
                <a:latin typeface="Times New Roman" panose="02020603050405020304" pitchFamily="18" charset="0"/>
                <a:ea typeface="Times New Roman" panose="02020603050405020304" pitchFamily="18" charset="0"/>
              </a:rPr>
              <a:t>4 </a:t>
            </a:r>
            <a:r>
              <a:rPr lang="en-US" sz="2000" dirty="0">
                <a:latin typeface="Times New Roman" panose="02020603050405020304" pitchFamily="18" charset="0"/>
                <a:ea typeface="Times New Roman" panose="02020603050405020304" pitchFamily="18" charset="0"/>
              </a:rPr>
              <a:t>=  </a:t>
            </a:r>
            <a:r>
              <a:rPr lang="en-US" sz="2000" i="1" dirty="0">
                <a:latin typeface="Times New Roman" panose="02020603050405020304" pitchFamily="18" charset="0"/>
                <a:ea typeface="Times New Roman" panose="02020603050405020304" pitchFamily="18" charset="0"/>
              </a:rPr>
              <a:t>x</a:t>
            </a:r>
            <a:r>
              <a:rPr lang="en-US" sz="2000" baseline="-25000" dirty="0">
                <a:latin typeface="Times New Roman" panose="02020603050405020304" pitchFamily="18" charset="0"/>
                <a:ea typeface="Times New Roman" panose="02020603050405020304" pitchFamily="18" charset="0"/>
              </a:rPr>
              <a:t>6  </a:t>
            </a:r>
            <a:r>
              <a:rPr lang="en-US" sz="2000" dirty="0">
                <a:latin typeface="Times New Roman" panose="02020603050405020304" pitchFamily="18" charset="0"/>
                <a:ea typeface="Times New Roman" panose="02020603050405020304" pitchFamily="18" charset="0"/>
              </a:rPr>
              <a:t>=</a:t>
            </a:r>
            <a:r>
              <a:rPr lang="en-US" sz="2000" i="1" dirty="0">
                <a:latin typeface="Times New Roman" panose="02020603050405020304" pitchFamily="18" charset="0"/>
                <a:ea typeface="Times New Roman" panose="02020603050405020304" pitchFamily="18" charset="0"/>
              </a:rPr>
              <a:t>  x</a:t>
            </a:r>
            <a:r>
              <a:rPr lang="en-US" sz="2000" baseline="-25000" dirty="0">
                <a:latin typeface="Times New Roman" panose="02020603050405020304" pitchFamily="18" charset="0"/>
                <a:ea typeface="Times New Roman" panose="02020603050405020304" pitchFamily="18" charset="0"/>
              </a:rPr>
              <a:t>7  </a:t>
            </a:r>
            <a:r>
              <a:rPr lang="en-US" sz="2000" dirty="0">
                <a:latin typeface="Times New Roman" panose="02020603050405020304" pitchFamily="18" charset="0"/>
                <a:ea typeface="Times New Roman" panose="02020603050405020304" pitchFamily="18" charset="0"/>
              </a:rPr>
              <a:t>=</a:t>
            </a:r>
            <a:r>
              <a:rPr lang="en-US" sz="2000" i="1" dirty="0">
                <a:latin typeface="Times New Roman" panose="02020603050405020304" pitchFamily="18" charset="0"/>
                <a:ea typeface="Times New Roman" panose="02020603050405020304" pitchFamily="18" charset="0"/>
              </a:rPr>
              <a:t>  x</a:t>
            </a:r>
            <a:r>
              <a:rPr lang="en-US" sz="2000" baseline="-25000" dirty="0">
                <a:latin typeface="Times New Roman" panose="02020603050405020304" pitchFamily="18" charset="0"/>
                <a:ea typeface="Times New Roman" panose="02020603050405020304" pitchFamily="18" charset="0"/>
              </a:rPr>
              <a:t>8  </a:t>
            </a:r>
            <a:r>
              <a:rPr lang="en-US" sz="2000" dirty="0">
                <a:latin typeface="Times New Roman" panose="02020603050405020304" pitchFamily="18" charset="0"/>
                <a:ea typeface="Times New Roman" panose="02020603050405020304" pitchFamily="18" charset="0"/>
              </a:rPr>
              <a:t>=</a:t>
            </a:r>
            <a:r>
              <a:rPr lang="en-US" sz="2000" i="1" dirty="0">
                <a:latin typeface="Times New Roman" panose="02020603050405020304" pitchFamily="18" charset="0"/>
                <a:ea typeface="Times New Roman" panose="02020603050405020304" pitchFamily="18" charset="0"/>
              </a:rPr>
              <a:t>  x</a:t>
            </a:r>
            <a:r>
              <a:rPr lang="en-US" sz="2000" baseline="-25000" dirty="0">
                <a:latin typeface="Times New Roman" panose="02020603050405020304" pitchFamily="18" charset="0"/>
                <a:ea typeface="Times New Roman" panose="02020603050405020304" pitchFamily="18" charset="0"/>
              </a:rPr>
              <a:t>10  </a:t>
            </a:r>
            <a:r>
              <a:rPr lang="en-US" sz="2000" dirty="0">
                <a:latin typeface="Times New Roman" panose="02020603050405020304" pitchFamily="18" charset="0"/>
                <a:ea typeface="Times New Roman" panose="02020603050405020304" pitchFamily="18" charset="0"/>
              </a:rPr>
              <a:t>= 0</a:t>
            </a:r>
            <a:endParaRPr lang="cs-CZ" sz="2000" dirty="0"/>
          </a:p>
        </p:txBody>
      </p:sp>
      <p:sp>
        <p:nvSpPr>
          <p:cNvPr id="11" name="Obdélník 10">
            <a:extLst>
              <a:ext uri="{FF2B5EF4-FFF2-40B4-BE49-F238E27FC236}">
                <a16:creationId xmlns:a16="http://schemas.microsoft.com/office/drawing/2014/main" id="{991D4DC6-28F2-4AE9-9C2E-1AA6C3CA7637}"/>
              </a:ext>
            </a:extLst>
          </p:cNvPr>
          <p:cNvSpPr/>
          <p:nvPr/>
        </p:nvSpPr>
        <p:spPr>
          <a:xfrm>
            <a:off x="1357830" y="2597728"/>
            <a:ext cx="1332782" cy="1323439"/>
          </a:xfrm>
          <a:prstGeom prst="rect">
            <a:avLst/>
          </a:prstGeom>
        </p:spPr>
        <p:txBody>
          <a:bodyPr wrap="square">
            <a:spAutoFit/>
          </a:bodyPr>
          <a:lstStyle/>
          <a:p>
            <a:pPr>
              <a:spcAft>
                <a:spcPts val="0"/>
              </a:spcAft>
            </a:pPr>
            <a:r>
              <a:rPr lang="en-US" sz="2000" i="1" dirty="0">
                <a:latin typeface="Times New Roman" panose="02020603050405020304" pitchFamily="18" charset="0"/>
                <a:ea typeface="Times New Roman" panose="02020603050405020304" pitchFamily="18" charset="0"/>
              </a:rPr>
              <a:t>x</a:t>
            </a:r>
            <a:r>
              <a:rPr lang="en-US" sz="2000" baseline="-25000" dirty="0">
                <a:latin typeface="Times New Roman" panose="02020603050405020304" pitchFamily="18" charset="0"/>
                <a:ea typeface="Times New Roman" panose="02020603050405020304" pitchFamily="18" charset="0"/>
              </a:rPr>
              <a:t>2</a:t>
            </a:r>
            <a:r>
              <a:rPr lang="en-US" sz="2000" dirty="0">
                <a:latin typeface="Times New Roman" panose="02020603050405020304" pitchFamily="18" charset="0"/>
                <a:ea typeface="Times New Roman" panose="02020603050405020304" pitchFamily="18" charset="0"/>
              </a:rPr>
              <a:t>   = 65</a:t>
            </a:r>
            <a:endParaRPr lang="cs-CZ" sz="2000" dirty="0">
              <a:latin typeface="Times New Roman" panose="02020603050405020304" pitchFamily="18" charset="0"/>
              <a:ea typeface="Times New Roman" panose="02020603050405020304" pitchFamily="18" charset="0"/>
            </a:endParaRPr>
          </a:p>
          <a:p>
            <a:pPr>
              <a:spcAft>
                <a:spcPts val="0"/>
              </a:spcAft>
            </a:pPr>
            <a:r>
              <a:rPr lang="en-US" sz="2000" i="1" dirty="0">
                <a:latin typeface="Times New Roman" panose="02020603050405020304" pitchFamily="18" charset="0"/>
                <a:ea typeface="Times New Roman" panose="02020603050405020304" pitchFamily="18" charset="0"/>
              </a:rPr>
              <a:t>x</a:t>
            </a:r>
            <a:r>
              <a:rPr lang="en-US" sz="2000" baseline="-25000" dirty="0">
                <a:latin typeface="Times New Roman" panose="02020603050405020304" pitchFamily="18" charset="0"/>
                <a:ea typeface="Times New Roman" panose="02020603050405020304" pitchFamily="18" charset="0"/>
              </a:rPr>
              <a:t>5</a:t>
            </a:r>
            <a:r>
              <a:rPr lang="en-US" sz="2000" dirty="0">
                <a:latin typeface="Times New Roman" panose="02020603050405020304" pitchFamily="18" charset="0"/>
                <a:ea typeface="Times New Roman" panose="02020603050405020304" pitchFamily="18" charset="0"/>
              </a:rPr>
              <a:t>   = 48</a:t>
            </a:r>
            <a:endParaRPr lang="cs-CZ" sz="2000" dirty="0">
              <a:latin typeface="Times New Roman" panose="02020603050405020304" pitchFamily="18" charset="0"/>
              <a:ea typeface="Times New Roman" panose="02020603050405020304" pitchFamily="18" charset="0"/>
            </a:endParaRPr>
          </a:p>
          <a:p>
            <a:pPr>
              <a:spcAft>
                <a:spcPts val="0"/>
              </a:spcAft>
            </a:pPr>
            <a:r>
              <a:rPr lang="en-US" sz="2000" i="1" dirty="0">
                <a:latin typeface="Times New Roman" panose="02020603050405020304" pitchFamily="18" charset="0"/>
                <a:ea typeface="Times New Roman" panose="02020603050405020304" pitchFamily="18" charset="0"/>
              </a:rPr>
              <a:t>x</a:t>
            </a:r>
            <a:r>
              <a:rPr lang="en-US" sz="2000" baseline="-25000" dirty="0">
                <a:latin typeface="Times New Roman" panose="02020603050405020304" pitchFamily="18" charset="0"/>
                <a:ea typeface="Times New Roman" panose="02020603050405020304" pitchFamily="18" charset="0"/>
              </a:rPr>
              <a:t>9</a:t>
            </a:r>
            <a:r>
              <a:rPr lang="en-US" sz="2000" dirty="0">
                <a:latin typeface="Times New Roman" panose="02020603050405020304" pitchFamily="18" charset="0"/>
                <a:ea typeface="Times New Roman" panose="02020603050405020304" pitchFamily="18" charset="0"/>
              </a:rPr>
              <a:t>   = 10</a:t>
            </a:r>
            <a:r>
              <a:rPr lang="cs-CZ" sz="2000" dirty="0">
                <a:latin typeface="Times New Roman" panose="02020603050405020304" pitchFamily="18" charset="0"/>
                <a:ea typeface="Times New Roman" panose="02020603050405020304" pitchFamily="18" charset="0"/>
              </a:rPr>
              <a:t>2</a:t>
            </a:r>
          </a:p>
          <a:p>
            <a:pPr>
              <a:spcAft>
                <a:spcPts val="0"/>
              </a:spcAft>
            </a:pPr>
            <a:r>
              <a:rPr lang="de-DE" sz="2000" i="1" dirty="0">
                <a:latin typeface="Times New Roman" panose="02020603050405020304" pitchFamily="18" charset="0"/>
                <a:ea typeface="Times New Roman" panose="02020603050405020304" pitchFamily="18" charset="0"/>
              </a:rPr>
              <a:t>x</a:t>
            </a:r>
            <a:r>
              <a:rPr lang="de-DE" sz="2000" baseline="-25000" dirty="0">
                <a:latin typeface="Times New Roman" panose="02020603050405020304" pitchFamily="18" charset="0"/>
                <a:ea typeface="Times New Roman" panose="02020603050405020304" pitchFamily="18" charset="0"/>
              </a:rPr>
              <a:t>11 </a:t>
            </a:r>
            <a:r>
              <a:rPr lang="de-DE" sz="2000" dirty="0">
                <a:latin typeface="Times New Roman" panose="02020603050405020304" pitchFamily="18" charset="0"/>
                <a:ea typeface="Times New Roman" panose="02020603050405020304" pitchFamily="18" charset="0"/>
              </a:rPr>
              <a:t> = 160</a:t>
            </a:r>
            <a:endParaRPr lang="cs-CZ" sz="20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ovéPole 11">
                <a:extLst>
                  <a:ext uri="{FF2B5EF4-FFF2-40B4-BE49-F238E27FC236}">
                    <a16:creationId xmlns:a16="http://schemas.microsoft.com/office/drawing/2014/main" id="{5E552C55-18F3-486C-93D8-ED9C3549C8C1}"/>
                  </a:ext>
                </a:extLst>
              </p:cNvPr>
              <p:cNvSpPr txBox="1"/>
              <p:nvPr/>
            </p:nvSpPr>
            <p:spPr>
              <a:xfrm>
                <a:off x="1357830" y="4307315"/>
                <a:ext cx="1300164" cy="2923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900" i="1" smtClean="0">
                              <a:latin typeface="Cambria Math" panose="02040503050406030204" pitchFamily="18" charset="0"/>
                            </a:rPr>
                          </m:ctrlPr>
                        </m:sSubPr>
                        <m:e>
                          <m:r>
                            <a:rPr lang="en-US" sz="1900" b="0" i="1" smtClean="0">
                              <a:latin typeface="Cambria Math" panose="02040503050406030204" pitchFamily="18" charset="0"/>
                            </a:rPr>
                            <m:t>𝑧</m:t>
                          </m:r>
                        </m:e>
                        <m:sub>
                          <m:r>
                            <a:rPr lang="en-US" sz="1900" b="0" i="1" smtClean="0">
                              <a:latin typeface="Cambria Math" panose="02040503050406030204" pitchFamily="18" charset="0"/>
                            </a:rPr>
                            <m:t>0</m:t>
                          </m:r>
                        </m:sub>
                      </m:sSub>
                      <m:r>
                        <a:rPr lang="en-US" sz="1900" i="1" smtClean="0">
                          <a:latin typeface="Cambria Math" panose="02040503050406030204" pitchFamily="18" charset="0"/>
                        </a:rPr>
                        <m:t>=</m:t>
                      </m:r>
                      <m:r>
                        <a:rPr lang="cs-CZ" sz="1900" b="0" i="1" smtClean="0">
                          <a:latin typeface="Cambria Math" panose="02040503050406030204" pitchFamily="18" charset="0"/>
                        </a:rPr>
                        <m:t>91200</m:t>
                      </m:r>
                    </m:oMath>
                  </m:oMathPara>
                </a14:m>
                <a:endParaRPr lang="en-US" sz="1900" dirty="0"/>
              </a:p>
            </p:txBody>
          </p:sp>
        </mc:Choice>
        <mc:Fallback xmlns="">
          <p:sp>
            <p:nvSpPr>
              <p:cNvPr id="12" name="TextovéPole 11">
                <a:extLst>
                  <a:ext uri="{FF2B5EF4-FFF2-40B4-BE49-F238E27FC236}">
                    <a16:creationId xmlns:a16="http://schemas.microsoft.com/office/drawing/2014/main" id="{5E552C55-18F3-486C-93D8-ED9C3549C8C1}"/>
                  </a:ext>
                </a:extLst>
              </p:cNvPr>
              <p:cNvSpPr txBox="1">
                <a:spLocks noRot="1" noChangeAspect="1" noMove="1" noResize="1" noEditPoints="1" noAdjustHandles="1" noChangeArrowheads="1" noChangeShapeType="1" noTextEdit="1"/>
              </p:cNvSpPr>
              <p:nvPr/>
            </p:nvSpPr>
            <p:spPr>
              <a:xfrm>
                <a:off x="1357830" y="4307315"/>
                <a:ext cx="1300164" cy="292388"/>
              </a:xfrm>
              <a:prstGeom prst="rect">
                <a:avLst/>
              </a:prstGeom>
              <a:blipFill>
                <a:blip r:embed="rId2"/>
                <a:stretch>
                  <a:fillRect l="-939" r="-3286"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ovéPole 12">
                <a:extLst>
                  <a:ext uri="{FF2B5EF4-FFF2-40B4-BE49-F238E27FC236}">
                    <a16:creationId xmlns:a16="http://schemas.microsoft.com/office/drawing/2014/main" id="{5C2B4B16-AA8C-43F4-8ABD-2C64214A097B}"/>
                  </a:ext>
                </a:extLst>
              </p:cNvPr>
              <p:cNvSpPr txBox="1"/>
              <p:nvPr/>
            </p:nvSpPr>
            <p:spPr>
              <a:xfrm>
                <a:off x="1357830" y="5038285"/>
                <a:ext cx="1016625" cy="1169551"/>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cs-CZ" sz="1900" i="1" smtClean="0">
                              <a:latin typeface="Cambria Math" panose="02040503050406030204" pitchFamily="18" charset="0"/>
                            </a:rPr>
                          </m:ctrlPr>
                        </m:sSubPr>
                        <m:e>
                          <m:r>
                            <a:rPr lang="cs-CZ" sz="1900" b="0" i="1" smtClean="0">
                              <a:latin typeface="Cambria Math" panose="02040503050406030204" pitchFamily="18" charset="0"/>
                            </a:rPr>
                            <m:t>𝑦</m:t>
                          </m:r>
                        </m:e>
                        <m:sub>
                          <m:r>
                            <a:rPr lang="cs-CZ" sz="1900" b="0" i="1" smtClean="0">
                              <a:latin typeface="Cambria Math" panose="02040503050406030204" pitchFamily="18" charset="0"/>
                            </a:rPr>
                            <m:t>1</m:t>
                          </m:r>
                        </m:sub>
                      </m:sSub>
                      <m:r>
                        <a:rPr lang="cs-CZ" sz="1900" b="0" i="1" smtClean="0">
                          <a:latin typeface="Cambria Math" panose="02040503050406030204" pitchFamily="18" charset="0"/>
                        </a:rPr>
                        <m:t>=435</m:t>
                      </m:r>
                    </m:oMath>
                  </m:oMathPara>
                </a14:m>
                <a:endParaRPr lang="cs-CZ" sz="1900" b="0" dirty="0"/>
              </a:p>
              <a:p>
                <a:pPr/>
                <a14:m>
                  <m:oMathPara xmlns:m="http://schemas.openxmlformats.org/officeDocument/2006/math">
                    <m:oMathParaPr>
                      <m:jc m:val="left"/>
                    </m:oMathParaPr>
                    <m:oMath xmlns:m="http://schemas.openxmlformats.org/officeDocument/2006/math">
                      <m:sSub>
                        <m:sSubPr>
                          <m:ctrlPr>
                            <a:rPr lang="cs-CZ" sz="1900" i="1">
                              <a:latin typeface="Cambria Math" panose="02040503050406030204" pitchFamily="18" charset="0"/>
                            </a:rPr>
                          </m:ctrlPr>
                        </m:sSubPr>
                        <m:e>
                          <m:r>
                            <a:rPr lang="cs-CZ" sz="1900" b="0" i="1" smtClean="0">
                              <a:latin typeface="Cambria Math" panose="02040503050406030204" pitchFamily="18" charset="0"/>
                            </a:rPr>
                            <m:t>𝑦</m:t>
                          </m:r>
                        </m:e>
                        <m:sub>
                          <m:r>
                            <a:rPr lang="cs-CZ" sz="1900" b="0" i="1" smtClean="0">
                              <a:latin typeface="Cambria Math" panose="02040503050406030204" pitchFamily="18" charset="0"/>
                            </a:rPr>
                            <m:t>2</m:t>
                          </m:r>
                        </m:sub>
                      </m:sSub>
                      <m:r>
                        <a:rPr lang="cs-CZ" sz="1900" i="1">
                          <a:latin typeface="Cambria Math" panose="02040503050406030204" pitchFamily="18" charset="0"/>
                        </a:rPr>
                        <m:t>=</m:t>
                      </m:r>
                      <m:r>
                        <a:rPr lang="cs-CZ" sz="1900" b="0" i="1" smtClean="0">
                          <a:latin typeface="Cambria Math" panose="02040503050406030204" pitchFamily="18" charset="0"/>
                        </a:rPr>
                        <m:t>0</m:t>
                      </m:r>
                    </m:oMath>
                  </m:oMathPara>
                </a14:m>
                <a:endParaRPr lang="cs-CZ" sz="1900" dirty="0"/>
              </a:p>
              <a:p>
                <a:pPr/>
                <a14:m>
                  <m:oMathPara xmlns:m="http://schemas.openxmlformats.org/officeDocument/2006/math">
                    <m:oMathParaPr>
                      <m:jc m:val="left"/>
                    </m:oMathParaPr>
                    <m:oMath xmlns:m="http://schemas.openxmlformats.org/officeDocument/2006/math">
                      <m:sSub>
                        <m:sSubPr>
                          <m:ctrlPr>
                            <a:rPr lang="cs-CZ" sz="1900" i="1">
                              <a:latin typeface="Cambria Math" panose="02040503050406030204" pitchFamily="18" charset="0"/>
                            </a:rPr>
                          </m:ctrlPr>
                        </m:sSubPr>
                        <m:e>
                          <m:r>
                            <a:rPr lang="cs-CZ" sz="1900" b="0" i="1" smtClean="0">
                              <a:latin typeface="Cambria Math" panose="02040503050406030204" pitchFamily="18" charset="0"/>
                            </a:rPr>
                            <m:t>𝑦</m:t>
                          </m:r>
                        </m:e>
                        <m:sub>
                          <m:r>
                            <a:rPr lang="cs-CZ" sz="1900" b="0" i="1" smtClean="0">
                              <a:latin typeface="Cambria Math" panose="02040503050406030204" pitchFamily="18" charset="0"/>
                            </a:rPr>
                            <m:t>3</m:t>
                          </m:r>
                        </m:sub>
                      </m:sSub>
                      <m:r>
                        <a:rPr lang="cs-CZ" sz="1900" i="1">
                          <a:latin typeface="Cambria Math" panose="02040503050406030204" pitchFamily="18" charset="0"/>
                        </a:rPr>
                        <m:t>=</m:t>
                      </m:r>
                      <m:r>
                        <a:rPr lang="cs-CZ" sz="1900" b="0" i="1" smtClean="0">
                          <a:latin typeface="Cambria Math" panose="02040503050406030204" pitchFamily="18" charset="0"/>
                        </a:rPr>
                        <m:t>440</m:t>
                      </m:r>
                    </m:oMath>
                  </m:oMathPara>
                </a14:m>
                <a:endParaRPr lang="cs-CZ" sz="1900" b="0" i="1" dirty="0">
                  <a:latin typeface="Cambria Math" panose="02040503050406030204" pitchFamily="18" charset="0"/>
                </a:endParaRPr>
              </a:p>
              <a:p>
                <a:endParaRPr lang="cs-CZ" sz="1900" dirty="0"/>
              </a:p>
            </p:txBody>
          </p:sp>
        </mc:Choice>
        <mc:Fallback xmlns="">
          <p:sp>
            <p:nvSpPr>
              <p:cNvPr id="13" name="TextovéPole 12">
                <a:extLst>
                  <a:ext uri="{FF2B5EF4-FFF2-40B4-BE49-F238E27FC236}">
                    <a16:creationId xmlns:a16="http://schemas.microsoft.com/office/drawing/2014/main" id="{5C2B4B16-AA8C-43F4-8ABD-2C64214A097B}"/>
                  </a:ext>
                </a:extLst>
              </p:cNvPr>
              <p:cNvSpPr txBox="1">
                <a:spLocks noRot="1" noChangeAspect="1" noMove="1" noResize="1" noEditPoints="1" noAdjustHandles="1" noChangeArrowheads="1" noChangeShapeType="1" noTextEdit="1"/>
              </p:cNvSpPr>
              <p:nvPr/>
            </p:nvSpPr>
            <p:spPr>
              <a:xfrm>
                <a:off x="1357830" y="5038285"/>
                <a:ext cx="1016625" cy="1169551"/>
              </a:xfrm>
              <a:prstGeom prst="rect">
                <a:avLst/>
              </a:prstGeom>
              <a:blipFill>
                <a:blip r:embed="rId3"/>
                <a:stretch>
                  <a:fillRect l="-8383" r="-2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ovéPole 13">
                <a:extLst>
                  <a:ext uri="{FF2B5EF4-FFF2-40B4-BE49-F238E27FC236}">
                    <a16:creationId xmlns:a16="http://schemas.microsoft.com/office/drawing/2014/main" id="{FAAB2E4F-4DB0-4783-AC6C-7E833CEE5BC0}"/>
                  </a:ext>
                </a:extLst>
              </p:cNvPr>
              <p:cNvSpPr txBox="1"/>
              <p:nvPr/>
            </p:nvSpPr>
            <p:spPr>
              <a:xfrm>
                <a:off x="3071102" y="5016106"/>
                <a:ext cx="748923" cy="877163"/>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cs-CZ" sz="1900" i="1">
                              <a:latin typeface="Cambria Math" panose="02040503050406030204" pitchFamily="18" charset="0"/>
                            </a:rPr>
                          </m:ctrlPr>
                        </m:sSubPr>
                        <m:e>
                          <m:r>
                            <a:rPr lang="cs-CZ" sz="1900" i="1">
                              <a:latin typeface="Cambria Math" panose="02040503050406030204" pitchFamily="18" charset="0"/>
                            </a:rPr>
                            <m:t>𝑦</m:t>
                          </m:r>
                        </m:e>
                        <m:sub>
                          <m:r>
                            <a:rPr lang="cs-CZ" sz="1900" b="0" i="1" smtClean="0">
                              <a:latin typeface="Cambria Math" panose="02040503050406030204" pitchFamily="18" charset="0"/>
                            </a:rPr>
                            <m:t>4</m:t>
                          </m:r>
                        </m:sub>
                      </m:sSub>
                      <m:r>
                        <a:rPr lang="cs-CZ" sz="1900" i="1">
                          <a:latin typeface="Cambria Math" panose="02040503050406030204" pitchFamily="18" charset="0"/>
                        </a:rPr>
                        <m:t>=</m:t>
                      </m:r>
                      <m:r>
                        <a:rPr lang="cs-CZ" sz="1900" b="0" i="1" smtClean="0">
                          <a:latin typeface="Cambria Math" panose="02040503050406030204" pitchFamily="18" charset="0"/>
                        </a:rPr>
                        <m:t>0</m:t>
                      </m:r>
                    </m:oMath>
                  </m:oMathPara>
                </a14:m>
                <a:endParaRPr lang="cs-CZ" sz="1900" dirty="0"/>
              </a:p>
              <a:p>
                <a:pPr/>
                <a14:m>
                  <m:oMathPara xmlns:m="http://schemas.openxmlformats.org/officeDocument/2006/math">
                    <m:oMathParaPr>
                      <m:jc m:val="left"/>
                    </m:oMathParaPr>
                    <m:oMath xmlns:m="http://schemas.openxmlformats.org/officeDocument/2006/math">
                      <m:sSub>
                        <m:sSubPr>
                          <m:ctrlPr>
                            <a:rPr lang="cs-CZ" sz="1900" i="1">
                              <a:latin typeface="Cambria Math" panose="02040503050406030204" pitchFamily="18" charset="0"/>
                            </a:rPr>
                          </m:ctrlPr>
                        </m:sSubPr>
                        <m:e>
                          <m:r>
                            <a:rPr lang="cs-CZ" sz="1900" i="1">
                              <a:latin typeface="Cambria Math" panose="02040503050406030204" pitchFamily="18" charset="0"/>
                            </a:rPr>
                            <m:t>𝑦</m:t>
                          </m:r>
                        </m:e>
                        <m:sub>
                          <m:r>
                            <a:rPr lang="cs-CZ" sz="1900" b="0" i="1" smtClean="0">
                              <a:latin typeface="Cambria Math" panose="02040503050406030204" pitchFamily="18" charset="0"/>
                            </a:rPr>
                            <m:t>5</m:t>
                          </m:r>
                        </m:sub>
                      </m:sSub>
                      <m:r>
                        <a:rPr lang="cs-CZ" sz="1900" i="1">
                          <a:latin typeface="Cambria Math" panose="02040503050406030204" pitchFamily="18" charset="0"/>
                        </a:rPr>
                        <m:t>=</m:t>
                      </m:r>
                      <m:r>
                        <a:rPr lang="cs-CZ" sz="1900" b="0" i="1" smtClean="0">
                          <a:latin typeface="Cambria Math" panose="02040503050406030204" pitchFamily="18" charset="0"/>
                        </a:rPr>
                        <m:t>2</m:t>
                      </m:r>
                    </m:oMath>
                  </m:oMathPara>
                </a14:m>
                <a:endParaRPr lang="cs-CZ" sz="1900" b="0" dirty="0"/>
              </a:p>
              <a:p>
                <a:pPr/>
                <a14:m>
                  <m:oMathPara xmlns:m="http://schemas.openxmlformats.org/officeDocument/2006/math">
                    <m:oMathParaPr>
                      <m:jc m:val="left"/>
                    </m:oMathParaPr>
                    <m:oMath xmlns:m="http://schemas.openxmlformats.org/officeDocument/2006/math">
                      <m:sSub>
                        <m:sSubPr>
                          <m:ctrlPr>
                            <a:rPr lang="cs-CZ" sz="1900" i="1">
                              <a:latin typeface="Cambria Math" panose="02040503050406030204" pitchFamily="18" charset="0"/>
                            </a:rPr>
                          </m:ctrlPr>
                        </m:sSubPr>
                        <m:e>
                          <m:r>
                            <a:rPr lang="cs-CZ" sz="1900" i="1">
                              <a:latin typeface="Cambria Math" panose="02040503050406030204" pitchFamily="18" charset="0"/>
                            </a:rPr>
                            <m:t>𝑦</m:t>
                          </m:r>
                        </m:e>
                        <m:sub>
                          <m:r>
                            <a:rPr lang="cs-CZ" sz="1900" b="0" i="1" smtClean="0">
                              <a:latin typeface="Cambria Math" panose="02040503050406030204" pitchFamily="18" charset="0"/>
                            </a:rPr>
                            <m:t>6</m:t>
                          </m:r>
                        </m:sub>
                      </m:sSub>
                      <m:r>
                        <a:rPr lang="cs-CZ" sz="1900" i="1">
                          <a:latin typeface="Cambria Math" panose="02040503050406030204" pitchFamily="18" charset="0"/>
                        </a:rPr>
                        <m:t>=</m:t>
                      </m:r>
                      <m:r>
                        <a:rPr lang="cs-CZ" sz="1900" i="1" smtClean="0">
                          <a:latin typeface="Cambria Math" panose="02040503050406030204" pitchFamily="18" charset="0"/>
                        </a:rPr>
                        <m:t>0</m:t>
                      </m:r>
                    </m:oMath>
                  </m:oMathPara>
                </a14:m>
                <a:endParaRPr lang="cs-CZ" sz="1900" dirty="0"/>
              </a:p>
            </p:txBody>
          </p:sp>
        </mc:Choice>
        <mc:Fallback xmlns="">
          <p:sp>
            <p:nvSpPr>
              <p:cNvPr id="14" name="TextovéPole 13">
                <a:extLst>
                  <a:ext uri="{FF2B5EF4-FFF2-40B4-BE49-F238E27FC236}">
                    <a16:creationId xmlns:a16="http://schemas.microsoft.com/office/drawing/2014/main" id="{FAAB2E4F-4DB0-4783-AC6C-7E833CEE5BC0}"/>
                  </a:ext>
                </a:extLst>
              </p:cNvPr>
              <p:cNvSpPr txBox="1">
                <a:spLocks noRot="1" noChangeAspect="1" noMove="1" noResize="1" noEditPoints="1" noAdjustHandles="1" noChangeArrowheads="1" noChangeShapeType="1" noTextEdit="1"/>
              </p:cNvSpPr>
              <p:nvPr/>
            </p:nvSpPr>
            <p:spPr>
              <a:xfrm>
                <a:off x="3071102" y="5016106"/>
                <a:ext cx="748923" cy="877163"/>
              </a:xfrm>
              <a:prstGeom prst="rect">
                <a:avLst/>
              </a:prstGeom>
              <a:blipFill>
                <a:blip r:embed="rId4"/>
                <a:stretch>
                  <a:fillRect l="-11382" r="-3252" b="-6944"/>
                </a:stretch>
              </a:blipFill>
            </p:spPr>
            <p:txBody>
              <a:bodyPr/>
              <a:lstStyle/>
              <a:p>
                <a:r>
                  <a:rPr lang="en-US">
                    <a:noFill/>
                  </a:rPr>
                  <a:t> </a:t>
                </a:r>
              </a:p>
            </p:txBody>
          </p:sp>
        </mc:Fallback>
      </mc:AlternateContent>
      <p:sp>
        <p:nvSpPr>
          <p:cNvPr id="15" name="Text Box 1032">
            <a:extLst>
              <a:ext uri="{FF2B5EF4-FFF2-40B4-BE49-F238E27FC236}">
                <a16:creationId xmlns:a16="http://schemas.microsoft.com/office/drawing/2014/main" id="{7182B37F-664F-490F-B2C9-8352240F855C}"/>
              </a:ext>
            </a:extLst>
          </p:cNvPr>
          <p:cNvSpPr txBox="1">
            <a:spLocks noChangeArrowheads="1"/>
          </p:cNvSpPr>
          <p:nvPr/>
        </p:nvSpPr>
        <p:spPr bwMode="auto">
          <a:xfrm>
            <a:off x="6096000" y="2771343"/>
            <a:ext cx="4518991" cy="609655"/>
          </a:xfrm>
          <a:prstGeom prst="rect">
            <a:avLst/>
          </a:prstGeom>
        </p:spPr>
        <p:txBody>
          <a:bodyPr vert="horz" lIns="91440" tIns="45720" rIns="91440" bIns="45720" rtlCol="0">
            <a:noAutofit/>
          </a:bodyPr>
          <a:lstStyle>
            <a:lvl1pPr marL="285750" lvl="0" indent="-285750">
              <a:lnSpc>
                <a:spcPct val="110000"/>
              </a:lnSpc>
              <a:spcBef>
                <a:spcPts val="1000"/>
              </a:spcBef>
              <a:buClr>
                <a:srgbClr val="D9D9D9"/>
              </a:buClr>
              <a:buSzTx/>
              <a:buFont typeface="Wingdings" panose="05000000000000000000" pitchFamily="2" charset="2"/>
              <a:buChar char="§"/>
              <a:defRPr sz="1600" b="1">
                <a:latin typeface="Arial" panose="020B0604020202020204" pitchFamily="34" charset="0"/>
                <a:cs typeface="Arial" panose="020B0604020202020204" pitchFamily="34" charset="0"/>
              </a:defRPr>
            </a:lvl1pPr>
            <a:lvl2pPr marL="609600" indent="-228600">
              <a:lnSpc>
                <a:spcPct val="100000"/>
              </a:lnSpc>
              <a:spcBef>
                <a:spcPts val="500"/>
              </a:spcBef>
              <a:buClr>
                <a:schemeClr val="bg1">
                  <a:lumMod val="75000"/>
                </a:schemeClr>
              </a:buClr>
              <a:buFont typeface="Wingdings" panose="05000000000000000000" pitchFamily="2" charset="2"/>
              <a:buChar char="§"/>
              <a:defRPr sz="1600">
                <a:latin typeface="Arial" panose="020B0604020202020204" pitchFamily="34" charset="0"/>
                <a:cs typeface="Arial" panose="020B0604020202020204" pitchFamily="34" charset="0"/>
              </a:defRPr>
            </a:lvl2pPr>
            <a:lvl3pPr marL="990600" indent="-228600">
              <a:lnSpc>
                <a:spcPct val="100000"/>
              </a:lnSpc>
              <a:spcBef>
                <a:spcPts val="500"/>
              </a:spcBef>
              <a:buClr>
                <a:schemeClr val="bg1">
                  <a:lumMod val="75000"/>
                </a:schemeClr>
              </a:buClr>
              <a:buSzPct val="100000"/>
              <a:buFont typeface="Wingdings" panose="05000000000000000000" pitchFamily="2" charset="2"/>
              <a:buChar char="§"/>
              <a:defRPr sz="1600">
                <a:latin typeface="Arial" panose="020B0604020202020204" pitchFamily="34" charset="0"/>
                <a:cs typeface="Arial" panose="020B0604020202020204" pitchFamily="34" charset="0"/>
              </a:defRPr>
            </a:lvl3pPr>
            <a:lvl4pPr indent="-228600">
              <a:lnSpc>
                <a:spcPct val="100000"/>
              </a:lnSpc>
              <a:spcBef>
                <a:spcPts val="500"/>
              </a:spcBef>
              <a:buClr>
                <a:schemeClr val="bg1">
                  <a:lumMod val="75000"/>
                </a:schemeClr>
              </a:buClr>
              <a:buSzPct val="100000"/>
              <a:buFont typeface="Wingdings" panose="05000000000000000000" pitchFamily="2" charset="2"/>
              <a:buChar char="§"/>
              <a:defRPr sz="1600">
                <a:latin typeface="Arial" panose="020B0604020202020204" pitchFamily="34" charset="0"/>
                <a:cs typeface="Arial" panose="020B0604020202020204" pitchFamily="34" charset="0"/>
              </a:defRPr>
            </a:lvl4pPr>
            <a:lvl5pPr marL="1752600" indent="-228600">
              <a:lnSpc>
                <a:spcPct val="100000"/>
              </a:lnSpc>
              <a:spcBef>
                <a:spcPts val="500"/>
              </a:spcBef>
              <a:buClr>
                <a:schemeClr val="bg1">
                  <a:lumMod val="75000"/>
                </a:schemeClr>
              </a:buClr>
              <a:buFont typeface="Wingdings" panose="05000000000000000000" pitchFamily="2" charset="2"/>
              <a:buChar char="§"/>
              <a:defRPr sz="1600">
                <a:latin typeface="Arial" panose="020B0604020202020204" pitchFamily="34" charset="0"/>
                <a:cs typeface="Arial" panose="020B0604020202020204" pitchFamily="34" charset="0"/>
              </a:defRPr>
            </a:lvl5pPr>
            <a:lvl6pPr marL="2133600" indent="-228600">
              <a:lnSpc>
                <a:spcPct val="100000"/>
              </a:lnSpc>
              <a:spcBef>
                <a:spcPts val="500"/>
              </a:spcBef>
              <a:buClr>
                <a:schemeClr val="bg1">
                  <a:lumMod val="75000"/>
                </a:schemeClr>
              </a:buClr>
              <a:buFont typeface="Wingdings" panose="05000000000000000000" pitchFamily="2" charset="2"/>
              <a:buChar char="§"/>
              <a:defRPr sz="16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0" dirty="0"/>
              <a:t>These values can differ because of </a:t>
            </a:r>
            <a:r>
              <a:rPr lang="en-US" b="0" dirty="0">
                <a:solidFill>
                  <a:srgbClr val="4BA82E"/>
                </a:solidFill>
              </a:rPr>
              <a:t>multiple</a:t>
            </a:r>
            <a:r>
              <a:rPr lang="en-US" b="0" dirty="0"/>
              <a:t> </a:t>
            </a:r>
            <a:r>
              <a:rPr lang="en-US" b="0" dirty="0">
                <a:solidFill>
                  <a:srgbClr val="4BA82E"/>
                </a:solidFill>
              </a:rPr>
              <a:t>optimal</a:t>
            </a:r>
            <a:r>
              <a:rPr lang="en-US" b="0" dirty="0"/>
              <a:t> </a:t>
            </a:r>
            <a:r>
              <a:rPr lang="en-US" b="0" dirty="0">
                <a:solidFill>
                  <a:srgbClr val="4BA82E"/>
                </a:solidFill>
              </a:rPr>
              <a:t>solution</a:t>
            </a:r>
            <a:r>
              <a:rPr lang="en-US" b="0" dirty="0"/>
              <a:t> exists</a:t>
            </a:r>
          </a:p>
        </p:txBody>
      </p:sp>
      <p:sp>
        <p:nvSpPr>
          <p:cNvPr id="3" name="Šipka: doprava 2">
            <a:extLst>
              <a:ext uri="{FF2B5EF4-FFF2-40B4-BE49-F238E27FC236}">
                <a16:creationId xmlns:a16="http://schemas.microsoft.com/office/drawing/2014/main" id="{6B524E37-EE8F-4DB0-BCDA-A8A6CB0C84CA}"/>
              </a:ext>
            </a:extLst>
          </p:cNvPr>
          <p:cNvSpPr/>
          <p:nvPr/>
        </p:nvSpPr>
        <p:spPr>
          <a:xfrm>
            <a:off x="4914817" y="2941484"/>
            <a:ext cx="795130" cy="365125"/>
          </a:xfrm>
          <a:prstGeom prst="rightArrow">
            <a:avLst/>
          </a:prstGeom>
          <a:solidFill>
            <a:srgbClr val="4BA8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7611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EF5E36AB-B543-48AD-85F9-7CD8201DDBF5}"/>
              </a:ext>
            </a:extLst>
          </p:cNvPr>
          <p:cNvGraphicFramePr>
            <a:graphicFrameLocks noChangeAspect="1"/>
          </p:cNvGraphicFramePr>
          <p:nvPr>
            <p:custDataLst>
              <p:tags r:id="rId1"/>
            </p:custDataLst>
            <p:extLst>
              <p:ext uri="{D42A27DB-BD31-4B8C-83A1-F6EECF244321}">
                <p14:modId xmlns:p14="http://schemas.microsoft.com/office/powerpoint/2010/main" val="14877861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29</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Linear Programming</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Definition of the problem</a:t>
            </a:r>
          </a:p>
          <a:p>
            <a:pPr lvl="1">
              <a:lnSpc>
                <a:spcPct val="110000"/>
              </a:lnSpc>
            </a:pPr>
            <a:r>
              <a:rPr lang="en-US" dirty="0">
                <a:solidFill>
                  <a:srgbClr val="4BA82E"/>
                </a:solidFill>
              </a:rPr>
              <a:t>Financial planning problem</a:t>
            </a:r>
            <a:r>
              <a:rPr lang="en-US" dirty="0"/>
              <a:t>.</a:t>
            </a:r>
          </a:p>
          <a:p>
            <a:pPr lvl="1">
              <a:lnSpc>
                <a:spcPct val="110000"/>
              </a:lnSpc>
            </a:pPr>
            <a:r>
              <a:rPr lang="en-US" dirty="0">
                <a:solidFill>
                  <a:srgbClr val="4BA82E"/>
                </a:solidFill>
              </a:rPr>
              <a:t>Allocation</a:t>
            </a:r>
            <a:r>
              <a:rPr lang="en-US" dirty="0"/>
              <a:t> of available amount </a:t>
            </a:r>
            <a:r>
              <a:rPr lang="en-US" dirty="0">
                <a:solidFill>
                  <a:srgbClr val="4BA82E"/>
                </a:solidFill>
              </a:rPr>
              <a:t>of money </a:t>
            </a:r>
            <a:r>
              <a:rPr lang="en-US" dirty="0"/>
              <a:t>in several investment alternatives.</a:t>
            </a:r>
          </a:p>
          <a:p>
            <a:pPr lvl="1">
              <a:lnSpc>
                <a:spcPct val="110000"/>
              </a:lnSpc>
            </a:pPr>
            <a:r>
              <a:rPr lang="en-US" dirty="0"/>
              <a:t>Financial </a:t>
            </a:r>
            <a:r>
              <a:rPr lang="en-US" dirty="0">
                <a:solidFill>
                  <a:srgbClr val="4BA82E"/>
                </a:solidFill>
              </a:rPr>
              <a:t>risk</a:t>
            </a:r>
            <a:r>
              <a:rPr lang="en-US" dirty="0"/>
              <a:t>.</a:t>
            </a:r>
          </a:p>
          <a:p>
            <a:pPr lvl="1">
              <a:lnSpc>
                <a:spcPct val="110000"/>
              </a:lnSpc>
            </a:pPr>
            <a:r>
              <a:rPr lang="en-US" dirty="0"/>
              <a:t>The </a:t>
            </a:r>
            <a:r>
              <a:rPr lang="en-US" dirty="0">
                <a:solidFill>
                  <a:srgbClr val="4BA82E"/>
                </a:solidFill>
              </a:rPr>
              <a:t>goal</a:t>
            </a:r>
            <a:r>
              <a:rPr lang="en-US" dirty="0"/>
              <a:t> is to </a:t>
            </a:r>
            <a:r>
              <a:rPr lang="en-US" dirty="0">
                <a:solidFill>
                  <a:srgbClr val="4BA82E"/>
                </a:solidFill>
              </a:rPr>
              <a:t>gain</a:t>
            </a:r>
            <a:r>
              <a:rPr lang="en-US" dirty="0"/>
              <a:t> a certain amount of money (</a:t>
            </a:r>
            <a:r>
              <a:rPr lang="en-US" dirty="0">
                <a:solidFill>
                  <a:srgbClr val="4BA82E"/>
                </a:solidFill>
              </a:rPr>
              <a:t>return</a:t>
            </a:r>
            <a:r>
              <a:rPr lang="en-US" dirty="0"/>
              <a:t>).</a:t>
            </a:r>
          </a:p>
          <a:p>
            <a:pPr lvl="1">
              <a:lnSpc>
                <a:spcPct val="110000"/>
              </a:lnSpc>
            </a:pPr>
            <a:r>
              <a:rPr lang="en-US" dirty="0"/>
              <a:t>The </a:t>
            </a:r>
            <a:r>
              <a:rPr lang="en-US" dirty="0">
                <a:solidFill>
                  <a:srgbClr val="4BA82E"/>
                </a:solidFill>
              </a:rPr>
              <a:t>objective</a:t>
            </a:r>
            <a:r>
              <a:rPr lang="en-US" dirty="0"/>
              <a:t> is to </a:t>
            </a:r>
            <a:r>
              <a:rPr lang="en-US" dirty="0">
                <a:solidFill>
                  <a:srgbClr val="4BA82E"/>
                </a:solidFill>
              </a:rPr>
              <a:t>maximize the total return </a:t>
            </a:r>
            <a:r>
              <a:rPr lang="en-US" dirty="0"/>
              <a:t>and </a:t>
            </a:r>
            <a:r>
              <a:rPr lang="en-US" dirty="0">
                <a:solidFill>
                  <a:srgbClr val="4BA82E"/>
                </a:solidFill>
              </a:rPr>
              <a:t>minimize the total risk</a:t>
            </a:r>
            <a:r>
              <a:rPr lang="en-US" dirty="0"/>
              <a:t>.</a:t>
            </a:r>
            <a:endParaRPr lang="cs-CZ" dirty="0"/>
          </a:p>
          <a:p>
            <a:pPr marL="285750" lvl="0" indent="-285750">
              <a:lnSpc>
                <a:spcPct val="110000"/>
              </a:lnSpc>
              <a:buFont typeface="Wingdings" panose="05000000000000000000" pitchFamily="2" charset="2"/>
              <a:buChar char="§"/>
            </a:pPr>
            <a:r>
              <a:rPr lang="en-US" b="1" dirty="0"/>
              <a:t>Alternative investments</a:t>
            </a:r>
          </a:p>
          <a:p>
            <a:pPr lvl="1">
              <a:lnSpc>
                <a:spcPct val="110000"/>
              </a:lnSpc>
            </a:pPr>
            <a:r>
              <a:rPr lang="en-US" dirty="0">
                <a:solidFill>
                  <a:srgbClr val="4BA82E"/>
                </a:solidFill>
              </a:rPr>
              <a:t>Shares</a:t>
            </a:r>
            <a:r>
              <a:rPr lang="en-US" dirty="0"/>
              <a:t>, </a:t>
            </a:r>
            <a:r>
              <a:rPr lang="en-US" dirty="0">
                <a:solidFill>
                  <a:srgbClr val="4BA82E"/>
                </a:solidFill>
              </a:rPr>
              <a:t>bonds</a:t>
            </a:r>
            <a:r>
              <a:rPr lang="en-US" dirty="0"/>
              <a:t> etc.</a:t>
            </a:r>
          </a:p>
          <a:p>
            <a:pPr marL="285750" lvl="0" indent="-285750">
              <a:lnSpc>
                <a:spcPct val="110000"/>
              </a:lnSpc>
              <a:buFont typeface="Wingdings" panose="05000000000000000000" pitchFamily="2" charset="2"/>
              <a:buChar char="§"/>
            </a:pPr>
            <a:r>
              <a:rPr lang="en-US" b="1" dirty="0"/>
              <a:t>Decision-makers</a:t>
            </a:r>
          </a:p>
          <a:p>
            <a:pPr lvl="1">
              <a:lnSpc>
                <a:spcPct val="110000"/>
              </a:lnSpc>
            </a:pPr>
            <a:r>
              <a:rPr lang="en-US" dirty="0"/>
              <a:t>Mutual fund, bank, pension fund, insurance company, individual investor.</a:t>
            </a:r>
          </a:p>
          <a:p>
            <a:pPr lvl="1">
              <a:lnSpc>
                <a:spcPct val="110000"/>
              </a:lnSpc>
            </a:pPr>
            <a:endParaRPr lang="cs-CZ"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Portfolio Selection Problem</a:t>
            </a:r>
          </a:p>
        </p:txBody>
      </p:sp>
    </p:spTree>
    <p:extLst>
      <p:ext uri="{BB962C8B-B14F-4D97-AF65-F5344CB8AC3E}">
        <p14:creationId xmlns:p14="http://schemas.microsoft.com/office/powerpoint/2010/main" val="2074434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3</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Contents</a:t>
            </a:r>
          </a:p>
          <a:p>
            <a:endParaRPr lang="en-US" dirty="0"/>
          </a:p>
        </p:txBody>
      </p:sp>
      <p:sp>
        <p:nvSpPr>
          <p:cNvPr id="11" name="Zástupný text 4">
            <a:extLst>
              <a:ext uri="{FF2B5EF4-FFF2-40B4-BE49-F238E27FC236}">
                <a16:creationId xmlns:a16="http://schemas.microsoft.com/office/drawing/2014/main" id="{59524863-ACBD-43EA-8371-1812E13FBE0C}"/>
              </a:ext>
            </a:extLst>
          </p:cNvPr>
          <p:cNvSpPr>
            <a:spLocks noGrp="1"/>
          </p:cNvSpPr>
          <p:nvPr>
            <p:ph type="body" sz="half" idx="22"/>
          </p:nvPr>
        </p:nvSpPr>
        <p:spPr>
          <a:xfrm>
            <a:off x="438468" y="1246327"/>
            <a:ext cx="11491261" cy="3773488"/>
          </a:xfrm>
        </p:spPr>
        <p:txBody>
          <a:bodyPr numCol="2">
            <a:noAutofit/>
          </a:bodyPr>
          <a:lstStyle/>
          <a:p>
            <a:pPr marL="285750" lvl="0" indent="-285750">
              <a:lnSpc>
                <a:spcPct val="110000"/>
              </a:lnSpc>
              <a:buFont typeface="Wingdings" panose="05000000000000000000" pitchFamily="2" charset="2"/>
              <a:buChar char="§"/>
            </a:pPr>
            <a:r>
              <a:rPr lang="en-US" sz="1300" b="1" dirty="0">
                <a:solidFill>
                  <a:srgbClr val="4BA82E"/>
                </a:solidFill>
              </a:rPr>
              <a:t>Introduction to Operational Research</a:t>
            </a:r>
          </a:p>
          <a:p>
            <a:pPr lvl="1">
              <a:lnSpc>
                <a:spcPct val="110000"/>
              </a:lnSpc>
            </a:pPr>
            <a:r>
              <a:rPr lang="en-US" sz="1300" dirty="0"/>
              <a:t>Definition and history</a:t>
            </a:r>
          </a:p>
          <a:p>
            <a:pPr lvl="1">
              <a:lnSpc>
                <a:spcPct val="110000"/>
              </a:lnSpc>
            </a:pPr>
            <a:r>
              <a:rPr lang="en-US" sz="1300" dirty="0"/>
              <a:t>Decision</a:t>
            </a:r>
            <a:r>
              <a:rPr lang="cs-CZ" sz="1300" dirty="0"/>
              <a:t>-</a:t>
            </a:r>
            <a:r>
              <a:rPr lang="en-US" sz="1300" dirty="0"/>
              <a:t>Making</a:t>
            </a:r>
          </a:p>
          <a:p>
            <a:pPr lvl="1">
              <a:lnSpc>
                <a:spcPct val="110000"/>
              </a:lnSpc>
            </a:pPr>
            <a:r>
              <a:rPr lang="en-US" sz="1300" dirty="0"/>
              <a:t>Modeling Process</a:t>
            </a:r>
          </a:p>
          <a:p>
            <a:pPr lvl="1">
              <a:lnSpc>
                <a:spcPct val="110000"/>
              </a:lnSpc>
            </a:pPr>
            <a:r>
              <a:rPr lang="en-US" sz="1300" dirty="0"/>
              <a:t>Models	</a:t>
            </a:r>
          </a:p>
          <a:p>
            <a:pPr marL="285750" indent="-285750">
              <a:lnSpc>
                <a:spcPct val="110000"/>
              </a:lnSpc>
              <a:buFont typeface="Wingdings" panose="05000000000000000000" pitchFamily="2" charset="2"/>
              <a:buChar char="§"/>
            </a:pPr>
            <a:r>
              <a:rPr lang="en-US" sz="1300" b="1" dirty="0">
                <a:solidFill>
                  <a:srgbClr val="4BA82E"/>
                </a:solidFill>
              </a:rPr>
              <a:t>Linear Programing</a:t>
            </a:r>
          </a:p>
          <a:p>
            <a:pPr lvl="1">
              <a:lnSpc>
                <a:spcPct val="110000"/>
              </a:lnSpc>
            </a:pPr>
            <a:r>
              <a:rPr lang="en-US" sz="1300" dirty="0"/>
              <a:t>Introduction </a:t>
            </a:r>
          </a:p>
          <a:p>
            <a:pPr lvl="1">
              <a:lnSpc>
                <a:spcPct val="110000"/>
              </a:lnSpc>
            </a:pPr>
            <a:r>
              <a:rPr lang="en-US" sz="1300" dirty="0"/>
              <a:t>Production Planning Problem</a:t>
            </a:r>
          </a:p>
          <a:p>
            <a:pPr lvl="1">
              <a:lnSpc>
                <a:spcPct val="110000"/>
              </a:lnSpc>
            </a:pPr>
            <a:r>
              <a:rPr lang="en-US" sz="1300" dirty="0"/>
              <a:t>Blending Problem</a:t>
            </a:r>
          </a:p>
          <a:p>
            <a:pPr lvl="1">
              <a:lnSpc>
                <a:spcPct val="110000"/>
              </a:lnSpc>
            </a:pPr>
            <a:r>
              <a:rPr lang="en-US" sz="1300" dirty="0"/>
              <a:t>Cutting Stock Problem</a:t>
            </a:r>
          </a:p>
          <a:p>
            <a:pPr lvl="1">
              <a:lnSpc>
                <a:spcPct val="110000"/>
              </a:lnSpc>
            </a:pPr>
            <a:r>
              <a:rPr lang="en-US" sz="1300" dirty="0"/>
              <a:t>Portfolio Selection Problem</a:t>
            </a:r>
          </a:p>
          <a:p>
            <a:pPr lvl="1">
              <a:lnSpc>
                <a:spcPct val="110000"/>
              </a:lnSpc>
            </a:pPr>
            <a:r>
              <a:rPr lang="en-US" sz="1300" dirty="0"/>
              <a:t>Transportation Problem</a:t>
            </a:r>
          </a:p>
          <a:p>
            <a:pPr lvl="1">
              <a:lnSpc>
                <a:spcPct val="110000"/>
              </a:lnSpc>
            </a:pPr>
            <a:r>
              <a:rPr lang="cs-CZ" sz="1300" dirty="0" err="1"/>
              <a:t>Container</a:t>
            </a:r>
            <a:r>
              <a:rPr lang="cs-CZ" sz="1300" dirty="0"/>
              <a:t> </a:t>
            </a:r>
            <a:r>
              <a:rPr lang="cs-CZ" sz="1300" dirty="0" err="1"/>
              <a:t>Transportation</a:t>
            </a:r>
            <a:r>
              <a:rPr lang="cs-CZ" sz="1300" dirty="0"/>
              <a:t> </a:t>
            </a:r>
            <a:r>
              <a:rPr lang="cs-CZ" sz="1300" dirty="0" err="1"/>
              <a:t>Problem</a:t>
            </a:r>
            <a:endParaRPr lang="cs-CZ" sz="1300" dirty="0"/>
          </a:p>
          <a:p>
            <a:pPr lvl="1">
              <a:lnSpc>
                <a:spcPct val="110000"/>
              </a:lnSpc>
            </a:pPr>
            <a:r>
              <a:rPr lang="en-US" sz="1300" dirty="0"/>
              <a:t>Assignment Problem</a:t>
            </a:r>
            <a:endParaRPr lang="cs-CZ" sz="1300" dirty="0"/>
          </a:p>
          <a:p>
            <a:pPr lvl="1">
              <a:lnSpc>
                <a:spcPct val="110000"/>
              </a:lnSpc>
            </a:pPr>
            <a:r>
              <a:rPr lang="cs-CZ" sz="1300" dirty="0" err="1"/>
              <a:t>Covering</a:t>
            </a:r>
            <a:r>
              <a:rPr lang="cs-CZ" sz="1300" dirty="0"/>
              <a:t> </a:t>
            </a:r>
            <a:r>
              <a:rPr lang="cs-CZ" sz="1300" dirty="0" err="1"/>
              <a:t>Problem</a:t>
            </a:r>
            <a:endParaRPr lang="en-US" sz="1300" dirty="0"/>
          </a:p>
          <a:p>
            <a:pPr lvl="1">
              <a:lnSpc>
                <a:spcPct val="110000"/>
              </a:lnSpc>
            </a:pPr>
            <a:r>
              <a:rPr lang="en-US" sz="1300" dirty="0"/>
              <a:t>Traveling Salesman Problem</a:t>
            </a:r>
            <a:br>
              <a:rPr lang="en-US" sz="1300" dirty="0"/>
            </a:br>
            <a:br>
              <a:rPr lang="en-US" sz="1300" dirty="0"/>
            </a:br>
            <a:br>
              <a:rPr lang="en-US" sz="1300" dirty="0"/>
            </a:br>
            <a:br>
              <a:rPr lang="en-US" sz="1300" dirty="0"/>
            </a:br>
            <a:endParaRPr lang="en-US" sz="1300" dirty="0"/>
          </a:p>
          <a:p>
            <a:pPr marL="285750" indent="-285750">
              <a:lnSpc>
                <a:spcPct val="110000"/>
              </a:lnSpc>
              <a:buFont typeface="Wingdings" panose="05000000000000000000" pitchFamily="2" charset="2"/>
              <a:buChar char="§"/>
            </a:pPr>
            <a:r>
              <a:rPr lang="en-US" sz="1300" b="1" dirty="0">
                <a:solidFill>
                  <a:srgbClr val="4BA82E"/>
                </a:solidFill>
              </a:rPr>
              <a:t>Graph Modeling</a:t>
            </a:r>
          </a:p>
          <a:p>
            <a:pPr lvl="1">
              <a:lnSpc>
                <a:spcPct val="110000"/>
              </a:lnSpc>
            </a:pPr>
            <a:r>
              <a:rPr lang="en-US" sz="1300" dirty="0"/>
              <a:t>Introduction </a:t>
            </a:r>
          </a:p>
          <a:p>
            <a:pPr lvl="1">
              <a:lnSpc>
                <a:spcPct val="110000"/>
              </a:lnSpc>
            </a:pPr>
            <a:r>
              <a:rPr lang="en-US" sz="1300" dirty="0"/>
              <a:t>Minimal Spanning Tree</a:t>
            </a:r>
          </a:p>
          <a:p>
            <a:pPr lvl="1">
              <a:lnSpc>
                <a:spcPct val="110000"/>
              </a:lnSpc>
            </a:pPr>
            <a:r>
              <a:rPr lang="en-US" sz="1300" dirty="0"/>
              <a:t>Other optimization problems	</a:t>
            </a:r>
          </a:p>
          <a:p>
            <a:pPr marL="285750" indent="-285750">
              <a:lnSpc>
                <a:spcPct val="110000"/>
              </a:lnSpc>
              <a:buFont typeface="Wingdings" panose="05000000000000000000" pitchFamily="2" charset="2"/>
              <a:buChar char="§"/>
            </a:pPr>
            <a:r>
              <a:rPr lang="en-US" sz="1300" b="1" dirty="0">
                <a:solidFill>
                  <a:srgbClr val="4BA82E"/>
                </a:solidFill>
              </a:rPr>
              <a:t>Project Management</a:t>
            </a:r>
          </a:p>
          <a:p>
            <a:pPr lvl="1">
              <a:lnSpc>
                <a:spcPct val="110000"/>
              </a:lnSpc>
            </a:pPr>
            <a:r>
              <a:rPr lang="en-US" sz="1300" dirty="0"/>
              <a:t>Introduction</a:t>
            </a:r>
          </a:p>
          <a:p>
            <a:pPr lvl="1">
              <a:lnSpc>
                <a:spcPct val="110000"/>
              </a:lnSpc>
            </a:pPr>
            <a:r>
              <a:rPr lang="en-US" sz="1300" dirty="0"/>
              <a:t>Critical Path Method</a:t>
            </a:r>
          </a:p>
          <a:p>
            <a:pPr lvl="1">
              <a:lnSpc>
                <a:spcPct val="110000"/>
              </a:lnSpc>
            </a:pPr>
            <a:r>
              <a:rPr lang="en-US" sz="1300" dirty="0"/>
              <a:t>Program Evaluation and Review Technique</a:t>
            </a:r>
          </a:p>
          <a:p>
            <a:pPr marL="285750" indent="-285750">
              <a:lnSpc>
                <a:spcPct val="110000"/>
              </a:lnSpc>
              <a:buFont typeface="Wingdings" panose="05000000000000000000" pitchFamily="2" charset="2"/>
              <a:buChar char="§"/>
            </a:pPr>
            <a:r>
              <a:rPr lang="en-US" sz="1300" b="1" dirty="0">
                <a:solidFill>
                  <a:srgbClr val="4BA82E"/>
                </a:solidFill>
              </a:rPr>
              <a:t>Inventory Models</a:t>
            </a:r>
          </a:p>
          <a:p>
            <a:pPr lvl="1">
              <a:lnSpc>
                <a:spcPct val="110000"/>
              </a:lnSpc>
            </a:pPr>
            <a:r>
              <a:rPr lang="en-US" sz="1300" dirty="0"/>
              <a:t>Introduction</a:t>
            </a:r>
          </a:p>
          <a:p>
            <a:pPr lvl="1">
              <a:lnSpc>
                <a:spcPct val="110000"/>
              </a:lnSpc>
            </a:pPr>
            <a:r>
              <a:rPr lang="en-US" sz="1300" dirty="0"/>
              <a:t>Economic Order Quantity Model</a:t>
            </a:r>
          </a:p>
          <a:p>
            <a:pPr lvl="1">
              <a:lnSpc>
                <a:spcPct val="110000"/>
              </a:lnSpc>
            </a:pPr>
            <a:r>
              <a:rPr lang="en-US" sz="1300" dirty="0"/>
              <a:t>Economic Production Lot Size Model</a:t>
            </a:r>
          </a:p>
          <a:p>
            <a:pPr lvl="1">
              <a:lnSpc>
                <a:spcPct val="110000"/>
              </a:lnSpc>
            </a:pPr>
            <a:r>
              <a:rPr lang="en-US" sz="1300" dirty="0"/>
              <a:t>Single-Period Decision Model</a:t>
            </a:r>
          </a:p>
          <a:p>
            <a:pPr marL="285750" indent="-285750">
              <a:lnSpc>
                <a:spcPct val="110000"/>
              </a:lnSpc>
              <a:buFont typeface="Wingdings" panose="05000000000000000000" pitchFamily="2" charset="2"/>
              <a:buChar char="§"/>
            </a:pPr>
            <a:r>
              <a:rPr lang="en-US" sz="1300" b="1" dirty="0">
                <a:solidFill>
                  <a:srgbClr val="4BA82E"/>
                </a:solidFill>
              </a:rPr>
              <a:t>Waiting Line Models</a:t>
            </a:r>
          </a:p>
          <a:p>
            <a:pPr lvl="1">
              <a:lnSpc>
                <a:spcPct val="110000"/>
              </a:lnSpc>
            </a:pPr>
            <a:r>
              <a:rPr lang="en-US" sz="1300" dirty="0"/>
              <a:t>Introduction </a:t>
            </a:r>
          </a:p>
          <a:p>
            <a:pPr lvl="1">
              <a:lnSpc>
                <a:spcPct val="110000"/>
              </a:lnSpc>
            </a:pPr>
            <a:r>
              <a:rPr lang="en-US" sz="1300" dirty="0"/>
              <a:t>Standard Single-Server Exponential Model</a:t>
            </a:r>
          </a:p>
          <a:p>
            <a:pPr lvl="1">
              <a:lnSpc>
                <a:spcPct val="110000"/>
              </a:lnSpc>
            </a:pPr>
            <a:r>
              <a:rPr lang="en-US" sz="1300" dirty="0"/>
              <a:t>Standard Multi-Server Exponential Model</a:t>
            </a:r>
          </a:p>
          <a:p>
            <a:pPr>
              <a:lnSpc>
                <a:spcPct val="110000"/>
              </a:lnSpc>
            </a:pPr>
            <a:endParaRPr lang="en-US" sz="1300" dirty="0"/>
          </a:p>
        </p:txBody>
      </p:sp>
      <p:sp>
        <p:nvSpPr>
          <p:cNvPr id="10" name="Zástupný symbol pro zápatí 9">
            <a:extLst>
              <a:ext uri="{FF2B5EF4-FFF2-40B4-BE49-F238E27FC236}">
                <a16:creationId xmlns:a16="http://schemas.microsoft.com/office/drawing/2014/main" id="{290A9D85-0662-47DF-B16E-6611AD4DEB6D}"/>
              </a:ext>
            </a:extLst>
          </p:cNvPr>
          <p:cNvSpPr>
            <a:spLocks noGrp="1"/>
          </p:cNvSpPr>
          <p:nvPr>
            <p:ph type="ftr" sz="quarter" idx="11"/>
          </p:nvPr>
        </p:nvSpPr>
        <p:spPr/>
        <p:txBody>
          <a:bodyPr/>
          <a:lstStyle/>
          <a:p>
            <a:pPr algn="l"/>
            <a:r>
              <a:rPr lang="en-US"/>
              <a:t>Operational Research I, ŠAU, Jan Fábry, 9.11. 2022</a:t>
            </a:r>
            <a:endParaRPr lang="en-US" dirty="0"/>
          </a:p>
        </p:txBody>
      </p:sp>
    </p:spTree>
    <p:extLst>
      <p:ext uri="{BB962C8B-B14F-4D97-AF65-F5344CB8AC3E}">
        <p14:creationId xmlns:p14="http://schemas.microsoft.com/office/powerpoint/2010/main" val="2360868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C638F16E-F0BB-4B11-A939-5C5B6F9F55AE}"/>
              </a:ext>
            </a:extLst>
          </p:cNvPr>
          <p:cNvSpPr>
            <a:spLocks noGrp="1"/>
          </p:cNvSpPr>
          <p:nvPr>
            <p:ph type="sldNum" sz="quarter" idx="2"/>
          </p:nvPr>
        </p:nvSpPr>
        <p:spPr/>
        <p:txBody>
          <a:bodyPr/>
          <a:lstStyle/>
          <a:p>
            <a:fld id="{86CB4B4D-7CA3-9044-876B-883B54F8677D}" type="slidenum">
              <a:rPr lang="cs-CZ" smtClean="0"/>
              <a:t>30</a:t>
            </a:fld>
            <a:endParaRPr lang="cs-CZ"/>
          </a:p>
        </p:txBody>
      </p:sp>
      <p:sp>
        <p:nvSpPr>
          <p:cNvPr id="3" name="Zástupný text 2">
            <a:extLst>
              <a:ext uri="{FF2B5EF4-FFF2-40B4-BE49-F238E27FC236}">
                <a16:creationId xmlns:a16="http://schemas.microsoft.com/office/drawing/2014/main" id="{4D032519-05FB-4F8E-8D03-CD771DED9F88}"/>
              </a:ext>
            </a:extLst>
          </p:cNvPr>
          <p:cNvSpPr>
            <a:spLocks noGrp="1"/>
          </p:cNvSpPr>
          <p:nvPr>
            <p:ph type="body" sz="quarter" idx="21"/>
          </p:nvPr>
        </p:nvSpPr>
        <p:spPr/>
        <p:txBody>
          <a:bodyPr/>
          <a:lstStyle/>
          <a:p>
            <a:r>
              <a:rPr lang="en-US" dirty="0"/>
              <a:t>Linear Programming</a:t>
            </a:r>
          </a:p>
        </p:txBody>
      </p:sp>
      <p:sp>
        <p:nvSpPr>
          <p:cNvPr id="4" name="Zástupný text 3">
            <a:extLst>
              <a:ext uri="{FF2B5EF4-FFF2-40B4-BE49-F238E27FC236}">
                <a16:creationId xmlns:a16="http://schemas.microsoft.com/office/drawing/2014/main" id="{E7CD7D37-DB00-403D-903C-D6C4BAB8F436}"/>
              </a:ext>
            </a:extLst>
          </p:cNvPr>
          <p:cNvSpPr>
            <a:spLocks noGrp="1"/>
          </p:cNvSpPr>
          <p:nvPr>
            <p:ph type="body" sz="half" idx="22"/>
          </p:nvPr>
        </p:nvSpPr>
        <p:spPr/>
        <p:txBody>
          <a:bodyPr>
            <a:normAutofit/>
          </a:bodyPr>
          <a:lstStyle/>
          <a:p>
            <a:pPr marL="285750" lvl="0" indent="-285750">
              <a:lnSpc>
                <a:spcPct val="110000"/>
              </a:lnSpc>
              <a:buFont typeface="Wingdings" panose="05000000000000000000" pitchFamily="2" charset="2"/>
              <a:buChar char="§"/>
            </a:pPr>
            <a:r>
              <a:rPr lang="en-US" b="1" dirty="0"/>
              <a:t>Example</a:t>
            </a:r>
          </a:p>
          <a:p>
            <a:pPr lvl="1">
              <a:lnSpc>
                <a:spcPct val="110000"/>
              </a:lnSpc>
            </a:pPr>
            <a:r>
              <a:rPr lang="en-US" dirty="0"/>
              <a:t>The management of an investment company is considering </a:t>
            </a:r>
            <a:r>
              <a:rPr lang="en-US" dirty="0">
                <a:solidFill>
                  <a:srgbClr val="4BA82E"/>
                </a:solidFill>
              </a:rPr>
              <a:t>investing money in the shares of 4 beverage companies</a:t>
            </a:r>
            <a:r>
              <a:rPr lang="en-US" dirty="0"/>
              <a:t>.</a:t>
            </a:r>
          </a:p>
          <a:p>
            <a:pPr lvl="1">
              <a:lnSpc>
                <a:spcPct val="110000"/>
              </a:lnSpc>
            </a:pPr>
            <a:r>
              <a:rPr lang="en-US" dirty="0"/>
              <a:t>In order to avoid losses from the risk associated with investing in the private sector, the company’s management has decided to invest part of its money in government bonds.</a:t>
            </a:r>
          </a:p>
          <a:p>
            <a:pPr lvl="1">
              <a:lnSpc>
                <a:spcPct val="110000"/>
              </a:lnSpc>
            </a:pPr>
            <a:r>
              <a:rPr lang="en-US" dirty="0"/>
              <a:t>The </a:t>
            </a:r>
            <a:r>
              <a:rPr lang="en-US" dirty="0">
                <a:solidFill>
                  <a:srgbClr val="4BA82E"/>
                </a:solidFill>
              </a:rPr>
              <a:t>total</a:t>
            </a:r>
            <a:r>
              <a:rPr lang="en-US" dirty="0"/>
              <a:t> </a:t>
            </a:r>
            <a:r>
              <a:rPr lang="en-US" dirty="0">
                <a:solidFill>
                  <a:srgbClr val="4BA82E"/>
                </a:solidFill>
              </a:rPr>
              <a:t>amount invested </a:t>
            </a:r>
            <a:r>
              <a:rPr lang="en-US" dirty="0"/>
              <a:t>is 2 million CZK. Long-term financial market monitoring provides the percentages of annual expected return and risk indices for the stocks considered, shown in Table </a:t>
            </a:r>
            <a:r>
              <a:rPr lang="cs-CZ" dirty="0"/>
              <a:t>4</a:t>
            </a:r>
            <a:r>
              <a:rPr lang="en-US" dirty="0"/>
              <a:t>.</a:t>
            </a:r>
          </a:p>
        </p:txBody>
      </p:sp>
      <p:sp>
        <p:nvSpPr>
          <p:cNvPr id="5" name="Zástupný text 4">
            <a:extLst>
              <a:ext uri="{FF2B5EF4-FFF2-40B4-BE49-F238E27FC236}">
                <a16:creationId xmlns:a16="http://schemas.microsoft.com/office/drawing/2014/main" id="{CD773E9A-CCA2-4E70-A727-B0AF3FD64290}"/>
              </a:ext>
            </a:extLst>
          </p:cNvPr>
          <p:cNvSpPr>
            <a:spLocks noGrp="1"/>
          </p:cNvSpPr>
          <p:nvPr>
            <p:ph type="body" sz="quarter" idx="23"/>
          </p:nvPr>
        </p:nvSpPr>
        <p:spPr>
          <a:xfrm>
            <a:off x="460326" y="1066638"/>
            <a:ext cx="9242159" cy="369332"/>
          </a:xfrm>
        </p:spPr>
        <p:txBody>
          <a:bodyPr/>
          <a:lstStyle/>
          <a:p>
            <a:r>
              <a:rPr lang="en-US" dirty="0"/>
              <a:t>Portfolio Selection Problem</a:t>
            </a:r>
          </a:p>
        </p:txBody>
      </p:sp>
      <p:sp>
        <p:nvSpPr>
          <p:cNvPr id="9" name="Obdélník 8">
            <a:extLst>
              <a:ext uri="{FF2B5EF4-FFF2-40B4-BE49-F238E27FC236}">
                <a16:creationId xmlns:a16="http://schemas.microsoft.com/office/drawing/2014/main" id="{3C8BF8E4-6CC2-4858-8287-C8DFFD8A9AA6}"/>
              </a:ext>
            </a:extLst>
          </p:cNvPr>
          <p:cNvSpPr/>
          <p:nvPr/>
        </p:nvSpPr>
        <p:spPr>
          <a:xfrm>
            <a:off x="1008838" y="3595336"/>
            <a:ext cx="2306529"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Tab. </a:t>
            </a:r>
            <a:r>
              <a:rPr lang="cs-CZ" sz="1400" b="1" dirty="0">
                <a:solidFill>
                  <a:schemeClr val="bg1">
                    <a:lumMod val="65000"/>
                  </a:schemeClr>
                </a:solidFill>
                <a:latin typeface="Arial" panose="020B0604020202020204" pitchFamily="34" charset="0"/>
                <a:cs typeface="Arial" panose="020B0604020202020204" pitchFamily="34" charset="0"/>
              </a:rPr>
              <a:t>4</a:t>
            </a:r>
            <a:r>
              <a:rPr lang="en-US" sz="1400" b="1" dirty="0">
                <a:solidFill>
                  <a:schemeClr val="bg1">
                    <a:lumMod val="65000"/>
                  </a:schemeClr>
                </a:solidFill>
                <a:latin typeface="Arial" panose="020B0604020202020204" pitchFamily="34" charset="0"/>
                <a:cs typeface="Arial" panose="020B0604020202020204" pitchFamily="34" charset="0"/>
              </a:rPr>
              <a:t> – Stock evaluation</a:t>
            </a:r>
          </a:p>
        </p:txBody>
      </p:sp>
      <p:graphicFrame>
        <p:nvGraphicFramePr>
          <p:cNvPr id="10" name="Tabulka 10">
            <a:extLst>
              <a:ext uri="{FF2B5EF4-FFF2-40B4-BE49-F238E27FC236}">
                <a16:creationId xmlns:a16="http://schemas.microsoft.com/office/drawing/2014/main" id="{717BDECA-B6FD-4BC4-B1C1-058345917CE8}"/>
              </a:ext>
            </a:extLst>
          </p:cNvPr>
          <p:cNvGraphicFramePr>
            <a:graphicFrameLocks noGrp="1"/>
          </p:cNvGraphicFramePr>
          <p:nvPr>
            <p:extLst>
              <p:ext uri="{D42A27DB-BD31-4B8C-83A1-F6EECF244321}">
                <p14:modId xmlns:p14="http://schemas.microsoft.com/office/powerpoint/2010/main" val="223964334"/>
              </p:ext>
            </p:extLst>
          </p:nvPr>
        </p:nvGraphicFramePr>
        <p:xfrm>
          <a:off x="1084629" y="3923407"/>
          <a:ext cx="8127999" cy="22250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241496043"/>
                    </a:ext>
                  </a:extLst>
                </a:gridCol>
                <a:gridCol w="2709333">
                  <a:extLst>
                    <a:ext uri="{9D8B030D-6E8A-4147-A177-3AD203B41FA5}">
                      <a16:colId xmlns:a16="http://schemas.microsoft.com/office/drawing/2014/main" val="1122569274"/>
                    </a:ext>
                  </a:extLst>
                </a:gridCol>
                <a:gridCol w="2709333">
                  <a:extLst>
                    <a:ext uri="{9D8B030D-6E8A-4147-A177-3AD203B41FA5}">
                      <a16:colId xmlns:a16="http://schemas.microsoft.com/office/drawing/2014/main" val="3081761325"/>
                    </a:ext>
                  </a:extLst>
                </a:gridCol>
              </a:tblGrid>
              <a:tr h="370840">
                <a:tc>
                  <a:txBody>
                    <a:bodyPr/>
                    <a:lstStyle/>
                    <a:p>
                      <a:r>
                        <a:rPr lang="en-US" sz="1600" b="0" noProof="0" dirty="0">
                          <a:solidFill>
                            <a:schemeClr val="tx1"/>
                          </a:solidFill>
                          <a:latin typeface="Arial" panose="020B0604020202020204" pitchFamily="34" charset="0"/>
                          <a:cs typeface="Arial" panose="020B0604020202020204" pitchFamily="34" charset="0"/>
                        </a:rPr>
                        <a:t>Stock</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noProof="0" dirty="0">
                          <a:solidFill>
                            <a:schemeClr val="tx1"/>
                          </a:solidFill>
                          <a:latin typeface="Arial" panose="020B0604020202020204" pitchFamily="34" charset="0"/>
                          <a:cs typeface="Arial" panose="020B0604020202020204" pitchFamily="34" charset="0"/>
                        </a:rPr>
                        <a:t>Return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noProof="0" dirty="0">
                          <a:solidFill>
                            <a:schemeClr val="tx1"/>
                          </a:solidFill>
                          <a:latin typeface="Arial" panose="020B0604020202020204" pitchFamily="34" charset="0"/>
                          <a:cs typeface="Arial" panose="020B0604020202020204" pitchFamily="34" charset="0"/>
                        </a:rPr>
                        <a:t>Risk index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6539980"/>
                  </a:ext>
                </a:extLst>
              </a:tr>
              <a:tr h="370840">
                <a:tc>
                  <a:txBody>
                    <a:bodyPr/>
                    <a:lstStyle/>
                    <a:p>
                      <a:pPr algn="l">
                        <a:spcAft>
                          <a:spcPts val="200"/>
                        </a:spcAft>
                      </a:pPr>
                      <a:r>
                        <a:rPr lang="cs-CZ" sz="1600" noProof="0" dirty="0">
                          <a:effectLst/>
                          <a:latin typeface="Arial" panose="020B0604020202020204" pitchFamily="34" charset="0"/>
                          <a:ea typeface="+mn-ea"/>
                          <a:cs typeface="Arial" panose="020B0604020202020204" pitchFamily="34" charset="0"/>
                        </a:rPr>
                        <a:t> </a:t>
                      </a:r>
                      <a:r>
                        <a:rPr lang="en-US" sz="1600" noProof="0" dirty="0">
                          <a:effectLst/>
                          <a:latin typeface="Arial" panose="020B0604020202020204" pitchFamily="34" charset="0"/>
                          <a:ea typeface="+mn-ea"/>
                          <a:cs typeface="Arial" panose="020B0604020202020204" pitchFamily="34" charset="0"/>
                        </a:rPr>
                        <a:t>Bohemian Beer share</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12 %</a:t>
                      </a:r>
                      <a:endParaRPr lang="en-US" sz="1600" noProof="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0.07</a:t>
                      </a:r>
                      <a:endParaRPr lang="en-US" sz="1600" noProof="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415932"/>
                  </a:ext>
                </a:extLst>
              </a:tr>
              <a:tr h="370840">
                <a:tc>
                  <a:txBody>
                    <a:bodyPr/>
                    <a:lstStyle/>
                    <a:p>
                      <a:pPr algn="l">
                        <a:spcAft>
                          <a:spcPts val="200"/>
                        </a:spcAft>
                      </a:pPr>
                      <a:r>
                        <a:rPr lang="cs-CZ" sz="1600" noProof="0" dirty="0">
                          <a:solidFill>
                            <a:srgbClr val="000000"/>
                          </a:solidFill>
                          <a:effectLst/>
                          <a:latin typeface="Arial" panose="020B0604020202020204" pitchFamily="34" charset="0"/>
                          <a:ea typeface="+mn-ea"/>
                          <a:cs typeface="Arial" panose="020B0604020202020204" pitchFamily="34" charset="0"/>
                        </a:rPr>
                        <a:t> </a:t>
                      </a:r>
                      <a:r>
                        <a:rPr lang="en-US" sz="1600" noProof="0" dirty="0">
                          <a:solidFill>
                            <a:srgbClr val="000000"/>
                          </a:solidFill>
                          <a:effectLst/>
                          <a:latin typeface="Arial" panose="020B0604020202020204" pitchFamily="34" charset="0"/>
                          <a:ea typeface="+mn-ea"/>
                          <a:cs typeface="Arial" panose="020B0604020202020204" pitchFamily="34" charset="0"/>
                        </a:rPr>
                        <a:t>Moravian Wine share</a:t>
                      </a:r>
                      <a:endParaRPr lang="en-US" sz="1600" noProof="0" dirty="0">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9 %</a:t>
                      </a:r>
                      <a:endParaRPr lang="en-US" sz="1600" noProof="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0.09</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5376894"/>
                  </a:ext>
                </a:extLst>
              </a:tr>
              <a:tr h="370840">
                <a:tc>
                  <a:txBody>
                    <a:bodyPr/>
                    <a:lstStyle/>
                    <a:p>
                      <a:pPr algn="l">
                        <a:spcAft>
                          <a:spcPts val="200"/>
                        </a:spcAft>
                      </a:pPr>
                      <a:r>
                        <a:rPr lang="cs-CZ" sz="1600" noProof="0" dirty="0">
                          <a:solidFill>
                            <a:srgbClr val="000000"/>
                          </a:solidFill>
                          <a:effectLst/>
                          <a:latin typeface="Arial" panose="020B0604020202020204" pitchFamily="34" charset="0"/>
                          <a:ea typeface="+mn-ea"/>
                          <a:cs typeface="Arial" panose="020B0604020202020204" pitchFamily="34" charset="0"/>
                        </a:rPr>
                        <a:t> </a:t>
                      </a:r>
                      <a:r>
                        <a:rPr lang="en-US" sz="1600" noProof="0" dirty="0">
                          <a:solidFill>
                            <a:srgbClr val="000000"/>
                          </a:solidFill>
                          <a:effectLst/>
                          <a:latin typeface="Arial" panose="020B0604020202020204" pitchFamily="34" charset="0"/>
                          <a:ea typeface="+mn-ea"/>
                          <a:cs typeface="Arial" panose="020B0604020202020204" pitchFamily="34" charset="0"/>
                        </a:rPr>
                        <a:t>Moravian Brandy share</a:t>
                      </a:r>
                      <a:endParaRPr lang="en-US" sz="1600" noProof="0" dirty="0">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15 %</a:t>
                      </a:r>
                      <a:endParaRPr lang="en-US" sz="1600" noProof="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0.05</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0279960"/>
                  </a:ext>
                </a:extLst>
              </a:tr>
              <a:tr h="370840">
                <a:tc>
                  <a:txBody>
                    <a:bodyPr/>
                    <a:lstStyle/>
                    <a:p>
                      <a:pPr algn="l">
                        <a:spcAft>
                          <a:spcPts val="200"/>
                        </a:spcAft>
                      </a:pPr>
                      <a:r>
                        <a:rPr lang="cs-CZ" sz="1600" noProof="0" dirty="0">
                          <a:solidFill>
                            <a:srgbClr val="000000"/>
                          </a:solidFill>
                          <a:effectLst/>
                          <a:latin typeface="Arial" panose="020B0604020202020204" pitchFamily="34" charset="0"/>
                          <a:ea typeface="+mn-ea"/>
                          <a:cs typeface="Arial" panose="020B0604020202020204" pitchFamily="34" charset="0"/>
                        </a:rPr>
                        <a:t> </a:t>
                      </a:r>
                      <a:r>
                        <a:rPr lang="en-US" sz="1600" noProof="0" dirty="0">
                          <a:solidFill>
                            <a:srgbClr val="000000"/>
                          </a:solidFill>
                          <a:effectLst/>
                          <a:latin typeface="Arial" panose="020B0604020202020204" pitchFamily="34" charset="0"/>
                          <a:ea typeface="+mn-ea"/>
                          <a:cs typeface="Arial" panose="020B0604020202020204" pitchFamily="34" charset="0"/>
                        </a:rPr>
                        <a:t>Bohemian Milk share</a:t>
                      </a:r>
                      <a:endParaRPr lang="en-US" sz="1600" noProof="0" dirty="0">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7 %</a:t>
                      </a:r>
                      <a:endParaRPr lang="en-US" sz="1600" noProof="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0.03</a:t>
                      </a:r>
                      <a:endParaRPr lang="en-US" sz="1600" noProof="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9236393"/>
                  </a:ext>
                </a:extLst>
              </a:tr>
              <a:tr h="370840">
                <a:tc>
                  <a:txBody>
                    <a:bodyPr/>
                    <a:lstStyle/>
                    <a:p>
                      <a:pPr algn="l">
                        <a:spcAft>
                          <a:spcPts val="200"/>
                        </a:spcAft>
                      </a:pPr>
                      <a:r>
                        <a:rPr lang="cs-CZ" sz="1600" noProof="0" dirty="0">
                          <a:solidFill>
                            <a:srgbClr val="000000"/>
                          </a:solidFill>
                          <a:effectLst/>
                          <a:latin typeface="Arial" panose="020B0604020202020204" pitchFamily="34" charset="0"/>
                          <a:ea typeface="+mn-ea"/>
                          <a:cs typeface="Arial" panose="020B0604020202020204" pitchFamily="34" charset="0"/>
                        </a:rPr>
                        <a:t> </a:t>
                      </a:r>
                      <a:r>
                        <a:rPr lang="en-US" sz="1600" noProof="0" dirty="0">
                          <a:solidFill>
                            <a:srgbClr val="000000"/>
                          </a:solidFill>
                          <a:effectLst/>
                          <a:latin typeface="Arial" panose="020B0604020202020204" pitchFamily="34" charset="0"/>
                          <a:ea typeface="+mn-ea"/>
                          <a:cs typeface="Arial" panose="020B0604020202020204" pitchFamily="34" charset="0"/>
                        </a:rPr>
                        <a:t>Government bond</a:t>
                      </a:r>
                      <a:endParaRPr lang="en-US" sz="1600" noProof="0" dirty="0">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6 %</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0.01</a:t>
                      </a:r>
                      <a:endParaRPr lang="en-US" sz="1600" noProof="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1395826"/>
                  </a:ext>
                </a:extLst>
              </a:tr>
            </a:tbl>
          </a:graphicData>
        </a:graphic>
      </p:graphicFrame>
      <p:sp>
        <p:nvSpPr>
          <p:cNvPr id="7" name="Zástupný symbol pro zápatí 6">
            <a:extLst>
              <a:ext uri="{FF2B5EF4-FFF2-40B4-BE49-F238E27FC236}">
                <a16:creationId xmlns:a16="http://schemas.microsoft.com/office/drawing/2014/main" id="{C58178D9-B98C-464C-B48A-DCACF7258D91}"/>
              </a:ext>
            </a:extLst>
          </p:cNvPr>
          <p:cNvSpPr>
            <a:spLocks noGrp="1"/>
          </p:cNvSpPr>
          <p:nvPr>
            <p:ph type="ftr" sz="quarter" idx="11"/>
          </p:nvPr>
        </p:nvSpPr>
        <p:spPr/>
        <p:txBody>
          <a:bodyPr/>
          <a:lstStyle/>
          <a:p>
            <a:r>
              <a:rPr lang="en-US"/>
              <a:t>Operational Research I, ŠAU, Jan Fábry, 9.11. 2022</a:t>
            </a:r>
            <a:endParaRPr lang="cs-CZ" dirty="0"/>
          </a:p>
        </p:txBody>
      </p:sp>
    </p:spTree>
    <p:extLst>
      <p:ext uri="{BB962C8B-B14F-4D97-AF65-F5344CB8AC3E}">
        <p14:creationId xmlns:p14="http://schemas.microsoft.com/office/powerpoint/2010/main" val="764072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C638F16E-F0BB-4B11-A939-5C5B6F9F55AE}"/>
              </a:ext>
            </a:extLst>
          </p:cNvPr>
          <p:cNvSpPr>
            <a:spLocks noGrp="1"/>
          </p:cNvSpPr>
          <p:nvPr>
            <p:ph type="sldNum" sz="quarter" idx="2"/>
          </p:nvPr>
        </p:nvSpPr>
        <p:spPr/>
        <p:txBody>
          <a:bodyPr/>
          <a:lstStyle/>
          <a:p>
            <a:fld id="{86CB4B4D-7CA3-9044-876B-883B54F8677D}" type="slidenum">
              <a:rPr lang="cs-CZ" smtClean="0"/>
              <a:t>31</a:t>
            </a:fld>
            <a:endParaRPr lang="cs-CZ"/>
          </a:p>
        </p:txBody>
      </p:sp>
      <p:sp>
        <p:nvSpPr>
          <p:cNvPr id="3" name="Zástupný text 2">
            <a:extLst>
              <a:ext uri="{FF2B5EF4-FFF2-40B4-BE49-F238E27FC236}">
                <a16:creationId xmlns:a16="http://schemas.microsoft.com/office/drawing/2014/main" id="{4D032519-05FB-4F8E-8D03-CD771DED9F88}"/>
              </a:ext>
            </a:extLst>
          </p:cNvPr>
          <p:cNvSpPr>
            <a:spLocks noGrp="1"/>
          </p:cNvSpPr>
          <p:nvPr>
            <p:ph type="body" sz="quarter" idx="21"/>
          </p:nvPr>
        </p:nvSpPr>
        <p:spPr/>
        <p:txBody>
          <a:bodyPr/>
          <a:lstStyle/>
          <a:p>
            <a:r>
              <a:rPr lang="en-US" dirty="0"/>
              <a:t>Linear Programming</a:t>
            </a:r>
          </a:p>
        </p:txBody>
      </p:sp>
      <p:sp>
        <p:nvSpPr>
          <p:cNvPr id="4" name="Zástupný text 3">
            <a:extLst>
              <a:ext uri="{FF2B5EF4-FFF2-40B4-BE49-F238E27FC236}">
                <a16:creationId xmlns:a16="http://schemas.microsoft.com/office/drawing/2014/main" id="{E7CD7D37-DB00-403D-903C-D6C4BAB8F436}"/>
              </a:ext>
            </a:extLst>
          </p:cNvPr>
          <p:cNvSpPr>
            <a:spLocks noGrp="1"/>
          </p:cNvSpPr>
          <p:nvPr>
            <p:ph type="body" sz="half" idx="22"/>
          </p:nvPr>
        </p:nvSpPr>
        <p:spPr>
          <a:xfrm>
            <a:off x="438468" y="1647545"/>
            <a:ext cx="11491261" cy="3196597"/>
          </a:xfrm>
        </p:spPr>
        <p:txBody>
          <a:bodyPr>
            <a:normAutofit/>
          </a:bodyPr>
          <a:lstStyle/>
          <a:p>
            <a:pPr marL="285750" indent="-285750">
              <a:lnSpc>
                <a:spcPct val="110000"/>
              </a:lnSpc>
              <a:buFont typeface="Wingdings" panose="05000000000000000000" pitchFamily="2" charset="2"/>
              <a:buChar char="§"/>
            </a:pPr>
            <a:r>
              <a:rPr lang="en-US" b="1" dirty="0"/>
              <a:t>Example</a:t>
            </a:r>
            <a:endParaRPr lang="cs-CZ" dirty="0"/>
          </a:p>
          <a:p>
            <a:pPr marL="608400" lvl="1" indent="-230400">
              <a:lnSpc>
                <a:spcPct val="110000"/>
              </a:lnSpc>
            </a:pPr>
            <a:r>
              <a:rPr lang="en-US" dirty="0"/>
              <a:t>The following rules were decided at the management meeting:</a:t>
            </a:r>
            <a:endParaRPr lang="cs-CZ" dirty="0"/>
          </a:p>
          <a:p>
            <a:pPr marL="378000" lvl="1" indent="0">
              <a:lnSpc>
                <a:spcPct val="110000"/>
              </a:lnSpc>
              <a:buNone/>
            </a:pPr>
            <a:r>
              <a:rPr lang="cs-CZ" dirty="0"/>
              <a:t>	</a:t>
            </a:r>
            <a:r>
              <a:rPr lang="en-US" dirty="0"/>
              <a:t>1)</a:t>
            </a:r>
            <a:r>
              <a:rPr lang="cs-CZ" dirty="0"/>
              <a:t> </a:t>
            </a:r>
            <a:r>
              <a:rPr lang="en-US" dirty="0"/>
              <a:t>No more than 200000 CZK might be invested in Bohemian Milk shares.</a:t>
            </a:r>
            <a:endParaRPr lang="cs-CZ" dirty="0"/>
          </a:p>
          <a:p>
            <a:pPr marL="378000" lvl="1" indent="0">
              <a:lnSpc>
                <a:spcPct val="110000"/>
              </a:lnSpc>
              <a:buNone/>
            </a:pPr>
            <a:r>
              <a:rPr lang="cs-CZ" dirty="0"/>
              <a:t>	</a:t>
            </a:r>
            <a:r>
              <a:rPr lang="en-US" dirty="0"/>
              <a:t>2)</a:t>
            </a:r>
            <a:r>
              <a:rPr lang="cs-CZ" dirty="0"/>
              <a:t> </a:t>
            </a:r>
            <a:r>
              <a:rPr lang="en-US" dirty="0"/>
              <a:t>Government bonds should cover at least 20 % of all investments.</a:t>
            </a:r>
            <a:endParaRPr lang="cs-CZ" dirty="0"/>
          </a:p>
          <a:p>
            <a:pPr marL="378000" lvl="1" indent="0">
              <a:lnSpc>
                <a:spcPct val="110000"/>
              </a:lnSpc>
              <a:buNone/>
            </a:pPr>
            <a:r>
              <a:rPr lang="cs-CZ" dirty="0"/>
              <a:t>	</a:t>
            </a:r>
            <a:r>
              <a:rPr lang="en-US" dirty="0"/>
              <a:t>3)</a:t>
            </a:r>
            <a:r>
              <a:rPr lang="cs-CZ" dirty="0"/>
              <a:t> </a:t>
            </a:r>
            <a:r>
              <a:rPr lang="en-US" dirty="0"/>
              <a:t>Because of diversification of portfolio, neither alcohol-drink company should receive more than 800000 CZK.</a:t>
            </a:r>
            <a:r>
              <a:rPr lang="cs-CZ" dirty="0"/>
              <a:t>	</a:t>
            </a:r>
          </a:p>
          <a:p>
            <a:pPr marL="378000" lvl="1" indent="0">
              <a:lnSpc>
                <a:spcPct val="110000"/>
              </a:lnSpc>
              <a:buNone/>
            </a:pPr>
            <a:r>
              <a:rPr lang="cs-CZ" dirty="0"/>
              <a:t>	</a:t>
            </a:r>
            <a:r>
              <a:rPr lang="en-US" dirty="0"/>
              <a:t>4</a:t>
            </a:r>
            <a:r>
              <a:rPr lang="cs-CZ" dirty="0"/>
              <a:t>) </a:t>
            </a:r>
            <a:r>
              <a:rPr lang="en-US" dirty="0"/>
              <a:t>Risk index of the final portfolio should be maximally 0.05.</a:t>
            </a:r>
          </a:p>
          <a:p>
            <a:pPr marL="608400" lvl="0" indent="-230400">
              <a:lnSpc>
                <a:spcPct val="110000"/>
              </a:lnSpc>
              <a:buFont typeface="Wingdings" panose="05000000000000000000" pitchFamily="2" charset="2"/>
              <a:buChar char="§"/>
            </a:pPr>
            <a:r>
              <a:rPr lang="en-US" dirty="0"/>
              <a:t>Satisfying all the restrictions, the management intends to maximize the expected annual return of the portfolio.</a:t>
            </a:r>
          </a:p>
        </p:txBody>
      </p:sp>
      <p:sp>
        <p:nvSpPr>
          <p:cNvPr id="5" name="Zástupný text 4">
            <a:extLst>
              <a:ext uri="{FF2B5EF4-FFF2-40B4-BE49-F238E27FC236}">
                <a16:creationId xmlns:a16="http://schemas.microsoft.com/office/drawing/2014/main" id="{CD773E9A-CCA2-4E70-A727-B0AF3FD64290}"/>
              </a:ext>
            </a:extLst>
          </p:cNvPr>
          <p:cNvSpPr>
            <a:spLocks noGrp="1"/>
          </p:cNvSpPr>
          <p:nvPr>
            <p:ph type="body" sz="quarter" idx="23"/>
          </p:nvPr>
        </p:nvSpPr>
        <p:spPr>
          <a:xfrm>
            <a:off x="460326" y="1066638"/>
            <a:ext cx="9242159" cy="369332"/>
          </a:xfrm>
        </p:spPr>
        <p:txBody>
          <a:bodyPr/>
          <a:lstStyle/>
          <a:p>
            <a:r>
              <a:rPr lang="en-US" dirty="0"/>
              <a:t>Portfolio Selection Problem</a:t>
            </a:r>
          </a:p>
        </p:txBody>
      </p:sp>
      <p:sp>
        <p:nvSpPr>
          <p:cNvPr id="7" name="Zástupný symbol pro zápatí 6">
            <a:extLst>
              <a:ext uri="{FF2B5EF4-FFF2-40B4-BE49-F238E27FC236}">
                <a16:creationId xmlns:a16="http://schemas.microsoft.com/office/drawing/2014/main" id="{9EBB1B13-69C8-47EA-9589-4AF1251DDB4E}"/>
              </a:ext>
            </a:extLst>
          </p:cNvPr>
          <p:cNvSpPr>
            <a:spLocks noGrp="1"/>
          </p:cNvSpPr>
          <p:nvPr>
            <p:ph type="ftr" sz="quarter" idx="11"/>
          </p:nvPr>
        </p:nvSpPr>
        <p:spPr/>
        <p:txBody>
          <a:bodyPr/>
          <a:lstStyle/>
          <a:p>
            <a:r>
              <a:rPr lang="en-US"/>
              <a:t>Operational Research I, ŠAU, Jan Fábry, 9.11. 2022</a:t>
            </a:r>
            <a:endParaRPr lang="cs-CZ" dirty="0"/>
          </a:p>
        </p:txBody>
      </p:sp>
    </p:spTree>
    <p:extLst>
      <p:ext uri="{BB962C8B-B14F-4D97-AF65-F5344CB8AC3E}">
        <p14:creationId xmlns:p14="http://schemas.microsoft.com/office/powerpoint/2010/main" val="3173231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32</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Linear Programming</a:t>
            </a:r>
          </a:p>
          <a:p>
            <a:endParaRPr lang="en-US" dirty="0"/>
          </a:p>
        </p:txBody>
      </p:sp>
      <mc:AlternateContent xmlns:mc="http://schemas.openxmlformats.org/markup-compatibility/2006" xmlns:a14="http://schemas.microsoft.com/office/drawing/2010/main">
        <mc:Choice Requires="a14">
          <p:sp>
            <p:nvSpPr>
              <p:cNvPr id="18" name="Zástupný text 4">
                <a:extLst>
                  <a:ext uri="{FF2B5EF4-FFF2-40B4-BE49-F238E27FC236}">
                    <a16:creationId xmlns:a16="http://schemas.microsoft.com/office/drawing/2014/main" id="{AB1EFCF1-64B5-4DB9-8064-63D400E246EF}"/>
                  </a:ext>
                </a:extLst>
              </p:cNvPr>
              <p:cNvSpPr>
                <a:spLocks noGrp="1"/>
              </p:cNvSpPr>
              <p:nvPr>
                <p:ph type="body" sz="half" idx="22"/>
              </p:nvPr>
            </p:nvSpPr>
            <p:spPr>
              <a:xfrm>
                <a:off x="438468" y="1647545"/>
                <a:ext cx="11480629" cy="4526242"/>
              </a:xfrm>
            </p:spPr>
            <p:txBody>
              <a:bodyPr>
                <a:noAutofit/>
              </a:bodyPr>
              <a:lstStyle/>
              <a:p>
                <a:pPr marL="285750" lvl="0" indent="-285750">
                  <a:lnSpc>
                    <a:spcPct val="110000"/>
                  </a:lnSpc>
                  <a:buFont typeface="Wingdings" panose="05000000000000000000" pitchFamily="2" charset="2"/>
                  <a:buChar char="§"/>
                  <a:tabLst>
                    <a:tab pos="1970088" algn="l"/>
                  </a:tabLst>
                </a:pPr>
                <a:r>
                  <a:rPr lang="en-US" b="1" dirty="0"/>
                  <a:t>Decision variables</a:t>
                </a:r>
                <a:endParaRPr lang="cs-CZ" b="1" dirty="0"/>
              </a:p>
              <a:p>
                <a:pPr lvl="1" indent="0">
                  <a:lnSpc>
                    <a:spcPct val="110000"/>
                  </a:lnSpc>
                  <a:buNone/>
                  <a:tabLst>
                    <a:tab pos="1970088" algn="l"/>
                  </a:tabLst>
                </a:pPr>
                <a14:m>
                  <m:oMath xmlns:m="http://schemas.openxmlformats.org/officeDocument/2006/math">
                    <m:sSub>
                      <m:sSubPr>
                        <m:ctrlPr>
                          <a:rPr lang="cs-CZ" sz="180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𝑖</m:t>
                        </m:r>
                      </m:sub>
                    </m:sSub>
                  </m:oMath>
                </a14:m>
                <a:r>
                  <a:rPr lang="en-US" dirty="0"/>
                  <a:t> = the amount of money invested </a:t>
                </a:r>
                <a:r>
                  <a:rPr lang="cs-CZ" dirty="0"/>
                  <a:t>in</a:t>
                </a:r>
                <a:r>
                  <a:rPr lang="en-US" dirty="0"/>
                  <a:t> </a:t>
                </a:r>
                <a14:m>
                  <m:oMath xmlns:m="http://schemas.openxmlformats.org/officeDocument/2006/math">
                    <m:r>
                      <a:rPr lang="en-US" sz="1800" b="0" i="1" smtClean="0">
                        <a:latin typeface="Cambria Math" panose="02040503050406030204" pitchFamily="18" charset="0"/>
                      </a:rPr>
                      <m:t>𝑖</m:t>
                    </m:r>
                    <m:r>
                      <a:rPr lang="en-US" sz="1800" b="0" i="1" smtClean="0">
                        <a:latin typeface="Cambria Math" panose="02040503050406030204" pitchFamily="18" charset="0"/>
                      </a:rPr>
                      <m:t>−</m:t>
                    </m:r>
                    <m:r>
                      <m:rPr>
                        <m:sty m:val="p"/>
                      </m:rPr>
                      <a:rPr lang="en-US" sz="1800" b="0" i="0" smtClean="0">
                        <a:latin typeface="Cambria Math" panose="02040503050406030204" pitchFamily="18" charset="0"/>
                      </a:rPr>
                      <m:t>th</m:t>
                    </m:r>
                  </m:oMath>
                </a14:m>
                <a:r>
                  <a:rPr lang="en-US" dirty="0"/>
                  <a:t> stock title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=1, 2, …,5)</m:t>
                    </m:r>
                  </m:oMath>
                </a14:m>
                <a:endParaRPr lang="cs-CZ" dirty="0"/>
              </a:p>
              <a:p>
                <a:pPr marL="285750" indent="-285750">
                  <a:lnSpc>
                    <a:spcPct val="110000"/>
                  </a:lnSpc>
                  <a:buFont typeface="Wingdings" panose="05000000000000000000" pitchFamily="2" charset="2"/>
                  <a:buChar char="§"/>
                  <a:tabLst>
                    <a:tab pos="1970088" algn="l"/>
                  </a:tabLst>
                </a:pPr>
                <a:r>
                  <a:rPr lang="en-US" b="1" dirty="0"/>
                  <a:t>Mathematical model</a:t>
                </a:r>
              </a:p>
              <a:p>
                <a:pPr marL="895350" lvl="1" indent="-285750">
                  <a:lnSpc>
                    <a:spcPct val="110000"/>
                  </a:lnSpc>
                  <a:tabLst>
                    <a:tab pos="1970088" algn="l"/>
                  </a:tabLst>
                </a:pPr>
                <a:r>
                  <a:rPr lang="en-US" dirty="0"/>
                  <a:t>Maximize	</a:t>
                </a:r>
                <a14:m>
                  <m:oMath xmlns:m="http://schemas.openxmlformats.org/officeDocument/2006/math">
                    <m:r>
                      <a:rPr lang="cs-CZ" sz="1800" b="0" i="1" smtClean="0">
                        <a:latin typeface="Cambria Math" panose="02040503050406030204" pitchFamily="18" charset="0"/>
                      </a:rPr>
                      <m:t>𝑧</m:t>
                    </m:r>
                    <m:r>
                      <a:rPr lang="en-US" sz="1800" b="0" i="1" smtClean="0">
                        <a:latin typeface="Cambria Math" panose="02040503050406030204" pitchFamily="18" charset="0"/>
                      </a:rPr>
                      <m:t>=</m:t>
                    </m:r>
                    <m:r>
                      <a:rPr lang="cs-CZ" sz="1800" b="0" i="1" smtClean="0">
                        <a:latin typeface="Cambria Math" panose="02040503050406030204" pitchFamily="18" charset="0"/>
                      </a:rPr>
                      <m:t>0.</m:t>
                    </m:r>
                    <m:r>
                      <a:rPr lang="de-DE" sz="1800" b="0" i="1" smtClean="0">
                        <a:latin typeface="Cambria Math" panose="02040503050406030204" pitchFamily="18" charset="0"/>
                      </a:rPr>
                      <m:t>12</m:t>
                    </m:r>
                    <m:sSub>
                      <m:sSubPr>
                        <m:ctrlPr>
                          <a:rPr lang="de-DE"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1</m:t>
                        </m:r>
                      </m:sub>
                    </m:sSub>
                    <m:r>
                      <a:rPr lang="cs-CZ" sz="1800" b="0" i="1" smtClean="0">
                        <a:latin typeface="Cambria Math" panose="02040503050406030204" pitchFamily="18" charset="0"/>
                      </a:rPr>
                      <m:t>+</m:t>
                    </m:r>
                    <m:r>
                      <a:rPr lang="en-US" sz="1800" b="0" i="1" smtClean="0">
                        <a:latin typeface="Cambria Math" panose="02040503050406030204" pitchFamily="18" charset="0"/>
                      </a:rPr>
                      <m:t>0.09</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2</m:t>
                        </m:r>
                      </m:sub>
                    </m:sSub>
                    <m:r>
                      <a:rPr lang="en-US" sz="1800" b="0" i="1" smtClean="0">
                        <a:latin typeface="Cambria Math" panose="02040503050406030204" pitchFamily="18" charset="0"/>
                      </a:rPr>
                      <m:t>+0.15</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3</m:t>
                        </m:r>
                      </m:sub>
                    </m:sSub>
                    <m:r>
                      <a:rPr lang="en-US" sz="1800" b="0" i="1" smtClean="0">
                        <a:latin typeface="Cambria Math" panose="02040503050406030204" pitchFamily="18" charset="0"/>
                      </a:rPr>
                      <m:t>+0.07</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4</m:t>
                        </m:r>
                      </m:sub>
                    </m:sSub>
                    <m:r>
                      <a:rPr lang="en-US" sz="1800" b="0" i="1" smtClean="0">
                        <a:latin typeface="Cambria Math" panose="02040503050406030204" pitchFamily="18" charset="0"/>
                      </a:rPr>
                      <m:t>+0.06</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5</m:t>
                        </m:r>
                      </m:sub>
                    </m:sSub>
                  </m:oMath>
                </a14:m>
                <a:endParaRPr lang="en-US" dirty="0"/>
              </a:p>
              <a:p>
                <a:pPr marL="895350" lvl="1" indent="0">
                  <a:lnSpc>
                    <a:spcPct val="110000"/>
                  </a:lnSpc>
                  <a:buNone/>
                  <a:tabLst>
                    <a:tab pos="1970088" algn="l"/>
                  </a:tabLst>
                </a:pPr>
                <a:r>
                  <a:rPr lang="en-US" dirty="0"/>
                  <a:t>Subject to	</a:t>
                </a:r>
                <a:endParaRPr lang="cs-CZ" dirty="0"/>
              </a:p>
              <a:p>
                <a:pPr marL="895350" lvl="1" indent="0">
                  <a:lnSpc>
                    <a:spcPct val="110000"/>
                  </a:lnSpc>
                  <a:buNone/>
                  <a:tabLst>
                    <a:tab pos="1970088" algn="l"/>
                  </a:tabLst>
                </a:pP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2</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3</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4</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5</m:t>
                        </m:r>
                      </m:sub>
                    </m:sSub>
                    <m:r>
                      <a:rPr lang="en-US" sz="1800" b="0" i="1" smtClean="0">
                        <a:latin typeface="Cambria Math" panose="02040503050406030204" pitchFamily="18" charset="0"/>
                      </a:rPr>
                      <m:t>=2 000,</m:t>
                    </m:r>
                  </m:oMath>
                </a14:m>
                <a:r>
                  <a:rPr lang="en-US" dirty="0"/>
                  <a:t>	(2 millions CZK)</a:t>
                </a:r>
              </a:p>
              <a:p>
                <a:pPr marL="895350" lvl="1" indent="0">
                  <a:lnSpc>
                    <a:spcPct val="110000"/>
                  </a:lnSpc>
                  <a:buNone/>
                  <a:tabLst>
                    <a:tab pos="1970088" algn="l"/>
                  </a:tabLst>
                </a:pP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4</m:t>
                        </m:r>
                      </m:sub>
                    </m:sSub>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200,</m:t>
                    </m:r>
                  </m:oMath>
                </a14:m>
                <a:r>
                  <a:rPr lang="en-US" dirty="0"/>
                  <a:t>			</a:t>
                </a:r>
                <a:r>
                  <a:rPr lang="cs-CZ" dirty="0"/>
                  <a:t>	</a:t>
                </a:r>
                <a:r>
                  <a:rPr lang="en-US" dirty="0"/>
                  <a:t>(no more than 200000 CZK in Bohemia Milk shares)</a:t>
                </a:r>
              </a:p>
              <a:p>
                <a:pPr marL="895350" lvl="1" indent="0">
                  <a:lnSpc>
                    <a:spcPct val="110000"/>
                  </a:lnSpc>
                  <a:buNone/>
                  <a:tabLst>
                    <a:tab pos="1970088" algn="l"/>
                  </a:tabLst>
                </a:pP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5</m:t>
                        </m:r>
                      </m:sub>
                    </m:sSub>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400,</m:t>
                    </m:r>
                  </m:oMath>
                </a14:m>
                <a:r>
                  <a:rPr lang="en-US" dirty="0"/>
                  <a:t>			</a:t>
                </a:r>
                <a:r>
                  <a:rPr lang="cs-CZ" dirty="0"/>
                  <a:t>	</a:t>
                </a:r>
                <a:r>
                  <a:rPr lang="en-US" dirty="0"/>
                  <a:t>(at least 20 % of all investments in government bonds)</a:t>
                </a:r>
              </a:p>
              <a:p>
                <a:pPr marL="895350" lvl="1" indent="0">
                  <a:lnSpc>
                    <a:spcPct val="110000"/>
                  </a:lnSpc>
                  <a:buNone/>
                  <a:tabLst>
                    <a:tab pos="1970088" algn="l"/>
                  </a:tabLst>
                </a:pP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1</m:t>
                        </m:r>
                      </m:sub>
                    </m:sSub>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800; </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𝑥</m:t>
                        </m:r>
                      </m:e>
                      <m:sub>
                        <m:r>
                          <a:rPr lang="en-US" sz="1800" b="0" i="1" smtClean="0">
                            <a:latin typeface="Cambria Math" panose="02040503050406030204" pitchFamily="18" charset="0"/>
                            <a:ea typeface="Cambria Math" panose="02040503050406030204" pitchFamily="18" charset="0"/>
                          </a:rPr>
                          <m:t>2</m:t>
                        </m:r>
                      </m:sub>
                    </m:sSub>
                    <m:r>
                      <a:rPr lang="en-US" sz="1800" b="0" i="1" smtClean="0">
                        <a:latin typeface="Cambria Math" panose="02040503050406030204" pitchFamily="18" charset="0"/>
                        <a:ea typeface="Cambria Math" panose="02040503050406030204" pitchFamily="18" charset="0"/>
                      </a:rPr>
                      <m:t>≤800;</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𝑥</m:t>
                        </m:r>
                      </m:e>
                      <m:sub>
                        <m:r>
                          <a:rPr lang="en-US" sz="1800" b="0" i="1" smtClean="0">
                            <a:latin typeface="Cambria Math" panose="02040503050406030204" pitchFamily="18" charset="0"/>
                            <a:ea typeface="Cambria Math" panose="02040503050406030204" pitchFamily="18" charset="0"/>
                          </a:rPr>
                          <m:t>3</m:t>
                        </m:r>
                      </m:sub>
                    </m:sSub>
                    <m:r>
                      <a:rPr lang="en-US" sz="1800" b="0" i="1" smtClean="0">
                        <a:latin typeface="Cambria Math" panose="02040503050406030204" pitchFamily="18" charset="0"/>
                        <a:ea typeface="Cambria Math" panose="02040503050406030204" pitchFamily="18" charset="0"/>
                      </a:rPr>
                      <m:t>≤800,</m:t>
                    </m:r>
                  </m:oMath>
                </a14:m>
                <a:r>
                  <a:rPr lang="en-US" dirty="0"/>
                  <a:t>	(no more than 800000 CZK in alcohol-drink companies)</a:t>
                </a:r>
              </a:p>
              <a:p>
                <a:pPr marL="895350" lvl="1" indent="0">
                  <a:lnSpc>
                    <a:spcPct val="110000"/>
                  </a:lnSpc>
                  <a:buNone/>
                  <a:tabLst>
                    <a:tab pos="1970088" algn="l"/>
                  </a:tabLst>
                </a:pPr>
                <a14:m>
                  <m:oMath xmlns:m="http://schemas.openxmlformats.org/officeDocument/2006/math">
                    <m:f>
                      <m:fPr>
                        <m:ctrlPr>
                          <a:rPr lang="en-US" sz="1800" i="1" smtClean="0">
                            <a:latin typeface="Cambria Math" panose="02040503050406030204" pitchFamily="18" charset="0"/>
                          </a:rPr>
                        </m:ctrlPr>
                      </m:fPr>
                      <m:num>
                        <m:r>
                          <a:rPr lang="en-US" sz="1800" b="0" i="1" smtClean="0">
                            <a:latin typeface="Cambria Math" panose="02040503050406030204" pitchFamily="18" charset="0"/>
                          </a:rPr>
                          <m:t>0.07</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+0.09</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2</m:t>
                            </m:r>
                          </m:sub>
                        </m:sSub>
                        <m:r>
                          <a:rPr lang="en-US" sz="1800" b="0" i="1" smtClean="0">
                            <a:latin typeface="Cambria Math" panose="02040503050406030204" pitchFamily="18" charset="0"/>
                          </a:rPr>
                          <m:t>+0.05</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3</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0.03</m:t>
                            </m:r>
                            <m:r>
                              <a:rPr lang="en-US" sz="1800" b="0" i="1" smtClean="0">
                                <a:latin typeface="Cambria Math" panose="02040503050406030204" pitchFamily="18" charset="0"/>
                              </a:rPr>
                              <m:t>𝑥</m:t>
                            </m:r>
                          </m:e>
                          <m:sub>
                            <m:r>
                              <a:rPr lang="en-US" sz="1800" b="0" i="1" smtClean="0">
                                <a:latin typeface="Cambria Math" panose="02040503050406030204" pitchFamily="18" charset="0"/>
                              </a:rPr>
                              <m:t>4</m:t>
                            </m:r>
                          </m:sub>
                        </m:sSub>
                        <m:r>
                          <a:rPr lang="en-US" sz="1800" b="0" i="1" smtClean="0">
                            <a:latin typeface="Cambria Math" panose="02040503050406030204" pitchFamily="18" charset="0"/>
                          </a:rPr>
                          <m:t>+0.01</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5</m:t>
                            </m:r>
                          </m:sub>
                        </m:sSub>
                      </m:num>
                      <m:den>
                        <m:r>
                          <a:rPr lang="en-US" sz="1800" b="0" i="1" smtClean="0">
                            <a:latin typeface="Cambria Math" panose="02040503050406030204" pitchFamily="18" charset="0"/>
                          </a:rPr>
                          <m:t>2 000</m:t>
                        </m:r>
                      </m:den>
                    </m:f>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0.05,</m:t>
                    </m:r>
                  </m:oMath>
                </a14:m>
                <a:r>
                  <a:rPr lang="cs-CZ" dirty="0"/>
                  <a:t>	</a:t>
                </a:r>
                <a:r>
                  <a:rPr lang="en-US" dirty="0"/>
                  <a:t>(overall portfolio risk index</a:t>
                </a:r>
                <a:r>
                  <a:rPr lang="cs-CZ" dirty="0"/>
                  <a:t> </a:t>
                </a:r>
                <a:r>
                  <a:rPr lang="cs-CZ" dirty="0" err="1"/>
                  <a:t>is</a:t>
                </a:r>
                <a:r>
                  <a:rPr lang="en-US" dirty="0"/>
                  <a:t> below 0.05)</a:t>
                </a:r>
              </a:p>
              <a:p>
                <a:pPr marL="895350" lvl="1" indent="0">
                  <a:lnSpc>
                    <a:spcPct val="110000"/>
                  </a:lnSpc>
                  <a:buNone/>
                  <a:tabLst>
                    <a:tab pos="1970088" algn="l"/>
                  </a:tabLst>
                </a:pPr>
                <a:r>
                  <a:rPr lang="en-US" b="0" dirty="0"/>
                  <a:t> </a:t>
                </a:r>
                <a14:m>
                  <m:oMath xmlns:m="http://schemas.openxmlformats.org/officeDocument/2006/math">
                    <m:r>
                      <a:rPr lang="en-US" sz="1800" b="0" i="1" smtClean="0">
                        <a:latin typeface="Cambria Math" panose="02040503050406030204" pitchFamily="18" charset="0"/>
                      </a:rPr>
                      <m:t>0.07</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+0.09</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2</m:t>
                        </m:r>
                      </m:sub>
                    </m:sSub>
                    <m:r>
                      <a:rPr lang="en-US" sz="1800" b="0" i="1" smtClean="0">
                        <a:latin typeface="Cambria Math" panose="02040503050406030204" pitchFamily="18" charset="0"/>
                      </a:rPr>
                      <m:t>+0.05</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3</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0.03</m:t>
                        </m:r>
                        <m:r>
                          <a:rPr lang="en-US" sz="1800" b="0" i="1" smtClean="0">
                            <a:latin typeface="Cambria Math" panose="02040503050406030204" pitchFamily="18" charset="0"/>
                          </a:rPr>
                          <m:t>𝑥</m:t>
                        </m:r>
                      </m:e>
                      <m:sub>
                        <m:r>
                          <a:rPr lang="en-US" sz="1800" b="0" i="1" smtClean="0">
                            <a:latin typeface="Cambria Math" panose="02040503050406030204" pitchFamily="18" charset="0"/>
                          </a:rPr>
                          <m:t>4</m:t>
                        </m:r>
                      </m:sub>
                    </m:sSub>
                    <m:r>
                      <a:rPr lang="en-US" sz="1800" b="0" i="1" smtClean="0">
                        <a:latin typeface="Cambria Math" panose="02040503050406030204" pitchFamily="18" charset="0"/>
                      </a:rPr>
                      <m:t>+0.01</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5</m:t>
                        </m:r>
                      </m:sub>
                    </m:sSub>
                    <m:r>
                      <a:rPr lang="en-US" sz="1800" b="0" i="1" smtClean="0">
                        <a:latin typeface="Cambria Math" panose="02040503050406030204" pitchFamily="18" charset="0"/>
                        <a:ea typeface="Cambria Math" panose="02040503050406030204" pitchFamily="18" charset="0"/>
                      </a:rPr>
                      <m:t>≤100,</m:t>
                    </m:r>
                  </m:oMath>
                </a14:m>
                <a:r>
                  <a:rPr lang="en-US" dirty="0"/>
                  <a:t>	</a:t>
                </a:r>
              </a:p>
              <a:p>
                <a:pPr marL="895350" lvl="1" indent="0">
                  <a:lnSpc>
                    <a:spcPct val="110000"/>
                  </a:lnSpc>
                  <a:buNone/>
                  <a:tabLst>
                    <a:tab pos="1970088" algn="l"/>
                  </a:tabLst>
                </a:pP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𝑖</m:t>
                        </m:r>
                      </m:sub>
                    </m:sSub>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0,          </m:t>
                    </m:r>
                    <m:r>
                      <a:rPr lang="en-US" sz="1800" b="0" i="1" smtClean="0">
                        <a:latin typeface="Cambria Math" panose="02040503050406030204" pitchFamily="18" charset="0"/>
                        <a:ea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=1,2,…,5.</m:t>
                    </m:r>
                  </m:oMath>
                </a14:m>
                <a:r>
                  <a:rPr lang="en-US" dirty="0"/>
                  <a:t>		(nonnegativity constraints)</a:t>
                </a:r>
              </a:p>
              <a:p>
                <a:pPr lvl="1" indent="0">
                  <a:lnSpc>
                    <a:spcPct val="110000"/>
                  </a:lnSpc>
                  <a:buNone/>
                  <a:tabLst>
                    <a:tab pos="1970088" algn="l"/>
                  </a:tabLst>
                </a:pPr>
                <a:r>
                  <a:rPr lang="en-US" dirty="0"/>
                  <a:t>			</a:t>
                </a:r>
              </a:p>
              <a:p>
                <a:pPr marL="895350" lvl="1" indent="-285750">
                  <a:lnSpc>
                    <a:spcPct val="110000"/>
                  </a:lnSpc>
                  <a:tabLst>
                    <a:tab pos="1970088" algn="l"/>
                  </a:tabLst>
                </a:pPr>
                <a:endParaRPr lang="en-US" dirty="0"/>
              </a:p>
            </p:txBody>
          </p:sp>
        </mc:Choice>
        <mc:Fallback xmlns="">
          <p:sp>
            <p:nvSpPr>
              <p:cNvPr id="18" name="Zástupný text 4">
                <a:extLst>
                  <a:ext uri="{FF2B5EF4-FFF2-40B4-BE49-F238E27FC236}">
                    <a16:creationId xmlns:a16="http://schemas.microsoft.com/office/drawing/2014/main" id="{AB1EFCF1-64B5-4DB9-8064-63D400E246EF}"/>
                  </a:ext>
                </a:extLst>
              </p:cNvPr>
              <p:cNvSpPr>
                <a:spLocks noGrp="1" noRot="1" noChangeAspect="1" noMove="1" noResize="1" noEditPoints="1" noAdjustHandles="1" noChangeArrowheads="1" noChangeShapeType="1" noTextEdit="1"/>
              </p:cNvSpPr>
              <p:nvPr>
                <p:ph type="body" sz="half" idx="22"/>
              </p:nvPr>
            </p:nvSpPr>
            <p:spPr>
              <a:xfrm>
                <a:off x="438468" y="1647545"/>
                <a:ext cx="11480629" cy="4526242"/>
              </a:xfrm>
              <a:blipFill>
                <a:blip r:embed="rId2"/>
                <a:stretch>
                  <a:fillRect l="-212" t="-269"/>
                </a:stretch>
              </a:blipFill>
            </p:spPr>
            <p:txBody>
              <a:bodyPr/>
              <a:lstStyle/>
              <a:p>
                <a:r>
                  <a:rPr lang="cs-CZ">
                    <a:noFill/>
                  </a:rPr>
                  <a:t> </a:t>
                </a:r>
              </a:p>
            </p:txBody>
          </p:sp>
        </mc:Fallback>
      </mc:AlternateContent>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Portfolio Selection Problem</a:t>
            </a:r>
          </a:p>
        </p:txBody>
      </p:sp>
    </p:spTree>
    <p:extLst>
      <p:ext uri="{BB962C8B-B14F-4D97-AF65-F5344CB8AC3E}">
        <p14:creationId xmlns:p14="http://schemas.microsoft.com/office/powerpoint/2010/main" val="664522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33</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Linear Programming</a:t>
            </a:r>
          </a:p>
          <a:p>
            <a:endParaRPr lang="en-US"/>
          </a:p>
        </p:txBody>
      </p:sp>
      <mc:AlternateContent xmlns:mc="http://schemas.openxmlformats.org/markup-compatibility/2006" xmlns:a14="http://schemas.microsoft.com/office/drawing/2010/main">
        <mc:Choice Requires="a14">
          <p:sp>
            <p:nvSpPr>
              <p:cNvPr id="17" name="Zástupný text 4">
                <a:extLst>
                  <a:ext uri="{FF2B5EF4-FFF2-40B4-BE49-F238E27FC236}">
                    <a16:creationId xmlns:a16="http://schemas.microsoft.com/office/drawing/2014/main" id="{14166BB4-0380-4AE9-B099-351CDDFE00D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Optimal solution</a:t>
                </a:r>
              </a:p>
              <a:p>
                <a:pPr lvl="1">
                  <a:lnSpc>
                    <a:spcPct val="110000"/>
                  </a:lnSpc>
                </a:pPr>
                <a:r>
                  <a:rPr lang="en-US" dirty="0"/>
                  <a:t>Decision variables</a:t>
                </a:r>
              </a:p>
              <a:p>
                <a:pPr marL="381000" lvl="1" indent="0">
                  <a:lnSpc>
                    <a:spcPct val="110000"/>
                  </a:lnSpc>
                  <a:buNone/>
                </a:pPr>
                <a:r>
                  <a:rPr lang="en-US" dirty="0"/>
                  <a:t>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=800,</m:t>
                    </m:r>
                  </m:oMath>
                </a14:m>
                <a:endParaRPr lang="en-US" b="0" dirty="0"/>
              </a:p>
              <a:p>
                <a:pPr marL="381000" lvl="1" indent="0">
                  <a:lnSpc>
                    <a:spcPct val="110000"/>
                  </a:lnSpc>
                  <a:buNone/>
                </a:pPr>
                <a:r>
                  <a:rPr lang="en-US" dirty="0"/>
                  <a:t>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2</m:t>
                        </m:r>
                      </m:sub>
                    </m:sSub>
                    <m:r>
                      <a:rPr lang="en-US" sz="1800" b="0" i="1" smtClean="0">
                        <a:latin typeface="Cambria Math" panose="02040503050406030204" pitchFamily="18" charset="0"/>
                      </a:rPr>
                      <m:t>=0,</m:t>
                    </m:r>
                  </m:oMath>
                </a14:m>
                <a:endParaRPr lang="en-US" sz="1800" b="0" dirty="0"/>
              </a:p>
              <a:p>
                <a:pPr marL="381000" lvl="1" indent="0">
                  <a:lnSpc>
                    <a:spcPct val="110000"/>
                  </a:lnSpc>
                  <a:buNone/>
                </a:pPr>
                <a:r>
                  <a:rPr lang="en-US" b="0" dirty="0"/>
                  <a:t>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3</m:t>
                        </m:r>
                      </m:sub>
                    </m:sSub>
                    <m:r>
                      <a:rPr lang="en-US" sz="1800" b="0" i="1" smtClean="0">
                        <a:latin typeface="Cambria Math" panose="02040503050406030204" pitchFamily="18" charset="0"/>
                      </a:rPr>
                      <m:t>=800,</m:t>
                    </m:r>
                  </m:oMath>
                </a14:m>
                <a:endParaRPr lang="en-US" b="0" dirty="0"/>
              </a:p>
              <a:p>
                <a:pPr marL="381000" lvl="1" indent="0">
                  <a:lnSpc>
                    <a:spcPct val="110000"/>
                  </a:lnSpc>
                  <a:buNone/>
                </a:pPr>
                <a:r>
                  <a:rPr lang="en-US" dirty="0"/>
                  <a:t>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4</m:t>
                        </m:r>
                      </m:sub>
                    </m:sSub>
                    <m:r>
                      <a:rPr lang="en-US" sz="1800" b="0" i="1" smtClean="0">
                        <a:latin typeface="Cambria Math" panose="02040503050406030204" pitchFamily="18" charset="0"/>
                      </a:rPr>
                      <m:t>=0,</m:t>
                    </m:r>
                  </m:oMath>
                </a14:m>
                <a:endParaRPr lang="en-US" b="0" dirty="0"/>
              </a:p>
              <a:p>
                <a:pPr marL="381000" lvl="1" indent="0">
                  <a:lnSpc>
                    <a:spcPct val="110000"/>
                  </a:lnSpc>
                  <a:buNone/>
                </a:pPr>
                <a:r>
                  <a:rPr lang="en-US" dirty="0"/>
                  <a:t>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5</m:t>
                        </m:r>
                      </m:sub>
                    </m:sSub>
                    <m:r>
                      <a:rPr lang="en-US" sz="1800" b="0" i="1" smtClean="0">
                        <a:latin typeface="Cambria Math" panose="02040503050406030204" pitchFamily="18" charset="0"/>
                      </a:rPr>
                      <m:t>=400.</m:t>
                    </m:r>
                  </m:oMath>
                </a14:m>
                <a:endParaRPr lang="en-US" b="0" dirty="0"/>
              </a:p>
              <a:p>
                <a:pPr lvl="1">
                  <a:lnSpc>
                    <a:spcPct val="110000"/>
                  </a:lnSpc>
                </a:pPr>
                <a:r>
                  <a:rPr lang="en-US" dirty="0"/>
                  <a:t>Objective value</a:t>
                </a:r>
              </a:p>
              <a:p>
                <a:pPr marL="381000" lvl="1" indent="0">
                  <a:lnSpc>
                    <a:spcPct val="110000"/>
                  </a:lnSpc>
                  <a:buNone/>
                </a:pPr>
                <a:r>
                  <a:rPr lang="en-US" dirty="0"/>
                  <a:t>	</a:t>
                </a:r>
                <a14:m>
                  <m:oMath xmlns:m="http://schemas.openxmlformats.org/officeDocument/2006/math">
                    <m:sSub>
                      <m:sSubPr>
                        <m:ctrlPr>
                          <a:rPr lang="en-US" sz="1800" i="1" smtClean="0">
                            <a:latin typeface="Cambria Math" panose="02040503050406030204" pitchFamily="18" charset="0"/>
                          </a:rPr>
                        </m:ctrlPr>
                      </m:sSubPr>
                      <m:e>
                        <m:r>
                          <a:rPr lang="cs-CZ" sz="1800" b="0" i="1" smtClean="0">
                            <a:latin typeface="Cambria Math" panose="02040503050406030204" pitchFamily="18" charset="0"/>
                          </a:rPr>
                          <m:t>𝑧</m:t>
                        </m:r>
                      </m:e>
                      <m:sub>
                        <m:r>
                          <a:rPr lang="en-US" sz="1800" b="0" i="1" smtClean="0">
                            <a:latin typeface="Cambria Math" panose="02040503050406030204" pitchFamily="18" charset="0"/>
                          </a:rPr>
                          <m:t>0</m:t>
                        </m:r>
                      </m:sub>
                    </m:sSub>
                    <m:r>
                      <a:rPr lang="en-US" sz="1800" b="0" i="1" smtClean="0">
                        <a:latin typeface="Cambria Math" panose="02040503050406030204" pitchFamily="18" charset="0"/>
                      </a:rPr>
                      <m:t>=240.</m:t>
                    </m:r>
                  </m:oMath>
                </a14:m>
                <a:endParaRPr lang="en-US" dirty="0"/>
              </a:p>
            </p:txBody>
          </p:sp>
        </mc:Choice>
        <mc:Fallback xmlns="">
          <p:sp>
            <p:nvSpPr>
              <p:cNvPr id="17" name="Zástupný text 4">
                <a:extLst>
                  <a:ext uri="{FF2B5EF4-FFF2-40B4-BE49-F238E27FC236}">
                    <a16:creationId xmlns:a16="http://schemas.microsoft.com/office/drawing/2014/main" id="{14166BB4-0380-4AE9-B099-351CDDFE00DC}"/>
                  </a:ext>
                </a:extLst>
              </p:cNvPr>
              <p:cNvSpPr>
                <a:spLocks noGrp="1" noRot="1" noChangeAspect="1" noMove="1" noResize="1" noEditPoints="1" noAdjustHandles="1" noChangeArrowheads="1" noChangeShapeType="1" noTextEdit="1"/>
              </p:cNvSpPr>
              <p:nvPr>
                <p:ph type="body" sz="half" idx="22"/>
              </p:nvPr>
            </p:nvSpPr>
            <p:spPr>
              <a:blipFill>
                <a:blip r:embed="rId3"/>
                <a:stretch>
                  <a:fillRect l="-212" t="-323"/>
                </a:stretch>
              </a:blipFill>
            </p:spPr>
            <p:txBody>
              <a:bodyPr/>
              <a:lstStyle/>
              <a:p>
                <a:r>
                  <a:rPr lang="cs-CZ">
                    <a:noFill/>
                  </a:rPr>
                  <a:t> </a:t>
                </a:r>
              </a:p>
            </p:txBody>
          </p:sp>
        </mc:Fallback>
      </mc:AlternateContent>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Portfolio Selection Problem</a:t>
            </a:r>
          </a:p>
        </p:txBody>
      </p:sp>
    </p:spTree>
    <p:extLst>
      <p:ext uri="{BB962C8B-B14F-4D97-AF65-F5344CB8AC3E}">
        <p14:creationId xmlns:p14="http://schemas.microsoft.com/office/powerpoint/2010/main" val="4103755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34</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Linear Programming</a:t>
            </a:r>
          </a:p>
          <a:p>
            <a:endParaRPr lang="en-US"/>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Definition of the problem</a:t>
            </a:r>
          </a:p>
          <a:p>
            <a:pPr lvl="1">
              <a:lnSpc>
                <a:spcPct val="110000"/>
              </a:lnSpc>
            </a:pPr>
            <a:r>
              <a:rPr lang="en-US" dirty="0"/>
              <a:t>Transport of </a:t>
            </a:r>
            <a:r>
              <a:rPr lang="en-US" dirty="0">
                <a:solidFill>
                  <a:srgbClr val="4BA82E"/>
                </a:solidFill>
              </a:rPr>
              <a:t>homogeneous</a:t>
            </a:r>
            <a:r>
              <a:rPr lang="en-US" dirty="0"/>
              <a:t> </a:t>
            </a:r>
            <a:r>
              <a:rPr lang="en-US" dirty="0">
                <a:solidFill>
                  <a:srgbClr val="4BA82E"/>
                </a:solidFill>
              </a:rPr>
              <a:t>product</a:t>
            </a:r>
            <a:r>
              <a:rPr lang="en-US" dirty="0"/>
              <a:t>.</a:t>
            </a:r>
          </a:p>
          <a:p>
            <a:pPr lvl="1">
              <a:lnSpc>
                <a:spcPct val="110000"/>
              </a:lnSpc>
            </a:pPr>
            <a:r>
              <a:rPr lang="en-US" dirty="0"/>
              <a:t>Set of </a:t>
            </a:r>
            <a:r>
              <a:rPr lang="en-US" dirty="0">
                <a:solidFill>
                  <a:srgbClr val="4BA82E"/>
                </a:solidFill>
              </a:rPr>
              <a:t>sources</a:t>
            </a:r>
            <a:r>
              <a:rPr lang="en-US" dirty="0"/>
              <a:t> with limited </a:t>
            </a:r>
            <a:r>
              <a:rPr lang="en-US" dirty="0">
                <a:solidFill>
                  <a:srgbClr val="4BA82E"/>
                </a:solidFill>
              </a:rPr>
              <a:t>supply</a:t>
            </a:r>
            <a:r>
              <a:rPr lang="en-US" dirty="0"/>
              <a:t>.</a:t>
            </a:r>
          </a:p>
          <a:p>
            <a:pPr lvl="1">
              <a:lnSpc>
                <a:spcPct val="110000"/>
              </a:lnSpc>
            </a:pPr>
            <a:r>
              <a:rPr lang="en-US" dirty="0"/>
              <a:t>Set of </a:t>
            </a:r>
            <a:r>
              <a:rPr lang="en-US" dirty="0">
                <a:solidFill>
                  <a:srgbClr val="4BA82E"/>
                </a:solidFill>
              </a:rPr>
              <a:t>destinations</a:t>
            </a:r>
            <a:r>
              <a:rPr lang="en-US" dirty="0"/>
              <a:t> with </a:t>
            </a:r>
            <a:r>
              <a:rPr lang="en-US" dirty="0">
                <a:solidFill>
                  <a:srgbClr val="4BA82E"/>
                </a:solidFill>
              </a:rPr>
              <a:t>demand</a:t>
            </a:r>
            <a:r>
              <a:rPr lang="en-US" dirty="0"/>
              <a:t> (requirement).</a:t>
            </a:r>
          </a:p>
          <a:p>
            <a:pPr lvl="1">
              <a:lnSpc>
                <a:spcPct val="110000"/>
              </a:lnSpc>
            </a:pPr>
            <a:r>
              <a:rPr lang="en-US" dirty="0">
                <a:solidFill>
                  <a:srgbClr val="4BA82E"/>
                </a:solidFill>
              </a:rPr>
              <a:t>Unit</a:t>
            </a:r>
            <a:r>
              <a:rPr lang="en-US" dirty="0"/>
              <a:t> </a:t>
            </a:r>
            <a:r>
              <a:rPr lang="en-US" dirty="0">
                <a:solidFill>
                  <a:srgbClr val="4BA82E"/>
                </a:solidFill>
              </a:rPr>
              <a:t>shipping</a:t>
            </a:r>
            <a:r>
              <a:rPr lang="en-US" dirty="0"/>
              <a:t> </a:t>
            </a:r>
            <a:r>
              <a:rPr lang="en-US" dirty="0">
                <a:solidFill>
                  <a:srgbClr val="4BA82E"/>
                </a:solidFill>
              </a:rPr>
              <a:t>cost</a:t>
            </a:r>
            <a:r>
              <a:rPr lang="en-US" dirty="0"/>
              <a:t> for all pairs of sources and destinations.</a:t>
            </a:r>
          </a:p>
          <a:p>
            <a:pPr lvl="1">
              <a:lnSpc>
                <a:spcPct val="110000"/>
              </a:lnSpc>
            </a:pPr>
            <a:r>
              <a:rPr lang="en-US" dirty="0"/>
              <a:t>The </a:t>
            </a:r>
            <a:r>
              <a:rPr lang="en-US" dirty="0">
                <a:solidFill>
                  <a:srgbClr val="4BA82E"/>
                </a:solidFill>
              </a:rPr>
              <a:t>goal</a:t>
            </a:r>
            <a:r>
              <a:rPr lang="en-US" dirty="0"/>
              <a:t> is to </a:t>
            </a:r>
            <a:r>
              <a:rPr lang="en-US" dirty="0">
                <a:solidFill>
                  <a:srgbClr val="4BA82E"/>
                </a:solidFill>
              </a:rPr>
              <a:t>satisfy</a:t>
            </a:r>
            <a:r>
              <a:rPr lang="en-US" dirty="0"/>
              <a:t> all </a:t>
            </a:r>
            <a:r>
              <a:rPr lang="en-US" dirty="0">
                <a:solidFill>
                  <a:srgbClr val="4BA82E"/>
                </a:solidFill>
              </a:rPr>
              <a:t>requirements</a:t>
            </a:r>
            <a:r>
              <a:rPr lang="en-US" dirty="0"/>
              <a:t> </a:t>
            </a:r>
            <a:r>
              <a:rPr lang="en-US" dirty="0">
                <a:solidFill>
                  <a:srgbClr val="4BA82E"/>
                </a:solidFill>
              </a:rPr>
              <a:t>without</a:t>
            </a:r>
            <a:r>
              <a:rPr lang="en-US" dirty="0"/>
              <a:t> </a:t>
            </a:r>
            <a:r>
              <a:rPr lang="en-US" dirty="0">
                <a:solidFill>
                  <a:srgbClr val="4BA82E"/>
                </a:solidFill>
              </a:rPr>
              <a:t>exceeding</a:t>
            </a:r>
            <a:r>
              <a:rPr lang="en-US" dirty="0"/>
              <a:t> any </a:t>
            </a:r>
            <a:r>
              <a:rPr lang="en-US" dirty="0">
                <a:solidFill>
                  <a:srgbClr val="4BA82E"/>
                </a:solidFill>
              </a:rPr>
              <a:t>supply</a:t>
            </a:r>
            <a:r>
              <a:rPr lang="en-US" dirty="0"/>
              <a:t>.</a:t>
            </a:r>
          </a:p>
          <a:p>
            <a:pPr lvl="1">
              <a:lnSpc>
                <a:spcPct val="110000"/>
              </a:lnSpc>
            </a:pPr>
            <a:r>
              <a:rPr lang="en-US" dirty="0"/>
              <a:t>The </a:t>
            </a:r>
            <a:r>
              <a:rPr lang="en-US" dirty="0">
                <a:solidFill>
                  <a:srgbClr val="4BA82E"/>
                </a:solidFill>
              </a:rPr>
              <a:t>objective</a:t>
            </a:r>
            <a:r>
              <a:rPr lang="en-US" dirty="0"/>
              <a:t> is to find </a:t>
            </a:r>
            <a:r>
              <a:rPr lang="en-US" dirty="0">
                <a:solidFill>
                  <a:srgbClr val="4BA82E"/>
                </a:solidFill>
              </a:rPr>
              <a:t>shipments</a:t>
            </a:r>
            <a:r>
              <a:rPr lang="en-US" dirty="0"/>
              <a:t> to </a:t>
            </a:r>
            <a:r>
              <a:rPr lang="en-US" dirty="0">
                <a:solidFill>
                  <a:srgbClr val="4BA82E"/>
                </a:solidFill>
              </a:rPr>
              <a:t>minimize</a:t>
            </a:r>
            <a:r>
              <a:rPr lang="en-US" dirty="0"/>
              <a:t> </a:t>
            </a:r>
            <a:r>
              <a:rPr lang="en-US" dirty="0">
                <a:solidFill>
                  <a:srgbClr val="4BA82E"/>
                </a:solidFill>
              </a:rPr>
              <a:t>total</a:t>
            </a:r>
            <a:r>
              <a:rPr lang="en-US" dirty="0"/>
              <a:t> ship</a:t>
            </a:r>
            <a:r>
              <a:rPr lang="en-US" dirty="0">
                <a:solidFill>
                  <a:srgbClr val="4BA82E"/>
                </a:solidFill>
              </a:rPr>
              <a:t>p</a:t>
            </a:r>
            <a:r>
              <a:rPr lang="en-US" dirty="0"/>
              <a:t>ing </a:t>
            </a:r>
            <a:r>
              <a:rPr lang="en-US" dirty="0">
                <a:solidFill>
                  <a:srgbClr val="4BA82E"/>
                </a:solidFill>
              </a:rPr>
              <a:t>cost</a:t>
            </a:r>
            <a:r>
              <a:rPr lang="en-US" dirty="0"/>
              <a:t>.</a:t>
            </a:r>
          </a:p>
          <a:p>
            <a:pPr marL="285750" indent="-285750">
              <a:lnSpc>
                <a:spcPct val="110000"/>
              </a:lnSpc>
              <a:buFont typeface="Wingdings" panose="05000000000000000000" pitchFamily="2" charset="2"/>
              <a:buChar char="§"/>
            </a:pPr>
            <a:r>
              <a:rPr lang="en-US" b="1" dirty="0"/>
              <a:t>Type of the problem</a:t>
            </a:r>
          </a:p>
          <a:p>
            <a:pPr lvl="1">
              <a:lnSpc>
                <a:spcPct val="110000"/>
              </a:lnSpc>
            </a:pPr>
            <a:r>
              <a:rPr lang="en-US" dirty="0">
                <a:solidFill>
                  <a:srgbClr val="4BA82E"/>
                </a:solidFill>
              </a:rPr>
              <a:t>Balanced</a:t>
            </a:r>
            <a:r>
              <a:rPr lang="en-US" dirty="0"/>
              <a:t> – total supply is equal to total demand.</a:t>
            </a:r>
          </a:p>
          <a:p>
            <a:pPr lvl="1">
              <a:lnSpc>
                <a:spcPct val="110000"/>
              </a:lnSpc>
            </a:pPr>
            <a:r>
              <a:rPr lang="en-US" dirty="0">
                <a:solidFill>
                  <a:srgbClr val="4BA82E"/>
                </a:solidFill>
              </a:rPr>
              <a:t>Unbalanced</a:t>
            </a:r>
            <a:r>
              <a:rPr lang="en-US" dirty="0"/>
              <a:t> – total supply is different from total demand, it is possible to make the problem balanced:</a:t>
            </a:r>
          </a:p>
          <a:p>
            <a:pPr marL="1276350" lvl="2" indent="-285750"/>
            <a:r>
              <a:rPr lang="en-US" dirty="0"/>
              <a:t>adding </a:t>
            </a:r>
            <a:r>
              <a:rPr lang="en-US" dirty="0">
                <a:solidFill>
                  <a:srgbClr val="4BA82E"/>
                </a:solidFill>
              </a:rPr>
              <a:t>dummy</a:t>
            </a:r>
            <a:r>
              <a:rPr lang="en-US" dirty="0"/>
              <a:t> </a:t>
            </a:r>
            <a:r>
              <a:rPr lang="en-US" dirty="0">
                <a:solidFill>
                  <a:srgbClr val="4BA82E"/>
                </a:solidFill>
              </a:rPr>
              <a:t>destination</a:t>
            </a:r>
            <a:r>
              <a:rPr lang="en-US" dirty="0"/>
              <a:t>,</a:t>
            </a:r>
          </a:p>
          <a:p>
            <a:pPr marL="1276350" lvl="2" indent="-285750"/>
            <a:r>
              <a:rPr lang="en-US" dirty="0"/>
              <a:t>finding </a:t>
            </a:r>
            <a:r>
              <a:rPr lang="en-US" dirty="0">
                <a:solidFill>
                  <a:srgbClr val="4BA82E"/>
                </a:solidFill>
              </a:rPr>
              <a:t>additional</a:t>
            </a:r>
            <a:r>
              <a:rPr lang="en-US" dirty="0"/>
              <a:t> </a:t>
            </a:r>
            <a:r>
              <a:rPr lang="en-US" dirty="0">
                <a:solidFill>
                  <a:srgbClr val="4BA82E"/>
                </a:solidFill>
              </a:rPr>
              <a:t>source</a:t>
            </a:r>
            <a:r>
              <a:rPr lang="en-US" dirty="0"/>
              <a:t> or adding </a:t>
            </a:r>
            <a:r>
              <a:rPr lang="en-US" dirty="0">
                <a:solidFill>
                  <a:srgbClr val="4BA82E"/>
                </a:solidFill>
              </a:rPr>
              <a:t>dummy</a:t>
            </a:r>
            <a:r>
              <a:rPr lang="en-US" dirty="0"/>
              <a:t> </a:t>
            </a:r>
            <a:r>
              <a:rPr lang="en-US" dirty="0">
                <a:solidFill>
                  <a:srgbClr val="4BA82E"/>
                </a:solidFill>
              </a:rPr>
              <a:t>source</a:t>
            </a:r>
            <a:r>
              <a:rPr lang="en-US" dirty="0"/>
              <a:t> (with the possibility of unsatisfied requirement).</a:t>
            </a:r>
          </a:p>
          <a:p>
            <a:pPr lvl="2" indent="0">
              <a:buNone/>
            </a:pPr>
            <a:endParaRPr lang="cs-CZ"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Transportation Problem</a:t>
            </a:r>
          </a:p>
        </p:txBody>
      </p:sp>
    </p:spTree>
    <p:extLst>
      <p:ext uri="{BB962C8B-B14F-4D97-AF65-F5344CB8AC3E}">
        <p14:creationId xmlns:p14="http://schemas.microsoft.com/office/powerpoint/2010/main" val="2450509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35</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Linear Programming</a:t>
            </a:r>
          </a:p>
          <a:p>
            <a:endParaRPr lang="en-US"/>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Example</a:t>
            </a:r>
          </a:p>
          <a:p>
            <a:pPr lvl="1">
              <a:lnSpc>
                <a:spcPct val="110000"/>
              </a:lnSpc>
            </a:pPr>
            <a:r>
              <a:rPr lang="en-US" dirty="0"/>
              <a:t>The international company operating in the Czech Republic is going to establish </a:t>
            </a:r>
            <a:r>
              <a:rPr lang="en-US" dirty="0">
                <a:solidFill>
                  <a:srgbClr val="4BA82E"/>
                </a:solidFill>
              </a:rPr>
              <a:t>three</a:t>
            </a:r>
            <a:r>
              <a:rPr lang="en-US" dirty="0"/>
              <a:t> </a:t>
            </a:r>
            <a:r>
              <a:rPr lang="en-US" dirty="0">
                <a:solidFill>
                  <a:srgbClr val="4BA82E"/>
                </a:solidFill>
              </a:rPr>
              <a:t>subsidiaries</a:t>
            </a:r>
            <a:r>
              <a:rPr lang="en-US" dirty="0"/>
              <a:t> </a:t>
            </a:r>
            <a:r>
              <a:rPr lang="en-US" dirty="0">
                <a:solidFill>
                  <a:srgbClr val="4BA82E"/>
                </a:solidFill>
              </a:rPr>
              <a:t>producing</a:t>
            </a:r>
            <a:r>
              <a:rPr lang="en-US" dirty="0"/>
              <a:t> </a:t>
            </a:r>
            <a:r>
              <a:rPr lang="en-US" dirty="0">
                <a:solidFill>
                  <a:srgbClr val="4BA82E"/>
                </a:solidFill>
              </a:rPr>
              <a:t>chips</a:t>
            </a:r>
            <a:r>
              <a:rPr lang="en-US" dirty="0"/>
              <a:t>.</a:t>
            </a:r>
            <a:r>
              <a:rPr lang="cs-CZ" dirty="0"/>
              <a:t> </a:t>
            </a:r>
            <a:r>
              <a:rPr lang="en-US" dirty="0"/>
              <a:t>They should be located in following cities: </a:t>
            </a:r>
            <a:r>
              <a:rPr lang="en-US" dirty="0" err="1"/>
              <a:t>Benešov</a:t>
            </a:r>
            <a:r>
              <a:rPr lang="en-US" dirty="0"/>
              <a:t>, </a:t>
            </a:r>
            <a:r>
              <a:rPr lang="en-US" dirty="0" err="1"/>
              <a:t>Jihlava</a:t>
            </a:r>
            <a:r>
              <a:rPr lang="en-US" dirty="0"/>
              <a:t> and </a:t>
            </a:r>
            <a:r>
              <a:rPr lang="en-US" dirty="0" err="1"/>
              <a:t>Tábor</a:t>
            </a:r>
            <a:r>
              <a:rPr lang="en-US" dirty="0"/>
              <a:t>. </a:t>
            </a:r>
          </a:p>
          <a:p>
            <a:pPr lvl="1">
              <a:lnSpc>
                <a:spcPct val="110000"/>
              </a:lnSpc>
            </a:pPr>
            <a:r>
              <a:rPr lang="en-US" dirty="0"/>
              <a:t>The main ingredient </a:t>
            </a:r>
            <a:r>
              <a:rPr lang="en-US" dirty="0">
                <a:solidFill>
                  <a:srgbClr val="4BA82E"/>
                </a:solidFill>
              </a:rPr>
              <a:t>potatoes</a:t>
            </a:r>
            <a:r>
              <a:rPr lang="en-US" dirty="0"/>
              <a:t> would be supplied from </a:t>
            </a:r>
            <a:r>
              <a:rPr lang="en-US" dirty="0">
                <a:solidFill>
                  <a:srgbClr val="4BA82E"/>
                </a:solidFill>
              </a:rPr>
              <a:t>two</a:t>
            </a:r>
            <a:r>
              <a:rPr lang="en-US" dirty="0"/>
              <a:t> </a:t>
            </a:r>
            <a:r>
              <a:rPr lang="en-US" dirty="0">
                <a:solidFill>
                  <a:srgbClr val="4BA82E"/>
                </a:solidFill>
              </a:rPr>
              <a:t>warehouses</a:t>
            </a:r>
            <a:r>
              <a:rPr lang="en-US" dirty="0"/>
              <a:t> in </a:t>
            </a:r>
            <a:r>
              <a:rPr lang="en-US" dirty="0" err="1"/>
              <a:t>Humpolec</a:t>
            </a:r>
            <a:r>
              <a:rPr lang="en-US" dirty="0"/>
              <a:t> and </a:t>
            </a:r>
            <a:r>
              <a:rPr lang="en-US" dirty="0" err="1"/>
              <a:t>Pelhřimov</a:t>
            </a:r>
            <a:r>
              <a:rPr lang="en-US" dirty="0"/>
              <a:t>.</a:t>
            </a:r>
          </a:p>
          <a:p>
            <a:pPr lvl="2" indent="0">
              <a:buNone/>
            </a:pPr>
            <a:endParaRPr lang="cs-CZ"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Transportation Problem</a:t>
            </a:r>
          </a:p>
        </p:txBody>
      </p:sp>
      <p:grpSp>
        <p:nvGrpSpPr>
          <p:cNvPr id="11" name="Skupina 10">
            <a:extLst>
              <a:ext uri="{FF2B5EF4-FFF2-40B4-BE49-F238E27FC236}">
                <a16:creationId xmlns:a16="http://schemas.microsoft.com/office/drawing/2014/main" id="{80D4D696-73FE-4B26-9842-41C49C286AB7}"/>
              </a:ext>
            </a:extLst>
          </p:cNvPr>
          <p:cNvGrpSpPr>
            <a:grpSpLocks noChangeAspect="1"/>
          </p:cNvGrpSpPr>
          <p:nvPr/>
        </p:nvGrpSpPr>
        <p:grpSpPr bwMode="auto">
          <a:xfrm>
            <a:off x="1210574" y="3054151"/>
            <a:ext cx="4194117" cy="2629632"/>
            <a:chOff x="3010" y="1866"/>
            <a:chExt cx="6470" cy="3725"/>
          </a:xfrm>
        </p:grpSpPr>
        <p:grpSp>
          <p:nvGrpSpPr>
            <p:cNvPr id="12" name="Group 452">
              <a:extLst>
                <a:ext uri="{FF2B5EF4-FFF2-40B4-BE49-F238E27FC236}">
                  <a16:creationId xmlns:a16="http://schemas.microsoft.com/office/drawing/2014/main" id="{9FD804B5-E03D-4AB0-9CE2-C2678276F077}"/>
                </a:ext>
              </a:extLst>
            </p:cNvPr>
            <p:cNvGrpSpPr>
              <a:grpSpLocks/>
            </p:cNvGrpSpPr>
            <p:nvPr/>
          </p:nvGrpSpPr>
          <p:grpSpPr bwMode="auto">
            <a:xfrm>
              <a:off x="3010" y="1866"/>
              <a:ext cx="6470" cy="3725"/>
              <a:chOff x="2251" y="2370"/>
              <a:chExt cx="6470" cy="3725"/>
            </a:xfrm>
          </p:grpSpPr>
          <p:sp>
            <p:nvSpPr>
              <p:cNvPr id="19" name="Freeform 453">
                <a:extLst>
                  <a:ext uri="{FF2B5EF4-FFF2-40B4-BE49-F238E27FC236}">
                    <a16:creationId xmlns:a16="http://schemas.microsoft.com/office/drawing/2014/main" id="{60243C7D-3AD4-4C96-81DE-CC94ED1AF48F}"/>
                  </a:ext>
                </a:extLst>
              </p:cNvPr>
              <p:cNvSpPr>
                <a:spLocks noChangeAspect="1"/>
              </p:cNvSpPr>
              <p:nvPr/>
            </p:nvSpPr>
            <p:spPr bwMode="auto">
              <a:xfrm rot="21480000">
                <a:off x="2251" y="2370"/>
                <a:ext cx="6470" cy="3725"/>
              </a:xfrm>
              <a:custGeom>
                <a:avLst/>
                <a:gdLst>
                  <a:gd name="T0" fmla="*/ 243 w 9246"/>
                  <a:gd name="T1" fmla="*/ 1588 h 5323"/>
                  <a:gd name="T2" fmla="*/ 543 w 9246"/>
                  <a:gd name="T3" fmla="*/ 1408 h 5323"/>
                  <a:gd name="T4" fmla="*/ 1098 w 9246"/>
                  <a:gd name="T5" fmla="*/ 1213 h 5323"/>
                  <a:gd name="T6" fmla="*/ 1533 w 9246"/>
                  <a:gd name="T7" fmla="*/ 943 h 5323"/>
                  <a:gd name="T8" fmla="*/ 2013 w 9246"/>
                  <a:gd name="T9" fmla="*/ 823 h 5323"/>
                  <a:gd name="T10" fmla="*/ 2928 w 9246"/>
                  <a:gd name="T11" fmla="*/ 418 h 5323"/>
                  <a:gd name="T12" fmla="*/ 3078 w 9246"/>
                  <a:gd name="T13" fmla="*/ 193 h 5323"/>
                  <a:gd name="T14" fmla="*/ 3393 w 9246"/>
                  <a:gd name="T15" fmla="*/ 118 h 5323"/>
                  <a:gd name="T16" fmla="*/ 3813 w 9246"/>
                  <a:gd name="T17" fmla="*/ 418 h 5323"/>
                  <a:gd name="T18" fmla="*/ 4323 w 9246"/>
                  <a:gd name="T19" fmla="*/ 208 h 5323"/>
                  <a:gd name="T20" fmla="*/ 4593 w 9246"/>
                  <a:gd name="T21" fmla="*/ 568 h 5323"/>
                  <a:gd name="T22" fmla="*/ 5058 w 9246"/>
                  <a:gd name="T23" fmla="*/ 688 h 5323"/>
                  <a:gd name="T24" fmla="*/ 5403 w 9246"/>
                  <a:gd name="T25" fmla="*/ 973 h 5323"/>
                  <a:gd name="T26" fmla="*/ 5928 w 9246"/>
                  <a:gd name="T27" fmla="*/ 958 h 5323"/>
                  <a:gd name="T28" fmla="*/ 5703 w 9246"/>
                  <a:gd name="T29" fmla="*/ 1348 h 5323"/>
                  <a:gd name="T30" fmla="*/ 6003 w 9246"/>
                  <a:gd name="T31" fmla="*/ 1678 h 5323"/>
                  <a:gd name="T32" fmla="*/ 6273 w 9246"/>
                  <a:gd name="T33" fmla="*/ 2053 h 5323"/>
                  <a:gd name="T34" fmla="*/ 6603 w 9246"/>
                  <a:gd name="T35" fmla="*/ 1843 h 5323"/>
                  <a:gd name="T36" fmla="*/ 6573 w 9246"/>
                  <a:gd name="T37" fmla="*/ 1378 h 5323"/>
                  <a:gd name="T38" fmla="*/ 7113 w 9246"/>
                  <a:gd name="T39" fmla="*/ 1573 h 5323"/>
                  <a:gd name="T40" fmla="*/ 7728 w 9246"/>
                  <a:gd name="T41" fmla="*/ 1783 h 5323"/>
                  <a:gd name="T42" fmla="*/ 7698 w 9246"/>
                  <a:gd name="T43" fmla="*/ 2113 h 5323"/>
                  <a:gd name="T44" fmla="*/ 8088 w 9246"/>
                  <a:gd name="T45" fmla="*/ 2263 h 5323"/>
                  <a:gd name="T46" fmla="*/ 8298 w 9246"/>
                  <a:gd name="T47" fmla="*/ 2293 h 5323"/>
                  <a:gd name="T48" fmla="*/ 8748 w 9246"/>
                  <a:gd name="T49" fmla="*/ 2473 h 5323"/>
                  <a:gd name="T50" fmla="*/ 9033 w 9246"/>
                  <a:gd name="T51" fmla="*/ 2968 h 5323"/>
                  <a:gd name="T52" fmla="*/ 9048 w 9246"/>
                  <a:gd name="T53" fmla="*/ 3343 h 5323"/>
                  <a:gd name="T54" fmla="*/ 8733 w 9246"/>
                  <a:gd name="T55" fmla="*/ 3493 h 5323"/>
                  <a:gd name="T56" fmla="*/ 8538 w 9246"/>
                  <a:gd name="T57" fmla="*/ 3778 h 5323"/>
                  <a:gd name="T58" fmla="*/ 8283 w 9246"/>
                  <a:gd name="T59" fmla="*/ 3958 h 5323"/>
                  <a:gd name="T60" fmla="*/ 8058 w 9246"/>
                  <a:gd name="T61" fmla="*/ 4393 h 5323"/>
                  <a:gd name="T62" fmla="*/ 7593 w 9246"/>
                  <a:gd name="T63" fmla="*/ 4783 h 5323"/>
                  <a:gd name="T64" fmla="*/ 7083 w 9246"/>
                  <a:gd name="T65" fmla="*/ 4738 h 5323"/>
                  <a:gd name="T66" fmla="*/ 6633 w 9246"/>
                  <a:gd name="T67" fmla="*/ 5113 h 5323"/>
                  <a:gd name="T68" fmla="*/ 6258 w 9246"/>
                  <a:gd name="T69" fmla="*/ 4963 h 5323"/>
                  <a:gd name="T70" fmla="*/ 5883 w 9246"/>
                  <a:gd name="T71" fmla="*/ 4843 h 5323"/>
                  <a:gd name="T72" fmla="*/ 5238 w 9246"/>
                  <a:gd name="T73" fmla="*/ 4843 h 5323"/>
                  <a:gd name="T74" fmla="*/ 4758 w 9246"/>
                  <a:gd name="T75" fmla="*/ 4708 h 5323"/>
                  <a:gd name="T76" fmla="*/ 4503 w 9246"/>
                  <a:gd name="T77" fmla="*/ 4543 h 5323"/>
                  <a:gd name="T78" fmla="*/ 4053 w 9246"/>
                  <a:gd name="T79" fmla="*/ 4438 h 5323"/>
                  <a:gd name="T80" fmla="*/ 3843 w 9246"/>
                  <a:gd name="T81" fmla="*/ 4918 h 5323"/>
                  <a:gd name="T82" fmla="*/ 3498 w 9246"/>
                  <a:gd name="T83" fmla="*/ 5023 h 5323"/>
                  <a:gd name="T84" fmla="*/ 3348 w 9246"/>
                  <a:gd name="T85" fmla="*/ 5248 h 5323"/>
                  <a:gd name="T86" fmla="*/ 3063 w 9246"/>
                  <a:gd name="T87" fmla="*/ 5188 h 5323"/>
                  <a:gd name="T88" fmla="*/ 2733 w 9246"/>
                  <a:gd name="T89" fmla="*/ 5248 h 5323"/>
                  <a:gd name="T90" fmla="*/ 2523 w 9246"/>
                  <a:gd name="T91" fmla="*/ 5053 h 5323"/>
                  <a:gd name="T92" fmla="*/ 2193 w 9246"/>
                  <a:gd name="T93" fmla="*/ 4813 h 5323"/>
                  <a:gd name="T94" fmla="*/ 1698 w 9246"/>
                  <a:gd name="T95" fmla="*/ 4363 h 5323"/>
                  <a:gd name="T96" fmla="*/ 1428 w 9246"/>
                  <a:gd name="T97" fmla="*/ 4063 h 5323"/>
                  <a:gd name="T98" fmla="*/ 1083 w 9246"/>
                  <a:gd name="T99" fmla="*/ 3643 h 5323"/>
                  <a:gd name="T100" fmla="*/ 828 w 9246"/>
                  <a:gd name="T101" fmla="*/ 3508 h 5323"/>
                  <a:gd name="T102" fmla="*/ 558 w 9246"/>
                  <a:gd name="T103" fmla="*/ 3163 h 5323"/>
                  <a:gd name="T104" fmla="*/ 423 w 9246"/>
                  <a:gd name="T105" fmla="*/ 2563 h 5323"/>
                  <a:gd name="T106" fmla="*/ 273 w 9246"/>
                  <a:gd name="T107" fmla="*/ 2023 h 5323"/>
                  <a:gd name="T108" fmla="*/ 18 w 9246"/>
                  <a:gd name="T109" fmla="*/ 1588 h 5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246" h="5323">
                    <a:moveTo>
                      <a:pt x="18" y="1588"/>
                    </a:moveTo>
                    <a:cubicBezTo>
                      <a:pt x="13" y="1573"/>
                      <a:pt x="0" y="1559"/>
                      <a:pt x="3" y="1543"/>
                    </a:cubicBezTo>
                    <a:cubicBezTo>
                      <a:pt x="6" y="1525"/>
                      <a:pt x="25" y="1514"/>
                      <a:pt x="33" y="1498"/>
                    </a:cubicBezTo>
                    <a:cubicBezTo>
                      <a:pt x="65" y="1434"/>
                      <a:pt x="21" y="1462"/>
                      <a:pt x="93" y="1438"/>
                    </a:cubicBezTo>
                    <a:cubicBezTo>
                      <a:pt x="157" y="1481"/>
                      <a:pt x="179" y="1545"/>
                      <a:pt x="243" y="1588"/>
                    </a:cubicBezTo>
                    <a:cubicBezTo>
                      <a:pt x="265" y="1653"/>
                      <a:pt x="266" y="1671"/>
                      <a:pt x="333" y="1693"/>
                    </a:cubicBezTo>
                    <a:cubicBezTo>
                      <a:pt x="348" y="1688"/>
                      <a:pt x="367" y="1689"/>
                      <a:pt x="378" y="1678"/>
                    </a:cubicBezTo>
                    <a:cubicBezTo>
                      <a:pt x="415" y="1641"/>
                      <a:pt x="385" y="1556"/>
                      <a:pt x="438" y="1513"/>
                    </a:cubicBezTo>
                    <a:cubicBezTo>
                      <a:pt x="450" y="1503"/>
                      <a:pt x="468" y="1503"/>
                      <a:pt x="483" y="1498"/>
                    </a:cubicBezTo>
                    <a:cubicBezTo>
                      <a:pt x="503" y="1468"/>
                      <a:pt x="523" y="1438"/>
                      <a:pt x="543" y="1408"/>
                    </a:cubicBezTo>
                    <a:cubicBezTo>
                      <a:pt x="553" y="1393"/>
                      <a:pt x="558" y="1373"/>
                      <a:pt x="573" y="1363"/>
                    </a:cubicBezTo>
                    <a:cubicBezTo>
                      <a:pt x="629" y="1326"/>
                      <a:pt x="700" y="1323"/>
                      <a:pt x="753" y="1288"/>
                    </a:cubicBezTo>
                    <a:cubicBezTo>
                      <a:pt x="789" y="1264"/>
                      <a:pt x="800" y="1251"/>
                      <a:pt x="843" y="1243"/>
                    </a:cubicBezTo>
                    <a:cubicBezTo>
                      <a:pt x="883" y="1236"/>
                      <a:pt x="923" y="1233"/>
                      <a:pt x="963" y="1228"/>
                    </a:cubicBezTo>
                    <a:cubicBezTo>
                      <a:pt x="1068" y="1193"/>
                      <a:pt x="1023" y="1188"/>
                      <a:pt x="1098" y="1213"/>
                    </a:cubicBezTo>
                    <a:cubicBezTo>
                      <a:pt x="1124" y="1290"/>
                      <a:pt x="1156" y="1322"/>
                      <a:pt x="1233" y="1348"/>
                    </a:cubicBezTo>
                    <a:cubicBezTo>
                      <a:pt x="1337" y="1313"/>
                      <a:pt x="1306" y="1254"/>
                      <a:pt x="1338" y="1168"/>
                    </a:cubicBezTo>
                    <a:cubicBezTo>
                      <a:pt x="1359" y="1113"/>
                      <a:pt x="1414" y="1108"/>
                      <a:pt x="1458" y="1078"/>
                    </a:cubicBezTo>
                    <a:cubicBezTo>
                      <a:pt x="1478" y="1048"/>
                      <a:pt x="1507" y="1022"/>
                      <a:pt x="1518" y="988"/>
                    </a:cubicBezTo>
                    <a:cubicBezTo>
                      <a:pt x="1523" y="973"/>
                      <a:pt x="1523" y="955"/>
                      <a:pt x="1533" y="943"/>
                    </a:cubicBezTo>
                    <a:cubicBezTo>
                      <a:pt x="1544" y="929"/>
                      <a:pt x="1561" y="917"/>
                      <a:pt x="1578" y="913"/>
                    </a:cubicBezTo>
                    <a:cubicBezTo>
                      <a:pt x="1622" y="902"/>
                      <a:pt x="1668" y="903"/>
                      <a:pt x="1713" y="898"/>
                    </a:cubicBezTo>
                    <a:cubicBezTo>
                      <a:pt x="1743" y="888"/>
                      <a:pt x="1773" y="878"/>
                      <a:pt x="1803" y="868"/>
                    </a:cubicBezTo>
                    <a:cubicBezTo>
                      <a:pt x="1833" y="858"/>
                      <a:pt x="1893" y="898"/>
                      <a:pt x="1893" y="898"/>
                    </a:cubicBezTo>
                    <a:cubicBezTo>
                      <a:pt x="1975" y="871"/>
                      <a:pt x="1980" y="890"/>
                      <a:pt x="2013" y="823"/>
                    </a:cubicBezTo>
                    <a:cubicBezTo>
                      <a:pt x="2039" y="771"/>
                      <a:pt x="2024" y="702"/>
                      <a:pt x="2088" y="673"/>
                    </a:cubicBezTo>
                    <a:cubicBezTo>
                      <a:pt x="2162" y="640"/>
                      <a:pt x="2248" y="651"/>
                      <a:pt x="2328" y="643"/>
                    </a:cubicBezTo>
                    <a:cubicBezTo>
                      <a:pt x="2388" y="628"/>
                      <a:pt x="2427" y="617"/>
                      <a:pt x="2478" y="583"/>
                    </a:cubicBezTo>
                    <a:cubicBezTo>
                      <a:pt x="2559" y="461"/>
                      <a:pt x="2617" y="504"/>
                      <a:pt x="2793" y="493"/>
                    </a:cubicBezTo>
                    <a:cubicBezTo>
                      <a:pt x="2872" y="467"/>
                      <a:pt x="2825" y="487"/>
                      <a:pt x="2928" y="418"/>
                    </a:cubicBezTo>
                    <a:cubicBezTo>
                      <a:pt x="2954" y="400"/>
                      <a:pt x="2988" y="398"/>
                      <a:pt x="3018" y="388"/>
                    </a:cubicBezTo>
                    <a:cubicBezTo>
                      <a:pt x="3033" y="383"/>
                      <a:pt x="3048" y="378"/>
                      <a:pt x="3063" y="373"/>
                    </a:cubicBezTo>
                    <a:cubicBezTo>
                      <a:pt x="3078" y="368"/>
                      <a:pt x="3108" y="358"/>
                      <a:pt x="3108" y="358"/>
                    </a:cubicBezTo>
                    <a:cubicBezTo>
                      <a:pt x="3145" y="303"/>
                      <a:pt x="3166" y="293"/>
                      <a:pt x="3123" y="208"/>
                    </a:cubicBezTo>
                    <a:cubicBezTo>
                      <a:pt x="3116" y="194"/>
                      <a:pt x="3093" y="198"/>
                      <a:pt x="3078" y="193"/>
                    </a:cubicBezTo>
                    <a:cubicBezTo>
                      <a:pt x="3049" y="150"/>
                      <a:pt x="3006" y="81"/>
                      <a:pt x="3048" y="28"/>
                    </a:cubicBezTo>
                    <a:cubicBezTo>
                      <a:pt x="3058" y="16"/>
                      <a:pt x="3078" y="18"/>
                      <a:pt x="3093" y="13"/>
                    </a:cubicBezTo>
                    <a:cubicBezTo>
                      <a:pt x="3206" y="51"/>
                      <a:pt x="3067" y="0"/>
                      <a:pt x="3183" y="58"/>
                    </a:cubicBezTo>
                    <a:cubicBezTo>
                      <a:pt x="3219" y="76"/>
                      <a:pt x="3265" y="78"/>
                      <a:pt x="3303" y="88"/>
                    </a:cubicBezTo>
                    <a:cubicBezTo>
                      <a:pt x="3334" y="96"/>
                      <a:pt x="3393" y="118"/>
                      <a:pt x="3393" y="118"/>
                    </a:cubicBezTo>
                    <a:cubicBezTo>
                      <a:pt x="3444" y="194"/>
                      <a:pt x="3437" y="289"/>
                      <a:pt x="3483" y="358"/>
                    </a:cubicBezTo>
                    <a:cubicBezTo>
                      <a:pt x="3493" y="373"/>
                      <a:pt x="3505" y="387"/>
                      <a:pt x="3513" y="403"/>
                    </a:cubicBezTo>
                    <a:cubicBezTo>
                      <a:pt x="3520" y="417"/>
                      <a:pt x="3518" y="436"/>
                      <a:pt x="3528" y="448"/>
                    </a:cubicBezTo>
                    <a:cubicBezTo>
                      <a:pt x="3560" y="489"/>
                      <a:pt x="3619" y="486"/>
                      <a:pt x="3663" y="493"/>
                    </a:cubicBezTo>
                    <a:cubicBezTo>
                      <a:pt x="3758" y="469"/>
                      <a:pt x="3706" y="489"/>
                      <a:pt x="3813" y="418"/>
                    </a:cubicBezTo>
                    <a:cubicBezTo>
                      <a:pt x="3855" y="390"/>
                      <a:pt x="3913" y="408"/>
                      <a:pt x="3963" y="403"/>
                    </a:cubicBezTo>
                    <a:cubicBezTo>
                      <a:pt x="4047" y="375"/>
                      <a:pt x="4024" y="349"/>
                      <a:pt x="4008" y="268"/>
                    </a:cubicBezTo>
                    <a:cubicBezTo>
                      <a:pt x="4023" y="114"/>
                      <a:pt x="3988" y="83"/>
                      <a:pt x="4128" y="118"/>
                    </a:cubicBezTo>
                    <a:cubicBezTo>
                      <a:pt x="4193" y="183"/>
                      <a:pt x="4147" y="152"/>
                      <a:pt x="4233" y="178"/>
                    </a:cubicBezTo>
                    <a:cubicBezTo>
                      <a:pt x="4263" y="187"/>
                      <a:pt x="4323" y="208"/>
                      <a:pt x="4323" y="208"/>
                    </a:cubicBezTo>
                    <a:cubicBezTo>
                      <a:pt x="4343" y="238"/>
                      <a:pt x="4376" y="263"/>
                      <a:pt x="4383" y="298"/>
                    </a:cubicBezTo>
                    <a:cubicBezTo>
                      <a:pt x="4398" y="371"/>
                      <a:pt x="4420" y="438"/>
                      <a:pt x="4443" y="508"/>
                    </a:cubicBezTo>
                    <a:cubicBezTo>
                      <a:pt x="4448" y="523"/>
                      <a:pt x="4453" y="538"/>
                      <a:pt x="4458" y="553"/>
                    </a:cubicBezTo>
                    <a:cubicBezTo>
                      <a:pt x="4469" y="587"/>
                      <a:pt x="4548" y="613"/>
                      <a:pt x="4548" y="613"/>
                    </a:cubicBezTo>
                    <a:cubicBezTo>
                      <a:pt x="4597" y="580"/>
                      <a:pt x="4593" y="601"/>
                      <a:pt x="4593" y="568"/>
                    </a:cubicBezTo>
                    <a:cubicBezTo>
                      <a:pt x="4626" y="561"/>
                      <a:pt x="4659" y="537"/>
                      <a:pt x="4691" y="546"/>
                    </a:cubicBezTo>
                    <a:cubicBezTo>
                      <a:pt x="4708" y="551"/>
                      <a:pt x="4689" y="583"/>
                      <a:pt x="4698" y="598"/>
                    </a:cubicBezTo>
                    <a:cubicBezTo>
                      <a:pt x="4708" y="613"/>
                      <a:pt x="4726" y="624"/>
                      <a:pt x="4743" y="628"/>
                    </a:cubicBezTo>
                    <a:cubicBezTo>
                      <a:pt x="4787" y="639"/>
                      <a:pt x="4833" y="638"/>
                      <a:pt x="4878" y="643"/>
                    </a:cubicBezTo>
                    <a:cubicBezTo>
                      <a:pt x="4937" y="663"/>
                      <a:pt x="4996" y="676"/>
                      <a:pt x="5058" y="688"/>
                    </a:cubicBezTo>
                    <a:cubicBezTo>
                      <a:pt x="5099" y="750"/>
                      <a:pt x="5140" y="799"/>
                      <a:pt x="5163" y="868"/>
                    </a:cubicBezTo>
                    <a:cubicBezTo>
                      <a:pt x="5188" y="863"/>
                      <a:pt x="5214" y="862"/>
                      <a:pt x="5238" y="853"/>
                    </a:cubicBezTo>
                    <a:cubicBezTo>
                      <a:pt x="5320" y="822"/>
                      <a:pt x="5245" y="810"/>
                      <a:pt x="5328" y="838"/>
                    </a:cubicBezTo>
                    <a:cubicBezTo>
                      <a:pt x="5341" y="877"/>
                      <a:pt x="5335" y="924"/>
                      <a:pt x="5358" y="958"/>
                    </a:cubicBezTo>
                    <a:cubicBezTo>
                      <a:pt x="5367" y="971"/>
                      <a:pt x="5388" y="968"/>
                      <a:pt x="5403" y="973"/>
                    </a:cubicBezTo>
                    <a:cubicBezTo>
                      <a:pt x="5418" y="968"/>
                      <a:pt x="5437" y="969"/>
                      <a:pt x="5448" y="958"/>
                    </a:cubicBezTo>
                    <a:cubicBezTo>
                      <a:pt x="5459" y="947"/>
                      <a:pt x="5448" y="917"/>
                      <a:pt x="5463" y="913"/>
                    </a:cubicBezTo>
                    <a:cubicBezTo>
                      <a:pt x="5541" y="895"/>
                      <a:pt x="5623" y="903"/>
                      <a:pt x="5703" y="898"/>
                    </a:cubicBezTo>
                    <a:cubicBezTo>
                      <a:pt x="5824" y="918"/>
                      <a:pt x="5764" y="903"/>
                      <a:pt x="5883" y="943"/>
                    </a:cubicBezTo>
                    <a:cubicBezTo>
                      <a:pt x="5898" y="948"/>
                      <a:pt x="5928" y="958"/>
                      <a:pt x="5928" y="958"/>
                    </a:cubicBezTo>
                    <a:cubicBezTo>
                      <a:pt x="5955" y="1038"/>
                      <a:pt x="5991" y="1076"/>
                      <a:pt x="5898" y="1123"/>
                    </a:cubicBezTo>
                    <a:cubicBezTo>
                      <a:pt x="5884" y="1130"/>
                      <a:pt x="5868" y="1133"/>
                      <a:pt x="5853" y="1138"/>
                    </a:cubicBezTo>
                    <a:cubicBezTo>
                      <a:pt x="5843" y="1153"/>
                      <a:pt x="5836" y="1170"/>
                      <a:pt x="5823" y="1183"/>
                    </a:cubicBezTo>
                    <a:cubicBezTo>
                      <a:pt x="5810" y="1196"/>
                      <a:pt x="5790" y="1199"/>
                      <a:pt x="5778" y="1213"/>
                    </a:cubicBezTo>
                    <a:cubicBezTo>
                      <a:pt x="5722" y="1276"/>
                      <a:pt x="5724" y="1286"/>
                      <a:pt x="5703" y="1348"/>
                    </a:cubicBezTo>
                    <a:cubicBezTo>
                      <a:pt x="5736" y="1514"/>
                      <a:pt x="5686" y="1357"/>
                      <a:pt x="5763" y="1453"/>
                    </a:cubicBezTo>
                    <a:cubicBezTo>
                      <a:pt x="5811" y="1513"/>
                      <a:pt x="5738" y="1487"/>
                      <a:pt x="5808" y="1543"/>
                    </a:cubicBezTo>
                    <a:cubicBezTo>
                      <a:pt x="5820" y="1553"/>
                      <a:pt x="5839" y="1550"/>
                      <a:pt x="5853" y="1558"/>
                    </a:cubicBezTo>
                    <a:cubicBezTo>
                      <a:pt x="5885" y="1576"/>
                      <a:pt x="5943" y="1618"/>
                      <a:pt x="5943" y="1618"/>
                    </a:cubicBezTo>
                    <a:cubicBezTo>
                      <a:pt x="5983" y="1738"/>
                      <a:pt x="5923" y="1598"/>
                      <a:pt x="6003" y="1678"/>
                    </a:cubicBezTo>
                    <a:cubicBezTo>
                      <a:pt x="6028" y="1703"/>
                      <a:pt x="6043" y="1738"/>
                      <a:pt x="6063" y="1768"/>
                    </a:cubicBezTo>
                    <a:cubicBezTo>
                      <a:pt x="6072" y="1781"/>
                      <a:pt x="6070" y="1799"/>
                      <a:pt x="6078" y="1813"/>
                    </a:cubicBezTo>
                    <a:cubicBezTo>
                      <a:pt x="6078" y="1813"/>
                      <a:pt x="6153" y="1925"/>
                      <a:pt x="6168" y="1948"/>
                    </a:cubicBezTo>
                    <a:cubicBezTo>
                      <a:pt x="6177" y="1961"/>
                      <a:pt x="6174" y="1980"/>
                      <a:pt x="6183" y="1993"/>
                    </a:cubicBezTo>
                    <a:cubicBezTo>
                      <a:pt x="6215" y="2041"/>
                      <a:pt x="6226" y="2037"/>
                      <a:pt x="6273" y="2053"/>
                    </a:cubicBezTo>
                    <a:cubicBezTo>
                      <a:pt x="6298" y="2048"/>
                      <a:pt x="6328" y="2054"/>
                      <a:pt x="6348" y="2038"/>
                    </a:cubicBezTo>
                    <a:cubicBezTo>
                      <a:pt x="6376" y="2016"/>
                      <a:pt x="6376" y="1964"/>
                      <a:pt x="6408" y="1948"/>
                    </a:cubicBezTo>
                    <a:cubicBezTo>
                      <a:pt x="6428" y="1938"/>
                      <a:pt x="6447" y="1926"/>
                      <a:pt x="6468" y="1918"/>
                    </a:cubicBezTo>
                    <a:cubicBezTo>
                      <a:pt x="6497" y="1906"/>
                      <a:pt x="6558" y="1888"/>
                      <a:pt x="6558" y="1888"/>
                    </a:cubicBezTo>
                    <a:cubicBezTo>
                      <a:pt x="6573" y="1873"/>
                      <a:pt x="6586" y="1856"/>
                      <a:pt x="6603" y="1843"/>
                    </a:cubicBezTo>
                    <a:cubicBezTo>
                      <a:pt x="6631" y="1821"/>
                      <a:pt x="6693" y="1783"/>
                      <a:pt x="6693" y="1783"/>
                    </a:cubicBezTo>
                    <a:cubicBezTo>
                      <a:pt x="6725" y="1687"/>
                      <a:pt x="6668" y="1633"/>
                      <a:pt x="6618" y="1558"/>
                    </a:cubicBezTo>
                    <a:cubicBezTo>
                      <a:pt x="6609" y="1545"/>
                      <a:pt x="6614" y="1524"/>
                      <a:pt x="6603" y="1513"/>
                    </a:cubicBezTo>
                    <a:cubicBezTo>
                      <a:pt x="6592" y="1502"/>
                      <a:pt x="6573" y="1503"/>
                      <a:pt x="6558" y="1498"/>
                    </a:cubicBezTo>
                    <a:cubicBezTo>
                      <a:pt x="6522" y="1391"/>
                      <a:pt x="6502" y="1426"/>
                      <a:pt x="6573" y="1378"/>
                    </a:cubicBezTo>
                    <a:cubicBezTo>
                      <a:pt x="6621" y="1394"/>
                      <a:pt x="6658" y="1430"/>
                      <a:pt x="6708" y="1438"/>
                    </a:cubicBezTo>
                    <a:cubicBezTo>
                      <a:pt x="6753" y="1445"/>
                      <a:pt x="6798" y="1448"/>
                      <a:pt x="6843" y="1453"/>
                    </a:cubicBezTo>
                    <a:cubicBezTo>
                      <a:pt x="6959" y="1531"/>
                      <a:pt x="6899" y="1502"/>
                      <a:pt x="7023" y="1543"/>
                    </a:cubicBezTo>
                    <a:cubicBezTo>
                      <a:pt x="7038" y="1548"/>
                      <a:pt x="7053" y="1553"/>
                      <a:pt x="7068" y="1558"/>
                    </a:cubicBezTo>
                    <a:cubicBezTo>
                      <a:pt x="7083" y="1563"/>
                      <a:pt x="7113" y="1573"/>
                      <a:pt x="7113" y="1573"/>
                    </a:cubicBezTo>
                    <a:cubicBezTo>
                      <a:pt x="7147" y="1675"/>
                      <a:pt x="7231" y="1672"/>
                      <a:pt x="7308" y="1723"/>
                    </a:cubicBezTo>
                    <a:cubicBezTo>
                      <a:pt x="7419" y="1712"/>
                      <a:pt x="7502" y="1709"/>
                      <a:pt x="7593" y="1648"/>
                    </a:cubicBezTo>
                    <a:cubicBezTo>
                      <a:pt x="7603" y="1633"/>
                      <a:pt x="7605" y="1607"/>
                      <a:pt x="7623" y="1603"/>
                    </a:cubicBezTo>
                    <a:cubicBezTo>
                      <a:pt x="7641" y="1599"/>
                      <a:pt x="7655" y="1620"/>
                      <a:pt x="7668" y="1633"/>
                    </a:cubicBezTo>
                    <a:cubicBezTo>
                      <a:pt x="7707" y="1672"/>
                      <a:pt x="7715" y="1732"/>
                      <a:pt x="7728" y="1783"/>
                    </a:cubicBezTo>
                    <a:cubicBezTo>
                      <a:pt x="7704" y="1854"/>
                      <a:pt x="7675" y="1851"/>
                      <a:pt x="7608" y="1873"/>
                    </a:cubicBezTo>
                    <a:cubicBezTo>
                      <a:pt x="7584" y="1909"/>
                      <a:pt x="7532" y="1977"/>
                      <a:pt x="7578" y="2023"/>
                    </a:cubicBezTo>
                    <a:cubicBezTo>
                      <a:pt x="7593" y="2038"/>
                      <a:pt x="7618" y="2033"/>
                      <a:pt x="7638" y="2038"/>
                    </a:cubicBezTo>
                    <a:cubicBezTo>
                      <a:pt x="7653" y="2048"/>
                      <a:pt x="7672" y="2054"/>
                      <a:pt x="7683" y="2068"/>
                    </a:cubicBezTo>
                    <a:cubicBezTo>
                      <a:pt x="7693" y="2080"/>
                      <a:pt x="7691" y="2099"/>
                      <a:pt x="7698" y="2113"/>
                    </a:cubicBezTo>
                    <a:cubicBezTo>
                      <a:pt x="7723" y="2163"/>
                      <a:pt x="7728" y="2158"/>
                      <a:pt x="7773" y="2188"/>
                    </a:cubicBezTo>
                    <a:cubicBezTo>
                      <a:pt x="7783" y="2203"/>
                      <a:pt x="7790" y="2220"/>
                      <a:pt x="7803" y="2233"/>
                    </a:cubicBezTo>
                    <a:cubicBezTo>
                      <a:pt x="7816" y="2246"/>
                      <a:pt x="7837" y="2249"/>
                      <a:pt x="7848" y="2263"/>
                    </a:cubicBezTo>
                    <a:cubicBezTo>
                      <a:pt x="7906" y="2336"/>
                      <a:pt x="7810" y="2290"/>
                      <a:pt x="7908" y="2323"/>
                    </a:cubicBezTo>
                    <a:cubicBezTo>
                      <a:pt x="7986" y="2310"/>
                      <a:pt x="8025" y="2305"/>
                      <a:pt x="8088" y="2263"/>
                    </a:cubicBezTo>
                    <a:cubicBezTo>
                      <a:pt x="8093" y="2248"/>
                      <a:pt x="8099" y="2233"/>
                      <a:pt x="8103" y="2218"/>
                    </a:cubicBezTo>
                    <a:cubicBezTo>
                      <a:pt x="8109" y="2193"/>
                      <a:pt x="8100" y="2161"/>
                      <a:pt x="8118" y="2143"/>
                    </a:cubicBezTo>
                    <a:cubicBezTo>
                      <a:pt x="8129" y="2132"/>
                      <a:pt x="8148" y="2153"/>
                      <a:pt x="8163" y="2158"/>
                    </a:cubicBezTo>
                    <a:cubicBezTo>
                      <a:pt x="8190" y="2238"/>
                      <a:pt x="8183" y="2228"/>
                      <a:pt x="8253" y="2263"/>
                    </a:cubicBezTo>
                    <a:cubicBezTo>
                      <a:pt x="8269" y="2271"/>
                      <a:pt x="8282" y="2286"/>
                      <a:pt x="8298" y="2293"/>
                    </a:cubicBezTo>
                    <a:cubicBezTo>
                      <a:pt x="8327" y="2306"/>
                      <a:pt x="8362" y="2305"/>
                      <a:pt x="8388" y="2323"/>
                    </a:cubicBezTo>
                    <a:cubicBezTo>
                      <a:pt x="8520" y="2411"/>
                      <a:pt x="8442" y="2379"/>
                      <a:pt x="8628" y="2398"/>
                    </a:cubicBezTo>
                    <a:cubicBezTo>
                      <a:pt x="8648" y="2403"/>
                      <a:pt x="8672" y="2400"/>
                      <a:pt x="8688" y="2413"/>
                    </a:cubicBezTo>
                    <a:cubicBezTo>
                      <a:pt x="8700" y="2423"/>
                      <a:pt x="8692" y="2447"/>
                      <a:pt x="8703" y="2458"/>
                    </a:cubicBezTo>
                    <a:cubicBezTo>
                      <a:pt x="8714" y="2469"/>
                      <a:pt x="8733" y="2468"/>
                      <a:pt x="8748" y="2473"/>
                    </a:cubicBezTo>
                    <a:cubicBezTo>
                      <a:pt x="8764" y="2470"/>
                      <a:pt x="8845" y="2441"/>
                      <a:pt x="8868" y="2473"/>
                    </a:cubicBezTo>
                    <a:cubicBezTo>
                      <a:pt x="8886" y="2499"/>
                      <a:pt x="8888" y="2533"/>
                      <a:pt x="8898" y="2563"/>
                    </a:cubicBezTo>
                    <a:cubicBezTo>
                      <a:pt x="8899" y="2567"/>
                      <a:pt x="8940" y="2643"/>
                      <a:pt x="8943" y="2653"/>
                    </a:cubicBezTo>
                    <a:cubicBezTo>
                      <a:pt x="8961" y="2819"/>
                      <a:pt x="8944" y="2745"/>
                      <a:pt x="8988" y="2878"/>
                    </a:cubicBezTo>
                    <a:cubicBezTo>
                      <a:pt x="8995" y="2898"/>
                      <a:pt x="9010" y="2958"/>
                      <a:pt x="9033" y="2968"/>
                    </a:cubicBezTo>
                    <a:cubicBezTo>
                      <a:pt x="9065" y="2982"/>
                      <a:pt x="9103" y="2978"/>
                      <a:pt x="9138" y="2983"/>
                    </a:cubicBezTo>
                    <a:cubicBezTo>
                      <a:pt x="9186" y="3054"/>
                      <a:pt x="9162" y="3011"/>
                      <a:pt x="9198" y="3118"/>
                    </a:cubicBezTo>
                    <a:cubicBezTo>
                      <a:pt x="9203" y="3133"/>
                      <a:pt x="9213" y="3163"/>
                      <a:pt x="9213" y="3163"/>
                    </a:cubicBezTo>
                    <a:cubicBezTo>
                      <a:pt x="9218" y="3203"/>
                      <a:pt x="9246" y="3247"/>
                      <a:pt x="9228" y="3283"/>
                    </a:cubicBezTo>
                    <a:cubicBezTo>
                      <a:pt x="9227" y="3284"/>
                      <a:pt x="9091" y="3332"/>
                      <a:pt x="9048" y="3343"/>
                    </a:cubicBezTo>
                    <a:cubicBezTo>
                      <a:pt x="9008" y="3353"/>
                      <a:pt x="8968" y="3363"/>
                      <a:pt x="8928" y="3373"/>
                    </a:cubicBezTo>
                    <a:cubicBezTo>
                      <a:pt x="8897" y="3381"/>
                      <a:pt x="8838" y="3403"/>
                      <a:pt x="8838" y="3403"/>
                    </a:cubicBezTo>
                    <a:cubicBezTo>
                      <a:pt x="8833" y="3418"/>
                      <a:pt x="8834" y="3437"/>
                      <a:pt x="8823" y="3448"/>
                    </a:cubicBezTo>
                    <a:cubicBezTo>
                      <a:pt x="8812" y="3459"/>
                      <a:pt x="8792" y="3456"/>
                      <a:pt x="8778" y="3463"/>
                    </a:cubicBezTo>
                    <a:cubicBezTo>
                      <a:pt x="8762" y="3471"/>
                      <a:pt x="8748" y="3483"/>
                      <a:pt x="8733" y="3493"/>
                    </a:cubicBezTo>
                    <a:cubicBezTo>
                      <a:pt x="8695" y="3606"/>
                      <a:pt x="8746" y="3467"/>
                      <a:pt x="8688" y="3583"/>
                    </a:cubicBezTo>
                    <a:cubicBezTo>
                      <a:pt x="8681" y="3597"/>
                      <a:pt x="8684" y="3617"/>
                      <a:pt x="8673" y="3628"/>
                    </a:cubicBezTo>
                    <a:cubicBezTo>
                      <a:pt x="8662" y="3639"/>
                      <a:pt x="8643" y="3638"/>
                      <a:pt x="8628" y="3643"/>
                    </a:cubicBezTo>
                    <a:cubicBezTo>
                      <a:pt x="8595" y="3676"/>
                      <a:pt x="8574" y="3691"/>
                      <a:pt x="8553" y="3733"/>
                    </a:cubicBezTo>
                    <a:cubicBezTo>
                      <a:pt x="8546" y="3747"/>
                      <a:pt x="8549" y="3767"/>
                      <a:pt x="8538" y="3778"/>
                    </a:cubicBezTo>
                    <a:cubicBezTo>
                      <a:pt x="8518" y="3798"/>
                      <a:pt x="8383" y="3818"/>
                      <a:pt x="8358" y="3823"/>
                    </a:cubicBezTo>
                    <a:cubicBezTo>
                      <a:pt x="8343" y="3833"/>
                      <a:pt x="8320" y="3836"/>
                      <a:pt x="8313" y="3853"/>
                    </a:cubicBezTo>
                    <a:cubicBezTo>
                      <a:pt x="8298" y="3890"/>
                      <a:pt x="8305" y="3933"/>
                      <a:pt x="8298" y="3973"/>
                    </a:cubicBezTo>
                    <a:cubicBezTo>
                      <a:pt x="8295" y="3989"/>
                      <a:pt x="8294" y="4029"/>
                      <a:pt x="8283" y="4018"/>
                    </a:cubicBezTo>
                    <a:cubicBezTo>
                      <a:pt x="8269" y="4004"/>
                      <a:pt x="8283" y="3978"/>
                      <a:pt x="8283" y="3958"/>
                    </a:cubicBezTo>
                    <a:cubicBezTo>
                      <a:pt x="8269" y="4028"/>
                      <a:pt x="8246" y="4058"/>
                      <a:pt x="8268" y="4123"/>
                    </a:cubicBezTo>
                    <a:cubicBezTo>
                      <a:pt x="8263" y="4183"/>
                      <a:pt x="8271" y="4245"/>
                      <a:pt x="8253" y="4303"/>
                    </a:cubicBezTo>
                    <a:cubicBezTo>
                      <a:pt x="8248" y="4318"/>
                      <a:pt x="8222" y="4311"/>
                      <a:pt x="8208" y="4318"/>
                    </a:cubicBezTo>
                    <a:cubicBezTo>
                      <a:pt x="8104" y="4370"/>
                      <a:pt x="8228" y="4332"/>
                      <a:pt x="8103" y="4363"/>
                    </a:cubicBezTo>
                    <a:cubicBezTo>
                      <a:pt x="8088" y="4373"/>
                      <a:pt x="8074" y="4385"/>
                      <a:pt x="8058" y="4393"/>
                    </a:cubicBezTo>
                    <a:cubicBezTo>
                      <a:pt x="8044" y="4400"/>
                      <a:pt x="8025" y="4398"/>
                      <a:pt x="8013" y="4408"/>
                    </a:cubicBezTo>
                    <a:cubicBezTo>
                      <a:pt x="7957" y="4453"/>
                      <a:pt x="7979" y="4543"/>
                      <a:pt x="7923" y="4588"/>
                    </a:cubicBezTo>
                    <a:cubicBezTo>
                      <a:pt x="7908" y="4600"/>
                      <a:pt x="7807" y="4617"/>
                      <a:pt x="7803" y="4618"/>
                    </a:cubicBezTo>
                    <a:cubicBezTo>
                      <a:pt x="7753" y="4693"/>
                      <a:pt x="7788" y="4653"/>
                      <a:pt x="7683" y="4723"/>
                    </a:cubicBezTo>
                    <a:cubicBezTo>
                      <a:pt x="7653" y="4743"/>
                      <a:pt x="7627" y="4772"/>
                      <a:pt x="7593" y="4783"/>
                    </a:cubicBezTo>
                    <a:cubicBezTo>
                      <a:pt x="7563" y="4793"/>
                      <a:pt x="7533" y="4803"/>
                      <a:pt x="7503" y="4813"/>
                    </a:cubicBezTo>
                    <a:cubicBezTo>
                      <a:pt x="7488" y="4818"/>
                      <a:pt x="7458" y="4828"/>
                      <a:pt x="7458" y="4828"/>
                    </a:cubicBezTo>
                    <a:cubicBezTo>
                      <a:pt x="7306" y="4777"/>
                      <a:pt x="7400" y="4800"/>
                      <a:pt x="7173" y="4783"/>
                    </a:cubicBezTo>
                    <a:cubicBezTo>
                      <a:pt x="7158" y="4778"/>
                      <a:pt x="7142" y="4775"/>
                      <a:pt x="7128" y="4768"/>
                    </a:cubicBezTo>
                    <a:cubicBezTo>
                      <a:pt x="7112" y="4760"/>
                      <a:pt x="7100" y="4745"/>
                      <a:pt x="7083" y="4738"/>
                    </a:cubicBezTo>
                    <a:cubicBezTo>
                      <a:pt x="7050" y="4724"/>
                      <a:pt x="7013" y="4720"/>
                      <a:pt x="6978" y="4708"/>
                    </a:cubicBezTo>
                    <a:cubicBezTo>
                      <a:pt x="6943" y="4713"/>
                      <a:pt x="6901" y="4701"/>
                      <a:pt x="6873" y="4723"/>
                    </a:cubicBezTo>
                    <a:cubicBezTo>
                      <a:pt x="6848" y="4742"/>
                      <a:pt x="6861" y="4787"/>
                      <a:pt x="6843" y="4813"/>
                    </a:cubicBezTo>
                    <a:cubicBezTo>
                      <a:pt x="6808" y="4865"/>
                      <a:pt x="6775" y="4898"/>
                      <a:pt x="6723" y="4933"/>
                    </a:cubicBezTo>
                    <a:cubicBezTo>
                      <a:pt x="6645" y="5049"/>
                      <a:pt x="6674" y="4989"/>
                      <a:pt x="6633" y="5113"/>
                    </a:cubicBezTo>
                    <a:cubicBezTo>
                      <a:pt x="6622" y="5147"/>
                      <a:pt x="6543" y="5173"/>
                      <a:pt x="6543" y="5173"/>
                    </a:cubicBezTo>
                    <a:cubicBezTo>
                      <a:pt x="6529" y="5103"/>
                      <a:pt x="6546" y="5096"/>
                      <a:pt x="6483" y="5068"/>
                    </a:cubicBezTo>
                    <a:cubicBezTo>
                      <a:pt x="6454" y="5055"/>
                      <a:pt x="6393" y="5038"/>
                      <a:pt x="6393" y="5038"/>
                    </a:cubicBezTo>
                    <a:cubicBezTo>
                      <a:pt x="6378" y="5023"/>
                      <a:pt x="6367" y="5003"/>
                      <a:pt x="6348" y="4993"/>
                    </a:cubicBezTo>
                    <a:cubicBezTo>
                      <a:pt x="6320" y="4978"/>
                      <a:pt x="6258" y="4963"/>
                      <a:pt x="6258" y="4963"/>
                    </a:cubicBezTo>
                    <a:cubicBezTo>
                      <a:pt x="6234" y="4891"/>
                      <a:pt x="6262" y="4935"/>
                      <a:pt x="6198" y="4903"/>
                    </a:cubicBezTo>
                    <a:cubicBezTo>
                      <a:pt x="6182" y="4895"/>
                      <a:pt x="6169" y="4880"/>
                      <a:pt x="6153" y="4873"/>
                    </a:cubicBezTo>
                    <a:cubicBezTo>
                      <a:pt x="6124" y="4860"/>
                      <a:pt x="6093" y="4853"/>
                      <a:pt x="6063" y="4843"/>
                    </a:cubicBezTo>
                    <a:cubicBezTo>
                      <a:pt x="6048" y="4838"/>
                      <a:pt x="6018" y="4828"/>
                      <a:pt x="6018" y="4828"/>
                    </a:cubicBezTo>
                    <a:cubicBezTo>
                      <a:pt x="5973" y="4833"/>
                      <a:pt x="5923" y="4822"/>
                      <a:pt x="5883" y="4843"/>
                    </a:cubicBezTo>
                    <a:cubicBezTo>
                      <a:pt x="5851" y="4860"/>
                      <a:pt x="5857" y="4922"/>
                      <a:pt x="5823" y="4933"/>
                    </a:cubicBezTo>
                    <a:cubicBezTo>
                      <a:pt x="5808" y="4938"/>
                      <a:pt x="5793" y="4943"/>
                      <a:pt x="5778" y="4948"/>
                    </a:cubicBezTo>
                    <a:cubicBezTo>
                      <a:pt x="5653" y="4917"/>
                      <a:pt x="5686" y="4917"/>
                      <a:pt x="5523" y="4933"/>
                    </a:cubicBezTo>
                    <a:cubicBezTo>
                      <a:pt x="5453" y="4926"/>
                      <a:pt x="5372" y="4942"/>
                      <a:pt x="5313" y="4903"/>
                    </a:cubicBezTo>
                    <a:cubicBezTo>
                      <a:pt x="5177" y="4813"/>
                      <a:pt x="5385" y="4892"/>
                      <a:pt x="5238" y="4843"/>
                    </a:cubicBezTo>
                    <a:cubicBezTo>
                      <a:pt x="5205" y="4810"/>
                      <a:pt x="5190" y="4789"/>
                      <a:pt x="5148" y="4768"/>
                    </a:cubicBezTo>
                    <a:cubicBezTo>
                      <a:pt x="5134" y="4761"/>
                      <a:pt x="5117" y="4761"/>
                      <a:pt x="5103" y="4753"/>
                    </a:cubicBezTo>
                    <a:cubicBezTo>
                      <a:pt x="4948" y="4667"/>
                      <a:pt x="5070" y="4712"/>
                      <a:pt x="4968" y="4678"/>
                    </a:cubicBezTo>
                    <a:cubicBezTo>
                      <a:pt x="4926" y="4720"/>
                      <a:pt x="4918" y="4744"/>
                      <a:pt x="4848" y="4738"/>
                    </a:cubicBezTo>
                    <a:cubicBezTo>
                      <a:pt x="4817" y="4735"/>
                      <a:pt x="4788" y="4718"/>
                      <a:pt x="4758" y="4708"/>
                    </a:cubicBezTo>
                    <a:cubicBezTo>
                      <a:pt x="4743" y="4703"/>
                      <a:pt x="4713" y="4693"/>
                      <a:pt x="4713" y="4693"/>
                    </a:cubicBezTo>
                    <a:cubicBezTo>
                      <a:pt x="4703" y="4678"/>
                      <a:pt x="4697" y="4659"/>
                      <a:pt x="4683" y="4648"/>
                    </a:cubicBezTo>
                    <a:cubicBezTo>
                      <a:pt x="4671" y="4638"/>
                      <a:pt x="4652" y="4641"/>
                      <a:pt x="4638" y="4633"/>
                    </a:cubicBezTo>
                    <a:cubicBezTo>
                      <a:pt x="4606" y="4615"/>
                      <a:pt x="4578" y="4593"/>
                      <a:pt x="4548" y="4573"/>
                    </a:cubicBezTo>
                    <a:cubicBezTo>
                      <a:pt x="4533" y="4563"/>
                      <a:pt x="4518" y="4553"/>
                      <a:pt x="4503" y="4543"/>
                    </a:cubicBezTo>
                    <a:cubicBezTo>
                      <a:pt x="4488" y="4533"/>
                      <a:pt x="4458" y="4513"/>
                      <a:pt x="4458" y="4513"/>
                    </a:cubicBezTo>
                    <a:cubicBezTo>
                      <a:pt x="4392" y="4414"/>
                      <a:pt x="4435" y="4450"/>
                      <a:pt x="4218" y="4483"/>
                    </a:cubicBezTo>
                    <a:cubicBezTo>
                      <a:pt x="4187" y="4488"/>
                      <a:pt x="4128" y="4513"/>
                      <a:pt x="4128" y="4513"/>
                    </a:cubicBezTo>
                    <a:cubicBezTo>
                      <a:pt x="4113" y="4503"/>
                      <a:pt x="4096" y="4496"/>
                      <a:pt x="4083" y="4483"/>
                    </a:cubicBezTo>
                    <a:cubicBezTo>
                      <a:pt x="4070" y="4470"/>
                      <a:pt x="4067" y="4450"/>
                      <a:pt x="4053" y="4438"/>
                    </a:cubicBezTo>
                    <a:cubicBezTo>
                      <a:pt x="4026" y="4414"/>
                      <a:pt x="3963" y="4378"/>
                      <a:pt x="3963" y="4378"/>
                    </a:cubicBezTo>
                    <a:cubicBezTo>
                      <a:pt x="3933" y="4383"/>
                      <a:pt x="3882" y="4364"/>
                      <a:pt x="3873" y="4393"/>
                    </a:cubicBezTo>
                    <a:cubicBezTo>
                      <a:pt x="3836" y="4513"/>
                      <a:pt x="3883" y="4649"/>
                      <a:pt x="3843" y="4768"/>
                    </a:cubicBezTo>
                    <a:cubicBezTo>
                      <a:pt x="3838" y="4783"/>
                      <a:pt x="3833" y="4798"/>
                      <a:pt x="3828" y="4813"/>
                    </a:cubicBezTo>
                    <a:cubicBezTo>
                      <a:pt x="3833" y="4848"/>
                      <a:pt x="3872" y="4897"/>
                      <a:pt x="3843" y="4918"/>
                    </a:cubicBezTo>
                    <a:cubicBezTo>
                      <a:pt x="3809" y="4942"/>
                      <a:pt x="3762" y="4901"/>
                      <a:pt x="3723" y="4888"/>
                    </a:cubicBezTo>
                    <a:cubicBezTo>
                      <a:pt x="3693" y="4878"/>
                      <a:pt x="3633" y="4858"/>
                      <a:pt x="3633" y="4858"/>
                    </a:cubicBezTo>
                    <a:cubicBezTo>
                      <a:pt x="3618" y="4863"/>
                      <a:pt x="3600" y="4863"/>
                      <a:pt x="3588" y="4873"/>
                    </a:cubicBezTo>
                    <a:cubicBezTo>
                      <a:pt x="3532" y="4918"/>
                      <a:pt x="3579" y="4930"/>
                      <a:pt x="3543" y="4993"/>
                    </a:cubicBezTo>
                    <a:cubicBezTo>
                      <a:pt x="3534" y="5009"/>
                      <a:pt x="3513" y="5013"/>
                      <a:pt x="3498" y="5023"/>
                    </a:cubicBezTo>
                    <a:cubicBezTo>
                      <a:pt x="3488" y="5038"/>
                      <a:pt x="3475" y="5052"/>
                      <a:pt x="3468" y="5068"/>
                    </a:cubicBezTo>
                    <a:cubicBezTo>
                      <a:pt x="3455" y="5097"/>
                      <a:pt x="3438" y="5158"/>
                      <a:pt x="3438" y="5158"/>
                    </a:cubicBezTo>
                    <a:cubicBezTo>
                      <a:pt x="3433" y="5193"/>
                      <a:pt x="3437" y="5231"/>
                      <a:pt x="3423" y="5263"/>
                    </a:cubicBezTo>
                    <a:cubicBezTo>
                      <a:pt x="3416" y="5279"/>
                      <a:pt x="3396" y="5297"/>
                      <a:pt x="3378" y="5293"/>
                    </a:cubicBezTo>
                    <a:cubicBezTo>
                      <a:pt x="3360" y="5289"/>
                      <a:pt x="3361" y="5261"/>
                      <a:pt x="3348" y="5248"/>
                    </a:cubicBezTo>
                    <a:cubicBezTo>
                      <a:pt x="3335" y="5235"/>
                      <a:pt x="3320" y="5223"/>
                      <a:pt x="3303" y="5218"/>
                    </a:cubicBezTo>
                    <a:cubicBezTo>
                      <a:pt x="3269" y="5208"/>
                      <a:pt x="3233" y="5208"/>
                      <a:pt x="3198" y="5203"/>
                    </a:cubicBezTo>
                    <a:cubicBezTo>
                      <a:pt x="3183" y="5198"/>
                      <a:pt x="3167" y="5195"/>
                      <a:pt x="3153" y="5188"/>
                    </a:cubicBezTo>
                    <a:cubicBezTo>
                      <a:pt x="3137" y="5180"/>
                      <a:pt x="3126" y="5158"/>
                      <a:pt x="3108" y="5158"/>
                    </a:cubicBezTo>
                    <a:cubicBezTo>
                      <a:pt x="3090" y="5158"/>
                      <a:pt x="3078" y="5178"/>
                      <a:pt x="3063" y="5188"/>
                    </a:cubicBezTo>
                    <a:cubicBezTo>
                      <a:pt x="3033" y="5277"/>
                      <a:pt x="3011" y="5253"/>
                      <a:pt x="2928" y="5278"/>
                    </a:cubicBezTo>
                    <a:cubicBezTo>
                      <a:pt x="2902" y="5286"/>
                      <a:pt x="2879" y="5299"/>
                      <a:pt x="2853" y="5308"/>
                    </a:cubicBezTo>
                    <a:cubicBezTo>
                      <a:pt x="2833" y="5315"/>
                      <a:pt x="2813" y="5318"/>
                      <a:pt x="2793" y="5323"/>
                    </a:cubicBezTo>
                    <a:cubicBezTo>
                      <a:pt x="2778" y="5313"/>
                      <a:pt x="2759" y="5307"/>
                      <a:pt x="2748" y="5293"/>
                    </a:cubicBezTo>
                    <a:cubicBezTo>
                      <a:pt x="2738" y="5281"/>
                      <a:pt x="2746" y="5257"/>
                      <a:pt x="2733" y="5248"/>
                    </a:cubicBezTo>
                    <a:cubicBezTo>
                      <a:pt x="2707" y="5230"/>
                      <a:pt x="2673" y="5228"/>
                      <a:pt x="2643" y="5218"/>
                    </a:cubicBezTo>
                    <a:cubicBezTo>
                      <a:pt x="2628" y="5213"/>
                      <a:pt x="2613" y="5208"/>
                      <a:pt x="2598" y="5203"/>
                    </a:cubicBezTo>
                    <a:cubicBezTo>
                      <a:pt x="2583" y="5198"/>
                      <a:pt x="2553" y="5188"/>
                      <a:pt x="2553" y="5188"/>
                    </a:cubicBezTo>
                    <a:cubicBezTo>
                      <a:pt x="2543" y="5173"/>
                      <a:pt x="2526" y="5161"/>
                      <a:pt x="2523" y="5143"/>
                    </a:cubicBezTo>
                    <a:cubicBezTo>
                      <a:pt x="2515" y="5095"/>
                      <a:pt x="2571" y="5101"/>
                      <a:pt x="2523" y="5053"/>
                    </a:cubicBezTo>
                    <a:cubicBezTo>
                      <a:pt x="2498" y="5028"/>
                      <a:pt x="2433" y="4993"/>
                      <a:pt x="2433" y="4993"/>
                    </a:cubicBezTo>
                    <a:cubicBezTo>
                      <a:pt x="2423" y="4978"/>
                      <a:pt x="2418" y="4958"/>
                      <a:pt x="2403" y="4948"/>
                    </a:cubicBezTo>
                    <a:cubicBezTo>
                      <a:pt x="2376" y="4931"/>
                      <a:pt x="2339" y="4936"/>
                      <a:pt x="2313" y="4918"/>
                    </a:cubicBezTo>
                    <a:cubicBezTo>
                      <a:pt x="2298" y="4908"/>
                      <a:pt x="2283" y="4898"/>
                      <a:pt x="2268" y="4888"/>
                    </a:cubicBezTo>
                    <a:cubicBezTo>
                      <a:pt x="2188" y="4768"/>
                      <a:pt x="2293" y="4913"/>
                      <a:pt x="2193" y="4813"/>
                    </a:cubicBezTo>
                    <a:cubicBezTo>
                      <a:pt x="2093" y="4713"/>
                      <a:pt x="2238" y="4818"/>
                      <a:pt x="2118" y="4738"/>
                    </a:cubicBezTo>
                    <a:cubicBezTo>
                      <a:pt x="2072" y="4669"/>
                      <a:pt x="2011" y="4631"/>
                      <a:pt x="1953" y="4573"/>
                    </a:cubicBezTo>
                    <a:cubicBezTo>
                      <a:pt x="1943" y="4543"/>
                      <a:pt x="1933" y="4513"/>
                      <a:pt x="1923" y="4483"/>
                    </a:cubicBezTo>
                    <a:cubicBezTo>
                      <a:pt x="1914" y="4457"/>
                      <a:pt x="1852" y="4447"/>
                      <a:pt x="1833" y="4438"/>
                    </a:cubicBezTo>
                    <a:cubicBezTo>
                      <a:pt x="1788" y="4415"/>
                      <a:pt x="1740" y="4391"/>
                      <a:pt x="1698" y="4363"/>
                    </a:cubicBezTo>
                    <a:cubicBezTo>
                      <a:pt x="1688" y="4333"/>
                      <a:pt x="1678" y="4303"/>
                      <a:pt x="1668" y="4273"/>
                    </a:cubicBezTo>
                    <a:cubicBezTo>
                      <a:pt x="1663" y="4258"/>
                      <a:pt x="1658" y="4243"/>
                      <a:pt x="1653" y="4228"/>
                    </a:cubicBezTo>
                    <a:cubicBezTo>
                      <a:pt x="1646" y="4208"/>
                      <a:pt x="1621" y="4200"/>
                      <a:pt x="1608" y="4183"/>
                    </a:cubicBezTo>
                    <a:cubicBezTo>
                      <a:pt x="1586" y="4155"/>
                      <a:pt x="1583" y="4100"/>
                      <a:pt x="1548" y="4093"/>
                    </a:cubicBezTo>
                    <a:cubicBezTo>
                      <a:pt x="1457" y="4075"/>
                      <a:pt x="1497" y="4086"/>
                      <a:pt x="1428" y="4063"/>
                    </a:cubicBezTo>
                    <a:cubicBezTo>
                      <a:pt x="1418" y="4048"/>
                      <a:pt x="1411" y="4031"/>
                      <a:pt x="1398" y="4018"/>
                    </a:cubicBezTo>
                    <a:cubicBezTo>
                      <a:pt x="1385" y="4005"/>
                      <a:pt x="1365" y="4002"/>
                      <a:pt x="1353" y="3988"/>
                    </a:cubicBezTo>
                    <a:cubicBezTo>
                      <a:pt x="1287" y="3912"/>
                      <a:pt x="1244" y="3782"/>
                      <a:pt x="1143" y="3748"/>
                    </a:cubicBezTo>
                    <a:cubicBezTo>
                      <a:pt x="1128" y="3733"/>
                      <a:pt x="1109" y="3721"/>
                      <a:pt x="1098" y="3703"/>
                    </a:cubicBezTo>
                    <a:cubicBezTo>
                      <a:pt x="1088" y="3685"/>
                      <a:pt x="1096" y="3659"/>
                      <a:pt x="1083" y="3643"/>
                    </a:cubicBezTo>
                    <a:cubicBezTo>
                      <a:pt x="1073" y="3631"/>
                      <a:pt x="1052" y="3635"/>
                      <a:pt x="1038" y="3628"/>
                    </a:cubicBezTo>
                    <a:cubicBezTo>
                      <a:pt x="1022" y="3620"/>
                      <a:pt x="1009" y="3605"/>
                      <a:pt x="993" y="3598"/>
                    </a:cubicBezTo>
                    <a:cubicBezTo>
                      <a:pt x="964" y="3585"/>
                      <a:pt x="903" y="3568"/>
                      <a:pt x="903" y="3568"/>
                    </a:cubicBezTo>
                    <a:cubicBezTo>
                      <a:pt x="893" y="3553"/>
                      <a:pt x="887" y="3534"/>
                      <a:pt x="873" y="3523"/>
                    </a:cubicBezTo>
                    <a:cubicBezTo>
                      <a:pt x="861" y="3513"/>
                      <a:pt x="842" y="3515"/>
                      <a:pt x="828" y="3508"/>
                    </a:cubicBezTo>
                    <a:cubicBezTo>
                      <a:pt x="786" y="3487"/>
                      <a:pt x="771" y="3466"/>
                      <a:pt x="738" y="3433"/>
                    </a:cubicBezTo>
                    <a:cubicBezTo>
                      <a:pt x="733" y="3378"/>
                      <a:pt x="749" y="3317"/>
                      <a:pt x="723" y="3268"/>
                    </a:cubicBezTo>
                    <a:cubicBezTo>
                      <a:pt x="708" y="3240"/>
                      <a:pt x="659" y="3256"/>
                      <a:pt x="633" y="3238"/>
                    </a:cubicBezTo>
                    <a:cubicBezTo>
                      <a:pt x="618" y="3228"/>
                      <a:pt x="603" y="3218"/>
                      <a:pt x="588" y="3208"/>
                    </a:cubicBezTo>
                    <a:cubicBezTo>
                      <a:pt x="578" y="3193"/>
                      <a:pt x="561" y="3181"/>
                      <a:pt x="558" y="3163"/>
                    </a:cubicBezTo>
                    <a:cubicBezTo>
                      <a:pt x="547" y="3100"/>
                      <a:pt x="609" y="3136"/>
                      <a:pt x="558" y="3073"/>
                    </a:cubicBezTo>
                    <a:cubicBezTo>
                      <a:pt x="547" y="3059"/>
                      <a:pt x="528" y="3053"/>
                      <a:pt x="513" y="3043"/>
                    </a:cubicBezTo>
                    <a:cubicBezTo>
                      <a:pt x="411" y="2889"/>
                      <a:pt x="479" y="3021"/>
                      <a:pt x="438" y="2818"/>
                    </a:cubicBezTo>
                    <a:cubicBezTo>
                      <a:pt x="432" y="2787"/>
                      <a:pt x="408" y="2728"/>
                      <a:pt x="408" y="2728"/>
                    </a:cubicBezTo>
                    <a:cubicBezTo>
                      <a:pt x="413" y="2673"/>
                      <a:pt x="407" y="2616"/>
                      <a:pt x="423" y="2563"/>
                    </a:cubicBezTo>
                    <a:cubicBezTo>
                      <a:pt x="442" y="2499"/>
                      <a:pt x="506" y="2449"/>
                      <a:pt x="528" y="2383"/>
                    </a:cubicBezTo>
                    <a:cubicBezTo>
                      <a:pt x="513" y="2323"/>
                      <a:pt x="502" y="2284"/>
                      <a:pt x="468" y="2233"/>
                    </a:cubicBezTo>
                    <a:cubicBezTo>
                      <a:pt x="463" y="2208"/>
                      <a:pt x="464" y="2181"/>
                      <a:pt x="453" y="2158"/>
                    </a:cubicBezTo>
                    <a:cubicBezTo>
                      <a:pt x="435" y="2123"/>
                      <a:pt x="336" y="2065"/>
                      <a:pt x="318" y="2053"/>
                    </a:cubicBezTo>
                    <a:cubicBezTo>
                      <a:pt x="303" y="2043"/>
                      <a:pt x="288" y="2033"/>
                      <a:pt x="273" y="2023"/>
                    </a:cubicBezTo>
                    <a:cubicBezTo>
                      <a:pt x="247" y="2005"/>
                      <a:pt x="183" y="1993"/>
                      <a:pt x="183" y="1993"/>
                    </a:cubicBezTo>
                    <a:cubicBezTo>
                      <a:pt x="178" y="1963"/>
                      <a:pt x="175" y="1933"/>
                      <a:pt x="168" y="1903"/>
                    </a:cubicBezTo>
                    <a:cubicBezTo>
                      <a:pt x="160" y="1872"/>
                      <a:pt x="138" y="1813"/>
                      <a:pt x="138" y="1813"/>
                    </a:cubicBezTo>
                    <a:cubicBezTo>
                      <a:pt x="161" y="1720"/>
                      <a:pt x="143" y="1686"/>
                      <a:pt x="63" y="1633"/>
                    </a:cubicBezTo>
                    <a:cubicBezTo>
                      <a:pt x="30" y="1584"/>
                      <a:pt x="51" y="1588"/>
                      <a:pt x="18" y="1588"/>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cs-CZ"/>
              </a:p>
            </p:txBody>
          </p:sp>
          <p:sp>
            <p:nvSpPr>
              <p:cNvPr id="20" name="Oval 454">
                <a:extLst>
                  <a:ext uri="{FF2B5EF4-FFF2-40B4-BE49-F238E27FC236}">
                    <a16:creationId xmlns:a16="http://schemas.microsoft.com/office/drawing/2014/main" id="{92E2DDAB-53B2-4D36-8107-5F56736C9CC9}"/>
                  </a:ext>
                </a:extLst>
              </p:cNvPr>
              <p:cNvSpPr>
                <a:spLocks noChangeAspect="1" noChangeArrowheads="1"/>
              </p:cNvSpPr>
              <p:nvPr/>
            </p:nvSpPr>
            <p:spPr bwMode="auto">
              <a:xfrm rot="21480000">
                <a:off x="5294" y="4520"/>
                <a:ext cx="120" cy="119"/>
              </a:xfrm>
              <a:prstGeom prst="ellipse">
                <a:avLst/>
              </a:prstGeom>
              <a:solidFill>
                <a:srgbClr val="969696"/>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21" name="Oval 455">
                <a:extLst>
                  <a:ext uri="{FF2B5EF4-FFF2-40B4-BE49-F238E27FC236}">
                    <a16:creationId xmlns:a16="http://schemas.microsoft.com/office/drawing/2014/main" id="{CE0BF97A-A628-48CF-8B42-B742E7F5CD45}"/>
                  </a:ext>
                </a:extLst>
              </p:cNvPr>
              <p:cNvSpPr>
                <a:spLocks noChangeAspect="1" noChangeArrowheads="1"/>
              </p:cNvSpPr>
              <p:nvPr/>
            </p:nvSpPr>
            <p:spPr bwMode="auto">
              <a:xfrm rot="21480000">
                <a:off x="5134" y="4777"/>
                <a:ext cx="119" cy="119"/>
              </a:xfrm>
              <a:prstGeom prst="ellipse">
                <a:avLst/>
              </a:prstGeom>
              <a:solidFill>
                <a:srgbClr val="969696"/>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22" name="Oval 456">
                <a:extLst>
                  <a:ext uri="{FF2B5EF4-FFF2-40B4-BE49-F238E27FC236}">
                    <a16:creationId xmlns:a16="http://schemas.microsoft.com/office/drawing/2014/main" id="{62DF9AEE-28D2-4613-9630-3714C102C645}"/>
                  </a:ext>
                </a:extLst>
              </p:cNvPr>
              <p:cNvSpPr>
                <a:spLocks noChangeAspect="1" noChangeArrowheads="1"/>
              </p:cNvSpPr>
              <p:nvPr/>
            </p:nvSpPr>
            <p:spPr bwMode="auto">
              <a:xfrm rot="21480000">
                <a:off x="5517" y="4790"/>
                <a:ext cx="120" cy="119"/>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23" name="Oval 457">
                <a:extLst>
                  <a:ext uri="{FF2B5EF4-FFF2-40B4-BE49-F238E27FC236}">
                    <a16:creationId xmlns:a16="http://schemas.microsoft.com/office/drawing/2014/main" id="{3256B7D9-FA5D-44E2-A7A8-7A23C0A24427}"/>
                  </a:ext>
                </a:extLst>
              </p:cNvPr>
              <p:cNvSpPr>
                <a:spLocks noChangeAspect="1" noChangeArrowheads="1"/>
              </p:cNvSpPr>
              <p:nvPr/>
            </p:nvSpPr>
            <p:spPr bwMode="auto">
              <a:xfrm rot="21480000">
                <a:off x="4625" y="4800"/>
                <a:ext cx="120" cy="119"/>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24" name="Oval 458">
                <a:extLst>
                  <a:ext uri="{FF2B5EF4-FFF2-40B4-BE49-F238E27FC236}">
                    <a16:creationId xmlns:a16="http://schemas.microsoft.com/office/drawing/2014/main" id="{FE99FE32-1A56-427F-8D51-9DF5F5B1884B}"/>
                  </a:ext>
                </a:extLst>
              </p:cNvPr>
              <p:cNvSpPr>
                <a:spLocks noChangeAspect="1" noChangeArrowheads="1"/>
              </p:cNvSpPr>
              <p:nvPr/>
            </p:nvSpPr>
            <p:spPr bwMode="auto">
              <a:xfrm rot="21480000">
                <a:off x="4615" y="4213"/>
                <a:ext cx="119" cy="119"/>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25" name="Text Box 459">
                <a:extLst>
                  <a:ext uri="{FF2B5EF4-FFF2-40B4-BE49-F238E27FC236}">
                    <a16:creationId xmlns:a16="http://schemas.microsoft.com/office/drawing/2014/main" id="{677A90E1-9543-40BF-A193-9883AD691DED}"/>
                  </a:ext>
                </a:extLst>
              </p:cNvPr>
              <p:cNvSpPr txBox="1">
                <a:spLocks noChangeArrowheads="1"/>
              </p:cNvSpPr>
              <p:nvPr/>
            </p:nvSpPr>
            <p:spPr bwMode="auto">
              <a:xfrm>
                <a:off x="4375" y="3800"/>
                <a:ext cx="1446"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500" dirty="0" err="1">
                    <a:effectLst/>
                    <a:latin typeface="Times New Roman" panose="02020603050405020304" pitchFamily="18" charset="0"/>
                    <a:ea typeface="Times New Roman" panose="02020603050405020304" pitchFamily="18" charset="0"/>
                  </a:rPr>
                  <a:t>Benešov</a:t>
                </a:r>
                <a:endParaRPr lang="cs-CZ" sz="1500" dirty="0">
                  <a:effectLst/>
                  <a:latin typeface="Times New Roman" panose="02020603050405020304" pitchFamily="18" charset="0"/>
                  <a:ea typeface="Times New Roman" panose="02020603050405020304" pitchFamily="18" charset="0"/>
                </a:endParaRPr>
              </a:p>
            </p:txBody>
          </p:sp>
          <p:sp>
            <p:nvSpPr>
              <p:cNvPr id="26" name="Text Box 460">
                <a:extLst>
                  <a:ext uri="{FF2B5EF4-FFF2-40B4-BE49-F238E27FC236}">
                    <a16:creationId xmlns:a16="http://schemas.microsoft.com/office/drawing/2014/main" id="{F0B95847-0B75-42BD-9B84-E070E362954B}"/>
                  </a:ext>
                </a:extLst>
              </p:cNvPr>
              <p:cNvSpPr txBox="1">
                <a:spLocks noChangeArrowheads="1"/>
              </p:cNvSpPr>
              <p:nvPr/>
            </p:nvSpPr>
            <p:spPr bwMode="auto">
              <a:xfrm>
                <a:off x="5356" y="4147"/>
                <a:ext cx="1660"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cs-CZ" sz="1500" dirty="0">
                    <a:effectLst/>
                    <a:latin typeface="Times New Roman" panose="02020603050405020304" pitchFamily="18" charset="0"/>
                    <a:ea typeface="Times New Roman" panose="02020603050405020304" pitchFamily="18" charset="0"/>
                  </a:rPr>
                  <a:t>Humpolec</a:t>
                </a:r>
              </a:p>
            </p:txBody>
          </p:sp>
          <p:sp>
            <p:nvSpPr>
              <p:cNvPr id="27" name="Text Box 461">
                <a:extLst>
                  <a:ext uri="{FF2B5EF4-FFF2-40B4-BE49-F238E27FC236}">
                    <a16:creationId xmlns:a16="http://schemas.microsoft.com/office/drawing/2014/main" id="{446FB0A9-8101-4B3F-BAA0-2FF522CDB750}"/>
                  </a:ext>
                </a:extLst>
              </p:cNvPr>
              <p:cNvSpPr txBox="1">
                <a:spLocks noChangeArrowheads="1"/>
              </p:cNvSpPr>
              <p:nvPr/>
            </p:nvSpPr>
            <p:spPr bwMode="auto">
              <a:xfrm>
                <a:off x="5568" y="4552"/>
                <a:ext cx="119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500" dirty="0" err="1">
                    <a:effectLst/>
                    <a:latin typeface="Times New Roman" panose="02020603050405020304" pitchFamily="18" charset="0"/>
                    <a:ea typeface="Times New Roman" panose="02020603050405020304" pitchFamily="18" charset="0"/>
                  </a:rPr>
                  <a:t>Jihlava</a:t>
                </a:r>
                <a:endParaRPr lang="cs-CZ" sz="1500" dirty="0">
                  <a:effectLst/>
                  <a:latin typeface="Times New Roman" panose="02020603050405020304" pitchFamily="18" charset="0"/>
                  <a:ea typeface="Times New Roman" panose="02020603050405020304" pitchFamily="18" charset="0"/>
                </a:endParaRPr>
              </a:p>
            </p:txBody>
          </p:sp>
          <p:sp>
            <p:nvSpPr>
              <p:cNvPr id="28" name="Text Box 462">
                <a:extLst>
                  <a:ext uri="{FF2B5EF4-FFF2-40B4-BE49-F238E27FC236}">
                    <a16:creationId xmlns:a16="http://schemas.microsoft.com/office/drawing/2014/main" id="{A89AFA38-E1C7-4B57-BEDD-7952BBE8E567}"/>
                  </a:ext>
                </a:extLst>
              </p:cNvPr>
              <p:cNvSpPr txBox="1">
                <a:spLocks noChangeArrowheads="1"/>
              </p:cNvSpPr>
              <p:nvPr/>
            </p:nvSpPr>
            <p:spPr bwMode="auto">
              <a:xfrm>
                <a:off x="4750" y="4881"/>
                <a:ext cx="166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cs-CZ" sz="1500" dirty="0">
                    <a:effectLst/>
                    <a:latin typeface="Times New Roman" panose="02020603050405020304" pitchFamily="18" charset="0"/>
                    <a:ea typeface="Times New Roman" panose="02020603050405020304" pitchFamily="18" charset="0"/>
                  </a:rPr>
                  <a:t>Pelhřimov</a:t>
                </a:r>
              </a:p>
            </p:txBody>
          </p:sp>
          <p:sp>
            <p:nvSpPr>
              <p:cNvPr id="29" name="Text Box 463">
                <a:extLst>
                  <a:ext uri="{FF2B5EF4-FFF2-40B4-BE49-F238E27FC236}">
                    <a16:creationId xmlns:a16="http://schemas.microsoft.com/office/drawing/2014/main" id="{C314DEDE-BE1F-44A6-B3FB-C02BBF29E025}"/>
                  </a:ext>
                </a:extLst>
              </p:cNvPr>
              <p:cNvSpPr txBox="1">
                <a:spLocks noChangeArrowheads="1"/>
              </p:cNvSpPr>
              <p:nvPr/>
            </p:nvSpPr>
            <p:spPr bwMode="auto">
              <a:xfrm>
                <a:off x="3614" y="4648"/>
                <a:ext cx="130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500" dirty="0" err="1">
                    <a:effectLst/>
                    <a:latin typeface="Times New Roman" panose="02020603050405020304" pitchFamily="18" charset="0"/>
                    <a:ea typeface="Times New Roman" panose="02020603050405020304" pitchFamily="18" charset="0"/>
                  </a:rPr>
                  <a:t>Tábor</a:t>
                </a:r>
                <a:endParaRPr lang="cs-CZ" sz="1500" dirty="0">
                  <a:effectLst/>
                  <a:latin typeface="Times New Roman" panose="02020603050405020304" pitchFamily="18" charset="0"/>
                  <a:ea typeface="Times New Roman" panose="02020603050405020304" pitchFamily="18" charset="0"/>
                </a:endParaRPr>
              </a:p>
            </p:txBody>
          </p:sp>
        </p:grpSp>
        <p:cxnSp>
          <p:nvCxnSpPr>
            <p:cNvPr id="13" name="Line 465">
              <a:extLst>
                <a:ext uri="{FF2B5EF4-FFF2-40B4-BE49-F238E27FC236}">
                  <a16:creationId xmlns:a16="http://schemas.microsoft.com/office/drawing/2014/main" id="{84E2ECB9-DF75-4B70-979B-4138FDEC2594}"/>
                </a:ext>
              </a:extLst>
            </p:cNvPr>
            <p:cNvCxnSpPr>
              <a:cxnSpLocks noChangeShapeType="1"/>
            </p:cNvCxnSpPr>
            <p:nvPr/>
          </p:nvCxnSpPr>
          <p:spPr bwMode="auto">
            <a:xfrm flipH="1" flipV="1">
              <a:off x="5528" y="3776"/>
              <a:ext cx="509" cy="272"/>
            </a:xfrm>
            <a:prstGeom prst="line">
              <a:avLst/>
            </a:prstGeom>
            <a:noFill/>
            <a:ln w="317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14" name="Line 466">
              <a:extLst>
                <a:ext uri="{FF2B5EF4-FFF2-40B4-BE49-F238E27FC236}">
                  <a16:creationId xmlns:a16="http://schemas.microsoft.com/office/drawing/2014/main" id="{D4E6A422-CAA1-427A-B081-CE82BA830291}"/>
                </a:ext>
              </a:extLst>
            </p:cNvPr>
            <p:cNvCxnSpPr>
              <a:cxnSpLocks noChangeShapeType="1"/>
            </p:cNvCxnSpPr>
            <p:nvPr/>
          </p:nvCxnSpPr>
          <p:spPr bwMode="auto">
            <a:xfrm flipH="1">
              <a:off x="5496" y="4101"/>
              <a:ext cx="531" cy="164"/>
            </a:xfrm>
            <a:prstGeom prst="line">
              <a:avLst/>
            </a:prstGeom>
            <a:noFill/>
            <a:ln w="317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15" name="Line 467">
              <a:extLst>
                <a:ext uri="{FF2B5EF4-FFF2-40B4-BE49-F238E27FC236}">
                  <a16:creationId xmlns:a16="http://schemas.microsoft.com/office/drawing/2014/main" id="{F66F6FB6-76CD-4AFD-9B2D-EE4E57890BC0}"/>
                </a:ext>
              </a:extLst>
            </p:cNvPr>
            <p:cNvCxnSpPr>
              <a:cxnSpLocks noChangeShapeType="1"/>
            </p:cNvCxnSpPr>
            <p:nvPr/>
          </p:nvCxnSpPr>
          <p:spPr bwMode="auto">
            <a:xfrm>
              <a:off x="6167" y="4143"/>
              <a:ext cx="143" cy="138"/>
            </a:xfrm>
            <a:prstGeom prst="line">
              <a:avLst/>
            </a:prstGeom>
            <a:noFill/>
            <a:ln w="317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16" name="Line 468">
              <a:extLst>
                <a:ext uri="{FF2B5EF4-FFF2-40B4-BE49-F238E27FC236}">
                  <a16:creationId xmlns:a16="http://schemas.microsoft.com/office/drawing/2014/main" id="{B2FBC3B5-2AE9-4F75-A242-6F8B698D23B6}"/>
                </a:ext>
              </a:extLst>
            </p:cNvPr>
            <p:cNvCxnSpPr>
              <a:cxnSpLocks noChangeShapeType="1"/>
            </p:cNvCxnSpPr>
            <p:nvPr/>
          </p:nvCxnSpPr>
          <p:spPr bwMode="auto">
            <a:xfrm flipH="1" flipV="1">
              <a:off x="5457" y="3836"/>
              <a:ext cx="443" cy="460"/>
            </a:xfrm>
            <a:prstGeom prst="line">
              <a:avLst/>
            </a:prstGeom>
            <a:noFill/>
            <a:ln w="317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17" name="Line 469">
              <a:extLst>
                <a:ext uri="{FF2B5EF4-FFF2-40B4-BE49-F238E27FC236}">
                  <a16:creationId xmlns:a16="http://schemas.microsoft.com/office/drawing/2014/main" id="{80D82096-E7AC-48AD-B9F4-93C917D88D14}"/>
                </a:ext>
              </a:extLst>
            </p:cNvPr>
            <p:cNvCxnSpPr>
              <a:cxnSpLocks noChangeShapeType="1"/>
            </p:cNvCxnSpPr>
            <p:nvPr/>
          </p:nvCxnSpPr>
          <p:spPr bwMode="auto">
            <a:xfrm flipH="1">
              <a:off x="5547" y="4336"/>
              <a:ext cx="312" cy="31"/>
            </a:xfrm>
            <a:prstGeom prst="line">
              <a:avLst/>
            </a:prstGeom>
            <a:noFill/>
            <a:ln w="317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18" name="Line 470">
              <a:extLst>
                <a:ext uri="{FF2B5EF4-FFF2-40B4-BE49-F238E27FC236}">
                  <a16:creationId xmlns:a16="http://schemas.microsoft.com/office/drawing/2014/main" id="{1F61A01E-A759-4990-8287-878983BEFA65}"/>
                </a:ext>
              </a:extLst>
            </p:cNvPr>
            <p:cNvCxnSpPr>
              <a:cxnSpLocks noChangeShapeType="1"/>
            </p:cNvCxnSpPr>
            <p:nvPr/>
          </p:nvCxnSpPr>
          <p:spPr bwMode="auto">
            <a:xfrm>
              <a:off x="6011" y="4333"/>
              <a:ext cx="228" cy="7"/>
            </a:xfrm>
            <a:prstGeom prst="line">
              <a:avLst/>
            </a:prstGeom>
            <a:noFill/>
            <a:ln w="3175">
              <a:solidFill>
                <a:srgbClr val="000000"/>
              </a:solidFill>
              <a:round/>
              <a:headEnd/>
              <a:tailEnd type="triangle" w="sm" len="sm"/>
            </a:ln>
            <a:extLst>
              <a:ext uri="{909E8E84-426E-40DD-AFC4-6F175D3DCCD1}">
                <a14:hiddenFill xmlns:a14="http://schemas.microsoft.com/office/drawing/2010/main">
                  <a:noFill/>
                </a14:hiddenFill>
              </a:ext>
            </a:extLst>
          </p:spPr>
        </p:cxnSp>
      </p:grpSp>
      <p:sp>
        <p:nvSpPr>
          <p:cNvPr id="30" name="Obdélník 29">
            <a:extLst>
              <a:ext uri="{FF2B5EF4-FFF2-40B4-BE49-F238E27FC236}">
                <a16:creationId xmlns:a16="http://schemas.microsoft.com/office/drawing/2014/main" id="{2E826006-AC07-47DB-8425-966236F35DB4}"/>
              </a:ext>
            </a:extLst>
          </p:cNvPr>
          <p:cNvSpPr/>
          <p:nvPr/>
        </p:nvSpPr>
        <p:spPr>
          <a:xfrm>
            <a:off x="1329788" y="5825193"/>
            <a:ext cx="4097788" cy="300082"/>
          </a:xfrm>
          <a:prstGeom prst="rect">
            <a:avLst/>
          </a:prstGeom>
        </p:spPr>
        <p:txBody>
          <a:bodyPr wrap="none">
            <a:spAutoFit/>
          </a:bodyPr>
          <a:lstStyle/>
          <a:p>
            <a:pPr>
              <a:lnSpc>
                <a:spcPct val="90000"/>
              </a:lnSpc>
              <a:spcBef>
                <a:spcPts val="1000"/>
              </a:spcBef>
            </a:pPr>
            <a:r>
              <a:rPr lang="en-US" sz="1400" b="1" dirty="0">
                <a:solidFill>
                  <a:schemeClr val="bg1">
                    <a:lumMod val="65000"/>
                  </a:schemeClr>
                </a:solidFill>
                <a:latin typeface="Arial" panose="020B0604020202020204" pitchFamily="34" charset="0"/>
                <a:cs typeface="Arial" panose="020B0604020202020204" pitchFamily="34" charset="0"/>
              </a:rPr>
              <a:t>Fig. 6 – Shipping from warehouses to subsidiaries</a:t>
            </a:r>
          </a:p>
        </p:txBody>
      </p:sp>
    </p:spTree>
    <p:extLst>
      <p:ext uri="{BB962C8B-B14F-4D97-AF65-F5344CB8AC3E}">
        <p14:creationId xmlns:p14="http://schemas.microsoft.com/office/powerpoint/2010/main" val="3419737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36</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Linear Programming</a:t>
            </a:r>
          </a:p>
          <a:p>
            <a:endParaRPr lang="en-US"/>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Example</a:t>
            </a:r>
          </a:p>
          <a:p>
            <a:pPr lvl="1">
              <a:lnSpc>
                <a:spcPct val="110000"/>
              </a:lnSpc>
            </a:pPr>
            <a:r>
              <a:rPr lang="en-US" dirty="0"/>
              <a:t>The management of the corporation has estimated the </a:t>
            </a:r>
            <a:r>
              <a:rPr lang="en-US" dirty="0">
                <a:solidFill>
                  <a:srgbClr val="4BA82E"/>
                </a:solidFill>
              </a:rPr>
              <a:t>weekly</a:t>
            </a:r>
            <a:r>
              <a:rPr lang="en-US" dirty="0"/>
              <a:t> </a:t>
            </a:r>
            <a:r>
              <a:rPr lang="en-US" dirty="0">
                <a:solidFill>
                  <a:srgbClr val="4BA82E"/>
                </a:solidFill>
              </a:rPr>
              <a:t>requirements</a:t>
            </a:r>
            <a:r>
              <a:rPr lang="en-US" dirty="0"/>
              <a:t> of the companies. The </a:t>
            </a:r>
            <a:r>
              <a:rPr lang="en-US" dirty="0">
                <a:solidFill>
                  <a:srgbClr val="4BA82E"/>
                </a:solidFill>
              </a:rPr>
              <a:t>warehouses</a:t>
            </a:r>
            <a:r>
              <a:rPr lang="en-US" dirty="0"/>
              <a:t>’ </a:t>
            </a:r>
            <a:r>
              <a:rPr lang="en-US" dirty="0">
                <a:solidFill>
                  <a:srgbClr val="4BA82E"/>
                </a:solidFill>
              </a:rPr>
              <a:t>capacities</a:t>
            </a:r>
            <a:r>
              <a:rPr lang="en-US" dirty="0"/>
              <a:t> are limited. Potatoes are transported </a:t>
            </a:r>
            <a:r>
              <a:rPr lang="en-US" dirty="0">
                <a:solidFill>
                  <a:srgbClr val="4BA82E"/>
                </a:solidFill>
              </a:rPr>
              <a:t>once</a:t>
            </a:r>
            <a:r>
              <a:rPr lang="en-US" dirty="0"/>
              <a:t> </a:t>
            </a:r>
            <a:r>
              <a:rPr lang="en-US" dirty="0">
                <a:solidFill>
                  <a:srgbClr val="4BA82E"/>
                </a:solidFill>
              </a:rPr>
              <a:t>a week </a:t>
            </a:r>
            <a:r>
              <a:rPr lang="en-US" dirty="0"/>
              <a:t>from suppliers to destinations </a:t>
            </a:r>
            <a:r>
              <a:rPr lang="en-US" dirty="0">
                <a:solidFill>
                  <a:srgbClr val="4BA82E"/>
                </a:solidFill>
              </a:rPr>
              <a:t>by</a:t>
            </a:r>
            <a:r>
              <a:rPr lang="en-US" dirty="0"/>
              <a:t> </a:t>
            </a:r>
            <a:r>
              <a:rPr lang="en-US" dirty="0">
                <a:solidFill>
                  <a:srgbClr val="4BA82E"/>
                </a:solidFill>
              </a:rPr>
              <a:t>train</a:t>
            </a:r>
            <a:r>
              <a:rPr lang="en-US" dirty="0"/>
              <a:t> and it is possible to evaluate a </a:t>
            </a:r>
            <a:r>
              <a:rPr lang="en-US" dirty="0">
                <a:solidFill>
                  <a:srgbClr val="4BA82E"/>
                </a:solidFill>
              </a:rPr>
              <a:t>unit</a:t>
            </a:r>
            <a:r>
              <a:rPr lang="en-US" dirty="0"/>
              <a:t> </a:t>
            </a:r>
            <a:r>
              <a:rPr lang="en-US" dirty="0">
                <a:solidFill>
                  <a:srgbClr val="4BA82E"/>
                </a:solidFill>
              </a:rPr>
              <a:t>shipping</a:t>
            </a:r>
            <a:r>
              <a:rPr lang="en-US" dirty="0"/>
              <a:t> </a:t>
            </a:r>
            <a:r>
              <a:rPr lang="en-US" dirty="0">
                <a:solidFill>
                  <a:srgbClr val="4BA82E"/>
                </a:solidFill>
              </a:rPr>
              <a:t>cost</a:t>
            </a:r>
            <a:r>
              <a:rPr lang="en-US" dirty="0"/>
              <a:t> </a:t>
            </a:r>
            <a:r>
              <a:rPr lang="en-US" dirty="0">
                <a:solidFill>
                  <a:srgbClr val="4BA82E"/>
                </a:solidFill>
              </a:rPr>
              <a:t>per</a:t>
            </a:r>
            <a:r>
              <a:rPr lang="en-US" dirty="0"/>
              <a:t> </a:t>
            </a:r>
            <a:r>
              <a:rPr lang="en-US" dirty="0">
                <a:solidFill>
                  <a:srgbClr val="4BA82E"/>
                </a:solidFill>
              </a:rPr>
              <a:t>ton</a:t>
            </a:r>
            <a:r>
              <a:rPr lang="en-US" dirty="0"/>
              <a:t>. All the values are given in </a:t>
            </a:r>
            <a:r>
              <a:rPr lang="cs-CZ" dirty="0"/>
              <a:t>T</a:t>
            </a:r>
            <a:r>
              <a:rPr lang="en-US" dirty="0"/>
              <a:t>able</a:t>
            </a:r>
            <a:r>
              <a:rPr lang="cs-CZ" dirty="0"/>
              <a:t> 5.</a:t>
            </a:r>
            <a:endParaRPr lang="en-US" dirty="0"/>
          </a:p>
          <a:p>
            <a:pPr lvl="1">
              <a:lnSpc>
                <a:spcPct val="110000"/>
              </a:lnSpc>
            </a:pPr>
            <a:r>
              <a:rPr lang="en-US" dirty="0"/>
              <a:t>The </a:t>
            </a:r>
            <a:r>
              <a:rPr lang="en-US" dirty="0">
                <a:solidFill>
                  <a:srgbClr val="4BA82E"/>
                </a:solidFill>
              </a:rPr>
              <a:t>objective</a:t>
            </a:r>
            <a:r>
              <a:rPr lang="en-US" dirty="0"/>
              <a:t> is to determine such </a:t>
            </a:r>
            <a:r>
              <a:rPr lang="en-US" dirty="0">
                <a:solidFill>
                  <a:srgbClr val="4BA82E"/>
                </a:solidFill>
              </a:rPr>
              <a:t>shipments</a:t>
            </a:r>
            <a:r>
              <a:rPr lang="en-US" dirty="0"/>
              <a:t> from warehouses to destinations that </a:t>
            </a:r>
            <a:r>
              <a:rPr lang="en-US" dirty="0">
                <a:solidFill>
                  <a:srgbClr val="4BA82E"/>
                </a:solidFill>
              </a:rPr>
              <a:t>minimize</a:t>
            </a:r>
            <a:r>
              <a:rPr lang="en-US" dirty="0"/>
              <a:t> the </a:t>
            </a:r>
            <a:r>
              <a:rPr lang="en-US" dirty="0">
                <a:solidFill>
                  <a:srgbClr val="4BA82E"/>
                </a:solidFill>
              </a:rPr>
              <a:t>total</a:t>
            </a:r>
            <a:r>
              <a:rPr lang="en-US" dirty="0"/>
              <a:t> </a:t>
            </a:r>
            <a:r>
              <a:rPr lang="en-US" dirty="0">
                <a:solidFill>
                  <a:srgbClr val="4BA82E"/>
                </a:solidFill>
              </a:rPr>
              <a:t>shipping</a:t>
            </a:r>
            <a:r>
              <a:rPr lang="en-US" dirty="0"/>
              <a:t> </a:t>
            </a:r>
            <a:r>
              <a:rPr lang="en-US" dirty="0">
                <a:solidFill>
                  <a:srgbClr val="4BA82E"/>
                </a:solidFill>
              </a:rPr>
              <a:t>cost</a:t>
            </a:r>
            <a:r>
              <a:rPr lang="en-US" dirty="0"/>
              <a:t>. This shipping schedule, of course, must satisfy requirement of each destination, and must not exceed supply of any warehouse.</a:t>
            </a:r>
          </a:p>
          <a:p>
            <a:pPr lvl="2" indent="0">
              <a:buNone/>
            </a:pPr>
            <a:endParaRPr lang="cs-CZ"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Transportation Problem</a:t>
            </a:r>
          </a:p>
        </p:txBody>
      </p:sp>
      <p:sp>
        <p:nvSpPr>
          <p:cNvPr id="31" name="Obdélník 30">
            <a:extLst>
              <a:ext uri="{FF2B5EF4-FFF2-40B4-BE49-F238E27FC236}">
                <a16:creationId xmlns:a16="http://schemas.microsoft.com/office/drawing/2014/main" id="{92D3232E-2165-40FA-9B6E-71BAE046D77C}"/>
              </a:ext>
            </a:extLst>
          </p:cNvPr>
          <p:cNvSpPr/>
          <p:nvPr/>
        </p:nvSpPr>
        <p:spPr>
          <a:xfrm>
            <a:off x="1080456" y="4157605"/>
            <a:ext cx="4569969"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Tab. </a:t>
            </a:r>
            <a:r>
              <a:rPr lang="cs-CZ" sz="1400" b="1" dirty="0">
                <a:solidFill>
                  <a:schemeClr val="bg1">
                    <a:lumMod val="65000"/>
                  </a:schemeClr>
                </a:solidFill>
                <a:latin typeface="Arial" panose="020B0604020202020204" pitchFamily="34" charset="0"/>
                <a:cs typeface="Arial" panose="020B0604020202020204" pitchFamily="34" charset="0"/>
              </a:rPr>
              <a:t>5</a:t>
            </a:r>
            <a:r>
              <a:rPr lang="en-US" sz="1400" b="1" dirty="0">
                <a:solidFill>
                  <a:schemeClr val="bg1">
                    <a:lumMod val="65000"/>
                  </a:schemeClr>
                </a:solidFill>
                <a:latin typeface="Arial" panose="020B0604020202020204" pitchFamily="34" charset="0"/>
                <a:cs typeface="Arial" panose="020B0604020202020204" pitchFamily="34" charset="0"/>
              </a:rPr>
              <a:t> – Supplies, demands and unit shipping costs</a:t>
            </a:r>
          </a:p>
        </p:txBody>
      </p:sp>
      <p:graphicFrame>
        <p:nvGraphicFramePr>
          <p:cNvPr id="32" name="Tabulka 31">
            <a:extLst>
              <a:ext uri="{FF2B5EF4-FFF2-40B4-BE49-F238E27FC236}">
                <a16:creationId xmlns:a16="http://schemas.microsoft.com/office/drawing/2014/main" id="{88A8818A-B11A-4FC8-BA35-F0966428E827}"/>
              </a:ext>
            </a:extLst>
          </p:cNvPr>
          <p:cNvGraphicFramePr>
            <a:graphicFrameLocks noGrp="1"/>
          </p:cNvGraphicFramePr>
          <p:nvPr>
            <p:extLst>
              <p:ext uri="{D42A27DB-BD31-4B8C-83A1-F6EECF244321}">
                <p14:modId xmlns:p14="http://schemas.microsoft.com/office/powerpoint/2010/main" val="2046289185"/>
              </p:ext>
            </p:extLst>
          </p:nvPr>
        </p:nvGraphicFramePr>
        <p:xfrm>
          <a:off x="1216907" y="4563693"/>
          <a:ext cx="6106261" cy="967740"/>
        </p:xfrm>
        <a:graphic>
          <a:graphicData uri="http://schemas.openxmlformats.org/drawingml/2006/table">
            <a:tbl>
              <a:tblPr/>
              <a:tblGrid>
                <a:gridCol w="1066261">
                  <a:extLst>
                    <a:ext uri="{9D8B030D-6E8A-4147-A177-3AD203B41FA5}">
                      <a16:colId xmlns:a16="http://schemas.microsoft.com/office/drawing/2014/main" val="1310751968"/>
                    </a:ext>
                  </a:extLst>
                </a:gridCol>
                <a:gridCol w="1332000">
                  <a:extLst>
                    <a:ext uri="{9D8B030D-6E8A-4147-A177-3AD203B41FA5}">
                      <a16:colId xmlns:a16="http://schemas.microsoft.com/office/drawing/2014/main" val="2504220162"/>
                    </a:ext>
                  </a:extLst>
                </a:gridCol>
                <a:gridCol w="1332000">
                  <a:extLst>
                    <a:ext uri="{9D8B030D-6E8A-4147-A177-3AD203B41FA5}">
                      <a16:colId xmlns:a16="http://schemas.microsoft.com/office/drawing/2014/main" val="1020438364"/>
                    </a:ext>
                  </a:extLst>
                </a:gridCol>
                <a:gridCol w="1332000">
                  <a:extLst>
                    <a:ext uri="{9D8B030D-6E8A-4147-A177-3AD203B41FA5}">
                      <a16:colId xmlns:a16="http://schemas.microsoft.com/office/drawing/2014/main" val="2321643661"/>
                    </a:ext>
                  </a:extLst>
                </a:gridCol>
                <a:gridCol w="1044000">
                  <a:extLst>
                    <a:ext uri="{9D8B030D-6E8A-4147-A177-3AD203B41FA5}">
                      <a16:colId xmlns:a16="http://schemas.microsoft.com/office/drawing/2014/main" val="3332025014"/>
                    </a:ext>
                  </a:extLst>
                </a:gridCol>
              </a:tblGrid>
              <a:tr h="0">
                <a:tc>
                  <a:txBody>
                    <a:bodyPr/>
                    <a:lstStyle/>
                    <a:p>
                      <a:pPr marL="0" indent="0" algn="just">
                        <a:lnSpc>
                          <a:spcPct val="107000"/>
                        </a:lnSpc>
                        <a:spcAft>
                          <a:spcPts val="0"/>
                        </a:spcAft>
                      </a:pP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Benešov</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Jihlava</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Tábor</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Supply</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646043"/>
                  </a:ext>
                </a:extLst>
              </a:tr>
              <a:tr h="0">
                <a:tc>
                  <a:txBody>
                    <a:bodyPr/>
                    <a:lstStyle/>
                    <a:p>
                      <a:pPr marL="0" indent="0" algn="just">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Humpolec</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330</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dirty="0">
                          <a:effectLst/>
                          <a:latin typeface="Arial" panose="020B0604020202020204" pitchFamily="34" charset="0"/>
                          <a:ea typeface="Times New Roman" panose="02020603050405020304" pitchFamily="18" charset="0"/>
                          <a:cs typeface="Arial" panose="020B0604020202020204" pitchFamily="34" charset="0"/>
                        </a:rPr>
                        <a:t>250</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350</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70</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8764450"/>
                  </a:ext>
                </a:extLst>
              </a:tr>
              <a:tr h="0">
                <a:tc>
                  <a:txBody>
                    <a:bodyPr/>
                    <a:lstStyle/>
                    <a:p>
                      <a:pPr marL="0" indent="0" algn="just">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Pelhřimov</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300</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240</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250</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80</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1536756"/>
                  </a:ext>
                </a:extLst>
              </a:tr>
              <a:tr h="0">
                <a:tc>
                  <a:txBody>
                    <a:bodyPr/>
                    <a:lstStyle/>
                    <a:p>
                      <a:pPr marL="0" indent="0" algn="just">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Demand</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45</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60</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35</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endParaRPr lang="en-US" sz="1600" noProof="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4109237"/>
                  </a:ext>
                </a:extLst>
              </a:tr>
            </a:tbl>
          </a:graphicData>
        </a:graphic>
      </p:graphicFrame>
    </p:spTree>
    <p:extLst>
      <p:ext uri="{BB962C8B-B14F-4D97-AF65-F5344CB8AC3E}">
        <p14:creationId xmlns:p14="http://schemas.microsoft.com/office/powerpoint/2010/main" val="3186181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37</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Linear Programming</a:t>
            </a:r>
          </a:p>
          <a:p>
            <a:endParaRPr lang="en-US"/>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Feasible solution (North-West Corner Method)</a:t>
            </a:r>
            <a:endParaRPr lang="en-US" dirty="0"/>
          </a:p>
          <a:p>
            <a:pPr marL="723900" lvl="1" indent="-342900">
              <a:lnSpc>
                <a:spcPct val="110000"/>
              </a:lnSpc>
              <a:buFont typeface="+mj-lt"/>
              <a:buAutoNum type="arabicPeriod"/>
            </a:pPr>
            <a:r>
              <a:rPr lang="en-US" dirty="0"/>
              <a:t>Select the upper left-hand corner cell of the transportation table and allocate as many units as possible equal to the minimum between available supply and demand, i.e., min(s1, d1).</a:t>
            </a:r>
          </a:p>
          <a:p>
            <a:pPr marL="723900" lvl="1" indent="-342900">
              <a:lnSpc>
                <a:spcPct val="110000"/>
              </a:lnSpc>
              <a:buFont typeface="+mj-lt"/>
              <a:buAutoNum type="arabicPeriod"/>
            </a:pPr>
            <a:r>
              <a:rPr lang="en-US" dirty="0"/>
              <a:t>Adjust the supply and demand numbers in the respective rows and columns.</a:t>
            </a:r>
          </a:p>
          <a:p>
            <a:pPr marL="723900" lvl="1" indent="-342900">
              <a:lnSpc>
                <a:spcPct val="110000"/>
              </a:lnSpc>
              <a:buFont typeface="+mj-lt"/>
              <a:buAutoNum type="arabicPeriod"/>
            </a:pPr>
            <a:r>
              <a:rPr lang="en-US" dirty="0"/>
              <a:t>If the demand for the first cell is satisfied, then move horizontally to the next cell in the second column.</a:t>
            </a:r>
          </a:p>
          <a:p>
            <a:pPr marL="723900" lvl="1" indent="-342900">
              <a:lnSpc>
                <a:spcPct val="110000"/>
              </a:lnSpc>
              <a:buFont typeface="+mj-lt"/>
              <a:buAutoNum type="arabicPeriod"/>
            </a:pPr>
            <a:r>
              <a:rPr lang="en-US" dirty="0"/>
              <a:t>If the supply for the first row is exhausted, then move down to the first cell in the second row.</a:t>
            </a:r>
          </a:p>
          <a:p>
            <a:pPr marL="723900" lvl="1" indent="-342900">
              <a:lnSpc>
                <a:spcPct val="110000"/>
              </a:lnSpc>
              <a:buFont typeface="+mj-lt"/>
              <a:buAutoNum type="arabicPeriod"/>
            </a:pPr>
            <a:r>
              <a:rPr lang="en-US" dirty="0"/>
              <a:t>If for any cell, supply equals demand, then the next allocation can be made in cell either in the next row or column.</a:t>
            </a:r>
          </a:p>
          <a:p>
            <a:pPr marL="723900" lvl="1" indent="-342900">
              <a:lnSpc>
                <a:spcPct val="110000"/>
              </a:lnSpc>
              <a:buFont typeface="+mj-lt"/>
              <a:buAutoNum type="arabicPeriod"/>
            </a:pPr>
            <a:r>
              <a:rPr lang="en-US" dirty="0"/>
              <a:t>Continue the process until all supply and demand values are exhausted.</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Transportation Problem</a:t>
            </a:r>
          </a:p>
        </p:txBody>
      </p:sp>
      <p:graphicFrame>
        <p:nvGraphicFramePr>
          <p:cNvPr id="7" name="Tabulka 6">
            <a:extLst>
              <a:ext uri="{FF2B5EF4-FFF2-40B4-BE49-F238E27FC236}">
                <a16:creationId xmlns:a16="http://schemas.microsoft.com/office/drawing/2014/main" id="{A9F204EC-F744-4FCD-9C01-C9B6328E0EFA}"/>
              </a:ext>
            </a:extLst>
          </p:cNvPr>
          <p:cNvGraphicFramePr>
            <a:graphicFrameLocks noGrp="1"/>
          </p:cNvGraphicFramePr>
          <p:nvPr>
            <p:extLst>
              <p:ext uri="{D42A27DB-BD31-4B8C-83A1-F6EECF244321}">
                <p14:modId xmlns:p14="http://schemas.microsoft.com/office/powerpoint/2010/main" val="3428101771"/>
              </p:ext>
            </p:extLst>
          </p:nvPr>
        </p:nvGraphicFramePr>
        <p:xfrm>
          <a:off x="1210574" y="5100644"/>
          <a:ext cx="5458691" cy="907288"/>
        </p:xfrm>
        <a:graphic>
          <a:graphicData uri="http://schemas.openxmlformats.org/drawingml/2006/table">
            <a:tbl>
              <a:tblPr/>
              <a:tblGrid>
                <a:gridCol w="1214774">
                  <a:extLst>
                    <a:ext uri="{9D8B030D-6E8A-4147-A177-3AD203B41FA5}">
                      <a16:colId xmlns:a16="http://schemas.microsoft.com/office/drawing/2014/main" val="1310751968"/>
                    </a:ext>
                  </a:extLst>
                </a:gridCol>
                <a:gridCol w="1166753">
                  <a:extLst>
                    <a:ext uri="{9D8B030D-6E8A-4147-A177-3AD203B41FA5}">
                      <a16:colId xmlns:a16="http://schemas.microsoft.com/office/drawing/2014/main" val="2504220162"/>
                    </a:ext>
                  </a:extLst>
                </a:gridCol>
                <a:gridCol w="1143876">
                  <a:extLst>
                    <a:ext uri="{9D8B030D-6E8A-4147-A177-3AD203B41FA5}">
                      <a16:colId xmlns:a16="http://schemas.microsoft.com/office/drawing/2014/main" val="1020438364"/>
                    </a:ext>
                  </a:extLst>
                </a:gridCol>
                <a:gridCol w="1098121">
                  <a:extLst>
                    <a:ext uri="{9D8B030D-6E8A-4147-A177-3AD203B41FA5}">
                      <a16:colId xmlns:a16="http://schemas.microsoft.com/office/drawing/2014/main" val="2321643661"/>
                    </a:ext>
                  </a:extLst>
                </a:gridCol>
                <a:gridCol w="835167">
                  <a:extLst>
                    <a:ext uri="{9D8B030D-6E8A-4147-A177-3AD203B41FA5}">
                      <a16:colId xmlns:a16="http://schemas.microsoft.com/office/drawing/2014/main" val="3332025014"/>
                    </a:ext>
                  </a:extLst>
                </a:gridCol>
              </a:tblGrid>
              <a:tr h="93620">
                <a:tc>
                  <a:txBody>
                    <a:bodyPr/>
                    <a:lstStyle/>
                    <a:p>
                      <a:pPr marL="0" indent="0" algn="just">
                        <a:lnSpc>
                          <a:spcPct val="107000"/>
                        </a:lnSpc>
                        <a:spcAft>
                          <a:spcPts val="0"/>
                        </a:spcAft>
                      </a:pPr>
                      <a:r>
                        <a:rPr lang="en-US" sz="1500" noProof="0" dirty="0">
                          <a:effectLst/>
                          <a:latin typeface="Arial" panose="020B0604020202020204" pitchFamily="34" charset="0"/>
                          <a:ea typeface="Times New Roman" panose="02020603050405020304" pitchFamily="18" charset="0"/>
                          <a:cs typeface="Arial" panose="020B0604020202020204" pitchFamily="34" charset="0"/>
                        </a:rPr>
                        <a:t>Shipments</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cs-CZ" sz="1500" noProof="0" dirty="0">
                          <a:effectLst/>
                          <a:latin typeface="Arial" panose="020B0604020202020204" pitchFamily="34" charset="0"/>
                          <a:ea typeface="Times New Roman" panose="02020603050405020304" pitchFamily="18" charset="0"/>
                          <a:cs typeface="Arial" panose="020B0604020202020204" pitchFamily="34" charset="0"/>
                        </a:rPr>
                        <a:t>Benešov</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cs-CZ" sz="1500" noProof="0" dirty="0">
                          <a:effectLst/>
                          <a:latin typeface="Arial" panose="020B0604020202020204" pitchFamily="34" charset="0"/>
                          <a:ea typeface="Times New Roman" panose="02020603050405020304" pitchFamily="18" charset="0"/>
                          <a:cs typeface="Arial" panose="020B0604020202020204" pitchFamily="34" charset="0"/>
                        </a:rPr>
                        <a:t>Jihlava</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cs-CZ" sz="1500" noProof="0" dirty="0">
                          <a:effectLst/>
                          <a:latin typeface="Arial" panose="020B0604020202020204" pitchFamily="34" charset="0"/>
                          <a:ea typeface="Times New Roman" panose="02020603050405020304" pitchFamily="18" charset="0"/>
                          <a:cs typeface="Arial" panose="020B0604020202020204" pitchFamily="34" charset="0"/>
                        </a:rPr>
                        <a:t>Tábor</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a:lnSpc>
                          <a:spcPct val="107000"/>
                        </a:lnSpc>
                        <a:spcAft>
                          <a:spcPts val="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 Supply </a:t>
                      </a:r>
                      <a:endParaRPr lang="cs-CZ"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3120334"/>
                  </a:ext>
                </a:extLst>
              </a:tr>
              <a:tr h="0">
                <a:tc>
                  <a:txBody>
                    <a:bodyPr/>
                    <a:lstStyle/>
                    <a:p>
                      <a:pPr marL="0" indent="0" algn="just">
                        <a:lnSpc>
                          <a:spcPct val="107000"/>
                        </a:lnSpc>
                        <a:spcAft>
                          <a:spcPts val="0"/>
                        </a:spcAft>
                      </a:pPr>
                      <a:r>
                        <a:rPr lang="cs-CZ" sz="1500" noProof="0" dirty="0">
                          <a:effectLst/>
                          <a:latin typeface="Arial" panose="020B0604020202020204" pitchFamily="34" charset="0"/>
                          <a:ea typeface="Times New Roman" panose="02020603050405020304" pitchFamily="18" charset="0"/>
                          <a:cs typeface="Arial" panose="020B0604020202020204" pitchFamily="34" charset="0"/>
                        </a:rPr>
                        <a:t>Humpolec</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cs-CZ" sz="15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45</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BA82E"/>
                    </a:solidFill>
                  </a:tcPr>
                </a:tc>
                <a:tc>
                  <a:txBody>
                    <a:bodyPr/>
                    <a:lstStyle/>
                    <a:p>
                      <a:pPr marL="0" indent="0" algn="ctr">
                        <a:lnSpc>
                          <a:spcPct val="107000"/>
                        </a:lnSpc>
                        <a:spcAft>
                          <a:spcPts val="0"/>
                        </a:spcAft>
                      </a:pPr>
                      <a:r>
                        <a:rPr lang="cs-CZ" sz="15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25</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BA82E"/>
                    </a:solidFill>
                  </a:tcPr>
                </a:tc>
                <a:tc>
                  <a:txBody>
                    <a:bodyPr/>
                    <a:lstStyle/>
                    <a:p>
                      <a:pPr marL="0" indent="0" algn="ctr">
                        <a:lnSpc>
                          <a:spcPct val="107000"/>
                        </a:lnSpc>
                        <a:spcAft>
                          <a:spcPts val="0"/>
                        </a:spcAft>
                      </a:pPr>
                      <a:r>
                        <a:rPr lang="cs-CZ" sz="1500" dirty="0">
                          <a:solidFill>
                            <a:srgbClr val="4BA82E"/>
                          </a:solidFill>
                          <a:effectLst/>
                          <a:latin typeface="Arial" panose="020B0604020202020204" pitchFamily="34" charset="0"/>
                          <a:ea typeface="Times New Roman" panose="02020603050405020304" pitchFamily="18" charset="0"/>
                          <a:cs typeface="Arial" panose="020B0604020202020204" pitchFamily="34" charset="0"/>
                        </a:rPr>
                        <a:t>-</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70</a:t>
                      </a:r>
                      <a:endParaRPr lang="cs-CZ"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8764450"/>
                  </a:ext>
                </a:extLst>
              </a:tr>
              <a:tr h="0">
                <a:tc>
                  <a:txBody>
                    <a:bodyPr/>
                    <a:lstStyle/>
                    <a:p>
                      <a:pPr marL="0" indent="0" algn="just">
                        <a:lnSpc>
                          <a:spcPct val="107000"/>
                        </a:lnSpc>
                        <a:spcAft>
                          <a:spcPts val="0"/>
                        </a:spcAft>
                      </a:pPr>
                      <a:r>
                        <a:rPr lang="cs-CZ" sz="1500" noProof="0" dirty="0">
                          <a:effectLst/>
                          <a:latin typeface="Arial" panose="020B0604020202020204" pitchFamily="34" charset="0"/>
                          <a:ea typeface="Times New Roman" panose="02020603050405020304" pitchFamily="18" charset="0"/>
                          <a:cs typeface="Arial" panose="020B0604020202020204" pitchFamily="34" charset="0"/>
                        </a:rPr>
                        <a:t>Pelhřimov</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cs-CZ" sz="1500" dirty="0">
                          <a:solidFill>
                            <a:srgbClr val="4BA82E"/>
                          </a:solidFill>
                          <a:effectLst/>
                          <a:latin typeface="Arial" panose="020B0604020202020204" pitchFamily="34" charset="0"/>
                          <a:ea typeface="Times New Roman" panose="02020603050405020304" pitchFamily="18" charset="0"/>
                          <a:cs typeface="Arial" panose="020B0604020202020204" pitchFamily="34" charset="0"/>
                        </a:rPr>
                        <a:t>-</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cs-CZ" sz="15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35</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BA82E"/>
                    </a:solidFill>
                  </a:tcPr>
                </a:tc>
                <a:tc>
                  <a:txBody>
                    <a:bodyPr/>
                    <a:lstStyle/>
                    <a:p>
                      <a:pPr marL="0" indent="0" algn="ctr">
                        <a:lnSpc>
                          <a:spcPct val="107000"/>
                        </a:lnSpc>
                        <a:spcAft>
                          <a:spcPts val="0"/>
                        </a:spcAft>
                      </a:pPr>
                      <a:r>
                        <a:rPr lang="cs-CZ" sz="15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35</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BA82E"/>
                    </a:solidFill>
                  </a:tcPr>
                </a:tc>
                <a:tc>
                  <a:txBody>
                    <a:bodyPr/>
                    <a:lstStyle/>
                    <a:p>
                      <a:pPr marL="0" indent="0" algn="ctr">
                        <a:lnSpc>
                          <a:spcPct val="107000"/>
                        </a:lnSpc>
                        <a:spcAft>
                          <a:spcPts val="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80</a:t>
                      </a:r>
                      <a:endParaRPr lang="cs-CZ"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1536756"/>
                  </a:ext>
                </a:extLst>
              </a:tr>
              <a:tr h="0">
                <a:tc>
                  <a:txBody>
                    <a:bodyPr/>
                    <a:lstStyle/>
                    <a:p>
                      <a:pPr marL="0" marR="0" lvl="0" indent="0" algn="just" defTabSz="1043056" rtl="0" eaLnBrk="1" fontAlgn="auto" latinLnBrk="0" hangingPunct="1">
                        <a:lnSpc>
                          <a:spcPct val="107000"/>
                        </a:lnSpc>
                        <a:spcBef>
                          <a:spcPts val="0"/>
                        </a:spcBef>
                        <a:spcAft>
                          <a:spcPts val="0"/>
                        </a:spcAft>
                        <a:buClrTx/>
                        <a:buSzTx/>
                        <a:buFontTx/>
                        <a:buNone/>
                        <a:tabLst/>
                        <a:defRPr/>
                      </a:pPr>
                      <a:r>
                        <a:rPr lang="en-US" sz="1500" dirty="0">
                          <a:effectLst/>
                          <a:latin typeface="Arial" panose="020B0604020202020204" pitchFamily="34" charset="0"/>
                          <a:ea typeface="Times New Roman" panose="02020603050405020304" pitchFamily="18" charset="0"/>
                          <a:cs typeface="Arial" panose="020B0604020202020204" pitchFamily="34" charset="0"/>
                        </a:rPr>
                        <a:t>Demand</a:t>
                      </a:r>
                      <a:endParaRPr lang="cs-CZ"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cs-CZ" sz="1500" dirty="0">
                          <a:effectLst/>
                          <a:latin typeface="Arial" panose="020B0604020202020204" pitchFamily="34" charset="0"/>
                          <a:ea typeface="Times New Roman" panose="02020603050405020304" pitchFamily="18" charset="0"/>
                          <a:cs typeface="Arial" panose="020B0604020202020204" pitchFamily="34" charset="0"/>
                        </a:rPr>
                        <a:t>45</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cs-CZ" sz="1500" dirty="0">
                          <a:effectLst/>
                          <a:latin typeface="Arial" panose="020B0604020202020204" pitchFamily="34" charset="0"/>
                          <a:ea typeface="Times New Roman" panose="02020603050405020304" pitchFamily="18" charset="0"/>
                          <a:cs typeface="Arial" panose="020B0604020202020204" pitchFamily="34" charset="0"/>
                        </a:rPr>
                        <a:t>60</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cs-CZ" sz="1500" dirty="0">
                          <a:effectLst/>
                          <a:latin typeface="Arial" panose="020B0604020202020204" pitchFamily="34" charset="0"/>
                          <a:ea typeface="Times New Roman" panose="02020603050405020304" pitchFamily="18" charset="0"/>
                          <a:cs typeface="Arial" panose="020B0604020202020204" pitchFamily="34" charset="0"/>
                        </a:rPr>
                        <a:t>35</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a:lnSpc>
                          <a:spcPct val="107000"/>
                        </a:lnSpc>
                        <a:spcAft>
                          <a:spcPts val="0"/>
                        </a:spcAft>
                      </a:pPr>
                      <a:endParaRPr lang="cs-CZ"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1192047"/>
                  </a:ext>
                </a:extLst>
              </a:tr>
            </a:tbl>
          </a:graphicData>
        </a:graphic>
      </p:graphicFrame>
      <p:sp>
        <p:nvSpPr>
          <p:cNvPr id="10" name="Obdélník 9">
            <a:extLst>
              <a:ext uri="{FF2B5EF4-FFF2-40B4-BE49-F238E27FC236}">
                <a16:creationId xmlns:a16="http://schemas.microsoft.com/office/drawing/2014/main" id="{6F7B2DC5-CDB8-42C4-8BA9-5F37ECF97FC0}"/>
              </a:ext>
            </a:extLst>
          </p:cNvPr>
          <p:cNvSpPr/>
          <p:nvPr/>
        </p:nvSpPr>
        <p:spPr>
          <a:xfrm>
            <a:off x="1111180" y="4607859"/>
            <a:ext cx="4728602"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Tab. </a:t>
            </a:r>
            <a:r>
              <a:rPr lang="cs-CZ" sz="1400" b="1" dirty="0">
                <a:solidFill>
                  <a:schemeClr val="bg1">
                    <a:lumMod val="65000"/>
                  </a:schemeClr>
                </a:solidFill>
                <a:latin typeface="Arial" panose="020B0604020202020204" pitchFamily="34" charset="0"/>
                <a:cs typeface="Arial" panose="020B0604020202020204" pitchFamily="34" charset="0"/>
              </a:rPr>
              <a:t>6</a:t>
            </a:r>
            <a:r>
              <a:rPr lang="en-US" sz="1400" b="1" dirty="0">
                <a:solidFill>
                  <a:schemeClr val="bg1">
                    <a:lumMod val="65000"/>
                  </a:schemeClr>
                </a:solidFill>
                <a:latin typeface="Arial" panose="020B0604020202020204" pitchFamily="34" charset="0"/>
                <a:cs typeface="Arial" panose="020B0604020202020204" pitchFamily="34" charset="0"/>
              </a:rPr>
              <a:t> – Feasible solution, North-West Corner Method</a:t>
            </a:r>
          </a:p>
        </p:txBody>
      </p:sp>
      <p:sp>
        <p:nvSpPr>
          <p:cNvPr id="11" name="Text Box 1032">
            <a:extLst>
              <a:ext uri="{FF2B5EF4-FFF2-40B4-BE49-F238E27FC236}">
                <a16:creationId xmlns:a16="http://schemas.microsoft.com/office/drawing/2014/main" id="{353283AF-7239-4127-AEE7-63744B5540BA}"/>
              </a:ext>
            </a:extLst>
          </p:cNvPr>
          <p:cNvSpPr txBox="1">
            <a:spLocks noChangeArrowheads="1"/>
          </p:cNvSpPr>
          <p:nvPr/>
        </p:nvSpPr>
        <p:spPr bwMode="auto">
          <a:xfrm>
            <a:off x="7368988" y="5100644"/>
            <a:ext cx="2262251" cy="342145"/>
          </a:xfrm>
          <a:prstGeom prst="rect">
            <a:avLst/>
          </a:prstGeom>
          <a:noFill/>
          <a:ln w="9525">
            <a:noFill/>
            <a:miter lim="800000"/>
            <a:headEnd/>
            <a:tailEnd/>
          </a:ln>
          <a:effectLst/>
        </p:spPr>
        <p:txBody>
          <a:bodyPr wrap="square">
            <a:spAutoFit/>
          </a:bodyPr>
          <a:lstStyle/>
          <a:p>
            <a:pPr marL="609600" lvl="1" indent="-228600">
              <a:lnSpc>
                <a:spcPct val="110000"/>
              </a:lnSpc>
              <a:spcBef>
                <a:spcPts val="500"/>
              </a:spcBef>
              <a:buClr>
                <a:schemeClr val="bg1">
                  <a:lumMod val="75000"/>
                </a:schemeClr>
              </a:buClr>
              <a:buFont typeface="Wingdings" panose="05000000000000000000" pitchFamily="2" charset="2"/>
              <a:buChar char="§"/>
              <a:defRPr/>
            </a:pPr>
            <a:r>
              <a:rPr lang="en-US" sz="1600" dirty="0">
                <a:latin typeface="Arial" panose="020B0604020202020204" pitchFamily="34" charset="0"/>
                <a:cs typeface="Arial" panose="020B0604020202020204" pitchFamily="34" charset="0"/>
              </a:rPr>
              <a:t>Objective value</a:t>
            </a:r>
          </a:p>
        </p:txBody>
      </p:sp>
      <mc:AlternateContent xmlns:mc="http://schemas.openxmlformats.org/markup-compatibility/2006" xmlns:a14="http://schemas.microsoft.com/office/drawing/2010/main">
        <mc:Choice Requires="a14">
          <p:sp>
            <p:nvSpPr>
              <p:cNvPr id="12" name="TextovéPole 11">
                <a:extLst>
                  <a:ext uri="{FF2B5EF4-FFF2-40B4-BE49-F238E27FC236}">
                    <a16:creationId xmlns:a16="http://schemas.microsoft.com/office/drawing/2014/main" id="{001410AE-964E-4B6D-8F60-BF27D16A8477}"/>
                  </a:ext>
                </a:extLst>
              </p:cNvPr>
              <p:cNvSpPr txBox="1"/>
              <p:nvPr/>
            </p:nvSpPr>
            <p:spPr>
              <a:xfrm>
                <a:off x="8253453" y="5540549"/>
                <a:ext cx="1167114" cy="2923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sz="1900" i="1" smtClean="0">
                          <a:latin typeface="Cambria Math" panose="02040503050406030204" pitchFamily="18" charset="0"/>
                        </a:rPr>
                        <m:t>𝑧</m:t>
                      </m:r>
                      <m:r>
                        <a:rPr lang="en-US" sz="1900" i="1" smtClean="0">
                          <a:latin typeface="Cambria Math" panose="02040503050406030204" pitchFamily="18" charset="0"/>
                        </a:rPr>
                        <m:t>=</m:t>
                      </m:r>
                      <m:r>
                        <a:rPr lang="cs-CZ" sz="1900" b="0" i="1" smtClean="0">
                          <a:latin typeface="Cambria Math" panose="02040503050406030204" pitchFamily="18" charset="0"/>
                        </a:rPr>
                        <m:t>38250</m:t>
                      </m:r>
                    </m:oMath>
                  </m:oMathPara>
                </a14:m>
                <a:endParaRPr lang="en-US" sz="1900" dirty="0"/>
              </a:p>
            </p:txBody>
          </p:sp>
        </mc:Choice>
        <mc:Fallback xmlns="">
          <p:sp>
            <p:nvSpPr>
              <p:cNvPr id="12" name="TextovéPole 11">
                <a:extLst>
                  <a:ext uri="{FF2B5EF4-FFF2-40B4-BE49-F238E27FC236}">
                    <a16:creationId xmlns:a16="http://schemas.microsoft.com/office/drawing/2014/main" id="{001410AE-964E-4B6D-8F60-BF27D16A8477}"/>
                  </a:ext>
                </a:extLst>
              </p:cNvPr>
              <p:cNvSpPr txBox="1">
                <a:spLocks noRot="1" noChangeAspect="1" noMove="1" noResize="1" noEditPoints="1" noAdjustHandles="1" noChangeArrowheads="1" noChangeShapeType="1" noTextEdit="1"/>
              </p:cNvSpPr>
              <p:nvPr/>
            </p:nvSpPr>
            <p:spPr>
              <a:xfrm>
                <a:off x="8253453" y="5540549"/>
                <a:ext cx="1167114" cy="292388"/>
              </a:xfrm>
              <a:prstGeom prst="rect">
                <a:avLst/>
              </a:prstGeom>
              <a:blipFill>
                <a:blip r:embed="rId2"/>
                <a:stretch>
                  <a:fillRect l="-2618" r="-5236" b="-6250"/>
                </a:stretch>
              </a:blipFill>
            </p:spPr>
            <p:txBody>
              <a:bodyPr/>
              <a:lstStyle/>
              <a:p>
                <a:r>
                  <a:rPr lang="en-US">
                    <a:noFill/>
                  </a:rPr>
                  <a:t> </a:t>
                </a:r>
              </a:p>
            </p:txBody>
          </p:sp>
        </mc:Fallback>
      </mc:AlternateContent>
    </p:spTree>
    <p:extLst>
      <p:ext uri="{BB962C8B-B14F-4D97-AF65-F5344CB8AC3E}">
        <p14:creationId xmlns:p14="http://schemas.microsoft.com/office/powerpoint/2010/main" val="3883158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38</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Linear Programming</a:t>
            </a:r>
          </a:p>
          <a:p>
            <a:endParaRPr lang="en-US"/>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Feasible solution (Minimal Cost Method)</a:t>
            </a:r>
            <a:endParaRPr lang="en-US" dirty="0"/>
          </a:p>
          <a:p>
            <a:pPr marL="723900" lvl="1" indent="-342900">
              <a:lnSpc>
                <a:spcPct val="110000"/>
              </a:lnSpc>
              <a:buFont typeface="+mj-lt"/>
              <a:buAutoNum type="arabicPeriod"/>
            </a:pPr>
            <a:r>
              <a:rPr lang="en-US" dirty="0"/>
              <a:t>Find a minimal cost for all possible shipments.</a:t>
            </a:r>
          </a:p>
          <a:p>
            <a:pPr marL="723900" lvl="1" indent="-342900">
              <a:lnSpc>
                <a:spcPct val="110000"/>
              </a:lnSpc>
              <a:buFont typeface="+mj-lt"/>
              <a:buAutoNum type="arabicPeriod"/>
            </a:pPr>
            <a:r>
              <a:rPr lang="en-US" dirty="0"/>
              <a:t>Assign the shipment to the pair od source and destination with the minimal cost found in step 1. The value of the shipment is equal to the minimum of remaining supply and remaining demand for this pair.</a:t>
            </a:r>
          </a:p>
          <a:p>
            <a:pPr marL="723900" lvl="1" indent="-342900">
              <a:lnSpc>
                <a:spcPct val="110000"/>
              </a:lnSpc>
              <a:buFont typeface="+mj-lt"/>
              <a:buAutoNum type="arabicPeriod"/>
            </a:pPr>
            <a:r>
              <a:rPr lang="en-US" dirty="0"/>
              <a:t>Decrease remaining supply and remaining demand, for the pair of the source and destination, by the shipment calculated in step 2. </a:t>
            </a:r>
          </a:p>
          <a:p>
            <a:pPr marL="723900" lvl="1" indent="-342900">
              <a:lnSpc>
                <a:spcPct val="110000"/>
              </a:lnSpc>
              <a:buFont typeface="+mj-lt"/>
              <a:buAutoNum type="arabicPeriod"/>
            </a:pPr>
            <a:r>
              <a:rPr lang="en-US" dirty="0"/>
              <a:t>If  there is some remaining demand go to step 1, otherwise, the feasible solution is found.</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Transportation Problem</a:t>
            </a:r>
          </a:p>
        </p:txBody>
      </p:sp>
      <p:graphicFrame>
        <p:nvGraphicFramePr>
          <p:cNvPr id="10" name="Tabulka 9">
            <a:extLst>
              <a:ext uri="{FF2B5EF4-FFF2-40B4-BE49-F238E27FC236}">
                <a16:creationId xmlns:a16="http://schemas.microsoft.com/office/drawing/2014/main" id="{D204B426-1426-4C19-BADD-45262B3C6C80}"/>
              </a:ext>
            </a:extLst>
          </p:cNvPr>
          <p:cNvGraphicFramePr>
            <a:graphicFrameLocks noGrp="1"/>
          </p:cNvGraphicFramePr>
          <p:nvPr>
            <p:extLst>
              <p:ext uri="{D42A27DB-BD31-4B8C-83A1-F6EECF244321}">
                <p14:modId xmlns:p14="http://schemas.microsoft.com/office/powerpoint/2010/main" val="2177447148"/>
              </p:ext>
            </p:extLst>
          </p:nvPr>
        </p:nvGraphicFramePr>
        <p:xfrm>
          <a:off x="1278461" y="4500009"/>
          <a:ext cx="5458691" cy="907288"/>
        </p:xfrm>
        <a:graphic>
          <a:graphicData uri="http://schemas.openxmlformats.org/drawingml/2006/table">
            <a:tbl>
              <a:tblPr/>
              <a:tblGrid>
                <a:gridCol w="1214774">
                  <a:extLst>
                    <a:ext uri="{9D8B030D-6E8A-4147-A177-3AD203B41FA5}">
                      <a16:colId xmlns:a16="http://schemas.microsoft.com/office/drawing/2014/main" val="1310751968"/>
                    </a:ext>
                  </a:extLst>
                </a:gridCol>
                <a:gridCol w="1166753">
                  <a:extLst>
                    <a:ext uri="{9D8B030D-6E8A-4147-A177-3AD203B41FA5}">
                      <a16:colId xmlns:a16="http://schemas.microsoft.com/office/drawing/2014/main" val="2504220162"/>
                    </a:ext>
                  </a:extLst>
                </a:gridCol>
                <a:gridCol w="1143876">
                  <a:extLst>
                    <a:ext uri="{9D8B030D-6E8A-4147-A177-3AD203B41FA5}">
                      <a16:colId xmlns:a16="http://schemas.microsoft.com/office/drawing/2014/main" val="1020438364"/>
                    </a:ext>
                  </a:extLst>
                </a:gridCol>
                <a:gridCol w="1098121">
                  <a:extLst>
                    <a:ext uri="{9D8B030D-6E8A-4147-A177-3AD203B41FA5}">
                      <a16:colId xmlns:a16="http://schemas.microsoft.com/office/drawing/2014/main" val="2321643661"/>
                    </a:ext>
                  </a:extLst>
                </a:gridCol>
                <a:gridCol w="835167">
                  <a:extLst>
                    <a:ext uri="{9D8B030D-6E8A-4147-A177-3AD203B41FA5}">
                      <a16:colId xmlns:a16="http://schemas.microsoft.com/office/drawing/2014/main" val="3332025014"/>
                    </a:ext>
                  </a:extLst>
                </a:gridCol>
              </a:tblGrid>
              <a:tr h="0">
                <a:tc>
                  <a:txBody>
                    <a:bodyPr/>
                    <a:lstStyle/>
                    <a:p>
                      <a:pPr marL="0" indent="0" algn="just">
                        <a:lnSpc>
                          <a:spcPct val="107000"/>
                        </a:lnSpc>
                        <a:spcAft>
                          <a:spcPts val="0"/>
                        </a:spcAft>
                      </a:pPr>
                      <a:r>
                        <a:rPr lang="en-US" sz="1500" noProof="0" dirty="0">
                          <a:effectLst/>
                          <a:latin typeface="Arial" panose="020B0604020202020204" pitchFamily="34" charset="0"/>
                          <a:ea typeface="Times New Roman" panose="02020603050405020304" pitchFamily="18" charset="0"/>
                          <a:cs typeface="Arial" panose="020B0604020202020204" pitchFamily="34" charset="0"/>
                        </a:rPr>
                        <a:t>Shipments</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cs-CZ" sz="1500" noProof="0" dirty="0">
                          <a:effectLst/>
                          <a:latin typeface="Arial" panose="020B0604020202020204" pitchFamily="34" charset="0"/>
                          <a:ea typeface="Times New Roman" panose="02020603050405020304" pitchFamily="18" charset="0"/>
                          <a:cs typeface="Arial" panose="020B0604020202020204" pitchFamily="34" charset="0"/>
                        </a:rPr>
                        <a:t>Benešov</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cs-CZ" sz="1500" noProof="0" dirty="0">
                          <a:effectLst/>
                          <a:latin typeface="Arial" panose="020B0604020202020204" pitchFamily="34" charset="0"/>
                          <a:ea typeface="Times New Roman" panose="02020603050405020304" pitchFamily="18" charset="0"/>
                          <a:cs typeface="Arial" panose="020B0604020202020204" pitchFamily="34" charset="0"/>
                        </a:rPr>
                        <a:t>Jihlava</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cs-CZ" sz="1500" noProof="0" dirty="0">
                          <a:effectLst/>
                          <a:latin typeface="Arial" panose="020B0604020202020204" pitchFamily="34" charset="0"/>
                          <a:ea typeface="Times New Roman" panose="02020603050405020304" pitchFamily="18" charset="0"/>
                          <a:cs typeface="Arial" panose="020B0604020202020204" pitchFamily="34" charset="0"/>
                        </a:rPr>
                        <a:t>Tábor</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a:lnSpc>
                          <a:spcPct val="107000"/>
                        </a:lnSpc>
                        <a:spcAft>
                          <a:spcPts val="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 Supply </a:t>
                      </a:r>
                      <a:endParaRPr lang="cs-CZ"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3120334"/>
                  </a:ext>
                </a:extLst>
              </a:tr>
              <a:tr h="0">
                <a:tc>
                  <a:txBody>
                    <a:bodyPr/>
                    <a:lstStyle/>
                    <a:p>
                      <a:pPr marL="0" indent="0" algn="just">
                        <a:lnSpc>
                          <a:spcPct val="107000"/>
                        </a:lnSpc>
                        <a:spcAft>
                          <a:spcPts val="0"/>
                        </a:spcAft>
                      </a:pPr>
                      <a:r>
                        <a:rPr lang="cs-CZ" sz="1500" noProof="0" dirty="0">
                          <a:effectLst/>
                          <a:latin typeface="Arial" panose="020B0604020202020204" pitchFamily="34" charset="0"/>
                          <a:ea typeface="Times New Roman" panose="02020603050405020304" pitchFamily="18" charset="0"/>
                          <a:cs typeface="Arial" panose="020B0604020202020204" pitchFamily="34" charset="0"/>
                        </a:rPr>
                        <a:t>Humpolec</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cs-CZ" sz="15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45</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BA82E"/>
                    </a:solidFill>
                  </a:tcPr>
                </a:tc>
                <a:tc>
                  <a:txBody>
                    <a:bodyPr/>
                    <a:lstStyle/>
                    <a:p>
                      <a:pPr marL="0" indent="0" algn="ctr">
                        <a:lnSpc>
                          <a:spcPct val="107000"/>
                        </a:lnSpc>
                        <a:spcAft>
                          <a:spcPts val="0"/>
                        </a:spcAft>
                      </a:pPr>
                      <a:r>
                        <a:rPr lang="cs-CZ" sz="1500" dirty="0">
                          <a:solidFill>
                            <a:srgbClr val="4BA82E"/>
                          </a:solidFill>
                          <a:effectLst/>
                          <a:latin typeface="Arial" panose="020B0604020202020204" pitchFamily="34" charset="0"/>
                          <a:ea typeface="Times New Roman" panose="02020603050405020304" pitchFamily="18" charset="0"/>
                          <a:cs typeface="Arial" panose="020B0604020202020204" pitchFamily="34" charset="0"/>
                        </a:rPr>
                        <a:t>-</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cs-CZ" sz="15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15</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BA82E"/>
                    </a:solidFill>
                  </a:tcPr>
                </a:tc>
                <a:tc>
                  <a:txBody>
                    <a:bodyPr/>
                    <a:lstStyle/>
                    <a:p>
                      <a:pPr marL="0" indent="0" algn="ctr">
                        <a:lnSpc>
                          <a:spcPct val="107000"/>
                        </a:lnSpc>
                        <a:spcAft>
                          <a:spcPts val="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70</a:t>
                      </a:r>
                      <a:endParaRPr lang="cs-CZ"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8764450"/>
                  </a:ext>
                </a:extLst>
              </a:tr>
              <a:tr h="0">
                <a:tc>
                  <a:txBody>
                    <a:bodyPr/>
                    <a:lstStyle/>
                    <a:p>
                      <a:pPr marL="0" indent="0" algn="just">
                        <a:lnSpc>
                          <a:spcPct val="107000"/>
                        </a:lnSpc>
                        <a:spcAft>
                          <a:spcPts val="0"/>
                        </a:spcAft>
                      </a:pPr>
                      <a:r>
                        <a:rPr lang="cs-CZ" sz="1500" noProof="0" dirty="0">
                          <a:effectLst/>
                          <a:latin typeface="Arial" panose="020B0604020202020204" pitchFamily="34" charset="0"/>
                          <a:ea typeface="Times New Roman" panose="02020603050405020304" pitchFamily="18" charset="0"/>
                          <a:cs typeface="Arial" panose="020B0604020202020204" pitchFamily="34" charset="0"/>
                        </a:rPr>
                        <a:t>Pelhřimov</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cs-CZ" sz="1500" dirty="0">
                          <a:solidFill>
                            <a:srgbClr val="4BA82E"/>
                          </a:solidFill>
                          <a:effectLst/>
                          <a:latin typeface="Arial" panose="020B0604020202020204" pitchFamily="34" charset="0"/>
                          <a:ea typeface="Times New Roman" panose="02020603050405020304" pitchFamily="18" charset="0"/>
                          <a:cs typeface="Arial" panose="020B0604020202020204" pitchFamily="34" charset="0"/>
                        </a:rPr>
                        <a:t>-</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cs-CZ" sz="15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60</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BA82E"/>
                    </a:solidFill>
                  </a:tcPr>
                </a:tc>
                <a:tc>
                  <a:txBody>
                    <a:bodyPr/>
                    <a:lstStyle/>
                    <a:p>
                      <a:pPr marL="0" indent="0" algn="ctr">
                        <a:lnSpc>
                          <a:spcPct val="107000"/>
                        </a:lnSpc>
                        <a:spcAft>
                          <a:spcPts val="0"/>
                        </a:spcAft>
                      </a:pPr>
                      <a:r>
                        <a:rPr lang="cs-CZ" sz="15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20</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BA82E"/>
                    </a:solidFill>
                  </a:tcPr>
                </a:tc>
                <a:tc>
                  <a:txBody>
                    <a:bodyPr/>
                    <a:lstStyle/>
                    <a:p>
                      <a:pPr marL="0" indent="0" algn="ctr">
                        <a:lnSpc>
                          <a:spcPct val="107000"/>
                        </a:lnSpc>
                        <a:spcAft>
                          <a:spcPts val="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80</a:t>
                      </a:r>
                      <a:endParaRPr lang="cs-CZ"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1536756"/>
                  </a:ext>
                </a:extLst>
              </a:tr>
              <a:tr h="0">
                <a:tc>
                  <a:txBody>
                    <a:bodyPr/>
                    <a:lstStyle/>
                    <a:p>
                      <a:pPr marL="0" marR="0" lvl="0" indent="0" algn="just" defTabSz="1043056" rtl="0" eaLnBrk="1" fontAlgn="auto" latinLnBrk="0" hangingPunct="1">
                        <a:lnSpc>
                          <a:spcPct val="107000"/>
                        </a:lnSpc>
                        <a:spcBef>
                          <a:spcPts val="0"/>
                        </a:spcBef>
                        <a:spcAft>
                          <a:spcPts val="0"/>
                        </a:spcAft>
                        <a:buClrTx/>
                        <a:buSzTx/>
                        <a:buFontTx/>
                        <a:buNone/>
                        <a:tabLst/>
                        <a:defRPr/>
                      </a:pPr>
                      <a:r>
                        <a:rPr lang="en-US" sz="1500" dirty="0">
                          <a:effectLst/>
                          <a:latin typeface="Arial" panose="020B0604020202020204" pitchFamily="34" charset="0"/>
                          <a:ea typeface="Times New Roman" panose="02020603050405020304" pitchFamily="18" charset="0"/>
                          <a:cs typeface="Arial" panose="020B0604020202020204" pitchFamily="34" charset="0"/>
                        </a:rPr>
                        <a:t>Demand</a:t>
                      </a:r>
                      <a:endParaRPr lang="cs-CZ"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cs-CZ" sz="1500" dirty="0">
                          <a:effectLst/>
                          <a:latin typeface="Arial" panose="020B0604020202020204" pitchFamily="34" charset="0"/>
                          <a:ea typeface="Times New Roman" panose="02020603050405020304" pitchFamily="18" charset="0"/>
                          <a:cs typeface="Arial" panose="020B0604020202020204" pitchFamily="34" charset="0"/>
                        </a:rPr>
                        <a:t>45</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cs-CZ" sz="1500" dirty="0">
                          <a:effectLst/>
                          <a:latin typeface="Arial" panose="020B0604020202020204" pitchFamily="34" charset="0"/>
                          <a:ea typeface="Times New Roman" panose="02020603050405020304" pitchFamily="18" charset="0"/>
                          <a:cs typeface="Arial" panose="020B0604020202020204" pitchFamily="34" charset="0"/>
                        </a:rPr>
                        <a:t>60</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cs-CZ" sz="1500" dirty="0">
                          <a:effectLst/>
                          <a:latin typeface="Arial" panose="020B0604020202020204" pitchFamily="34" charset="0"/>
                          <a:ea typeface="Times New Roman" panose="02020603050405020304" pitchFamily="18" charset="0"/>
                          <a:cs typeface="Arial" panose="020B0604020202020204" pitchFamily="34" charset="0"/>
                        </a:rPr>
                        <a:t>35</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a:lnSpc>
                          <a:spcPct val="107000"/>
                        </a:lnSpc>
                        <a:spcAft>
                          <a:spcPts val="0"/>
                        </a:spcAft>
                      </a:pPr>
                      <a:endParaRPr lang="cs-CZ"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1192047"/>
                  </a:ext>
                </a:extLst>
              </a:tr>
            </a:tbl>
          </a:graphicData>
        </a:graphic>
      </p:graphicFrame>
      <p:sp>
        <p:nvSpPr>
          <p:cNvPr id="11" name="Obdélník 10">
            <a:extLst>
              <a:ext uri="{FF2B5EF4-FFF2-40B4-BE49-F238E27FC236}">
                <a16:creationId xmlns:a16="http://schemas.microsoft.com/office/drawing/2014/main" id="{A9F71D1A-6611-4427-81CF-D58196A39F9A}"/>
              </a:ext>
            </a:extLst>
          </p:cNvPr>
          <p:cNvSpPr/>
          <p:nvPr/>
        </p:nvSpPr>
        <p:spPr>
          <a:xfrm>
            <a:off x="1179067" y="4007224"/>
            <a:ext cx="4006161" cy="300082"/>
          </a:xfrm>
          <a:prstGeom prst="rect">
            <a:avLst/>
          </a:prstGeom>
        </p:spPr>
        <p:txBody>
          <a:bodyPr wrap="none">
            <a:spAutoFit/>
          </a:bodyPr>
          <a:lstStyle/>
          <a:p>
            <a:pPr>
              <a:lnSpc>
                <a:spcPct val="90000"/>
              </a:lnSpc>
              <a:spcBef>
                <a:spcPts val="1000"/>
              </a:spcBef>
            </a:pPr>
            <a:r>
              <a:rPr lang="en-US" sz="1400" b="1" dirty="0">
                <a:solidFill>
                  <a:schemeClr val="bg1">
                    <a:lumMod val="65000"/>
                  </a:schemeClr>
                </a:solidFill>
                <a:latin typeface="Arial" panose="020B0604020202020204" pitchFamily="34" charset="0"/>
                <a:cs typeface="Arial" panose="020B0604020202020204" pitchFamily="34" charset="0"/>
              </a:rPr>
              <a:t>Tab. </a:t>
            </a:r>
            <a:r>
              <a:rPr lang="cs-CZ" sz="1400" b="1" dirty="0">
                <a:solidFill>
                  <a:schemeClr val="bg1">
                    <a:lumMod val="65000"/>
                  </a:schemeClr>
                </a:solidFill>
                <a:latin typeface="Arial" panose="020B0604020202020204" pitchFamily="34" charset="0"/>
                <a:cs typeface="Arial" panose="020B0604020202020204" pitchFamily="34" charset="0"/>
              </a:rPr>
              <a:t>7</a:t>
            </a:r>
            <a:r>
              <a:rPr lang="en-US" sz="1400" b="1" dirty="0">
                <a:solidFill>
                  <a:schemeClr val="bg1">
                    <a:lumMod val="65000"/>
                  </a:schemeClr>
                </a:solidFill>
                <a:latin typeface="Arial" panose="020B0604020202020204" pitchFamily="34" charset="0"/>
                <a:cs typeface="Arial" panose="020B0604020202020204" pitchFamily="34" charset="0"/>
              </a:rPr>
              <a:t> – Feasible solution, Minimal Cost Method</a:t>
            </a:r>
          </a:p>
        </p:txBody>
      </p:sp>
      <mc:AlternateContent xmlns:mc="http://schemas.openxmlformats.org/markup-compatibility/2006" xmlns:a14="http://schemas.microsoft.com/office/drawing/2010/main">
        <mc:Choice Requires="a14">
          <p:sp>
            <p:nvSpPr>
              <p:cNvPr id="13" name="TextovéPole 12">
                <a:extLst>
                  <a:ext uri="{FF2B5EF4-FFF2-40B4-BE49-F238E27FC236}">
                    <a16:creationId xmlns:a16="http://schemas.microsoft.com/office/drawing/2014/main" id="{A03F60DA-D935-45E6-9DCA-A603D62748A8}"/>
                  </a:ext>
                </a:extLst>
              </p:cNvPr>
              <p:cNvSpPr txBox="1"/>
              <p:nvPr/>
            </p:nvSpPr>
            <p:spPr>
              <a:xfrm>
                <a:off x="8321340" y="4939914"/>
                <a:ext cx="1197572" cy="2923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sz="1900" i="1" smtClean="0">
                          <a:latin typeface="Cambria Math" panose="02040503050406030204" pitchFamily="18" charset="0"/>
                        </a:rPr>
                        <m:t>𝑧</m:t>
                      </m:r>
                      <m:r>
                        <a:rPr lang="en-US" sz="1900" i="1" smtClean="0">
                          <a:latin typeface="Cambria Math" panose="02040503050406030204" pitchFamily="18" charset="0"/>
                        </a:rPr>
                        <m:t>=</m:t>
                      </m:r>
                      <m:r>
                        <a:rPr lang="cs-CZ" sz="1900" b="0" i="1" smtClean="0">
                          <a:latin typeface="Cambria Math" panose="02040503050406030204" pitchFamily="18" charset="0"/>
                        </a:rPr>
                        <m:t>39500</m:t>
                      </m:r>
                    </m:oMath>
                  </m:oMathPara>
                </a14:m>
                <a:endParaRPr lang="en-US" sz="1900" dirty="0"/>
              </a:p>
            </p:txBody>
          </p:sp>
        </mc:Choice>
        <mc:Fallback xmlns="">
          <p:sp>
            <p:nvSpPr>
              <p:cNvPr id="13" name="TextovéPole 12">
                <a:extLst>
                  <a:ext uri="{FF2B5EF4-FFF2-40B4-BE49-F238E27FC236}">
                    <a16:creationId xmlns:a16="http://schemas.microsoft.com/office/drawing/2014/main" id="{A03F60DA-D935-45E6-9DCA-A603D62748A8}"/>
                  </a:ext>
                </a:extLst>
              </p:cNvPr>
              <p:cNvSpPr txBox="1">
                <a:spLocks noRot="1" noChangeAspect="1" noMove="1" noResize="1" noEditPoints="1" noAdjustHandles="1" noChangeArrowheads="1" noChangeShapeType="1" noTextEdit="1"/>
              </p:cNvSpPr>
              <p:nvPr/>
            </p:nvSpPr>
            <p:spPr>
              <a:xfrm>
                <a:off x="8321340" y="4939914"/>
                <a:ext cx="1197572" cy="292388"/>
              </a:xfrm>
              <a:prstGeom prst="rect">
                <a:avLst/>
              </a:prstGeom>
              <a:blipFill>
                <a:blip r:embed="rId2"/>
                <a:stretch>
                  <a:fillRect l="-1015" r="-3553" b="-8333"/>
                </a:stretch>
              </a:blipFill>
            </p:spPr>
            <p:txBody>
              <a:bodyPr/>
              <a:lstStyle/>
              <a:p>
                <a:r>
                  <a:rPr lang="en-US">
                    <a:noFill/>
                  </a:rPr>
                  <a:t> </a:t>
                </a:r>
              </a:p>
            </p:txBody>
          </p:sp>
        </mc:Fallback>
      </mc:AlternateContent>
      <p:sp>
        <p:nvSpPr>
          <p:cNvPr id="14" name="Text Box 1032">
            <a:extLst>
              <a:ext uri="{FF2B5EF4-FFF2-40B4-BE49-F238E27FC236}">
                <a16:creationId xmlns:a16="http://schemas.microsoft.com/office/drawing/2014/main" id="{79F82268-767F-4833-BD06-805C6C27CCB1}"/>
              </a:ext>
            </a:extLst>
          </p:cNvPr>
          <p:cNvSpPr txBox="1">
            <a:spLocks noChangeArrowheads="1"/>
          </p:cNvSpPr>
          <p:nvPr/>
        </p:nvSpPr>
        <p:spPr bwMode="auto">
          <a:xfrm>
            <a:off x="7333129" y="4500009"/>
            <a:ext cx="2262251" cy="342145"/>
          </a:xfrm>
          <a:prstGeom prst="rect">
            <a:avLst/>
          </a:prstGeom>
          <a:noFill/>
          <a:ln w="9525">
            <a:noFill/>
            <a:miter lim="800000"/>
            <a:headEnd/>
            <a:tailEnd/>
          </a:ln>
          <a:effectLst/>
        </p:spPr>
        <p:txBody>
          <a:bodyPr wrap="square">
            <a:spAutoFit/>
          </a:bodyPr>
          <a:lstStyle/>
          <a:p>
            <a:pPr marL="609600" lvl="1" indent="-228600">
              <a:lnSpc>
                <a:spcPct val="110000"/>
              </a:lnSpc>
              <a:spcBef>
                <a:spcPts val="500"/>
              </a:spcBef>
              <a:buClr>
                <a:schemeClr val="bg1">
                  <a:lumMod val="75000"/>
                </a:schemeClr>
              </a:buClr>
              <a:buFont typeface="Wingdings" panose="05000000000000000000" pitchFamily="2" charset="2"/>
              <a:buChar char="§"/>
              <a:defRPr/>
            </a:pPr>
            <a:r>
              <a:rPr lang="en-US" sz="1600" dirty="0">
                <a:latin typeface="Arial" panose="020B0604020202020204" pitchFamily="34" charset="0"/>
                <a:cs typeface="Arial" panose="020B0604020202020204" pitchFamily="34" charset="0"/>
              </a:rPr>
              <a:t>Objective value</a:t>
            </a:r>
          </a:p>
        </p:txBody>
      </p:sp>
    </p:spTree>
    <p:extLst>
      <p:ext uri="{BB962C8B-B14F-4D97-AF65-F5344CB8AC3E}">
        <p14:creationId xmlns:p14="http://schemas.microsoft.com/office/powerpoint/2010/main" val="38733868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39</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Linear Programming</a:t>
            </a:r>
          </a:p>
          <a:p>
            <a:endParaRPr lang="en-US"/>
          </a:p>
        </p:txBody>
      </p:sp>
      <p:sp>
        <p:nvSpPr>
          <p:cNvPr id="18" name="Zástupný text 4">
            <a:extLst>
              <a:ext uri="{FF2B5EF4-FFF2-40B4-BE49-F238E27FC236}">
                <a16:creationId xmlns:a16="http://schemas.microsoft.com/office/drawing/2014/main" id="{AB1EFCF1-64B5-4DB9-8064-63D400E246EF}"/>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Decision variables</a:t>
            </a:r>
          </a:p>
          <a:p>
            <a:pPr marL="285750" lvl="0" indent="-285750">
              <a:lnSpc>
                <a:spcPct val="110000"/>
              </a:lnSpc>
              <a:buFont typeface="Wingdings" panose="05000000000000000000" pitchFamily="2" charset="2"/>
              <a:buChar char="§"/>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Transportation Problem</a:t>
            </a:r>
          </a:p>
        </p:txBody>
      </p:sp>
      <p:sp>
        <p:nvSpPr>
          <p:cNvPr id="19" name="Text Box 1032">
            <a:extLst>
              <a:ext uri="{FF2B5EF4-FFF2-40B4-BE49-F238E27FC236}">
                <a16:creationId xmlns:a16="http://schemas.microsoft.com/office/drawing/2014/main" id="{E0B835F0-FD7E-43AB-9820-0A63A74EBEA3}"/>
              </a:ext>
            </a:extLst>
          </p:cNvPr>
          <p:cNvSpPr txBox="1">
            <a:spLocks noChangeArrowheads="1"/>
          </p:cNvSpPr>
          <p:nvPr/>
        </p:nvSpPr>
        <p:spPr bwMode="auto">
          <a:xfrm>
            <a:off x="438468" y="2576515"/>
            <a:ext cx="2436886" cy="342145"/>
          </a:xfrm>
          <a:prstGeom prst="rect">
            <a:avLst/>
          </a:prstGeom>
        </p:spPr>
        <p:txBody>
          <a:bodyPr vert="horz" lIns="91440" tIns="45720" rIns="91440" bIns="45720" rtlCol="0">
            <a:noAutofit/>
          </a:bodyPr>
          <a:lstStyle>
            <a:lvl1pPr marL="285750" lvl="0" indent="-285750">
              <a:lnSpc>
                <a:spcPct val="110000"/>
              </a:lnSpc>
              <a:spcBef>
                <a:spcPts val="1000"/>
              </a:spcBef>
              <a:buClr>
                <a:srgbClr val="D9D9D9"/>
              </a:buClr>
              <a:buSzTx/>
              <a:buFont typeface="Wingdings" panose="05000000000000000000" pitchFamily="2" charset="2"/>
              <a:buChar char="§"/>
              <a:defRPr sz="1600" b="1">
                <a:latin typeface="Arial" panose="020B0604020202020204" pitchFamily="34" charset="0"/>
                <a:cs typeface="Arial" panose="020B0604020202020204" pitchFamily="34" charset="0"/>
              </a:defRPr>
            </a:lvl1pPr>
            <a:lvl2pPr marL="609600" indent="-228600">
              <a:lnSpc>
                <a:spcPct val="100000"/>
              </a:lnSpc>
              <a:spcBef>
                <a:spcPts val="500"/>
              </a:spcBef>
              <a:buClr>
                <a:schemeClr val="bg1">
                  <a:lumMod val="75000"/>
                </a:schemeClr>
              </a:buClr>
              <a:buFont typeface="Wingdings" panose="05000000000000000000" pitchFamily="2" charset="2"/>
              <a:buChar char="§"/>
              <a:defRPr sz="1600">
                <a:latin typeface="Arial" panose="020B0604020202020204" pitchFamily="34" charset="0"/>
                <a:cs typeface="Arial" panose="020B0604020202020204" pitchFamily="34" charset="0"/>
              </a:defRPr>
            </a:lvl2pPr>
            <a:lvl3pPr marL="990600" indent="-228600">
              <a:lnSpc>
                <a:spcPct val="100000"/>
              </a:lnSpc>
              <a:spcBef>
                <a:spcPts val="500"/>
              </a:spcBef>
              <a:buClr>
                <a:schemeClr val="bg1">
                  <a:lumMod val="75000"/>
                </a:schemeClr>
              </a:buClr>
              <a:buSzPct val="100000"/>
              <a:buFont typeface="Wingdings" panose="05000000000000000000" pitchFamily="2" charset="2"/>
              <a:buChar char="§"/>
              <a:defRPr sz="1600">
                <a:latin typeface="Arial" panose="020B0604020202020204" pitchFamily="34" charset="0"/>
                <a:cs typeface="Arial" panose="020B0604020202020204" pitchFamily="34" charset="0"/>
              </a:defRPr>
            </a:lvl3pPr>
            <a:lvl4pPr indent="-228600">
              <a:lnSpc>
                <a:spcPct val="100000"/>
              </a:lnSpc>
              <a:spcBef>
                <a:spcPts val="500"/>
              </a:spcBef>
              <a:buClr>
                <a:schemeClr val="bg1">
                  <a:lumMod val="75000"/>
                </a:schemeClr>
              </a:buClr>
              <a:buSzPct val="100000"/>
              <a:buFont typeface="Wingdings" panose="05000000000000000000" pitchFamily="2" charset="2"/>
              <a:buChar char="§"/>
              <a:defRPr sz="1600">
                <a:latin typeface="Arial" panose="020B0604020202020204" pitchFamily="34" charset="0"/>
                <a:cs typeface="Arial" panose="020B0604020202020204" pitchFamily="34" charset="0"/>
              </a:defRPr>
            </a:lvl4pPr>
            <a:lvl5pPr marL="1752600" indent="-228600">
              <a:lnSpc>
                <a:spcPct val="100000"/>
              </a:lnSpc>
              <a:spcBef>
                <a:spcPts val="500"/>
              </a:spcBef>
              <a:buClr>
                <a:schemeClr val="bg1">
                  <a:lumMod val="75000"/>
                </a:schemeClr>
              </a:buClr>
              <a:buFont typeface="Wingdings" panose="05000000000000000000" pitchFamily="2" charset="2"/>
              <a:buChar char="§"/>
              <a:defRPr sz="1600">
                <a:latin typeface="Arial" panose="020B0604020202020204" pitchFamily="34" charset="0"/>
                <a:cs typeface="Arial" panose="020B0604020202020204" pitchFamily="34" charset="0"/>
              </a:defRPr>
            </a:lvl5pPr>
            <a:lvl6pPr marL="2133600" indent="-228600">
              <a:lnSpc>
                <a:spcPct val="100000"/>
              </a:lnSpc>
              <a:spcBef>
                <a:spcPts val="500"/>
              </a:spcBef>
              <a:buClr>
                <a:schemeClr val="bg1">
                  <a:lumMod val="75000"/>
                </a:schemeClr>
              </a:buClr>
              <a:buFont typeface="Wingdings" panose="05000000000000000000" pitchFamily="2" charset="2"/>
              <a:buChar char="§"/>
              <a:defRPr sz="16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Mathematical model</a:t>
            </a:r>
          </a:p>
        </p:txBody>
      </p:sp>
      <p:sp>
        <p:nvSpPr>
          <p:cNvPr id="16" name="Text Box 2">
            <a:extLst>
              <a:ext uri="{FF2B5EF4-FFF2-40B4-BE49-F238E27FC236}">
                <a16:creationId xmlns:a16="http://schemas.microsoft.com/office/drawing/2014/main" id="{5F5CF701-DF88-4A7B-8408-F5FB69FBCCE7}"/>
              </a:ext>
            </a:extLst>
          </p:cNvPr>
          <p:cNvSpPr txBox="1">
            <a:spLocks noChangeArrowheads="1"/>
          </p:cNvSpPr>
          <p:nvPr/>
        </p:nvSpPr>
        <p:spPr bwMode="auto">
          <a:xfrm>
            <a:off x="1290422" y="1982415"/>
            <a:ext cx="10402967" cy="740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defTabSz="914400" eaLnBrk="0" fontAlgn="base" hangingPunct="0">
              <a:spcBef>
                <a:spcPct val="0"/>
              </a:spcBef>
              <a:spcAft>
                <a:spcPct val="0"/>
              </a:spcAft>
              <a:tabLst>
                <a:tab pos="542925" algn="l"/>
                <a:tab pos="630238" algn="l"/>
              </a:tabLst>
            </a:pPr>
            <a:r>
              <a:rPr kumimoji="0" lang="en-US" altLang="cs-CZ" sz="19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x</a:t>
            </a:r>
            <a:r>
              <a:rPr kumimoji="0" lang="en-US" altLang="cs-CZ" sz="1900" b="0" i="1" u="none" strike="noStrike" cap="none" normalizeH="0" baseline="-25000" dirty="0" err="1">
                <a:ln>
                  <a:noFill/>
                </a:ln>
                <a:solidFill>
                  <a:schemeClr val="tx1"/>
                </a:solidFill>
                <a:effectLst/>
                <a:latin typeface="Times New Roman" panose="02020603050405020304" pitchFamily="18" charset="0"/>
                <a:cs typeface="Times New Roman" panose="02020603050405020304" pitchFamily="18" charset="0"/>
              </a:rPr>
              <a:t>ij</a:t>
            </a:r>
            <a:r>
              <a:rPr kumimoji="0" lang="en-US" altLang="cs-CZ" sz="1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a:t>
            </a:r>
            <a:r>
              <a:rPr lang="en-US" altLang="cs-CZ" sz="1600" dirty="0">
                <a:latin typeface="Arial" panose="020B0604020202020204" pitchFamily="34" charset="0"/>
                <a:cs typeface="Arial" panose="020B0604020202020204" pitchFamily="34" charset="0"/>
              </a:rPr>
              <a:t>amount of potatoes (in tons) transported from source</a:t>
            </a:r>
            <a:r>
              <a:rPr lang="en-US" altLang="cs-CZ" sz="1900" dirty="0">
                <a:latin typeface="Times New Roman" panose="02020603050405020304" pitchFamily="18" charset="0"/>
                <a:cs typeface="Times New Roman" panose="02020603050405020304" pitchFamily="18" charset="0"/>
              </a:rPr>
              <a:t> </a:t>
            </a:r>
            <a:r>
              <a:rPr lang="en-US" altLang="cs-CZ" i="1" dirty="0" err="1">
                <a:latin typeface="Times New Roman" panose="02020603050405020304" pitchFamily="18" charset="0"/>
                <a:cs typeface="Times New Roman" panose="02020603050405020304" pitchFamily="18" charset="0"/>
              </a:rPr>
              <a:t>i</a:t>
            </a:r>
            <a:r>
              <a:rPr lang="en-US" altLang="cs-CZ" sz="1900" dirty="0">
                <a:latin typeface="Times New Roman" panose="02020603050405020304" pitchFamily="18" charset="0"/>
                <a:cs typeface="Times New Roman" panose="02020603050405020304" pitchFamily="18" charset="0"/>
              </a:rPr>
              <a:t> </a:t>
            </a:r>
            <a:r>
              <a:rPr lang="en-US" altLang="cs-CZ" sz="1600" dirty="0">
                <a:latin typeface="Arial" panose="020B0604020202020204" pitchFamily="34" charset="0"/>
                <a:cs typeface="Arial" panose="020B0604020202020204" pitchFamily="34" charset="0"/>
              </a:rPr>
              <a:t>to destination </a:t>
            </a:r>
            <a:r>
              <a:rPr lang="en-US" altLang="cs-CZ" i="1" dirty="0">
                <a:latin typeface="Times New Roman" panose="02020603050405020304" pitchFamily="18" charset="0"/>
                <a:cs typeface="Times New Roman" panose="02020603050405020304" pitchFamily="18" charset="0"/>
              </a:rPr>
              <a:t>j </a:t>
            </a:r>
            <a:r>
              <a:rPr lang="en-US" altLang="cs-CZ" dirty="0">
                <a:latin typeface="Times New Roman" panose="02020603050405020304" pitchFamily="18" charset="0"/>
                <a:cs typeface="Times New Roman" panose="02020603050405020304" pitchFamily="18" charset="0"/>
              </a:rPr>
              <a:t>(</a:t>
            </a:r>
            <a:r>
              <a:rPr lang="en-US" altLang="cs-CZ" i="1" dirty="0" err="1">
                <a:latin typeface="Times New Roman" panose="02020603050405020304" pitchFamily="18" charset="0"/>
                <a:cs typeface="Times New Roman" panose="02020603050405020304" pitchFamily="18" charset="0"/>
              </a:rPr>
              <a:t>i</a:t>
            </a:r>
            <a:r>
              <a:rPr lang="en-US" altLang="cs-CZ" dirty="0">
                <a:latin typeface="Times New Roman" panose="02020603050405020304" pitchFamily="18" charset="0"/>
                <a:cs typeface="Times New Roman" panose="02020603050405020304" pitchFamily="18" charset="0"/>
              </a:rPr>
              <a:t> = 1,2; </a:t>
            </a:r>
            <a:r>
              <a:rPr lang="en-US" altLang="cs-CZ" i="1" dirty="0">
                <a:latin typeface="Times New Roman" panose="02020603050405020304" pitchFamily="18" charset="0"/>
                <a:cs typeface="Times New Roman" panose="02020603050405020304" pitchFamily="18" charset="0"/>
              </a:rPr>
              <a:t>j=</a:t>
            </a:r>
            <a:r>
              <a:rPr lang="en-US" altLang="cs-CZ" dirty="0">
                <a:latin typeface="Times New Roman" panose="02020603050405020304" pitchFamily="18" charset="0"/>
                <a:cs typeface="Times New Roman" panose="02020603050405020304" pitchFamily="18" charset="0"/>
              </a:rPr>
              <a:t>1,2,3)</a:t>
            </a:r>
            <a:endParaRPr kumimoji="0" lang="en-US" altLang="cs-CZ" sz="1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ovéPole 16">
                <a:extLst>
                  <a:ext uri="{FF2B5EF4-FFF2-40B4-BE49-F238E27FC236}">
                    <a16:creationId xmlns:a16="http://schemas.microsoft.com/office/drawing/2014/main" id="{482E4F6A-5FB2-4C81-B9C1-7166B1AE9715}"/>
                  </a:ext>
                </a:extLst>
              </p:cNvPr>
              <p:cNvSpPr txBox="1">
                <a:spLocks noChangeAspect="1"/>
              </p:cNvSpPr>
              <p:nvPr/>
            </p:nvSpPr>
            <p:spPr>
              <a:xfrm>
                <a:off x="1280639" y="2956612"/>
                <a:ext cx="86562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cs-CZ" sz="1600" b="0" i="0" smtClean="0">
                          <a:latin typeface="Arial" panose="020B0604020202020204" pitchFamily="34" charset="0"/>
                          <a:cs typeface="Arial" panose="020B0604020202020204" pitchFamily="34" charset="0"/>
                        </a:rPr>
                        <m:t>Minimize</m:t>
                      </m:r>
                    </m:oMath>
                  </m:oMathPara>
                </a14:m>
                <a:endParaRPr lang="cs-CZ" sz="1600" dirty="0">
                  <a:latin typeface="Arial" panose="020B0604020202020204" pitchFamily="34" charset="0"/>
                  <a:cs typeface="Arial" panose="020B0604020202020204" pitchFamily="34" charset="0"/>
                </a:endParaRPr>
              </a:p>
            </p:txBody>
          </p:sp>
        </mc:Choice>
        <mc:Fallback xmlns="">
          <p:sp>
            <p:nvSpPr>
              <p:cNvPr id="17" name="TextovéPole 16">
                <a:extLst>
                  <a:ext uri="{FF2B5EF4-FFF2-40B4-BE49-F238E27FC236}">
                    <a16:creationId xmlns:a16="http://schemas.microsoft.com/office/drawing/2014/main" id="{482E4F6A-5FB2-4C81-B9C1-7166B1AE9715}"/>
                  </a:ext>
                </a:extLst>
              </p:cNvPr>
              <p:cNvSpPr txBox="1">
                <a:spLocks noRot="1" noChangeAspect="1" noMove="1" noResize="1" noEditPoints="1" noAdjustHandles="1" noChangeArrowheads="1" noChangeShapeType="1" noTextEdit="1"/>
              </p:cNvSpPr>
              <p:nvPr/>
            </p:nvSpPr>
            <p:spPr>
              <a:xfrm>
                <a:off x="1280639" y="2956612"/>
                <a:ext cx="865622" cy="246221"/>
              </a:xfrm>
              <a:prstGeom prst="rect">
                <a:avLst/>
              </a:prstGeom>
              <a:blipFill>
                <a:blip r:embed="rId3"/>
                <a:stretch>
                  <a:fillRect l="-4930" r="-4930" b="-1250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0" name="TextovéPole 19">
                <a:extLst>
                  <a:ext uri="{FF2B5EF4-FFF2-40B4-BE49-F238E27FC236}">
                    <a16:creationId xmlns:a16="http://schemas.microsoft.com/office/drawing/2014/main" id="{1DD288ED-F008-4150-9B7C-9C8C11610C14}"/>
                  </a:ext>
                </a:extLst>
              </p:cNvPr>
              <p:cNvSpPr txBox="1">
                <a:spLocks noChangeAspect="1"/>
              </p:cNvSpPr>
              <p:nvPr/>
            </p:nvSpPr>
            <p:spPr>
              <a:xfrm>
                <a:off x="3822663" y="3701323"/>
                <a:ext cx="1059585" cy="246221"/>
              </a:xfrm>
              <a:prstGeom prst="rect">
                <a:avLst/>
              </a:prstGeom>
              <a:noFill/>
            </p:spPr>
            <p:txBody>
              <a:bodyPr wrap="none" lIns="0" tIns="0" rIns="0" bIns="0" rtlCol="0">
                <a:spAutoFit/>
              </a:bodyPr>
              <a:lstStyle/>
              <a:p>
                <a14:m>
                  <m:oMath xmlns:m="http://schemas.openxmlformats.org/officeDocument/2006/math">
                    <m:r>
                      <m:rPr>
                        <m:nor/>
                      </m:rPr>
                      <a:rPr lang="cs-CZ" sz="1600" b="0" i="0" smtClean="0">
                        <a:latin typeface="Arial" panose="020B0604020202020204" pitchFamily="34" charset="0"/>
                        <a:cs typeface="Arial" panose="020B0604020202020204" pitchFamily="34" charset="0"/>
                      </a:rPr>
                      <m:t>(</m:t>
                    </m:r>
                    <m:r>
                      <m:rPr>
                        <m:nor/>
                      </m:rPr>
                      <a:rPr lang="cs-CZ" sz="1600" b="0" i="0" smtClean="0">
                        <a:latin typeface="Arial" panose="020B0604020202020204" pitchFamily="34" charset="0"/>
                        <a:cs typeface="Arial" panose="020B0604020202020204" pitchFamily="34" charset="0"/>
                      </a:rPr>
                      <m:t>Humpolec</m:t>
                    </m:r>
                  </m:oMath>
                </a14:m>
                <a:r>
                  <a:rPr lang="cs-CZ" sz="1600" dirty="0">
                    <a:latin typeface="Arial" panose="020B0604020202020204" pitchFamily="34" charset="0"/>
                    <a:cs typeface="Arial" panose="020B0604020202020204" pitchFamily="34" charset="0"/>
                  </a:rPr>
                  <a:t>)</a:t>
                </a:r>
              </a:p>
            </p:txBody>
          </p:sp>
        </mc:Choice>
        <mc:Fallback xmlns="">
          <p:sp>
            <p:nvSpPr>
              <p:cNvPr id="20" name="TextovéPole 19">
                <a:extLst>
                  <a:ext uri="{FF2B5EF4-FFF2-40B4-BE49-F238E27FC236}">
                    <a16:creationId xmlns:a16="http://schemas.microsoft.com/office/drawing/2014/main" id="{1DD288ED-F008-4150-9B7C-9C8C11610C14}"/>
                  </a:ext>
                </a:extLst>
              </p:cNvPr>
              <p:cNvSpPr txBox="1">
                <a:spLocks noRot="1" noChangeAspect="1" noMove="1" noResize="1" noEditPoints="1" noAdjustHandles="1" noChangeArrowheads="1" noChangeShapeType="1" noTextEdit="1"/>
              </p:cNvSpPr>
              <p:nvPr/>
            </p:nvSpPr>
            <p:spPr>
              <a:xfrm>
                <a:off x="3822663" y="3701323"/>
                <a:ext cx="1059585" cy="246221"/>
              </a:xfrm>
              <a:prstGeom prst="rect">
                <a:avLst/>
              </a:prstGeom>
              <a:blipFill>
                <a:blip r:embed="rId4"/>
                <a:stretch>
                  <a:fillRect l="-9195" t="-24390" r="-10920" b="-48780"/>
                </a:stretch>
              </a:blipFill>
            </p:spPr>
            <p:txBody>
              <a:bodyPr/>
              <a:lstStyle/>
              <a:p>
                <a:r>
                  <a:rPr lang="en-US">
                    <a:noFill/>
                  </a:rPr>
                  <a:t> </a:t>
                </a:r>
              </a:p>
            </p:txBody>
          </p:sp>
        </mc:Fallback>
      </mc:AlternateContent>
      <p:grpSp>
        <p:nvGrpSpPr>
          <p:cNvPr id="21" name="Skupina 20">
            <a:extLst>
              <a:ext uri="{FF2B5EF4-FFF2-40B4-BE49-F238E27FC236}">
                <a16:creationId xmlns:a16="http://schemas.microsoft.com/office/drawing/2014/main" id="{1285B3B4-97F0-43D8-8410-D5B57464D734}"/>
              </a:ext>
            </a:extLst>
          </p:cNvPr>
          <p:cNvGrpSpPr>
            <a:grpSpLocks noChangeAspect="1"/>
          </p:cNvGrpSpPr>
          <p:nvPr/>
        </p:nvGrpSpPr>
        <p:grpSpPr>
          <a:xfrm>
            <a:off x="2407150" y="2963925"/>
            <a:ext cx="6347765" cy="342899"/>
            <a:chOff x="2384698" y="3774618"/>
            <a:chExt cx="7053106" cy="381000"/>
          </a:xfrm>
        </p:grpSpPr>
        <p:graphicFrame>
          <p:nvGraphicFramePr>
            <p:cNvPr id="22" name="Objekt 21">
              <a:extLst>
                <a:ext uri="{FF2B5EF4-FFF2-40B4-BE49-F238E27FC236}">
                  <a16:creationId xmlns:a16="http://schemas.microsoft.com/office/drawing/2014/main" id="{7A18D1D3-3D38-4EC1-A91E-EBD8427EE89C}"/>
                </a:ext>
              </a:extLst>
            </p:cNvPr>
            <p:cNvGraphicFramePr>
              <a:graphicFrameLocks noChangeAspect="1"/>
            </p:cNvGraphicFramePr>
            <p:nvPr>
              <p:extLst>
                <p:ext uri="{D42A27DB-BD31-4B8C-83A1-F6EECF244321}">
                  <p14:modId xmlns:p14="http://schemas.microsoft.com/office/powerpoint/2010/main" val="2941887294"/>
                </p:ext>
              </p:extLst>
            </p:nvPr>
          </p:nvGraphicFramePr>
          <p:xfrm>
            <a:off x="2384698" y="3774618"/>
            <a:ext cx="6756400" cy="381000"/>
          </p:xfrm>
          <a:graphic>
            <a:graphicData uri="http://schemas.openxmlformats.org/presentationml/2006/ole">
              <mc:AlternateContent xmlns:mc="http://schemas.openxmlformats.org/markup-compatibility/2006">
                <mc:Choice xmlns:v="urn:schemas-microsoft-com:vml" Requires="v">
                  <p:oleObj name="Equation" r:id="rId5" imgW="3378200" imgH="190500" progId="Equation.3">
                    <p:embed/>
                  </p:oleObj>
                </mc:Choice>
                <mc:Fallback>
                  <p:oleObj name="Equation" r:id="rId5" imgW="3378200" imgH="190500" progId="Equation.3">
                    <p:embed/>
                    <p:pic>
                      <p:nvPicPr>
                        <p:cNvPr id="9" name="Objekt 8">
                          <a:extLst>
                            <a:ext uri="{FF2B5EF4-FFF2-40B4-BE49-F238E27FC236}">
                              <a16:creationId xmlns:a16="http://schemas.microsoft.com/office/drawing/2014/main" id="{C4CEB7D6-D35A-4304-A606-529703678C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4698" y="3774618"/>
                          <a:ext cx="67564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Obdélník 26">
              <a:extLst>
                <a:ext uri="{FF2B5EF4-FFF2-40B4-BE49-F238E27FC236}">
                  <a16:creationId xmlns:a16="http://schemas.microsoft.com/office/drawing/2014/main" id="{E25E3D54-1E94-4CE3-9F40-E29931DEF4FB}"/>
                </a:ext>
              </a:extLst>
            </p:cNvPr>
            <p:cNvSpPr/>
            <p:nvPr/>
          </p:nvSpPr>
          <p:spPr>
            <a:xfrm>
              <a:off x="8340524" y="3774618"/>
              <a:ext cx="109728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aphicFrame>
        <p:nvGraphicFramePr>
          <p:cNvPr id="28" name="Objekt 27">
            <a:extLst>
              <a:ext uri="{FF2B5EF4-FFF2-40B4-BE49-F238E27FC236}">
                <a16:creationId xmlns:a16="http://schemas.microsoft.com/office/drawing/2014/main" id="{DB8ED904-8AD3-4716-B51E-4D7A42E9F858}"/>
              </a:ext>
            </a:extLst>
          </p:cNvPr>
          <p:cNvGraphicFramePr>
            <a:graphicFrameLocks noChangeAspect="1"/>
          </p:cNvGraphicFramePr>
          <p:nvPr>
            <p:extLst>
              <p:ext uri="{D42A27DB-BD31-4B8C-83A1-F6EECF244321}">
                <p14:modId xmlns:p14="http://schemas.microsoft.com/office/powerpoint/2010/main" val="1277729299"/>
              </p:ext>
            </p:extLst>
          </p:nvPr>
        </p:nvGraphicFramePr>
        <p:xfrm>
          <a:off x="1513494" y="3701867"/>
          <a:ext cx="1897371" cy="342899"/>
        </p:xfrm>
        <a:graphic>
          <a:graphicData uri="http://schemas.openxmlformats.org/presentationml/2006/ole">
            <mc:AlternateContent xmlns:mc="http://schemas.openxmlformats.org/markup-compatibility/2006">
              <mc:Choice xmlns:v="urn:schemas-microsoft-com:vml" Requires="v">
                <p:oleObj name="Equation" r:id="rId7" imgW="1054100" imgH="190500" progId="Equation.3">
                  <p:embed/>
                </p:oleObj>
              </mc:Choice>
              <mc:Fallback>
                <p:oleObj name="Equation" r:id="rId7" imgW="1054100" imgH="190500" progId="Equation.3">
                  <p:embed/>
                  <p:pic>
                    <p:nvPicPr>
                      <p:cNvPr id="18" name="Objekt 17">
                        <a:extLst>
                          <a:ext uri="{FF2B5EF4-FFF2-40B4-BE49-F238E27FC236}">
                            <a16:creationId xmlns:a16="http://schemas.microsoft.com/office/drawing/2014/main" id="{A8CD4961-111F-44FA-9948-A1ACF14B41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3494" y="3701867"/>
                        <a:ext cx="1897371" cy="3428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kt 28">
            <a:extLst>
              <a:ext uri="{FF2B5EF4-FFF2-40B4-BE49-F238E27FC236}">
                <a16:creationId xmlns:a16="http://schemas.microsoft.com/office/drawing/2014/main" id="{AC6918A2-8F1A-4D58-A2F2-EC9B468506DD}"/>
              </a:ext>
            </a:extLst>
          </p:cNvPr>
          <p:cNvGraphicFramePr>
            <a:graphicFrameLocks noChangeAspect="1"/>
          </p:cNvGraphicFramePr>
          <p:nvPr>
            <p:extLst>
              <p:ext uri="{D42A27DB-BD31-4B8C-83A1-F6EECF244321}">
                <p14:modId xmlns:p14="http://schemas.microsoft.com/office/powerpoint/2010/main" val="3614143115"/>
              </p:ext>
            </p:extLst>
          </p:nvPr>
        </p:nvGraphicFramePr>
        <p:xfrm>
          <a:off x="1513494" y="4126801"/>
          <a:ext cx="1897371" cy="342899"/>
        </p:xfrm>
        <a:graphic>
          <a:graphicData uri="http://schemas.openxmlformats.org/presentationml/2006/ole">
            <mc:AlternateContent xmlns:mc="http://schemas.openxmlformats.org/markup-compatibility/2006">
              <mc:Choice xmlns:v="urn:schemas-microsoft-com:vml" Requires="v">
                <p:oleObj name="Equation" r:id="rId9" imgW="1054100" imgH="190500" progId="Equation.3">
                  <p:embed/>
                </p:oleObj>
              </mc:Choice>
              <mc:Fallback>
                <p:oleObj name="Equation" r:id="rId9" imgW="1054100" imgH="190500" progId="Equation.3">
                  <p:embed/>
                  <p:pic>
                    <p:nvPicPr>
                      <p:cNvPr id="25" name="Objekt 24">
                        <a:extLst>
                          <a:ext uri="{FF2B5EF4-FFF2-40B4-BE49-F238E27FC236}">
                            <a16:creationId xmlns:a16="http://schemas.microsoft.com/office/drawing/2014/main" id="{E6910107-A6BD-4C92-949F-040B200D59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13494" y="4126801"/>
                        <a:ext cx="1897371" cy="3428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kt 29">
            <a:extLst>
              <a:ext uri="{FF2B5EF4-FFF2-40B4-BE49-F238E27FC236}">
                <a16:creationId xmlns:a16="http://schemas.microsoft.com/office/drawing/2014/main" id="{0495E7A6-BC4B-4146-91E1-CCA5B5509248}"/>
              </a:ext>
            </a:extLst>
          </p:cNvPr>
          <p:cNvGraphicFramePr>
            <a:graphicFrameLocks noChangeAspect="1"/>
          </p:cNvGraphicFramePr>
          <p:nvPr>
            <p:extLst>
              <p:ext uri="{D42A27DB-BD31-4B8C-83A1-F6EECF244321}">
                <p14:modId xmlns:p14="http://schemas.microsoft.com/office/powerpoint/2010/main" val="3523496716"/>
              </p:ext>
            </p:extLst>
          </p:nvPr>
        </p:nvGraphicFramePr>
        <p:xfrm>
          <a:off x="1513498" y="4575814"/>
          <a:ext cx="1371000" cy="342752"/>
        </p:xfrm>
        <a:graphic>
          <a:graphicData uri="http://schemas.openxmlformats.org/presentationml/2006/ole">
            <mc:AlternateContent xmlns:mc="http://schemas.openxmlformats.org/markup-compatibility/2006">
              <mc:Choice xmlns:v="urn:schemas-microsoft-com:vml" Requires="v">
                <p:oleObj name="Equation" r:id="rId11" imgW="761669" imgH="190417" progId="Equation.3">
                  <p:embed/>
                </p:oleObj>
              </mc:Choice>
              <mc:Fallback>
                <p:oleObj name="Equation" r:id="rId11" imgW="761669" imgH="190417" progId="Equation.3">
                  <p:embed/>
                  <p:pic>
                    <p:nvPicPr>
                      <p:cNvPr id="27" name="Objekt 26">
                        <a:extLst>
                          <a:ext uri="{FF2B5EF4-FFF2-40B4-BE49-F238E27FC236}">
                            <a16:creationId xmlns:a16="http://schemas.microsoft.com/office/drawing/2014/main" id="{22250AF4-91EC-4E3F-B0B6-7090349DE72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13498" y="4575814"/>
                        <a:ext cx="1371000" cy="3427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kt 34">
            <a:extLst>
              <a:ext uri="{FF2B5EF4-FFF2-40B4-BE49-F238E27FC236}">
                <a16:creationId xmlns:a16="http://schemas.microsoft.com/office/drawing/2014/main" id="{7CE3831C-228F-4A7C-BE08-60C0CAE0F13F}"/>
              </a:ext>
            </a:extLst>
          </p:cNvPr>
          <p:cNvGraphicFramePr>
            <a:graphicFrameLocks noChangeAspect="1"/>
          </p:cNvGraphicFramePr>
          <p:nvPr>
            <p:extLst>
              <p:ext uri="{D42A27DB-BD31-4B8C-83A1-F6EECF244321}">
                <p14:modId xmlns:p14="http://schemas.microsoft.com/office/powerpoint/2010/main" val="1478125335"/>
              </p:ext>
            </p:extLst>
          </p:nvPr>
        </p:nvGraphicFramePr>
        <p:xfrm>
          <a:off x="1502492" y="4995874"/>
          <a:ext cx="1371000" cy="342752"/>
        </p:xfrm>
        <a:graphic>
          <a:graphicData uri="http://schemas.openxmlformats.org/presentationml/2006/ole">
            <mc:AlternateContent xmlns:mc="http://schemas.openxmlformats.org/markup-compatibility/2006">
              <mc:Choice xmlns:v="urn:schemas-microsoft-com:vml" Requires="v">
                <p:oleObj name="Equation" r:id="rId13" imgW="761669" imgH="190417" progId="Equation.3">
                  <p:embed/>
                </p:oleObj>
              </mc:Choice>
              <mc:Fallback>
                <p:oleObj name="Equation" r:id="rId13" imgW="761669" imgH="190417" progId="Equation.3">
                  <p:embed/>
                  <p:pic>
                    <p:nvPicPr>
                      <p:cNvPr id="31" name="Objekt 30">
                        <a:extLst>
                          <a:ext uri="{FF2B5EF4-FFF2-40B4-BE49-F238E27FC236}">
                            <a16:creationId xmlns:a16="http://schemas.microsoft.com/office/drawing/2014/main" id="{2370C3F7-79A3-4293-9030-0F6FEACBF04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02492" y="4995874"/>
                        <a:ext cx="1371000" cy="3427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 name="Objekt 35">
            <a:extLst>
              <a:ext uri="{FF2B5EF4-FFF2-40B4-BE49-F238E27FC236}">
                <a16:creationId xmlns:a16="http://schemas.microsoft.com/office/drawing/2014/main" id="{03F08251-39A8-4AA0-9CDF-CF6777747052}"/>
              </a:ext>
            </a:extLst>
          </p:cNvPr>
          <p:cNvGraphicFramePr>
            <a:graphicFrameLocks noChangeAspect="1"/>
          </p:cNvGraphicFramePr>
          <p:nvPr>
            <p:extLst>
              <p:ext uri="{D42A27DB-BD31-4B8C-83A1-F6EECF244321}">
                <p14:modId xmlns:p14="http://schemas.microsoft.com/office/powerpoint/2010/main" val="2815394640"/>
              </p:ext>
            </p:extLst>
          </p:nvPr>
        </p:nvGraphicFramePr>
        <p:xfrm>
          <a:off x="1502487" y="5444721"/>
          <a:ext cx="1348734" cy="342899"/>
        </p:xfrm>
        <a:graphic>
          <a:graphicData uri="http://schemas.openxmlformats.org/presentationml/2006/ole">
            <mc:AlternateContent xmlns:mc="http://schemas.openxmlformats.org/markup-compatibility/2006">
              <mc:Choice xmlns:v="urn:schemas-microsoft-com:vml" Requires="v">
                <p:oleObj name="Equation" r:id="rId15" imgW="749300" imgH="190500" progId="Equation.DSMT4">
                  <p:embed/>
                </p:oleObj>
              </mc:Choice>
              <mc:Fallback>
                <p:oleObj name="Equation" r:id="rId15" imgW="749300" imgH="190500" progId="Equation.DSMT4">
                  <p:embed/>
                  <p:pic>
                    <p:nvPicPr>
                      <p:cNvPr id="39" name="Objekt 38">
                        <a:extLst>
                          <a:ext uri="{FF2B5EF4-FFF2-40B4-BE49-F238E27FC236}">
                            <a16:creationId xmlns:a16="http://schemas.microsoft.com/office/drawing/2014/main" id="{57272BE1-0509-4EC5-943E-47538CCD884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02487" y="5444721"/>
                        <a:ext cx="1348734" cy="3428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37" name="TextovéPole 36">
                <a:extLst>
                  <a:ext uri="{FF2B5EF4-FFF2-40B4-BE49-F238E27FC236}">
                    <a16:creationId xmlns:a16="http://schemas.microsoft.com/office/drawing/2014/main" id="{0CCD1EBC-172C-4E4F-9DBA-0252A118C50B}"/>
                  </a:ext>
                </a:extLst>
              </p:cNvPr>
              <p:cNvSpPr txBox="1">
                <a:spLocks noChangeAspect="1"/>
              </p:cNvSpPr>
              <p:nvPr/>
            </p:nvSpPr>
            <p:spPr>
              <a:xfrm>
                <a:off x="1297416" y="3318071"/>
                <a:ext cx="93615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cs-CZ" sz="1600" b="0" i="0" smtClean="0">
                          <a:latin typeface="Arial" panose="020B0604020202020204" pitchFamily="34" charset="0"/>
                          <a:cs typeface="Arial" panose="020B0604020202020204" pitchFamily="34" charset="0"/>
                        </a:rPr>
                        <m:t>subject</m:t>
                      </m:r>
                      <m:r>
                        <m:rPr>
                          <m:nor/>
                        </m:rPr>
                        <a:rPr lang="cs-CZ" sz="1600" b="0" i="0" smtClean="0">
                          <a:latin typeface="Arial" panose="020B0604020202020204" pitchFamily="34" charset="0"/>
                          <a:cs typeface="Arial" panose="020B0604020202020204" pitchFamily="34" charset="0"/>
                        </a:rPr>
                        <m:t> </m:t>
                      </m:r>
                      <m:r>
                        <m:rPr>
                          <m:nor/>
                        </m:rPr>
                        <a:rPr lang="cs-CZ" sz="1600" b="0" i="0" smtClean="0">
                          <a:latin typeface="Arial" panose="020B0604020202020204" pitchFamily="34" charset="0"/>
                          <a:cs typeface="Arial" panose="020B0604020202020204" pitchFamily="34" charset="0"/>
                        </a:rPr>
                        <m:t>to</m:t>
                      </m:r>
                    </m:oMath>
                  </m:oMathPara>
                </a14:m>
                <a:endParaRPr lang="cs-CZ" sz="1600" dirty="0">
                  <a:latin typeface="Arial" panose="020B0604020202020204" pitchFamily="34" charset="0"/>
                  <a:cs typeface="Arial" panose="020B0604020202020204" pitchFamily="34" charset="0"/>
                </a:endParaRPr>
              </a:p>
            </p:txBody>
          </p:sp>
        </mc:Choice>
        <mc:Fallback xmlns="">
          <p:sp>
            <p:nvSpPr>
              <p:cNvPr id="37" name="TextovéPole 36">
                <a:extLst>
                  <a:ext uri="{FF2B5EF4-FFF2-40B4-BE49-F238E27FC236}">
                    <a16:creationId xmlns:a16="http://schemas.microsoft.com/office/drawing/2014/main" id="{0CCD1EBC-172C-4E4F-9DBA-0252A118C50B}"/>
                  </a:ext>
                </a:extLst>
              </p:cNvPr>
              <p:cNvSpPr txBox="1">
                <a:spLocks noRot="1" noChangeAspect="1" noMove="1" noResize="1" noEditPoints="1" noAdjustHandles="1" noChangeArrowheads="1" noChangeShapeType="1" noTextEdit="1"/>
              </p:cNvSpPr>
              <p:nvPr/>
            </p:nvSpPr>
            <p:spPr>
              <a:xfrm>
                <a:off x="1297416" y="3318071"/>
                <a:ext cx="936154" cy="246221"/>
              </a:xfrm>
              <a:prstGeom prst="rect">
                <a:avLst/>
              </a:prstGeom>
              <a:blipFill>
                <a:blip r:embed="rId17"/>
                <a:stretch>
                  <a:fillRect l="-7190" r="-3922" b="-34146"/>
                </a:stretch>
              </a:blipFill>
            </p:spPr>
            <p:txBody>
              <a:bodyPr/>
              <a:lstStyle/>
              <a:p>
                <a:r>
                  <a:rPr lang="cs-CZ">
                    <a:noFill/>
                  </a:rPr>
                  <a:t> </a:t>
                </a:r>
              </a:p>
            </p:txBody>
          </p:sp>
        </mc:Fallback>
      </mc:AlternateContent>
      <p:graphicFrame>
        <p:nvGraphicFramePr>
          <p:cNvPr id="39" name="Objekt 38">
            <a:extLst>
              <a:ext uri="{FF2B5EF4-FFF2-40B4-BE49-F238E27FC236}">
                <a16:creationId xmlns:a16="http://schemas.microsoft.com/office/drawing/2014/main" id="{2D23E84E-6FC2-4A10-A7B2-BEBDAA4F2CF2}"/>
              </a:ext>
            </a:extLst>
          </p:cNvPr>
          <p:cNvGraphicFramePr>
            <a:graphicFrameLocks noChangeAspect="1"/>
          </p:cNvGraphicFramePr>
          <p:nvPr>
            <p:extLst>
              <p:ext uri="{D42A27DB-BD31-4B8C-83A1-F6EECF244321}">
                <p14:modId xmlns:p14="http://schemas.microsoft.com/office/powerpoint/2010/main" val="3196871981"/>
              </p:ext>
            </p:extLst>
          </p:nvPr>
        </p:nvGraphicFramePr>
        <p:xfrm>
          <a:off x="1502487" y="5812122"/>
          <a:ext cx="2495340" cy="361800"/>
        </p:xfrm>
        <a:graphic>
          <a:graphicData uri="http://schemas.openxmlformats.org/presentationml/2006/ole">
            <mc:AlternateContent xmlns:mc="http://schemas.openxmlformats.org/markup-compatibility/2006">
              <mc:Choice xmlns:v="urn:schemas-microsoft-com:vml" Requires="v">
                <p:oleObj name="Equation" r:id="rId18" imgW="1663560" imgH="241200" progId="Equation.DSMT4">
                  <p:embed/>
                </p:oleObj>
              </mc:Choice>
              <mc:Fallback>
                <p:oleObj name="Equation" r:id="rId18" imgW="1663560" imgH="241200" progId="Equation.DSMT4">
                  <p:embed/>
                  <p:pic>
                    <p:nvPicPr>
                      <p:cNvPr id="42" name="Objekt 41">
                        <a:extLst>
                          <a:ext uri="{FF2B5EF4-FFF2-40B4-BE49-F238E27FC236}">
                            <a16:creationId xmlns:a16="http://schemas.microsoft.com/office/drawing/2014/main" id="{98F18831-6BDF-4C6F-81B8-EAAD48D51B5D}"/>
                          </a:ext>
                        </a:extLst>
                      </p:cNvPr>
                      <p:cNvPicPr>
                        <a:picLocks noChangeAspect="1" noChangeArrowheads="1"/>
                      </p:cNvPicPr>
                      <p:nvPr/>
                    </p:nvPicPr>
                    <p:blipFill>
                      <a:blip r:embed="rId19"/>
                      <a:srcRect/>
                      <a:stretch>
                        <a:fillRect/>
                      </a:stretch>
                    </p:blipFill>
                    <p:spPr bwMode="auto">
                      <a:xfrm>
                        <a:off x="1502487" y="5812122"/>
                        <a:ext cx="2495340" cy="36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41" name="TextovéPole 40">
                <a:extLst>
                  <a:ext uri="{FF2B5EF4-FFF2-40B4-BE49-F238E27FC236}">
                    <a16:creationId xmlns:a16="http://schemas.microsoft.com/office/drawing/2014/main" id="{FBD56556-3FAB-4376-BFB5-7D8C97614B7C}"/>
                  </a:ext>
                </a:extLst>
              </p:cNvPr>
              <p:cNvSpPr txBox="1">
                <a:spLocks noChangeAspect="1"/>
              </p:cNvSpPr>
              <p:nvPr/>
            </p:nvSpPr>
            <p:spPr>
              <a:xfrm>
                <a:off x="3828273" y="4121527"/>
                <a:ext cx="1048364" cy="246221"/>
              </a:xfrm>
              <a:prstGeom prst="rect">
                <a:avLst/>
              </a:prstGeom>
              <a:noFill/>
            </p:spPr>
            <p:txBody>
              <a:bodyPr wrap="none" lIns="0" tIns="0" rIns="0" bIns="0" rtlCol="0">
                <a:spAutoFit/>
              </a:bodyPr>
              <a:lstStyle/>
              <a:p>
                <a14:m>
                  <m:oMath xmlns:m="http://schemas.openxmlformats.org/officeDocument/2006/math">
                    <m:r>
                      <m:rPr>
                        <m:nor/>
                      </m:rPr>
                      <a:rPr lang="cs-CZ" sz="1600" b="0" i="0" smtClean="0">
                        <a:latin typeface="Arial" panose="020B0604020202020204" pitchFamily="34" charset="0"/>
                        <a:cs typeface="Arial" panose="020B0604020202020204" pitchFamily="34" charset="0"/>
                      </a:rPr>
                      <m:t>(</m:t>
                    </m:r>
                    <m:r>
                      <m:rPr>
                        <m:nor/>
                      </m:rPr>
                      <a:rPr lang="cs-CZ" sz="1600" b="0" i="0" smtClean="0">
                        <a:latin typeface="Arial" panose="020B0604020202020204" pitchFamily="34" charset="0"/>
                        <a:cs typeface="Arial" panose="020B0604020202020204" pitchFamily="34" charset="0"/>
                      </a:rPr>
                      <m:t>Pelh</m:t>
                    </m:r>
                    <m:r>
                      <m:rPr>
                        <m:nor/>
                      </m:rPr>
                      <a:rPr lang="cs-CZ" sz="1600" b="0" i="0" smtClean="0">
                        <a:latin typeface="Arial" panose="020B0604020202020204" pitchFamily="34" charset="0"/>
                        <a:cs typeface="Arial" panose="020B0604020202020204" pitchFamily="34" charset="0"/>
                      </a:rPr>
                      <m:t>ř</m:t>
                    </m:r>
                    <m:r>
                      <m:rPr>
                        <m:nor/>
                      </m:rPr>
                      <a:rPr lang="cs-CZ" sz="1600" b="0" i="0" smtClean="0">
                        <a:latin typeface="Arial" panose="020B0604020202020204" pitchFamily="34" charset="0"/>
                        <a:cs typeface="Arial" panose="020B0604020202020204" pitchFamily="34" charset="0"/>
                      </a:rPr>
                      <m:t>imov</m:t>
                    </m:r>
                  </m:oMath>
                </a14:m>
                <a:r>
                  <a:rPr lang="cs-CZ" sz="1600" dirty="0">
                    <a:latin typeface="Arial" panose="020B0604020202020204" pitchFamily="34" charset="0"/>
                    <a:cs typeface="Arial" panose="020B0604020202020204" pitchFamily="34" charset="0"/>
                  </a:rPr>
                  <a:t>)</a:t>
                </a:r>
              </a:p>
            </p:txBody>
          </p:sp>
        </mc:Choice>
        <mc:Fallback xmlns="">
          <p:sp>
            <p:nvSpPr>
              <p:cNvPr id="41" name="TextovéPole 40">
                <a:extLst>
                  <a:ext uri="{FF2B5EF4-FFF2-40B4-BE49-F238E27FC236}">
                    <a16:creationId xmlns:a16="http://schemas.microsoft.com/office/drawing/2014/main" id="{FBD56556-3FAB-4376-BFB5-7D8C97614B7C}"/>
                  </a:ext>
                </a:extLst>
              </p:cNvPr>
              <p:cNvSpPr txBox="1">
                <a:spLocks noRot="1" noChangeAspect="1" noMove="1" noResize="1" noEditPoints="1" noAdjustHandles="1" noChangeArrowheads="1" noChangeShapeType="1" noTextEdit="1"/>
              </p:cNvSpPr>
              <p:nvPr/>
            </p:nvSpPr>
            <p:spPr>
              <a:xfrm>
                <a:off x="3828273" y="4121527"/>
                <a:ext cx="1048364" cy="246221"/>
              </a:xfrm>
              <a:prstGeom prst="rect">
                <a:avLst/>
              </a:prstGeom>
              <a:blipFill>
                <a:blip r:embed="rId23"/>
                <a:stretch>
                  <a:fillRect l="-9884" t="-25000" r="-10465" b="-5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ovéPole 41">
                <a:extLst>
                  <a:ext uri="{FF2B5EF4-FFF2-40B4-BE49-F238E27FC236}">
                    <a16:creationId xmlns:a16="http://schemas.microsoft.com/office/drawing/2014/main" id="{93BED6A6-1F6A-40BE-A704-F6715F030E64}"/>
                  </a:ext>
                </a:extLst>
              </p:cNvPr>
              <p:cNvSpPr txBox="1">
                <a:spLocks noChangeAspect="1"/>
              </p:cNvSpPr>
              <p:nvPr/>
            </p:nvSpPr>
            <p:spPr>
              <a:xfrm>
                <a:off x="3822663" y="4572439"/>
                <a:ext cx="934551" cy="246221"/>
              </a:xfrm>
              <a:prstGeom prst="rect">
                <a:avLst/>
              </a:prstGeom>
              <a:noFill/>
            </p:spPr>
            <p:txBody>
              <a:bodyPr wrap="none" lIns="0" tIns="0" rIns="0" bIns="0" rtlCol="0">
                <a:spAutoFit/>
              </a:bodyPr>
              <a:lstStyle/>
              <a:p>
                <a14:m>
                  <m:oMath xmlns:m="http://schemas.openxmlformats.org/officeDocument/2006/math">
                    <m:r>
                      <m:rPr>
                        <m:nor/>
                      </m:rPr>
                      <a:rPr lang="cs-CZ" sz="1600" b="0" i="0" smtClean="0">
                        <a:latin typeface="Arial" panose="020B0604020202020204" pitchFamily="34" charset="0"/>
                        <a:cs typeface="Arial" panose="020B0604020202020204" pitchFamily="34" charset="0"/>
                      </a:rPr>
                      <m:t>(</m:t>
                    </m:r>
                    <m:r>
                      <m:rPr>
                        <m:nor/>
                      </m:rPr>
                      <a:rPr lang="cs-CZ" sz="1600" b="0" i="0" smtClean="0">
                        <a:latin typeface="Arial" panose="020B0604020202020204" pitchFamily="34" charset="0"/>
                        <a:cs typeface="Arial" panose="020B0604020202020204" pitchFamily="34" charset="0"/>
                      </a:rPr>
                      <m:t>Bene</m:t>
                    </m:r>
                    <m:r>
                      <m:rPr>
                        <m:nor/>
                      </m:rPr>
                      <a:rPr lang="cs-CZ" sz="1600" b="0" i="0" smtClean="0">
                        <a:latin typeface="Arial" panose="020B0604020202020204" pitchFamily="34" charset="0"/>
                        <a:cs typeface="Arial" panose="020B0604020202020204" pitchFamily="34" charset="0"/>
                      </a:rPr>
                      <m:t>š</m:t>
                    </m:r>
                    <m:r>
                      <m:rPr>
                        <m:nor/>
                      </m:rPr>
                      <a:rPr lang="cs-CZ" sz="1600" b="0" i="0" smtClean="0">
                        <a:latin typeface="Arial" panose="020B0604020202020204" pitchFamily="34" charset="0"/>
                        <a:cs typeface="Arial" panose="020B0604020202020204" pitchFamily="34" charset="0"/>
                      </a:rPr>
                      <m:t>ov</m:t>
                    </m:r>
                  </m:oMath>
                </a14:m>
                <a:r>
                  <a:rPr lang="cs-CZ" sz="1600" dirty="0">
                    <a:latin typeface="Arial" panose="020B0604020202020204" pitchFamily="34" charset="0"/>
                    <a:cs typeface="Arial" panose="020B0604020202020204" pitchFamily="34" charset="0"/>
                  </a:rPr>
                  <a:t>)</a:t>
                </a:r>
              </a:p>
            </p:txBody>
          </p:sp>
        </mc:Choice>
        <mc:Fallback xmlns="">
          <p:sp>
            <p:nvSpPr>
              <p:cNvPr id="42" name="TextovéPole 41">
                <a:extLst>
                  <a:ext uri="{FF2B5EF4-FFF2-40B4-BE49-F238E27FC236}">
                    <a16:creationId xmlns:a16="http://schemas.microsoft.com/office/drawing/2014/main" id="{93BED6A6-1F6A-40BE-A704-F6715F030E64}"/>
                  </a:ext>
                </a:extLst>
              </p:cNvPr>
              <p:cNvSpPr txBox="1">
                <a:spLocks noRot="1" noChangeAspect="1" noMove="1" noResize="1" noEditPoints="1" noAdjustHandles="1" noChangeArrowheads="1" noChangeShapeType="1" noTextEdit="1"/>
              </p:cNvSpPr>
              <p:nvPr/>
            </p:nvSpPr>
            <p:spPr>
              <a:xfrm>
                <a:off x="3822663" y="4572439"/>
                <a:ext cx="934551" cy="246221"/>
              </a:xfrm>
              <a:prstGeom prst="rect">
                <a:avLst/>
              </a:prstGeom>
              <a:blipFill>
                <a:blip r:embed="rId24"/>
                <a:stretch>
                  <a:fillRect l="-10458" t="-25000" r="-13072" b="-5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ovéPole 42">
                <a:extLst>
                  <a:ext uri="{FF2B5EF4-FFF2-40B4-BE49-F238E27FC236}">
                    <a16:creationId xmlns:a16="http://schemas.microsoft.com/office/drawing/2014/main" id="{FB9A425A-177E-4CD0-87FF-BDA032057398}"/>
                  </a:ext>
                </a:extLst>
              </p:cNvPr>
              <p:cNvSpPr txBox="1">
                <a:spLocks noChangeAspect="1"/>
              </p:cNvSpPr>
              <p:nvPr/>
            </p:nvSpPr>
            <p:spPr>
              <a:xfrm>
                <a:off x="3822663" y="4992643"/>
                <a:ext cx="774251" cy="246221"/>
              </a:xfrm>
              <a:prstGeom prst="rect">
                <a:avLst/>
              </a:prstGeom>
              <a:noFill/>
            </p:spPr>
            <p:txBody>
              <a:bodyPr wrap="none" lIns="0" tIns="0" rIns="0" bIns="0" rtlCol="0">
                <a:spAutoFit/>
              </a:bodyPr>
              <a:lstStyle/>
              <a:p>
                <a14:m>
                  <m:oMath xmlns:m="http://schemas.openxmlformats.org/officeDocument/2006/math">
                    <m:r>
                      <m:rPr>
                        <m:nor/>
                      </m:rPr>
                      <a:rPr lang="cs-CZ" sz="1600" b="0" i="0" smtClean="0">
                        <a:latin typeface="Arial" panose="020B0604020202020204" pitchFamily="34" charset="0"/>
                        <a:cs typeface="Arial" panose="020B0604020202020204" pitchFamily="34" charset="0"/>
                      </a:rPr>
                      <m:t>(</m:t>
                    </m:r>
                    <m:r>
                      <m:rPr>
                        <m:nor/>
                      </m:rPr>
                      <a:rPr lang="cs-CZ" sz="1600" b="0" i="0" smtClean="0">
                        <a:latin typeface="Arial" panose="020B0604020202020204" pitchFamily="34" charset="0"/>
                        <a:cs typeface="Arial" panose="020B0604020202020204" pitchFamily="34" charset="0"/>
                      </a:rPr>
                      <m:t>Jihlava</m:t>
                    </m:r>
                  </m:oMath>
                </a14:m>
                <a:r>
                  <a:rPr lang="cs-CZ" sz="1600" dirty="0">
                    <a:latin typeface="Arial" panose="020B0604020202020204" pitchFamily="34" charset="0"/>
                    <a:cs typeface="Arial" panose="020B0604020202020204" pitchFamily="34" charset="0"/>
                  </a:rPr>
                  <a:t>)</a:t>
                </a:r>
              </a:p>
            </p:txBody>
          </p:sp>
        </mc:Choice>
        <mc:Fallback xmlns="">
          <p:sp>
            <p:nvSpPr>
              <p:cNvPr id="43" name="TextovéPole 42">
                <a:extLst>
                  <a:ext uri="{FF2B5EF4-FFF2-40B4-BE49-F238E27FC236}">
                    <a16:creationId xmlns:a16="http://schemas.microsoft.com/office/drawing/2014/main" id="{FB9A425A-177E-4CD0-87FF-BDA032057398}"/>
                  </a:ext>
                </a:extLst>
              </p:cNvPr>
              <p:cNvSpPr txBox="1">
                <a:spLocks noRot="1" noChangeAspect="1" noMove="1" noResize="1" noEditPoints="1" noAdjustHandles="1" noChangeArrowheads="1" noChangeShapeType="1" noTextEdit="1"/>
              </p:cNvSpPr>
              <p:nvPr/>
            </p:nvSpPr>
            <p:spPr>
              <a:xfrm>
                <a:off x="3822663" y="4992643"/>
                <a:ext cx="774251" cy="246221"/>
              </a:xfrm>
              <a:prstGeom prst="rect">
                <a:avLst/>
              </a:prstGeom>
              <a:blipFill>
                <a:blip r:embed="rId25"/>
                <a:stretch>
                  <a:fillRect l="-12598" t="-25000" r="-15748" b="-5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ovéPole 43">
                <a:extLst>
                  <a:ext uri="{FF2B5EF4-FFF2-40B4-BE49-F238E27FC236}">
                    <a16:creationId xmlns:a16="http://schemas.microsoft.com/office/drawing/2014/main" id="{A1C82909-ADA4-4ECA-8EB6-657D86737C5C}"/>
                  </a:ext>
                </a:extLst>
              </p:cNvPr>
              <p:cNvSpPr txBox="1">
                <a:spLocks noChangeAspect="1"/>
              </p:cNvSpPr>
              <p:nvPr/>
            </p:nvSpPr>
            <p:spPr>
              <a:xfrm>
                <a:off x="3822663" y="5448433"/>
                <a:ext cx="673261" cy="246221"/>
              </a:xfrm>
              <a:prstGeom prst="rect">
                <a:avLst/>
              </a:prstGeom>
              <a:noFill/>
            </p:spPr>
            <p:txBody>
              <a:bodyPr wrap="none" lIns="0" tIns="0" rIns="0" bIns="0" rtlCol="0">
                <a:spAutoFit/>
              </a:bodyPr>
              <a:lstStyle/>
              <a:p>
                <a14:m>
                  <m:oMath xmlns:m="http://schemas.openxmlformats.org/officeDocument/2006/math">
                    <m:r>
                      <m:rPr>
                        <m:nor/>
                      </m:rPr>
                      <a:rPr lang="cs-CZ" sz="1600" b="0" i="0" smtClean="0">
                        <a:latin typeface="Arial" panose="020B0604020202020204" pitchFamily="34" charset="0"/>
                        <a:cs typeface="Arial" panose="020B0604020202020204" pitchFamily="34" charset="0"/>
                      </a:rPr>
                      <m:t>(</m:t>
                    </m:r>
                    <m:r>
                      <m:rPr>
                        <m:nor/>
                      </m:rPr>
                      <a:rPr lang="cs-CZ" sz="1600" b="0" i="0" smtClean="0">
                        <a:latin typeface="Arial" panose="020B0604020202020204" pitchFamily="34" charset="0"/>
                        <a:cs typeface="Arial" panose="020B0604020202020204" pitchFamily="34" charset="0"/>
                      </a:rPr>
                      <m:t>T</m:t>
                    </m:r>
                    <m:r>
                      <m:rPr>
                        <m:nor/>
                      </m:rPr>
                      <a:rPr lang="cs-CZ" sz="1600" b="0" i="0" smtClean="0">
                        <a:latin typeface="Arial" panose="020B0604020202020204" pitchFamily="34" charset="0"/>
                        <a:cs typeface="Arial" panose="020B0604020202020204" pitchFamily="34" charset="0"/>
                      </a:rPr>
                      <m:t>á</m:t>
                    </m:r>
                    <m:r>
                      <m:rPr>
                        <m:nor/>
                      </m:rPr>
                      <a:rPr lang="cs-CZ" sz="1600" b="0" i="0" smtClean="0">
                        <a:latin typeface="Arial" panose="020B0604020202020204" pitchFamily="34" charset="0"/>
                        <a:cs typeface="Arial" panose="020B0604020202020204" pitchFamily="34" charset="0"/>
                      </a:rPr>
                      <m:t>bor</m:t>
                    </m:r>
                  </m:oMath>
                </a14:m>
                <a:r>
                  <a:rPr lang="cs-CZ" sz="1600" dirty="0">
                    <a:latin typeface="Arial" panose="020B0604020202020204" pitchFamily="34" charset="0"/>
                    <a:cs typeface="Arial" panose="020B0604020202020204" pitchFamily="34" charset="0"/>
                  </a:rPr>
                  <a:t>)</a:t>
                </a:r>
              </a:p>
            </p:txBody>
          </p:sp>
        </mc:Choice>
        <mc:Fallback xmlns="">
          <p:sp>
            <p:nvSpPr>
              <p:cNvPr id="44" name="TextovéPole 43">
                <a:extLst>
                  <a:ext uri="{FF2B5EF4-FFF2-40B4-BE49-F238E27FC236}">
                    <a16:creationId xmlns:a16="http://schemas.microsoft.com/office/drawing/2014/main" id="{A1C82909-ADA4-4ECA-8EB6-657D86737C5C}"/>
                  </a:ext>
                </a:extLst>
              </p:cNvPr>
              <p:cNvSpPr txBox="1">
                <a:spLocks noRot="1" noChangeAspect="1" noMove="1" noResize="1" noEditPoints="1" noAdjustHandles="1" noChangeArrowheads="1" noChangeShapeType="1" noTextEdit="1"/>
              </p:cNvSpPr>
              <p:nvPr/>
            </p:nvSpPr>
            <p:spPr>
              <a:xfrm>
                <a:off x="3822663" y="5448433"/>
                <a:ext cx="673261" cy="246221"/>
              </a:xfrm>
              <a:prstGeom prst="rect">
                <a:avLst/>
              </a:prstGeom>
              <a:blipFill>
                <a:blip r:embed="rId26"/>
                <a:stretch>
                  <a:fillRect l="-14414" t="-27500" r="-17117" b="-50000"/>
                </a:stretch>
              </a:blipFill>
            </p:spPr>
            <p:txBody>
              <a:bodyPr/>
              <a:lstStyle/>
              <a:p>
                <a:r>
                  <a:rPr lang="en-US">
                    <a:noFill/>
                  </a:rPr>
                  <a:t> </a:t>
                </a:r>
              </a:p>
            </p:txBody>
          </p:sp>
        </mc:Fallback>
      </mc:AlternateContent>
    </p:spTree>
    <p:extLst>
      <p:ext uri="{BB962C8B-B14F-4D97-AF65-F5344CB8AC3E}">
        <p14:creationId xmlns:p14="http://schemas.microsoft.com/office/powerpoint/2010/main" val="1400769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72530C58-EC1B-446E-B89F-B1AB5B904AA4}"/>
              </a:ext>
            </a:extLst>
          </p:cNvPr>
          <p:cNvSpPr>
            <a:spLocks noGrp="1"/>
          </p:cNvSpPr>
          <p:nvPr>
            <p:ph type="title"/>
          </p:nvPr>
        </p:nvSpPr>
        <p:spPr>
          <a:xfrm>
            <a:off x="444500" y="2973322"/>
            <a:ext cx="6535739" cy="1217677"/>
          </a:xfrm>
        </p:spPr>
        <p:txBody>
          <a:bodyPr>
            <a:normAutofit fontScale="90000"/>
          </a:bodyPr>
          <a:lstStyle/>
          <a:p>
            <a:r>
              <a:rPr lang="en-US"/>
              <a:t>Introduction to Operational Research</a:t>
            </a:r>
          </a:p>
        </p:txBody>
      </p:sp>
      <p:sp>
        <p:nvSpPr>
          <p:cNvPr id="5" name="Zástupný text 4">
            <a:extLst>
              <a:ext uri="{FF2B5EF4-FFF2-40B4-BE49-F238E27FC236}">
                <a16:creationId xmlns:a16="http://schemas.microsoft.com/office/drawing/2014/main" id="{834CC7CE-B507-49F1-B90C-703BDC4E530E}"/>
              </a:ext>
            </a:extLst>
          </p:cNvPr>
          <p:cNvSpPr>
            <a:spLocks noGrp="1"/>
          </p:cNvSpPr>
          <p:nvPr>
            <p:ph type="body" sz="quarter" idx="21"/>
          </p:nvPr>
        </p:nvSpPr>
        <p:spPr/>
        <p:txBody>
          <a:bodyPr/>
          <a:lstStyle/>
          <a:p>
            <a:r>
              <a:rPr lang="cs-CZ" dirty="0"/>
              <a:t>1</a:t>
            </a:r>
          </a:p>
        </p:txBody>
      </p:sp>
      <p:sp>
        <p:nvSpPr>
          <p:cNvPr id="6" name="Zástupný text 5">
            <a:extLst>
              <a:ext uri="{FF2B5EF4-FFF2-40B4-BE49-F238E27FC236}">
                <a16:creationId xmlns:a16="http://schemas.microsoft.com/office/drawing/2014/main" id="{9E67B2E4-657E-4883-9D7F-EEFA64C274F7}"/>
              </a:ext>
            </a:extLst>
          </p:cNvPr>
          <p:cNvSpPr>
            <a:spLocks noGrp="1"/>
          </p:cNvSpPr>
          <p:nvPr>
            <p:ph type="body" sz="quarter" idx="23"/>
          </p:nvPr>
        </p:nvSpPr>
        <p:spPr/>
        <p:txBody>
          <a:bodyPr/>
          <a:lstStyle/>
          <a:p>
            <a:r>
              <a:rPr lang="cs-CZ" dirty="0"/>
              <a:t> </a:t>
            </a:r>
          </a:p>
        </p:txBody>
      </p:sp>
      <p:sp>
        <p:nvSpPr>
          <p:cNvPr id="8" name="Slide Number Placeholder 7">
            <a:extLst>
              <a:ext uri="{FF2B5EF4-FFF2-40B4-BE49-F238E27FC236}">
                <a16:creationId xmlns:a16="http://schemas.microsoft.com/office/drawing/2014/main" id="{FF43DD7D-4ED8-1748-A273-28A6C878115F}"/>
              </a:ext>
            </a:extLst>
          </p:cNvPr>
          <p:cNvSpPr>
            <a:spLocks noGrp="1"/>
          </p:cNvSpPr>
          <p:nvPr>
            <p:ph type="sldNum" sz="quarter" idx="12"/>
          </p:nvPr>
        </p:nvSpPr>
        <p:spPr/>
        <p:txBody>
          <a:bodyPr/>
          <a:lstStyle/>
          <a:p>
            <a:fld id="{2CCBFC96-D0B0-4748-8307-6E5E2D74C2B0}" type="slidenum">
              <a:rPr lang="cs-CZ" smtClean="0"/>
              <a:t>4</a:t>
            </a:fld>
            <a:endParaRPr lang="cs-CZ"/>
          </a:p>
        </p:txBody>
      </p:sp>
      <p:pic>
        <p:nvPicPr>
          <p:cNvPr id="37" name="Zástupný symbol obrázku 36">
            <a:extLst>
              <a:ext uri="{FF2B5EF4-FFF2-40B4-BE49-F238E27FC236}">
                <a16:creationId xmlns:a16="http://schemas.microsoft.com/office/drawing/2014/main" id="{BE53BC20-CD45-49D0-A278-7BB822E17505}"/>
              </a:ext>
            </a:extLst>
          </p:cNvPr>
          <p:cNvPicPr>
            <a:picLocks noGrp="1" noChangeAspect="1"/>
          </p:cNvPicPr>
          <p:nvPr>
            <p:ph type="pic" sz="quarter" idx="24"/>
          </p:nvPr>
        </p:nvPicPr>
        <p:blipFill>
          <a:blip r:embed="rId2">
            <a:extLst>
              <a:ext uri="{28A0092B-C50C-407E-A947-70E740481C1C}">
                <a14:useLocalDpi xmlns:a14="http://schemas.microsoft.com/office/drawing/2010/main" val="0"/>
              </a:ext>
            </a:extLst>
          </a:blip>
          <a:srcRect t="6838" b="6838"/>
          <a:stretch>
            <a:fillRect/>
          </a:stretch>
        </p:blipFill>
        <p:spPr>
          <a:xfrm>
            <a:off x="7749459" y="-37322"/>
            <a:ext cx="4442541" cy="6180138"/>
          </a:xfrm>
        </p:spPr>
      </p:pic>
      <p:sp>
        <p:nvSpPr>
          <p:cNvPr id="2" name="Zástupný symbol pro zápatí 1">
            <a:extLst>
              <a:ext uri="{FF2B5EF4-FFF2-40B4-BE49-F238E27FC236}">
                <a16:creationId xmlns:a16="http://schemas.microsoft.com/office/drawing/2014/main" id="{76537204-4523-4E23-B3C5-2FB5AFE2C7AC}"/>
              </a:ext>
            </a:extLst>
          </p:cNvPr>
          <p:cNvSpPr>
            <a:spLocks noGrp="1"/>
          </p:cNvSpPr>
          <p:nvPr>
            <p:ph type="ftr" sz="quarter" idx="11"/>
          </p:nvPr>
        </p:nvSpPr>
        <p:spPr/>
        <p:txBody>
          <a:bodyPr/>
          <a:lstStyle/>
          <a:p>
            <a:pPr algn="l"/>
            <a:r>
              <a:rPr lang="en-US"/>
              <a:t>Operational Research I, ŠAU, Jan Fábry, 9.11. 2022</a:t>
            </a:r>
            <a:endParaRPr lang="cs-CZ" dirty="0"/>
          </a:p>
        </p:txBody>
      </p:sp>
    </p:spTree>
    <p:extLst>
      <p:ext uri="{BB962C8B-B14F-4D97-AF65-F5344CB8AC3E}">
        <p14:creationId xmlns:p14="http://schemas.microsoft.com/office/powerpoint/2010/main" val="635754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40</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Linear Programming</a:t>
            </a:r>
          </a:p>
          <a:p>
            <a:endParaRPr lang="en-US"/>
          </a:p>
        </p:txBody>
      </p:sp>
      <p:sp>
        <p:nvSpPr>
          <p:cNvPr id="18" name="Zástupný text 4">
            <a:extLst>
              <a:ext uri="{FF2B5EF4-FFF2-40B4-BE49-F238E27FC236}">
                <a16:creationId xmlns:a16="http://schemas.microsoft.com/office/drawing/2014/main" id="{AB1EFCF1-64B5-4DB9-8064-63D400E246EF}"/>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Mathematical model</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Transportation Problem</a:t>
            </a:r>
          </a:p>
        </p:txBody>
      </p:sp>
      <p:graphicFrame>
        <p:nvGraphicFramePr>
          <p:cNvPr id="25" name="Objekt 24">
            <a:extLst>
              <a:ext uri="{FF2B5EF4-FFF2-40B4-BE49-F238E27FC236}">
                <a16:creationId xmlns:a16="http://schemas.microsoft.com/office/drawing/2014/main" id="{A89EA6F4-A915-47AE-80AF-52DE4F147CFB}"/>
              </a:ext>
            </a:extLst>
          </p:cNvPr>
          <p:cNvGraphicFramePr>
            <a:graphicFrameLocks noChangeAspect="1"/>
          </p:cNvGraphicFramePr>
          <p:nvPr>
            <p:extLst>
              <p:ext uri="{D42A27DB-BD31-4B8C-83A1-F6EECF244321}">
                <p14:modId xmlns:p14="http://schemas.microsoft.com/office/powerpoint/2010/main" val="190812031"/>
              </p:ext>
            </p:extLst>
          </p:nvPr>
        </p:nvGraphicFramePr>
        <p:xfrm>
          <a:off x="1502865" y="2027977"/>
          <a:ext cx="2190750" cy="762000"/>
        </p:xfrm>
        <a:graphic>
          <a:graphicData uri="http://schemas.openxmlformats.org/presentationml/2006/ole">
            <mc:AlternateContent xmlns:mc="http://schemas.openxmlformats.org/markup-compatibility/2006">
              <mc:Choice xmlns:v="urn:schemas-microsoft-com:vml" Requires="v">
                <p:oleObj r:id="rId2" imgW="1460500" imgH="508000" progId="Equation.DSMT4">
                  <p:embed/>
                </p:oleObj>
              </mc:Choice>
              <mc:Fallback>
                <p:oleObj r:id="rId2" imgW="1460500" imgH="508000" progId="Equation.DSMT4">
                  <p:embed/>
                  <p:pic>
                    <p:nvPicPr>
                      <p:cNvPr id="6" name="Objekt 5">
                        <a:extLst>
                          <a:ext uri="{FF2B5EF4-FFF2-40B4-BE49-F238E27FC236}">
                            <a16:creationId xmlns:a16="http://schemas.microsoft.com/office/drawing/2014/main" id="{8FB83BDC-96EE-4E29-8283-AF01750104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865" y="2027977"/>
                        <a:ext cx="219075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kt 25">
            <a:extLst>
              <a:ext uri="{FF2B5EF4-FFF2-40B4-BE49-F238E27FC236}">
                <a16:creationId xmlns:a16="http://schemas.microsoft.com/office/drawing/2014/main" id="{9512AC6F-56CB-4218-9C36-9B046B7D5648}"/>
              </a:ext>
            </a:extLst>
          </p:cNvPr>
          <p:cNvGraphicFramePr>
            <a:graphicFrameLocks noChangeAspect="1"/>
          </p:cNvGraphicFramePr>
          <p:nvPr>
            <p:extLst>
              <p:ext uri="{D42A27DB-BD31-4B8C-83A1-F6EECF244321}">
                <p14:modId xmlns:p14="http://schemas.microsoft.com/office/powerpoint/2010/main" val="74945014"/>
              </p:ext>
            </p:extLst>
          </p:nvPr>
        </p:nvGraphicFramePr>
        <p:xfrm>
          <a:off x="1502865" y="2923553"/>
          <a:ext cx="2381250" cy="762000"/>
        </p:xfrm>
        <a:graphic>
          <a:graphicData uri="http://schemas.openxmlformats.org/presentationml/2006/ole">
            <mc:AlternateContent xmlns:mc="http://schemas.openxmlformats.org/markup-compatibility/2006">
              <mc:Choice xmlns:v="urn:schemas-microsoft-com:vml" Requires="v">
                <p:oleObj r:id="rId4" imgW="1587500" imgH="508000" progId="Equation.DSMT4">
                  <p:embed/>
                </p:oleObj>
              </mc:Choice>
              <mc:Fallback>
                <p:oleObj r:id="rId4" imgW="1587500" imgH="508000" progId="Equation.DSMT4">
                  <p:embed/>
                  <p:pic>
                    <p:nvPicPr>
                      <p:cNvPr id="10" name="Objekt 9">
                        <a:extLst>
                          <a:ext uri="{FF2B5EF4-FFF2-40B4-BE49-F238E27FC236}">
                            <a16:creationId xmlns:a16="http://schemas.microsoft.com/office/drawing/2014/main" id="{14ADBED7-7D4B-413A-AEE1-A60D7F8E2B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2865" y="2923553"/>
                        <a:ext cx="238125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kt 30">
            <a:extLst>
              <a:ext uri="{FF2B5EF4-FFF2-40B4-BE49-F238E27FC236}">
                <a16:creationId xmlns:a16="http://schemas.microsoft.com/office/drawing/2014/main" id="{22576AC8-B35A-4778-A731-7D11123CEDFE}"/>
              </a:ext>
            </a:extLst>
          </p:cNvPr>
          <p:cNvGraphicFramePr>
            <a:graphicFrameLocks noChangeAspect="1"/>
          </p:cNvGraphicFramePr>
          <p:nvPr>
            <p:extLst>
              <p:ext uri="{D42A27DB-BD31-4B8C-83A1-F6EECF244321}">
                <p14:modId xmlns:p14="http://schemas.microsoft.com/office/powerpoint/2010/main" val="489254859"/>
              </p:ext>
            </p:extLst>
          </p:nvPr>
        </p:nvGraphicFramePr>
        <p:xfrm>
          <a:off x="1502865" y="3713224"/>
          <a:ext cx="2400300" cy="723900"/>
        </p:xfrm>
        <a:graphic>
          <a:graphicData uri="http://schemas.openxmlformats.org/presentationml/2006/ole">
            <mc:AlternateContent xmlns:mc="http://schemas.openxmlformats.org/markup-compatibility/2006">
              <mc:Choice xmlns:v="urn:schemas-microsoft-com:vml" Requires="v">
                <p:oleObj r:id="rId6" imgW="1600200" imgH="482600" progId="Equation.DSMT4">
                  <p:embed/>
                </p:oleObj>
              </mc:Choice>
              <mc:Fallback>
                <p:oleObj r:id="rId6" imgW="1600200" imgH="482600" progId="Equation.DSMT4">
                  <p:embed/>
                  <p:pic>
                    <p:nvPicPr>
                      <p:cNvPr id="12" name="Objekt 11">
                        <a:extLst>
                          <a:ext uri="{FF2B5EF4-FFF2-40B4-BE49-F238E27FC236}">
                            <a16:creationId xmlns:a16="http://schemas.microsoft.com/office/drawing/2014/main" id="{B236A17F-F7CC-4F7B-AE9B-F0A73B3AF6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2865" y="3713224"/>
                        <a:ext cx="24003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kt 31">
            <a:extLst>
              <a:ext uri="{FF2B5EF4-FFF2-40B4-BE49-F238E27FC236}">
                <a16:creationId xmlns:a16="http://schemas.microsoft.com/office/drawing/2014/main" id="{660A5275-0A3D-4AEE-BCCD-DC5E29BDE68D}"/>
              </a:ext>
            </a:extLst>
          </p:cNvPr>
          <p:cNvGraphicFramePr>
            <a:graphicFrameLocks noChangeAspect="1"/>
          </p:cNvGraphicFramePr>
          <p:nvPr>
            <p:extLst>
              <p:ext uri="{D42A27DB-BD31-4B8C-83A1-F6EECF244321}">
                <p14:modId xmlns:p14="http://schemas.microsoft.com/office/powerpoint/2010/main" val="3075585369"/>
              </p:ext>
            </p:extLst>
          </p:nvPr>
        </p:nvGraphicFramePr>
        <p:xfrm>
          <a:off x="1502865" y="4567129"/>
          <a:ext cx="3105150" cy="361950"/>
        </p:xfrm>
        <a:graphic>
          <a:graphicData uri="http://schemas.openxmlformats.org/presentationml/2006/ole">
            <mc:AlternateContent xmlns:mc="http://schemas.openxmlformats.org/markup-compatibility/2006">
              <mc:Choice xmlns:v="urn:schemas-microsoft-com:vml" Requires="v">
                <p:oleObj r:id="rId8" imgW="2070100" imgH="241300" progId="Equation.DSMT4">
                  <p:embed/>
                </p:oleObj>
              </mc:Choice>
              <mc:Fallback>
                <p:oleObj r:id="rId8" imgW="2070100" imgH="241300" progId="Equation.DSMT4">
                  <p:embed/>
                  <p:pic>
                    <p:nvPicPr>
                      <p:cNvPr id="14" name="Objekt 13">
                        <a:extLst>
                          <a:ext uri="{FF2B5EF4-FFF2-40B4-BE49-F238E27FC236}">
                            <a16:creationId xmlns:a16="http://schemas.microsoft.com/office/drawing/2014/main" id="{58C5A223-D019-4FC5-B683-111BFAE3F84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02865" y="4567129"/>
                        <a:ext cx="3105150" cy="361950"/>
                      </a:xfrm>
                      <a:prstGeom prst="rect">
                        <a:avLst/>
                      </a:prstGeom>
                      <a:noFill/>
                    </p:spPr>
                  </p:pic>
                </p:oleObj>
              </mc:Fallback>
            </mc:AlternateContent>
          </a:graphicData>
        </a:graphic>
      </p:graphicFrame>
    </p:spTree>
    <p:extLst>
      <p:ext uri="{BB962C8B-B14F-4D97-AF65-F5344CB8AC3E}">
        <p14:creationId xmlns:p14="http://schemas.microsoft.com/office/powerpoint/2010/main" val="4898975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41</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Linear Programming</a:t>
            </a:r>
          </a:p>
          <a:p>
            <a:endParaRPr lang="en-US" dirty="0"/>
          </a:p>
        </p:txBody>
      </p:sp>
      <p:sp>
        <p:nvSpPr>
          <p:cNvPr id="17" name="Zástupný text 4">
            <a:extLst>
              <a:ext uri="{FF2B5EF4-FFF2-40B4-BE49-F238E27FC236}">
                <a16:creationId xmlns:a16="http://schemas.microsoft.com/office/drawing/2014/main" id="{14166BB4-0380-4AE9-B099-351CDDFE00DC}"/>
              </a:ext>
            </a:extLst>
          </p:cNvPr>
          <p:cNvSpPr>
            <a:spLocks noGrp="1"/>
          </p:cNvSpPr>
          <p:nvPr>
            <p:ph type="body" sz="half" idx="22"/>
          </p:nvPr>
        </p:nvSpPr>
        <p:spPr>
          <a:xfrm>
            <a:off x="438468" y="1647545"/>
            <a:ext cx="11491261" cy="4051707"/>
          </a:xfrm>
        </p:spPr>
        <p:txBody>
          <a:bodyPr>
            <a:noAutofit/>
          </a:bodyPr>
          <a:lstStyle/>
          <a:p>
            <a:pPr marL="285750" lvl="0" indent="-285750">
              <a:lnSpc>
                <a:spcPct val="110000"/>
              </a:lnSpc>
              <a:buFont typeface="Wingdings" panose="05000000000000000000" pitchFamily="2" charset="2"/>
              <a:buChar char="§"/>
            </a:pPr>
            <a:r>
              <a:rPr lang="en-US" b="1" dirty="0"/>
              <a:t>Optimal solution</a:t>
            </a:r>
          </a:p>
          <a:p>
            <a:pPr lvl="1">
              <a:lnSpc>
                <a:spcPct val="110000"/>
              </a:lnSpc>
            </a:pPr>
            <a:r>
              <a:rPr lang="en-US" dirty="0"/>
              <a:t>Decision variables</a:t>
            </a:r>
          </a:p>
          <a:p>
            <a:pPr lvl="1">
              <a:lnSpc>
                <a:spcPct val="110000"/>
              </a:lnSpc>
            </a:pPr>
            <a:endParaRPr lang="en-US" dirty="0"/>
          </a:p>
          <a:p>
            <a:pPr lvl="1">
              <a:lnSpc>
                <a:spcPct val="110000"/>
              </a:lnSpc>
            </a:pPr>
            <a:endParaRPr lang="en-US" dirty="0"/>
          </a:p>
          <a:p>
            <a:pPr lvl="1">
              <a:lnSpc>
                <a:spcPct val="110000"/>
              </a:lnSpc>
            </a:pPr>
            <a:endParaRPr lang="cs-CZ" dirty="0"/>
          </a:p>
          <a:p>
            <a:pPr marL="381000" lvl="1" indent="0">
              <a:lnSpc>
                <a:spcPct val="110000"/>
              </a:lnSpc>
              <a:buNone/>
            </a:pPr>
            <a:endParaRPr lang="en-US" dirty="0"/>
          </a:p>
          <a:p>
            <a:pPr lvl="1">
              <a:lnSpc>
                <a:spcPct val="110000"/>
              </a:lnSpc>
            </a:pPr>
            <a:endParaRPr lang="cs-CZ" dirty="0"/>
          </a:p>
          <a:p>
            <a:pPr lvl="1">
              <a:lnSpc>
                <a:spcPct val="110000"/>
              </a:lnSpc>
            </a:pPr>
            <a:r>
              <a:rPr lang="en-US" dirty="0"/>
              <a:t>Objective value</a:t>
            </a:r>
          </a:p>
          <a:p>
            <a:pPr lvl="1">
              <a:lnSpc>
                <a:spcPct val="110000"/>
              </a:lnSpc>
            </a:pPr>
            <a:endParaRPr lang="en-US" dirty="0"/>
          </a:p>
          <a:p>
            <a:pPr lvl="1">
              <a:lnSpc>
                <a:spcPct val="110000"/>
              </a:lnSpc>
            </a:pPr>
            <a:r>
              <a:rPr lang="en-US" dirty="0"/>
              <a:t>Slack/surplus variables</a:t>
            </a:r>
          </a:p>
          <a:p>
            <a:pPr marL="285750" lvl="0" indent="-285750">
              <a:lnSpc>
                <a:spcPct val="110000"/>
              </a:lnSpc>
              <a:buFont typeface="Wingdings" panose="05000000000000000000" pitchFamily="2" charset="2"/>
              <a:buChar char="§"/>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Transportation Problem</a:t>
            </a:r>
          </a:p>
        </p:txBody>
      </p:sp>
      <p:graphicFrame>
        <p:nvGraphicFramePr>
          <p:cNvPr id="15" name="Tabulka 14">
            <a:extLst>
              <a:ext uri="{FF2B5EF4-FFF2-40B4-BE49-F238E27FC236}">
                <a16:creationId xmlns:a16="http://schemas.microsoft.com/office/drawing/2014/main" id="{356896D0-B506-4675-AD65-06ECAC6A7DFB}"/>
              </a:ext>
            </a:extLst>
          </p:cNvPr>
          <p:cNvGraphicFramePr>
            <a:graphicFrameLocks noGrp="1"/>
          </p:cNvGraphicFramePr>
          <p:nvPr>
            <p:extLst>
              <p:ext uri="{D42A27DB-BD31-4B8C-83A1-F6EECF244321}">
                <p14:modId xmlns:p14="http://schemas.microsoft.com/office/powerpoint/2010/main" val="3183147606"/>
              </p:ext>
            </p:extLst>
          </p:nvPr>
        </p:nvGraphicFramePr>
        <p:xfrm>
          <a:off x="1539008" y="2863210"/>
          <a:ext cx="5458691" cy="907288"/>
        </p:xfrm>
        <a:graphic>
          <a:graphicData uri="http://schemas.openxmlformats.org/drawingml/2006/table">
            <a:tbl>
              <a:tblPr/>
              <a:tblGrid>
                <a:gridCol w="1214774">
                  <a:extLst>
                    <a:ext uri="{9D8B030D-6E8A-4147-A177-3AD203B41FA5}">
                      <a16:colId xmlns:a16="http://schemas.microsoft.com/office/drawing/2014/main" val="1310751968"/>
                    </a:ext>
                  </a:extLst>
                </a:gridCol>
                <a:gridCol w="1166753">
                  <a:extLst>
                    <a:ext uri="{9D8B030D-6E8A-4147-A177-3AD203B41FA5}">
                      <a16:colId xmlns:a16="http://schemas.microsoft.com/office/drawing/2014/main" val="2504220162"/>
                    </a:ext>
                  </a:extLst>
                </a:gridCol>
                <a:gridCol w="1143876">
                  <a:extLst>
                    <a:ext uri="{9D8B030D-6E8A-4147-A177-3AD203B41FA5}">
                      <a16:colId xmlns:a16="http://schemas.microsoft.com/office/drawing/2014/main" val="1020438364"/>
                    </a:ext>
                  </a:extLst>
                </a:gridCol>
                <a:gridCol w="1098121">
                  <a:extLst>
                    <a:ext uri="{9D8B030D-6E8A-4147-A177-3AD203B41FA5}">
                      <a16:colId xmlns:a16="http://schemas.microsoft.com/office/drawing/2014/main" val="2321643661"/>
                    </a:ext>
                  </a:extLst>
                </a:gridCol>
                <a:gridCol w="835167">
                  <a:extLst>
                    <a:ext uri="{9D8B030D-6E8A-4147-A177-3AD203B41FA5}">
                      <a16:colId xmlns:a16="http://schemas.microsoft.com/office/drawing/2014/main" val="3332025014"/>
                    </a:ext>
                  </a:extLst>
                </a:gridCol>
              </a:tblGrid>
              <a:tr h="91707">
                <a:tc>
                  <a:txBody>
                    <a:bodyPr/>
                    <a:lstStyle/>
                    <a:p>
                      <a:pPr marL="0" indent="0" algn="just">
                        <a:lnSpc>
                          <a:spcPct val="107000"/>
                        </a:lnSpc>
                        <a:spcAft>
                          <a:spcPts val="0"/>
                        </a:spcAft>
                      </a:pPr>
                      <a:r>
                        <a:rPr lang="en-US" sz="1500" noProof="0" dirty="0">
                          <a:effectLst/>
                          <a:latin typeface="Arial" panose="020B0604020202020204" pitchFamily="34" charset="0"/>
                          <a:ea typeface="Times New Roman" panose="02020603050405020304" pitchFamily="18" charset="0"/>
                          <a:cs typeface="Arial" panose="020B0604020202020204" pitchFamily="34" charset="0"/>
                        </a:rPr>
                        <a:t>Shipments</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cs-CZ" sz="1500" noProof="0" dirty="0">
                          <a:effectLst/>
                          <a:latin typeface="Arial" panose="020B0604020202020204" pitchFamily="34" charset="0"/>
                          <a:ea typeface="Times New Roman" panose="02020603050405020304" pitchFamily="18" charset="0"/>
                          <a:cs typeface="Arial" panose="020B0604020202020204" pitchFamily="34" charset="0"/>
                        </a:rPr>
                        <a:t>Benešov</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cs-CZ" sz="1500" noProof="0" dirty="0">
                          <a:effectLst/>
                          <a:latin typeface="Arial" panose="020B0604020202020204" pitchFamily="34" charset="0"/>
                          <a:ea typeface="Times New Roman" panose="02020603050405020304" pitchFamily="18" charset="0"/>
                          <a:cs typeface="Arial" panose="020B0604020202020204" pitchFamily="34" charset="0"/>
                        </a:rPr>
                        <a:t>Jihlava</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cs-CZ" sz="1500" noProof="0" dirty="0">
                          <a:effectLst/>
                          <a:latin typeface="Arial" panose="020B0604020202020204" pitchFamily="34" charset="0"/>
                          <a:ea typeface="Times New Roman" panose="02020603050405020304" pitchFamily="18" charset="0"/>
                          <a:cs typeface="Arial" panose="020B0604020202020204" pitchFamily="34" charset="0"/>
                        </a:rPr>
                        <a:t>Tábor</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a:lnSpc>
                          <a:spcPct val="107000"/>
                        </a:lnSpc>
                        <a:spcAft>
                          <a:spcPts val="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 Supply </a:t>
                      </a:r>
                      <a:endParaRPr lang="cs-CZ"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3120334"/>
                  </a:ext>
                </a:extLst>
              </a:tr>
              <a:tr h="0">
                <a:tc>
                  <a:txBody>
                    <a:bodyPr/>
                    <a:lstStyle/>
                    <a:p>
                      <a:pPr marL="0" indent="0" algn="just">
                        <a:lnSpc>
                          <a:spcPct val="107000"/>
                        </a:lnSpc>
                        <a:spcAft>
                          <a:spcPts val="0"/>
                        </a:spcAft>
                      </a:pPr>
                      <a:r>
                        <a:rPr lang="cs-CZ" sz="1500" noProof="0" dirty="0">
                          <a:effectLst/>
                          <a:latin typeface="Arial" panose="020B0604020202020204" pitchFamily="34" charset="0"/>
                          <a:ea typeface="Times New Roman" panose="02020603050405020304" pitchFamily="18" charset="0"/>
                          <a:cs typeface="Arial" panose="020B0604020202020204" pitchFamily="34" charset="0"/>
                        </a:rPr>
                        <a:t>Humpolec</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cs-CZ" sz="1500" dirty="0">
                          <a:solidFill>
                            <a:srgbClr val="4BA82E"/>
                          </a:solidFill>
                          <a:effectLst/>
                          <a:latin typeface="Arial" panose="020B0604020202020204" pitchFamily="34" charset="0"/>
                          <a:ea typeface="Times New Roman" panose="02020603050405020304" pitchFamily="18" charset="0"/>
                          <a:cs typeface="Arial" panose="020B0604020202020204" pitchFamily="34" charset="0"/>
                        </a:rPr>
                        <a:t>-</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cs-CZ" sz="15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60</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BA82E"/>
                    </a:solidFill>
                  </a:tcPr>
                </a:tc>
                <a:tc>
                  <a:txBody>
                    <a:bodyPr/>
                    <a:lstStyle/>
                    <a:p>
                      <a:pPr marL="0" indent="0" algn="ctr">
                        <a:lnSpc>
                          <a:spcPct val="107000"/>
                        </a:lnSpc>
                        <a:spcAft>
                          <a:spcPts val="0"/>
                        </a:spcAft>
                      </a:pPr>
                      <a:r>
                        <a:rPr lang="cs-CZ" sz="1500" dirty="0">
                          <a:solidFill>
                            <a:srgbClr val="4BA82E"/>
                          </a:solidFill>
                          <a:effectLst/>
                          <a:latin typeface="Arial" panose="020B0604020202020204" pitchFamily="34" charset="0"/>
                          <a:ea typeface="Times New Roman" panose="02020603050405020304" pitchFamily="18" charset="0"/>
                          <a:cs typeface="Arial" panose="020B0604020202020204" pitchFamily="34" charset="0"/>
                        </a:rPr>
                        <a:t>-</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70</a:t>
                      </a:r>
                      <a:endParaRPr lang="cs-CZ"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8764450"/>
                  </a:ext>
                </a:extLst>
              </a:tr>
              <a:tr h="0">
                <a:tc>
                  <a:txBody>
                    <a:bodyPr/>
                    <a:lstStyle/>
                    <a:p>
                      <a:pPr marL="0" indent="0" algn="just">
                        <a:lnSpc>
                          <a:spcPct val="107000"/>
                        </a:lnSpc>
                        <a:spcAft>
                          <a:spcPts val="0"/>
                        </a:spcAft>
                      </a:pPr>
                      <a:r>
                        <a:rPr lang="cs-CZ" sz="1500" noProof="0" dirty="0">
                          <a:effectLst/>
                          <a:latin typeface="Arial" panose="020B0604020202020204" pitchFamily="34" charset="0"/>
                          <a:ea typeface="Times New Roman" panose="02020603050405020304" pitchFamily="18" charset="0"/>
                          <a:cs typeface="Arial" panose="020B0604020202020204" pitchFamily="34" charset="0"/>
                        </a:rPr>
                        <a:t>Pelhřimov</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cs-CZ" sz="15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45</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BA82E"/>
                    </a:solidFill>
                  </a:tcPr>
                </a:tc>
                <a:tc>
                  <a:txBody>
                    <a:bodyPr/>
                    <a:lstStyle/>
                    <a:p>
                      <a:pPr marL="0" indent="0" algn="ctr">
                        <a:lnSpc>
                          <a:spcPct val="107000"/>
                        </a:lnSpc>
                        <a:spcAft>
                          <a:spcPts val="0"/>
                        </a:spcAft>
                      </a:pPr>
                      <a:r>
                        <a:rPr lang="cs-CZ" sz="1500" dirty="0">
                          <a:solidFill>
                            <a:srgbClr val="4BA82E"/>
                          </a:solidFill>
                          <a:effectLst/>
                          <a:latin typeface="Arial" panose="020B0604020202020204" pitchFamily="34" charset="0"/>
                          <a:ea typeface="Times New Roman" panose="02020603050405020304" pitchFamily="18" charset="0"/>
                          <a:cs typeface="Arial" panose="020B0604020202020204" pitchFamily="34" charset="0"/>
                        </a:rPr>
                        <a:t>-</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cs-CZ" sz="15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35</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BA82E"/>
                    </a:solidFill>
                  </a:tcPr>
                </a:tc>
                <a:tc>
                  <a:txBody>
                    <a:bodyPr/>
                    <a:lstStyle/>
                    <a:p>
                      <a:pPr marL="0" indent="0" algn="ctr">
                        <a:lnSpc>
                          <a:spcPct val="107000"/>
                        </a:lnSpc>
                        <a:spcAft>
                          <a:spcPts val="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80</a:t>
                      </a:r>
                      <a:endParaRPr lang="cs-CZ"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1536756"/>
                  </a:ext>
                </a:extLst>
              </a:tr>
              <a:tr h="0">
                <a:tc>
                  <a:txBody>
                    <a:bodyPr/>
                    <a:lstStyle/>
                    <a:p>
                      <a:pPr marL="0" marR="0" lvl="0" indent="0" algn="just" defTabSz="1043056" rtl="0" eaLnBrk="1" fontAlgn="auto" latinLnBrk="0" hangingPunct="1">
                        <a:lnSpc>
                          <a:spcPct val="107000"/>
                        </a:lnSpc>
                        <a:spcBef>
                          <a:spcPts val="0"/>
                        </a:spcBef>
                        <a:spcAft>
                          <a:spcPts val="0"/>
                        </a:spcAft>
                        <a:buClrTx/>
                        <a:buSzTx/>
                        <a:buFontTx/>
                        <a:buNone/>
                        <a:tabLst/>
                        <a:defRPr/>
                      </a:pPr>
                      <a:r>
                        <a:rPr lang="en-US" sz="1500" dirty="0">
                          <a:effectLst/>
                          <a:latin typeface="Arial" panose="020B0604020202020204" pitchFamily="34" charset="0"/>
                          <a:ea typeface="Times New Roman" panose="02020603050405020304" pitchFamily="18" charset="0"/>
                          <a:cs typeface="Arial" panose="020B0604020202020204" pitchFamily="34" charset="0"/>
                        </a:rPr>
                        <a:t>Demand</a:t>
                      </a:r>
                      <a:endParaRPr lang="cs-CZ"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cs-CZ" sz="1500" dirty="0">
                          <a:effectLst/>
                          <a:latin typeface="Arial" panose="020B0604020202020204" pitchFamily="34" charset="0"/>
                          <a:ea typeface="Times New Roman" panose="02020603050405020304" pitchFamily="18" charset="0"/>
                          <a:cs typeface="Arial" panose="020B0604020202020204" pitchFamily="34" charset="0"/>
                        </a:rPr>
                        <a:t>45</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cs-CZ" sz="1500" dirty="0">
                          <a:effectLst/>
                          <a:latin typeface="Arial" panose="020B0604020202020204" pitchFamily="34" charset="0"/>
                          <a:ea typeface="Times New Roman" panose="02020603050405020304" pitchFamily="18" charset="0"/>
                          <a:cs typeface="Arial" panose="020B0604020202020204" pitchFamily="34" charset="0"/>
                        </a:rPr>
                        <a:t>60</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cs-CZ" sz="1500" dirty="0">
                          <a:effectLst/>
                          <a:latin typeface="Arial" panose="020B0604020202020204" pitchFamily="34" charset="0"/>
                          <a:ea typeface="Times New Roman" panose="02020603050405020304" pitchFamily="18" charset="0"/>
                          <a:cs typeface="Arial" panose="020B0604020202020204" pitchFamily="34" charset="0"/>
                        </a:rPr>
                        <a:t>35</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a:lnSpc>
                          <a:spcPct val="107000"/>
                        </a:lnSpc>
                        <a:spcAft>
                          <a:spcPts val="0"/>
                        </a:spcAft>
                      </a:pPr>
                      <a:endParaRPr lang="cs-CZ" sz="15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1192047"/>
                  </a:ext>
                </a:extLst>
              </a:tr>
            </a:tbl>
          </a:graphicData>
        </a:graphic>
      </p:graphicFrame>
      <p:sp>
        <p:nvSpPr>
          <p:cNvPr id="16" name="Obdélník 15">
            <a:extLst>
              <a:ext uri="{FF2B5EF4-FFF2-40B4-BE49-F238E27FC236}">
                <a16:creationId xmlns:a16="http://schemas.microsoft.com/office/drawing/2014/main" id="{993D2FDF-0EDE-4F98-AFAD-EA671A805BDB}"/>
              </a:ext>
            </a:extLst>
          </p:cNvPr>
          <p:cNvSpPr/>
          <p:nvPr/>
        </p:nvSpPr>
        <p:spPr>
          <a:xfrm>
            <a:off x="1439614" y="2370425"/>
            <a:ext cx="2296911"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a:solidFill>
                  <a:schemeClr val="bg1">
                    <a:lumMod val="65000"/>
                  </a:schemeClr>
                </a:solidFill>
                <a:latin typeface="Arial" panose="020B0604020202020204" pitchFamily="34" charset="0"/>
                <a:cs typeface="Arial" panose="020B0604020202020204" pitchFamily="34" charset="0"/>
              </a:rPr>
              <a:t>Tab. 8 – Optimal solution</a:t>
            </a:r>
          </a:p>
        </p:txBody>
      </p:sp>
      <mc:AlternateContent xmlns:mc="http://schemas.openxmlformats.org/markup-compatibility/2006" xmlns:a14="http://schemas.microsoft.com/office/drawing/2010/main">
        <mc:Choice Requires="a14">
          <p:sp>
            <p:nvSpPr>
              <p:cNvPr id="18" name="TextovéPole 17">
                <a:extLst>
                  <a:ext uri="{FF2B5EF4-FFF2-40B4-BE49-F238E27FC236}">
                    <a16:creationId xmlns:a16="http://schemas.microsoft.com/office/drawing/2014/main" id="{E474D2B5-4714-432D-B4BE-972973B73CE4}"/>
                  </a:ext>
                </a:extLst>
              </p:cNvPr>
              <p:cNvSpPr txBox="1"/>
              <p:nvPr/>
            </p:nvSpPr>
            <p:spPr>
              <a:xfrm>
                <a:off x="1439614" y="4273900"/>
                <a:ext cx="12093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0</m:t>
                          </m:r>
                        </m:sub>
                      </m:sSub>
                      <m:r>
                        <a:rPr lang="en-US" i="1" smtClean="0">
                          <a:latin typeface="Cambria Math" panose="02040503050406030204" pitchFamily="18" charset="0"/>
                        </a:rPr>
                        <m:t>=</m:t>
                      </m:r>
                      <m:r>
                        <a:rPr lang="cs-CZ" b="0" i="1" smtClean="0">
                          <a:latin typeface="Cambria Math" panose="02040503050406030204" pitchFamily="18" charset="0"/>
                        </a:rPr>
                        <m:t>37250</m:t>
                      </m:r>
                    </m:oMath>
                  </m:oMathPara>
                </a14:m>
                <a:endParaRPr lang="en-US" dirty="0"/>
              </a:p>
            </p:txBody>
          </p:sp>
        </mc:Choice>
        <mc:Fallback xmlns="">
          <p:sp>
            <p:nvSpPr>
              <p:cNvPr id="18" name="TextovéPole 17">
                <a:extLst>
                  <a:ext uri="{FF2B5EF4-FFF2-40B4-BE49-F238E27FC236}">
                    <a16:creationId xmlns:a16="http://schemas.microsoft.com/office/drawing/2014/main" id="{E474D2B5-4714-432D-B4BE-972973B73CE4}"/>
                  </a:ext>
                </a:extLst>
              </p:cNvPr>
              <p:cNvSpPr txBox="1">
                <a:spLocks noRot="1" noChangeAspect="1" noMove="1" noResize="1" noEditPoints="1" noAdjustHandles="1" noChangeArrowheads="1" noChangeShapeType="1" noTextEdit="1"/>
              </p:cNvSpPr>
              <p:nvPr/>
            </p:nvSpPr>
            <p:spPr>
              <a:xfrm>
                <a:off x="1439614" y="4273900"/>
                <a:ext cx="1209369" cy="276999"/>
              </a:xfrm>
              <a:prstGeom prst="rect">
                <a:avLst/>
              </a:prstGeom>
              <a:blipFill>
                <a:blip r:embed="rId2"/>
                <a:stretch>
                  <a:fillRect l="-2513" r="-4523"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ovéPole 18">
                <a:extLst>
                  <a:ext uri="{FF2B5EF4-FFF2-40B4-BE49-F238E27FC236}">
                    <a16:creationId xmlns:a16="http://schemas.microsoft.com/office/drawing/2014/main" id="{6C262FC2-D267-4671-9172-282D5BFA47EE}"/>
                  </a:ext>
                </a:extLst>
              </p:cNvPr>
              <p:cNvSpPr txBox="1">
                <a:spLocks noChangeAspect="1"/>
              </p:cNvSpPr>
              <p:nvPr/>
            </p:nvSpPr>
            <p:spPr>
              <a:xfrm>
                <a:off x="1439616" y="5038286"/>
                <a:ext cx="835613" cy="553998"/>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𝑦</m:t>
                          </m:r>
                        </m:e>
                        <m:sub>
                          <m:r>
                            <a:rPr lang="cs-CZ" b="0" i="1" smtClean="0">
                              <a:latin typeface="Cambria Math" panose="02040503050406030204" pitchFamily="18" charset="0"/>
                            </a:rPr>
                            <m:t>1</m:t>
                          </m:r>
                        </m:sub>
                      </m:sSub>
                      <m:r>
                        <a:rPr lang="cs-CZ" b="0" i="1" smtClean="0">
                          <a:latin typeface="Cambria Math" panose="02040503050406030204" pitchFamily="18" charset="0"/>
                        </a:rPr>
                        <m:t>=10</m:t>
                      </m:r>
                    </m:oMath>
                  </m:oMathPara>
                </a14:m>
                <a:endParaRPr lang="cs-CZ" b="0" dirty="0"/>
              </a:p>
              <a:p>
                <a:pPr/>
                <a14:m>
                  <m:oMathPara xmlns:m="http://schemas.openxmlformats.org/officeDocument/2006/math">
                    <m:oMathParaPr>
                      <m:jc m:val="left"/>
                    </m:oMathParaPr>
                    <m:oMath xmlns:m="http://schemas.openxmlformats.org/officeDocument/2006/math">
                      <m:sSub>
                        <m:sSubPr>
                          <m:ctrlPr>
                            <a:rPr lang="cs-CZ" i="1">
                              <a:latin typeface="Cambria Math" panose="02040503050406030204" pitchFamily="18" charset="0"/>
                            </a:rPr>
                          </m:ctrlPr>
                        </m:sSubPr>
                        <m:e>
                          <m:r>
                            <a:rPr lang="cs-CZ" b="0" i="1" smtClean="0">
                              <a:latin typeface="Cambria Math" panose="02040503050406030204" pitchFamily="18" charset="0"/>
                            </a:rPr>
                            <m:t>𝑦</m:t>
                          </m:r>
                        </m:e>
                        <m:sub>
                          <m:r>
                            <a:rPr lang="cs-CZ" b="0" i="1" smtClean="0">
                              <a:latin typeface="Cambria Math" panose="02040503050406030204" pitchFamily="18" charset="0"/>
                            </a:rPr>
                            <m:t>2</m:t>
                          </m:r>
                        </m:sub>
                      </m:sSub>
                      <m:r>
                        <a:rPr lang="cs-CZ" i="1">
                          <a:latin typeface="Cambria Math" panose="02040503050406030204" pitchFamily="18" charset="0"/>
                        </a:rPr>
                        <m:t>=</m:t>
                      </m:r>
                      <m:r>
                        <a:rPr lang="cs-CZ" b="0" i="1" smtClean="0">
                          <a:latin typeface="Cambria Math" panose="02040503050406030204" pitchFamily="18" charset="0"/>
                        </a:rPr>
                        <m:t>0</m:t>
                      </m:r>
                    </m:oMath>
                  </m:oMathPara>
                </a14:m>
                <a:endParaRPr lang="cs-CZ" dirty="0"/>
              </a:p>
            </p:txBody>
          </p:sp>
        </mc:Choice>
        <mc:Fallback xmlns="">
          <p:sp>
            <p:nvSpPr>
              <p:cNvPr id="19" name="TextovéPole 18">
                <a:extLst>
                  <a:ext uri="{FF2B5EF4-FFF2-40B4-BE49-F238E27FC236}">
                    <a16:creationId xmlns:a16="http://schemas.microsoft.com/office/drawing/2014/main" id="{6C262FC2-D267-4671-9172-282D5BFA47EE}"/>
                  </a:ext>
                </a:extLst>
              </p:cNvPr>
              <p:cNvSpPr txBox="1">
                <a:spLocks noRot="1" noChangeAspect="1" noMove="1" noResize="1" noEditPoints="1" noAdjustHandles="1" noChangeArrowheads="1" noChangeShapeType="1" noTextEdit="1"/>
              </p:cNvSpPr>
              <p:nvPr/>
            </p:nvSpPr>
            <p:spPr>
              <a:xfrm>
                <a:off x="1439616" y="5038286"/>
                <a:ext cx="835613" cy="553998"/>
              </a:xfrm>
              <a:prstGeom prst="rect">
                <a:avLst/>
              </a:prstGeom>
              <a:blipFill>
                <a:blip r:embed="rId3"/>
                <a:stretch>
                  <a:fillRect l="-10219" r="-2920" b="-12088"/>
                </a:stretch>
              </a:blipFill>
            </p:spPr>
            <p:txBody>
              <a:bodyPr/>
              <a:lstStyle/>
              <a:p>
                <a:r>
                  <a:rPr lang="en-US">
                    <a:noFill/>
                  </a:rPr>
                  <a:t> </a:t>
                </a:r>
              </a:p>
            </p:txBody>
          </p:sp>
        </mc:Fallback>
      </mc:AlternateContent>
    </p:spTree>
    <p:extLst>
      <p:ext uri="{BB962C8B-B14F-4D97-AF65-F5344CB8AC3E}">
        <p14:creationId xmlns:p14="http://schemas.microsoft.com/office/powerpoint/2010/main" val="6982915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B14DEB9D-C525-446E-917B-0E9C5E383445}"/>
              </a:ext>
            </a:extLst>
          </p:cNvPr>
          <p:cNvSpPr>
            <a:spLocks noGrp="1"/>
          </p:cNvSpPr>
          <p:nvPr>
            <p:ph type="sldNum" sz="quarter" idx="2"/>
          </p:nvPr>
        </p:nvSpPr>
        <p:spPr/>
        <p:txBody>
          <a:bodyPr/>
          <a:lstStyle/>
          <a:p>
            <a:fld id="{86CB4B4D-7CA3-9044-876B-883B54F8677D}" type="slidenum">
              <a:rPr lang="cs-CZ" smtClean="0"/>
              <a:t>42</a:t>
            </a:fld>
            <a:endParaRPr lang="cs-CZ"/>
          </a:p>
        </p:txBody>
      </p:sp>
      <p:sp>
        <p:nvSpPr>
          <p:cNvPr id="3" name="Zástupný text 2">
            <a:extLst>
              <a:ext uri="{FF2B5EF4-FFF2-40B4-BE49-F238E27FC236}">
                <a16:creationId xmlns:a16="http://schemas.microsoft.com/office/drawing/2014/main" id="{AC5B7E03-1A0E-4D96-AF2F-27FD6F30ABCC}"/>
              </a:ext>
            </a:extLst>
          </p:cNvPr>
          <p:cNvSpPr>
            <a:spLocks noGrp="1"/>
          </p:cNvSpPr>
          <p:nvPr>
            <p:ph type="body" sz="quarter" idx="21"/>
          </p:nvPr>
        </p:nvSpPr>
        <p:spPr/>
        <p:txBody>
          <a:bodyPr/>
          <a:lstStyle/>
          <a:p>
            <a:r>
              <a:rPr lang="en-US" dirty="0"/>
              <a:t>Linear Programming</a:t>
            </a:r>
            <a:endParaRPr lang="cs-CZ" dirty="0"/>
          </a:p>
        </p:txBody>
      </p:sp>
      <p:sp>
        <p:nvSpPr>
          <p:cNvPr id="4" name="Zástupný text 3">
            <a:extLst>
              <a:ext uri="{FF2B5EF4-FFF2-40B4-BE49-F238E27FC236}">
                <a16:creationId xmlns:a16="http://schemas.microsoft.com/office/drawing/2014/main" id="{BF130FC0-EC2F-4CBC-8C43-39E9DF450EFB}"/>
              </a:ext>
            </a:extLst>
          </p:cNvPr>
          <p:cNvSpPr>
            <a:spLocks noGrp="1"/>
          </p:cNvSpPr>
          <p:nvPr>
            <p:ph type="body" sz="half" idx="22"/>
          </p:nvPr>
        </p:nvSpPr>
        <p:spPr/>
        <p:txBody>
          <a:bodyPr/>
          <a:lstStyle/>
          <a:p>
            <a:pPr marL="285750" indent="-285750">
              <a:buFont typeface="Wingdings" panose="05000000000000000000" pitchFamily="2" charset="2"/>
              <a:buChar char="§"/>
            </a:pPr>
            <a:r>
              <a:rPr lang="en-US" dirty="0"/>
              <a:t>Based on the transportation problem.</a:t>
            </a:r>
            <a:endParaRPr lang="cs-CZ" dirty="0"/>
          </a:p>
          <a:p>
            <a:pPr marL="285750" indent="-285750">
              <a:buFont typeface="Wingdings" panose="05000000000000000000" pitchFamily="2" charset="2"/>
              <a:buChar char="§"/>
            </a:pPr>
            <a:r>
              <a:rPr lang="en-US" dirty="0"/>
              <a:t>Goods is transported in </a:t>
            </a:r>
            <a:r>
              <a:rPr lang="en-US" dirty="0">
                <a:solidFill>
                  <a:srgbClr val="4BA82E"/>
                </a:solidFill>
              </a:rPr>
              <a:t>containers of the same capacity</a:t>
            </a:r>
            <a:r>
              <a:rPr lang="en-US" dirty="0"/>
              <a:t>. </a:t>
            </a:r>
          </a:p>
          <a:p>
            <a:pPr marL="285750" indent="-285750">
              <a:buFont typeface="Wingdings" panose="05000000000000000000" pitchFamily="2" charset="2"/>
              <a:buChar char="§"/>
            </a:pPr>
            <a:r>
              <a:rPr lang="en-US" dirty="0"/>
              <a:t>The </a:t>
            </a:r>
            <a:r>
              <a:rPr lang="en-US" dirty="0">
                <a:solidFill>
                  <a:srgbClr val="4BA82E"/>
                </a:solidFill>
              </a:rPr>
              <a:t>shipping costs are not associated with</a:t>
            </a:r>
            <a:r>
              <a:rPr lang="en-US" dirty="0"/>
              <a:t> the </a:t>
            </a:r>
            <a:r>
              <a:rPr lang="en-US" dirty="0">
                <a:solidFill>
                  <a:srgbClr val="4BA82E"/>
                </a:solidFill>
              </a:rPr>
              <a:t>transported units</a:t>
            </a:r>
            <a:r>
              <a:rPr lang="en-US" dirty="0"/>
              <a:t>, but with the </a:t>
            </a:r>
            <a:r>
              <a:rPr lang="en-US" dirty="0">
                <a:solidFill>
                  <a:srgbClr val="4BA82E"/>
                </a:solidFill>
              </a:rPr>
              <a:t>use of one container</a:t>
            </a:r>
            <a:r>
              <a:rPr lang="en-US" dirty="0"/>
              <a:t> </a:t>
            </a:r>
            <a:r>
              <a:rPr lang="en-US" dirty="0">
                <a:solidFill>
                  <a:srgbClr val="4BA82E"/>
                </a:solidFill>
              </a:rPr>
              <a:t>between</a:t>
            </a:r>
            <a:r>
              <a:rPr lang="en-US" dirty="0"/>
              <a:t> the </a:t>
            </a:r>
            <a:r>
              <a:rPr lang="en-US" dirty="0">
                <a:solidFill>
                  <a:srgbClr val="4BA82E"/>
                </a:solidFill>
              </a:rPr>
              <a:t>source</a:t>
            </a:r>
            <a:r>
              <a:rPr lang="en-US" dirty="0"/>
              <a:t> and the </a:t>
            </a:r>
            <a:r>
              <a:rPr lang="en-US" dirty="0">
                <a:solidFill>
                  <a:srgbClr val="4BA82E"/>
                </a:solidFill>
              </a:rPr>
              <a:t>destination</a:t>
            </a:r>
            <a:r>
              <a:rPr lang="en-US" dirty="0"/>
              <a:t>.</a:t>
            </a:r>
            <a:endParaRPr lang="en-US" dirty="0">
              <a:highlight>
                <a:srgbClr val="FFFF00"/>
              </a:highlight>
            </a:endParaRPr>
          </a:p>
          <a:p>
            <a:pPr marL="285750" indent="-285750">
              <a:buFont typeface="Wingdings" panose="05000000000000000000" pitchFamily="2" charset="2"/>
              <a:buChar char="§"/>
            </a:pPr>
            <a:r>
              <a:rPr lang="en-US" dirty="0"/>
              <a:t>The </a:t>
            </a:r>
            <a:r>
              <a:rPr lang="en-US" dirty="0">
                <a:solidFill>
                  <a:srgbClr val="4BA82E"/>
                </a:solidFill>
              </a:rPr>
              <a:t>objective</a:t>
            </a:r>
            <a:r>
              <a:rPr lang="en-US" dirty="0"/>
              <a:t> is to determine the </a:t>
            </a:r>
            <a:r>
              <a:rPr lang="en-US" dirty="0">
                <a:solidFill>
                  <a:srgbClr val="4BA82E"/>
                </a:solidFill>
              </a:rPr>
              <a:t>shipments between sources and destinations </a:t>
            </a:r>
            <a:r>
              <a:rPr lang="en-US" dirty="0"/>
              <a:t>and</a:t>
            </a:r>
            <a:r>
              <a:rPr lang="en-US" dirty="0">
                <a:solidFill>
                  <a:srgbClr val="4BA82E"/>
                </a:solidFill>
              </a:rPr>
              <a:t> </a:t>
            </a:r>
            <a:r>
              <a:rPr lang="en-US" dirty="0"/>
              <a:t>the</a:t>
            </a:r>
            <a:r>
              <a:rPr lang="en-US" dirty="0">
                <a:solidFill>
                  <a:srgbClr val="4BA82E"/>
                </a:solidFill>
              </a:rPr>
              <a:t> number of containers used for </a:t>
            </a:r>
            <a:r>
              <a:rPr lang="en-US" dirty="0"/>
              <a:t>the</a:t>
            </a:r>
            <a:r>
              <a:rPr lang="en-US" dirty="0">
                <a:solidFill>
                  <a:srgbClr val="4BA82E"/>
                </a:solidFill>
              </a:rPr>
              <a:t> transport.</a:t>
            </a:r>
            <a:endParaRPr lang="cs-CZ" dirty="0">
              <a:solidFill>
                <a:srgbClr val="4BA82E"/>
              </a:solidFill>
            </a:endParaRPr>
          </a:p>
        </p:txBody>
      </p:sp>
      <p:sp>
        <p:nvSpPr>
          <p:cNvPr id="5" name="Zástupný symbol pro zápatí 4">
            <a:extLst>
              <a:ext uri="{FF2B5EF4-FFF2-40B4-BE49-F238E27FC236}">
                <a16:creationId xmlns:a16="http://schemas.microsoft.com/office/drawing/2014/main" id="{1712C086-CC57-45FE-8CA9-261B1DFDEEC4}"/>
              </a:ext>
            </a:extLst>
          </p:cNvPr>
          <p:cNvSpPr>
            <a:spLocks noGrp="1"/>
          </p:cNvSpPr>
          <p:nvPr>
            <p:ph type="ftr" sz="quarter" idx="11"/>
          </p:nvPr>
        </p:nvSpPr>
        <p:spPr/>
        <p:txBody>
          <a:bodyPr/>
          <a:lstStyle/>
          <a:p>
            <a:r>
              <a:rPr lang="en-US"/>
              <a:t>Operational Research I, ŠAU, Jan Fábry, 9.11. 2022</a:t>
            </a:r>
            <a:endParaRPr lang="cs-CZ" dirty="0"/>
          </a:p>
        </p:txBody>
      </p:sp>
      <p:sp>
        <p:nvSpPr>
          <p:cNvPr id="6" name="Zástupný text 5">
            <a:extLst>
              <a:ext uri="{FF2B5EF4-FFF2-40B4-BE49-F238E27FC236}">
                <a16:creationId xmlns:a16="http://schemas.microsoft.com/office/drawing/2014/main" id="{3100D482-19B7-4D66-8FFE-D7AA11A8C21E}"/>
              </a:ext>
            </a:extLst>
          </p:cNvPr>
          <p:cNvSpPr>
            <a:spLocks noGrp="1"/>
          </p:cNvSpPr>
          <p:nvPr>
            <p:ph type="body" sz="quarter" idx="23"/>
          </p:nvPr>
        </p:nvSpPr>
        <p:spPr/>
        <p:txBody>
          <a:bodyPr/>
          <a:lstStyle/>
          <a:p>
            <a:r>
              <a:rPr lang="en-US" dirty="0"/>
              <a:t>Container Transportation Problem</a:t>
            </a:r>
          </a:p>
        </p:txBody>
      </p:sp>
    </p:spTree>
    <p:extLst>
      <p:ext uri="{BB962C8B-B14F-4D97-AF65-F5344CB8AC3E}">
        <p14:creationId xmlns:p14="http://schemas.microsoft.com/office/powerpoint/2010/main" val="507372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C638F16E-F0BB-4B11-A939-5C5B6F9F55AE}"/>
              </a:ext>
            </a:extLst>
          </p:cNvPr>
          <p:cNvSpPr>
            <a:spLocks noGrp="1"/>
          </p:cNvSpPr>
          <p:nvPr>
            <p:ph type="sldNum" sz="quarter" idx="2"/>
          </p:nvPr>
        </p:nvSpPr>
        <p:spPr/>
        <p:txBody>
          <a:bodyPr/>
          <a:lstStyle/>
          <a:p>
            <a:fld id="{86CB4B4D-7CA3-9044-876B-883B54F8677D}" type="slidenum">
              <a:rPr lang="cs-CZ" smtClean="0"/>
              <a:t>43</a:t>
            </a:fld>
            <a:endParaRPr lang="cs-CZ"/>
          </a:p>
        </p:txBody>
      </p:sp>
      <p:sp>
        <p:nvSpPr>
          <p:cNvPr id="3" name="Zástupný text 2">
            <a:extLst>
              <a:ext uri="{FF2B5EF4-FFF2-40B4-BE49-F238E27FC236}">
                <a16:creationId xmlns:a16="http://schemas.microsoft.com/office/drawing/2014/main" id="{4D032519-05FB-4F8E-8D03-CD771DED9F88}"/>
              </a:ext>
            </a:extLst>
          </p:cNvPr>
          <p:cNvSpPr>
            <a:spLocks noGrp="1"/>
          </p:cNvSpPr>
          <p:nvPr>
            <p:ph type="body" sz="quarter" idx="21"/>
          </p:nvPr>
        </p:nvSpPr>
        <p:spPr/>
        <p:txBody>
          <a:bodyPr/>
          <a:lstStyle/>
          <a:p>
            <a:r>
              <a:rPr lang="en-US" dirty="0"/>
              <a:t>Linear Programming</a:t>
            </a:r>
          </a:p>
        </p:txBody>
      </p:sp>
      <p:sp>
        <p:nvSpPr>
          <p:cNvPr id="4" name="Zástupný text 3">
            <a:extLst>
              <a:ext uri="{FF2B5EF4-FFF2-40B4-BE49-F238E27FC236}">
                <a16:creationId xmlns:a16="http://schemas.microsoft.com/office/drawing/2014/main" id="{E7CD7D37-DB00-403D-903C-D6C4BAB8F436}"/>
              </a:ext>
            </a:extLst>
          </p:cNvPr>
          <p:cNvSpPr>
            <a:spLocks noGrp="1"/>
          </p:cNvSpPr>
          <p:nvPr>
            <p:ph type="body" sz="half" idx="22"/>
          </p:nvPr>
        </p:nvSpPr>
        <p:spPr/>
        <p:txBody>
          <a:bodyPr>
            <a:normAutofit/>
          </a:bodyPr>
          <a:lstStyle/>
          <a:p>
            <a:pPr marL="285750" lvl="0" indent="-285750">
              <a:lnSpc>
                <a:spcPct val="110000"/>
              </a:lnSpc>
              <a:buFont typeface="Wingdings" panose="05000000000000000000" pitchFamily="2" charset="2"/>
              <a:buChar char="§"/>
            </a:pPr>
            <a:r>
              <a:rPr lang="en-US" b="1" dirty="0"/>
              <a:t>Example</a:t>
            </a:r>
          </a:p>
          <a:p>
            <a:pPr lvl="1">
              <a:lnSpc>
                <a:spcPct val="110000"/>
              </a:lnSpc>
            </a:pPr>
            <a:r>
              <a:rPr lang="en-US" dirty="0">
                <a:solidFill>
                  <a:srgbClr val="4BA82E"/>
                </a:solidFill>
              </a:rPr>
              <a:t>Based on the previous example</a:t>
            </a:r>
            <a:r>
              <a:rPr lang="en-US" dirty="0"/>
              <a:t>, the company charges the shipping costs for renting one wagon between sources and destinations.</a:t>
            </a:r>
          </a:p>
          <a:p>
            <a:pPr lvl="1">
              <a:lnSpc>
                <a:spcPct val="110000"/>
              </a:lnSpc>
            </a:pPr>
            <a:r>
              <a:rPr lang="en-US" dirty="0">
                <a:solidFill>
                  <a:srgbClr val="4BA82E"/>
                </a:solidFill>
              </a:rPr>
              <a:t>Wagons</a:t>
            </a:r>
            <a:r>
              <a:rPr lang="en-US" dirty="0"/>
              <a:t> with </a:t>
            </a:r>
            <a:r>
              <a:rPr lang="en-US" dirty="0">
                <a:solidFill>
                  <a:srgbClr val="4BA82E"/>
                </a:solidFill>
              </a:rPr>
              <a:t>capacity of 18 tons </a:t>
            </a:r>
            <a:r>
              <a:rPr lang="en-US" dirty="0"/>
              <a:t>will be used for transport.</a:t>
            </a:r>
          </a:p>
          <a:p>
            <a:pPr lvl="1">
              <a:lnSpc>
                <a:spcPct val="110000"/>
              </a:lnSpc>
            </a:pPr>
            <a:r>
              <a:rPr lang="en-US" dirty="0"/>
              <a:t>The </a:t>
            </a:r>
            <a:r>
              <a:rPr lang="en-US" dirty="0">
                <a:solidFill>
                  <a:srgbClr val="4BA82E"/>
                </a:solidFill>
              </a:rPr>
              <a:t>objective</a:t>
            </a:r>
            <a:r>
              <a:rPr lang="en-US" dirty="0"/>
              <a:t> is to determine </a:t>
            </a:r>
            <a:r>
              <a:rPr lang="en-US" dirty="0">
                <a:solidFill>
                  <a:srgbClr val="4BA82E"/>
                </a:solidFill>
              </a:rPr>
              <a:t>how many tons of potatoes will be shipped between the individual locations</a:t>
            </a:r>
            <a:r>
              <a:rPr lang="en-US" dirty="0"/>
              <a:t>, but in addition, to determine </a:t>
            </a:r>
            <a:r>
              <a:rPr lang="en-US" dirty="0">
                <a:solidFill>
                  <a:srgbClr val="4BA82E"/>
                </a:solidFill>
              </a:rPr>
              <a:t>how many wagons will be used for this transport </a:t>
            </a:r>
            <a:r>
              <a:rPr lang="en-US" dirty="0"/>
              <a:t>so that the total transportation </a:t>
            </a:r>
            <a:r>
              <a:rPr lang="en-US" dirty="0">
                <a:solidFill>
                  <a:srgbClr val="4BA82E"/>
                </a:solidFill>
              </a:rPr>
              <a:t>costs are minimal</a:t>
            </a:r>
            <a:r>
              <a:rPr lang="en-US" dirty="0"/>
              <a:t>. </a:t>
            </a:r>
          </a:p>
        </p:txBody>
      </p:sp>
      <p:sp>
        <p:nvSpPr>
          <p:cNvPr id="5" name="Zástupný text 4">
            <a:extLst>
              <a:ext uri="{FF2B5EF4-FFF2-40B4-BE49-F238E27FC236}">
                <a16:creationId xmlns:a16="http://schemas.microsoft.com/office/drawing/2014/main" id="{CD773E9A-CCA2-4E70-A727-B0AF3FD64290}"/>
              </a:ext>
            </a:extLst>
          </p:cNvPr>
          <p:cNvSpPr>
            <a:spLocks noGrp="1"/>
          </p:cNvSpPr>
          <p:nvPr>
            <p:ph type="body" sz="quarter" idx="23"/>
          </p:nvPr>
        </p:nvSpPr>
        <p:spPr>
          <a:xfrm>
            <a:off x="460326" y="1066638"/>
            <a:ext cx="9242159" cy="369332"/>
          </a:xfrm>
        </p:spPr>
        <p:txBody>
          <a:bodyPr/>
          <a:lstStyle/>
          <a:p>
            <a:r>
              <a:rPr lang="en-US" dirty="0"/>
              <a:t>Container Transportation Problem</a:t>
            </a:r>
          </a:p>
        </p:txBody>
      </p:sp>
      <p:sp>
        <p:nvSpPr>
          <p:cNvPr id="7" name="Zástupný symbol pro zápatí 6">
            <a:extLst>
              <a:ext uri="{FF2B5EF4-FFF2-40B4-BE49-F238E27FC236}">
                <a16:creationId xmlns:a16="http://schemas.microsoft.com/office/drawing/2014/main" id="{C58178D9-B98C-464C-B48A-DCACF7258D91}"/>
              </a:ext>
            </a:extLst>
          </p:cNvPr>
          <p:cNvSpPr>
            <a:spLocks noGrp="1"/>
          </p:cNvSpPr>
          <p:nvPr>
            <p:ph type="ftr" sz="quarter" idx="11"/>
          </p:nvPr>
        </p:nvSpPr>
        <p:spPr/>
        <p:txBody>
          <a:bodyPr/>
          <a:lstStyle/>
          <a:p>
            <a:r>
              <a:rPr lang="en-US"/>
              <a:t>Operational Research I, ŠAU, Jan Fábry, 9.11. 2022</a:t>
            </a:r>
            <a:endParaRPr lang="cs-CZ" dirty="0"/>
          </a:p>
        </p:txBody>
      </p:sp>
      <p:sp>
        <p:nvSpPr>
          <p:cNvPr id="11" name="Obdélník 10">
            <a:extLst>
              <a:ext uri="{FF2B5EF4-FFF2-40B4-BE49-F238E27FC236}">
                <a16:creationId xmlns:a16="http://schemas.microsoft.com/office/drawing/2014/main" id="{C9DB1247-C28B-42A8-8784-272894897322}"/>
              </a:ext>
            </a:extLst>
          </p:cNvPr>
          <p:cNvSpPr/>
          <p:nvPr/>
        </p:nvSpPr>
        <p:spPr>
          <a:xfrm>
            <a:off x="1072640" y="3930959"/>
            <a:ext cx="4842479"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Tab. </a:t>
            </a:r>
            <a:r>
              <a:rPr lang="cs-CZ" sz="1400" b="1" dirty="0">
                <a:solidFill>
                  <a:schemeClr val="bg1">
                    <a:lumMod val="65000"/>
                  </a:schemeClr>
                </a:solidFill>
                <a:latin typeface="Arial" panose="020B0604020202020204" pitchFamily="34" charset="0"/>
                <a:cs typeface="Arial" panose="020B0604020202020204" pitchFamily="34" charset="0"/>
              </a:rPr>
              <a:t>9</a:t>
            </a:r>
            <a:r>
              <a:rPr lang="en-US" sz="1400" b="1" dirty="0">
                <a:solidFill>
                  <a:schemeClr val="bg1">
                    <a:lumMod val="65000"/>
                  </a:schemeClr>
                </a:solidFill>
                <a:latin typeface="Arial" panose="020B0604020202020204" pitchFamily="34" charset="0"/>
                <a:cs typeface="Arial" panose="020B0604020202020204" pitchFamily="34" charset="0"/>
              </a:rPr>
              <a:t> – Statement of container transportation problem</a:t>
            </a:r>
          </a:p>
        </p:txBody>
      </p:sp>
      <p:graphicFrame>
        <p:nvGraphicFramePr>
          <p:cNvPr id="12" name="Tabulka 11">
            <a:extLst>
              <a:ext uri="{FF2B5EF4-FFF2-40B4-BE49-F238E27FC236}">
                <a16:creationId xmlns:a16="http://schemas.microsoft.com/office/drawing/2014/main" id="{923CF005-C1B0-4E4D-9871-5117195ADF14}"/>
              </a:ext>
            </a:extLst>
          </p:cNvPr>
          <p:cNvGraphicFramePr>
            <a:graphicFrameLocks noGrp="1"/>
          </p:cNvGraphicFramePr>
          <p:nvPr>
            <p:extLst>
              <p:ext uri="{D42A27DB-BD31-4B8C-83A1-F6EECF244321}">
                <p14:modId xmlns:p14="http://schemas.microsoft.com/office/powerpoint/2010/main" val="1379503346"/>
              </p:ext>
            </p:extLst>
          </p:nvPr>
        </p:nvGraphicFramePr>
        <p:xfrm>
          <a:off x="1209091" y="4337047"/>
          <a:ext cx="6106261" cy="967740"/>
        </p:xfrm>
        <a:graphic>
          <a:graphicData uri="http://schemas.openxmlformats.org/drawingml/2006/table">
            <a:tbl>
              <a:tblPr/>
              <a:tblGrid>
                <a:gridCol w="1066261">
                  <a:extLst>
                    <a:ext uri="{9D8B030D-6E8A-4147-A177-3AD203B41FA5}">
                      <a16:colId xmlns:a16="http://schemas.microsoft.com/office/drawing/2014/main" val="1310751968"/>
                    </a:ext>
                  </a:extLst>
                </a:gridCol>
                <a:gridCol w="1332000">
                  <a:extLst>
                    <a:ext uri="{9D8B030D-6E8A-4147-A177-3AD203B41FA5}">
                      <a16:colId xmlns:a16="http://schemas.microsoft.com/office/drawing/2014/main" val="2504220162"/>
                    </a:ext>
                  </a:extLst>
                </a:gridCol>
                <a:gridCol w="1332000">
                  <a:extLst>
                    <a:ext uri="{9D8B030D-6E8A-4147-A177-3AD203B41FA5}">
                      <a16:colId xmlns:a16="http://schemas.microsoft.com/office/drawing/2014/main" val="1020438364"/>
                    </a:ext>
                  </a:extLst>
                </a:gridCol>
                <a:gridCol w="1332000">
                  <a:extLst>
                    <a:ext uri="{9D8B030D-6E8A-4147-A177-3AD203B41FA5}">
                      <a16:colId xmlns:a16="http://schemas.microsoft.com/office/drawing/2014/main" val="2321643661"/>
                    </a:ext>
                  </a:extLst>
                </a:gridCol>
                <a:gridCol w="1044000">
                  <a:extLst>
                    <a:ext uri="{9D8B030D-6E8A-4147-A177-3AD203B41FA5}">
                      <a16:colId xmlns:a16="http://schemas.microsoft.com/office/drawing/2014/main" val="3332025014"/>
                    </a:ext>
                  </a:extLst>
                </a:gridCol>
              </a:tblGrid>
              <a:tr h="0">
                <a:tc>
                  <a:txBody>
                    <a:bodyPr/>
                    <a:lstStyle/>
                    <a:p>
                      <a:pPr marL="0" indent="0" algn="just">
                        <a:lnSpc>
                          <a:spcPct val="107000"/>
                        </a:lnSpc>
                        <a:spcAft>
                          <a:spcPts val="0"/>
                        </a:spcAft>
                      </a:pP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Benešov</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Jihlava</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Tábor</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Supply</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646043"/>
                  </a:ext>
                </a:extLst>
              </a:tr>
              <a:tr h="0">
                <a:tc>
                  <a:txBody>
                    <a:bodyPr/>
                    <a:lstStyle/>
                    <a:p>
                      <a:pPr marL="0" indent="0" algn="just">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Humpolec</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dirty="0">
                          <a:effectLst/>
                          <a:latin typeface="Arial" panose="020B0604020202020204" pitchFamily="34" charset="0"/>
                          <a:ea typeface="Times New Roman" panose="02020603050405020304" pitchFamily="18" charset="0"/>
                          <a:cs typeface="Arial" panose="020B0604020202020204" pitchFamily="34" charset="0"/>
                        </a:rPr>
                        <a:t>4200</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dirty="0">
                          <a:effectLst/>
                          <a:latin typeface="Arial" panose="020B0604020202020204" pitchFamily="34" charset="0"/>
                          <a:ea typeface="Times New Roman" panose="02020603050405020304" pitchFamily="18" charset="0"/>
                          <a:cs typeface="Arial" panose="020B0604020202020204" pitchFamily="34" charset="0"/>
                        </a:rPr>
                        <a:t>4800</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dirty="0">
                          <a:effectLst/>
                          <a:latin typeface="Arial" panose="020B0604020202020204" pitchFamily="34" charset="0"/>
                          <a:ea typeface="Times New Roman" panose="02020603050405020304" pitchFamily="18" charset="0"/>
                          <a:cs typeface="Arial" panose="020B0604020202020204" pitchFamily="34" charset="0"/>
                        </a:rPr>
                        <a:t>5300</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dirty="0">
                          <a:effectLst/>
                          <a:latin typeface="Arial" panose="020B0604020202020204" pitchFamily="34" charset="0"/>
                          <a:ea typeface="Times New Roman" panose="02020603050405020304" pitchFamily="18" charset="0"/>
                          <a:cs typeface="Arial" panose="020B0604020202020204" pitchFamily="34" charset="0"/>
                        </a:rPr>
                        <a:t>70</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8764450"/>
                  </a:ext>
                </a:extLst>
              </a:tr>
              <a:tr h="0">
                <a:tc>
                  <a:txBody>
                    <a:bodyPr/>
                    <a:lstStyle/>
                    <a:p>
                      <a:pPr marL="0" indent="0" algn="just">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Pelhřimov</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dirty="0">
                          <a:effectLst/>
                          <a:latin typeface="Arial" panose="020B0604020202020204" pitchFamily="34" charset="0"/>
                          <a:ea typeface="Times New Roman" panose="02020603050405020304" pitchFamily="18" charset="0"/>
                          <a:cs typeface="Arial" panose="020B0604020202020204" pitchFamily="34" charset="0"/>
                        </a:rPr>
                        <a:t>5100</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dirty="0">
                          <a:effectLst/>
                          <a:latin typeface="Arial" panose="020B0604020202020204" pitchFamily="34" charset="0"/>
                          <a:ea typeface="Times New Roman" panose="02020603050405020304" pitchFamily="18" charset="0"/>
                          <a:cs typeface="Arial" panose="020B0604020202020204" pitchFamily="34" charset="0"/>
                        </a:rPr>
                        <a:t>3400</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dirty="0">
                          <a:effectLst/>
                          <a:latin typeface="Arial" panose="020B0604020202020204" pitchFamily="34" charset="0"/>
                          <a:ea typeface="Times New Roman" panose="02020603050405020304" pitchFamily="18" charset="0"/>
                          <a:cs typeface="Arial" panose="020B0604020202020204" pitchFamily="34" charset="0"/>
                        </a:rPr>
                        <a:t>3700</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dirty="0">
                          <a:effectLst/>
                          <a:latin typeface="Arial" panose="020B0604020202020204" pitchFamily="34" charset="0"/>
                          <a:ea typeface="Times New Roman" panose="02020603050405020304" pitchFamily="18" charset="0"/>
                          <a:cs typeface="Arial" panose="020B0604020202020204" pitchFamily="34" charset="0"/>
                        </a:rPr>
                        <a:t>80</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1536756"/>
                  </a:ext>
                </a:extLst>
              </a:tr>
              <a:tr h="0">
                <a:tc>
                  <a:txBody>
                    <a:bodyPr/>
                    <a:lstStyle/>
                    <a:p>
                      <a:pPr marL="0" indent="0" algn="just">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Demand</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45</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60</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dirty="0">
                          <a:effectLst/>
                          <a:latin typeface="Arial" panose="020B0604020202020204" pitchFamily="34" charset="0"/>
                          <a:ea typeface="Times New Roman" panose="02020603050405020304" pitchFamily="18" charset="0"/>
                          <a:cs typeface="Arial" panose="020B0604020202020204" pitchFamily="34" charset="0"/>
                        </a:rPr>
                        <a:t>35</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endParaRPr lang="en-US" sz="1600" noProof="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4109237"/>
                  </a:ext>
                </a:extLst>
              </a:tr>
            </a:tbl>
          </a:graphicData>
        </a:graphic>
      </p:graphicFrame>
    </p:spTree>
    <p:extLst>
      <p:ext uri="{BB962C8B-B14F-4D97-AF65-F5344CB8AC3E}">
        <p14:creationId xmlns:p14="http://schemas.microsoft.com/office/powerpoint/2010/main" val="1098851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CB09063E-B6E3-439C-A287-070185903312}"/>
              </a:ext>
            </a:extLst>
          </p:cNvPr>
          <p:cNvGraphicFramePr>
            <a:graphicFrameLocks noChangeAspect="1"/>
          </p:cNvGraphicFramePr>
          <p:nvPr>
            <p:custDataLst>
              <p:tags r:id="rId1"/>
            </p:custDataLst>
            <p:extLst>
              <p:ext uri="{D42A27DB-BD31-4B8C-83A1-F6EECF244321}">
                <p14:modId xmlns:p14="http://schemas.microsoft.com/office/powerpoint/2010/main" val="522849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8" name="Zástupný text 4">
                <a:extLst>
                  <a:ext uri="{FF2B5EF4-FFF2-40B4-BE49-F238E27FC236}">
                    <a16:creationId xmlns:a16="http://schemas.microsoft.com/office/drawing/2014/main" id="{AB1EFCF1-64B5-4DB9-8064-63D400E246EF}"/>
                  </a:ext>
                </a:extLst>
              </p:cNvPr>
              <p:cNvSpPr>
                <a:spLocks noGrp="1"/>
              </p:cNvSpPr>
              <p:nvPr>
                <p:ph type="body" sz="half" idx="22"/>
              </p:nvPr>
            </p:nvSpPr>
            <p:spPr>
              <a:xfrm>
                <a:off x="438468" y="1647545"/>
                <a:ext cx="11480629" cy="4526242"/>
              </a:xfrm>
            </p:spPr>
            <p:txBody>
              <a:bodyPr>
                <a:noAutofit/>
              </a:bodyPr>
              <a:lstStyle/>
              <a:p>
                <a:pPr marL="285750" lvl="0" indent="-285750">
                  <a:lnSpc>
                    <a:spcPct val="110000"/>
                  </a:lnSpc>
                  <a:buFont typeface="Wingdings" panose="05000000000000000000" pitchFamily="2" charset="2"/>
                  <a:buChar char="§"/>
                  <a:tabLst>
                    <a:tab pos="1970088" algn="l"/>
                  </a:tabLst>
                </a:pPr>
                <a:r>
                  <a:rPr lang="en-US" dirty="0">
                    <a:solidFill>
                      <a:srgbClr val="4BA82E"/>
                    </a:solidFill>
                  </a:rPr>
                  <a:t>Mathematical model is based on the mathematical model of transportation problem</a:t>
                </a:r>
                <a:r>
                  <a:rPr lang="en-US" dirty="0"/>
                  <a:t>.</a:t>
                </a:r>
              </a:p>
              <a:p>
                <a:pPr marL="285750" lvl="0" indent="-285750">
                  <a:lnSpc>
                    <a:spcPct val="110000"/>
                  </a:lnSpc>
                  <a:buFont typeface="Wingdings" panose="05000000000000000000" pitchFamily="2" charset="2"/>
                  <a:buChar char="§"/>
                  <a:tabLst>
                    <a:tab pos="1970088" algn="l"/>
                  </a:tabLst>
                </a:pPr>
                <a:r>
                  <a:rPr lang="en-US" b="1" dirty="0"/>
                  <a:t>Decision variables</a:t>
                </a:r>
                <a:endParaRPr lang="cs-CZ" b="1" dirty="0"/>
              </a:p>
              <a:p>
                <a:pPr lvl="1" indent="0">
                  <a:lnSpc>
                    <a:spcPct val="110000"/>
                  </a:lnSpc>
                  <a:buNone/>
                  <a:tabLst>
                    <a:tab pos="1970088" algn="l"/>
                  </a:tabLst>
                </a:pPr>
                <a14:m>
                  <m:oMath xmlns:m="http://schemas.openxmlformats.org/officeDocument/2006/math">
                    <m:sSub>
                      <m:sSubPr>
                        <m:ctrlPr>
                          <a:rPr lang="cs-CZ" sz="180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𝑖𝑗</m:t>
                        </m:r>
                      </m:sub>
                    </m:sSub>
                  </m:oMath>
                </a14:m>
                <a:r>
                  <a:rPr lang="en-US" dirty="0"/>
                  <a:t> = the shipment (in tones) from </a:t>
                </a:r>
                <a14:m>
                  <m:oMath xmlns:m="http://schemas.openxmlformats.org/officeDocument/2006/math">
                    <m:r>
                      <a:rPr lang="en-US" sz="1800" b="0" i="1" smtClean="0">
                        <a:latin typeface="Cambria Math" panose="02040503050406030204" pitchFamily="18" charset="0"/>
                      </a:rPr>
                      <m:t>𝑖</m:t>
                    </m:r>
                    <m:r>
                      <a:rPr lang="en-US" sz="1800" b="0" i="1" smtClean="0">
                        <a:latin typeface="Cambria Math" panose="02040503050406030204" pitchFamily="18" charset="0"/>
                      </a:rPr>
                      <m:t>−</m:t>
                    </m:r>
                  </m:oMath>
                </a14:m>
                <a:r>
                  <a:rPr lang="cs-CZ" dirty="0"/>
                  <a:t> th</a:t>
                </a:r>
                <a:r>
                  <a:rPr lang="en-US" dirty="0"/>
                  <a:t> source </a:t>
                </a:r>
                <a14:m>
                  <m:oMath xmlns:m="http://schemas.openxmlformats.org/officeDocument/2006/math">
                    <m:r>
                      <a:rPr lang="cs-CZ" sz="1800" b="0" i="1" smtClean="0">
                        <a:latin typeface="Cambria Math" panose="02040503050406030204" pitchFamily="18" charset="0"/>
                      </a:rPr>
                      <m:t>𝑗</m:t>
                    </m:r>
                    <m:r>
                      <a:rPr lang="en-US" sz="1800" i="1">
                        <a:latin typeface="Cambria Math" panose="02040503050406030204" pitchFamily="18" charset="0"/>
                      </a:rPr>
                      <m:t>−</m:t>
                    </m:r>
                  </m:oMath>
                </a14:m>
                <a:r>
                  <a:rPr lang="cs-CZ" dirty="0"/>
                  <a:t> th</a:t>
                </a:r>
                <a:r>
                  <a:rPr lang="en-US" dirty="0"/>
                  <a:t> destination.</a:t>
                </a:r>
              </a:p>
              <a:p>
                <a:pPr lvl="1" indent="0">
                  <a:lnSpc>
                    <a:spcPct val="110000"/>
                  </a:lnSpc>
                  <a:buNone/>
                  <a:tabLst>
                    <a:tab pos="1970088" algn="l"/>
                  </a:tabLst>
                </a:pPr>
                <a14:m>
                  <m:oMath xmlns:m="http://schemas.openxmlformats.org/officeDocument/2006/math">
                    <m:sSub>
                      <m:sSubPr>
                        <m:ctrlPr>
                          <a:rPr lang="cs-CZ" sz="1800" i="1" smtClean="0">
                            <a:latin typeface="Cambria Math" panose="02040503050406030204" pitchFamily="18" charset="0"/>
                          </a:rPr>
                        </m:ctrlPr>
                      </m:sSubPr>
                      <m:e>
                        <m:r>
                          <a:rPr lang="en-US" sz="1800" b="0" i="1" smtClean="0">
                            <a:latin typeface="Cambria Math" panose="02040503050406030204" pitchFamily="18" charset="0"/>
                          </a:rPr>
                          <m:t>𝑦</m:t>
                        </m:r>
                      </m:e>
                      <m:sub>
                        <m:r>
                          <a:rPr lang="en-US" sz="1800" b="0" i="1" smtClean="0">
                            <a:latin typeface="Cambria Math" panose="02040503050406030204" pitchFamily="18" charset="0"/>
                          </a:rPr>
                          <m:t>𝑖𝑗</m:t>
                        </m:r>
                      </m:sub>
                    </m:sSub>
                  </m:oMath>
                </a14:m>
                <a:r>
                  <a:rPr lang="en-US" dirty="0"/>
                  <a:t> = number of containers used for transport.</a:t>
                </a:r>
                <a:endParaRPr lang="cs-CZ" dirty="0"/>
              </a:p>
              <a:p>
                <a:pPr marL="285750" indent="-285750">
                  <a:lnSpc>
                    <a:spcPct val="110000"/>
                  </a:lnSpc>
                  <a:buFont typeface="Wingdings" panose="05000000000000000000" pitchFamily="2" charset="2"/>
                  <a:buChar char="§"/>
                  <a:tabLst>
                    <a:tab pos="1970088" algn="l"/>
                  </a:tabLst>
                </a:pPr>
                <a:r>
                  <a:rPr lang="en-US" b="1" dirty="0"/>
                  <a:t>Objective</a:t>
                </a:r>
              </a:p>
              <a:p>
                <a:pPr marL="285750" indent="-285750">
                  <a:lnSpc>
                    <a:spcPct val="110000"/>
                  </a:lnSpc>
                  <a:buFont typeface="Wingdings" panose="05000000000000000000" pitchFamily="2" charset="2"/>
                  <a:buChar char="§"/>
                  <a:tabLst>
                    <a:tab pos="1970088" algn="l"/>
                  </a:tabLst>
                </a:pPr>
                <a:endParaRPr lang="en-US" b="1" dirty="0"/>
              </a:p>
              <a:p>
                <a:pPr marL="285750" indent="-285750">
                  <a:lnSpc>
                    <a:spcPct val="110000"/>
                  </a:lnSpc>
                  <a:buFont typeface="Wingdings" panose="05000000000000000000" pitchFamily="2" charset="2"/>
                  <a:buChar char="§"/>
                  <a:tabLst>
                    <a:tab pos="1970088" algn="l"/>
                  </a:tabLst>
                </a:pPr>
                <a:endParaRPr lang="en-US" b="1" dirty="0"/>
              </a:p>
              <a:p>
                <a:pPr marL="285750" indent="-285750">
                  <a:lnSpc>
                    <a:spcPct val="110000"/>
                  </a:lnSpc>
                  <a:buFont typeface="Wingdings" panose="05000000000000000000" pitchFamily="2" charset="2"/>
                  <a:buChar char="§"/>
                  <a:tabLst>
                    <a:tab pos="1970088" algn="l"/>
                  </a:tabLst>
                </a:pPr>
                <a:r>
                  <a:rPr lang="en-US" b="1" dirty="0"/>
                  <a:t>Constraints</a:t>
                </a:r>
                <a:endParaRPr lang="cs-CZ" b="1" dirty="0"/>
              </a:p>
              <a:p>
                <a:pPr marL="608400" indent="-230400">
                  <a:lnSpc>
                    <a:spcPct val="110000"/>
                  </a:lnSpc>
                  <a:buFont typeface="Wingdings" panose="05000000000000000000" pitchFamily="2" charset="2"/>
                  <a:buChar char="§"/>
                  <a:tabLst>
                    <a:tab pos="1970088" algn="l"/>
                  </a:tabLst>
                </a:pPr>
                <a:r>
                  <a:rPr lang="en-US" dirty="0"/>
                  <a:t>It is necessary to add following constraints to the constraints of the transportation problem:</a:t>
                </a:r>
                <a:endParaRPr lang="en-US" b="1" dirty="0"/>
              </a:p>
              <a:p>
                <a:pPr lvl="1" indent="0">
                  <a:lnSpc>
                    <a:spcPct val="110000"/>
                  </a:lnSpc>
                  <a:buNone/>
                  <a:tabLst>
                    <a:tab pos="1970088" algn="l"/>
                  </a:tabLst>
                </a:pPr>
                <a:endParaRPr lang="en-US" dirty="0"/>
              </a:p>
            </p:txBody>
          </p:sp>
        </mc:Choice>
        <mc:Fallback xmlns="">
          <p:sp>
            <p:nvSpPr>
              <p:cNvPr id="18" name="Zástupný text 4">
                <a:extLst>
                  <a:ext uri="{FF2B5EF4-FFF2-40B4-BE49-F238E27FC236}">
                    <a16:creationId xmlns:a16="http://schemas.microsoft.com/office/drawing/2014/main" id="{AB1EFCF1-64B5-4DB9-8064-63D400E246EF}"/>
                  </a:ext>
                </a:extLst>
              </p:cNvPr>
              <p:cNvSpPr>
                <a:spLocks noGrp="1" noRot="1" noChangeAspect="1" noMove="1" noResize="1" noEditPoints="1" noAdjustHandles="1" noChangeArrowheads="1" noChangeShapeType="1" noTextEdit="1"/>
              </p:cNvSpPr>
              <p:nvPr>
                <p:ph type="body" sz="half" idx="22"/>
              </p:nvPr>
            </p:nvSpPr>
            <p:spPr>
              <a:xfrm>
                <a:off x="438468" y="1647545"/>
                <a:ext cx="11480629" cy="4526242"/>
              </a:xfrm>
              <a:blipFill>
                <a:blip r:embed="rId7"/>
                <a:stretch>
                  <a:fillRect l="-212" t="-269"/>
                </a:stretch>
              </a:blipFill>
            </p:spPr>
            <p:txBody>
              <a:bodyPr/>
              <a:lstStyle/>
              <a:p>
                <a:r>
                  <a:rPr lang="cs-CZ">
                    <a:noFill/>
                  </a:rPr>
                  <a:t> </a:t>
                </a:r>
              </a:p>
            </p:txBody>
          </p:sp>
        </mc:Fallback>
      </mc:AlternateContent>
      <p:graphicFrame>
        <p:nvGraphicFramePr>
          <p:cNvPr id="12" name="Objekt 11">
            <a:extLst>
              <a:ext uri="{FF2B5EF4-FFF2-40B4-BE49-F238E27FC236}">
                <a16:creationId xmlns:a16="http://schemas.microsoft.com/office/drawing/2014/main" id="{7B4B18E0-CDB1-4BB6-8A9A-D02F0731CAC8}"/>
              </a:ext>
            </a:extLst>
          </p:cNvPr>
          <p:cNvGraphicFramePr>
            <a:graphicFrameLocks noChangeAspect="1"/>
          </p:cNvGraphicFramePr>
          <p:nvPr>
            <p:extLst>
              <p:ext uri="{D42A27DB-BD31-4B8C-83A1-F6EECF244321}">
                <p14:modId xmlns:p14="http://schemas.microsoft.com/office/powerpoint/2010/main" val="1111116747"/>
              </p:ext>
            </p:extLst>
          </p:nvPr>
        </p:nvGraphicFramePr>
        <p:xfrm>
          <a:off x="1133230" y="5756596"/>
          <a:ext cx="4231938" cy="388800"/>
        </p:xfrm>
        <a:graphic>
          <a:graphicData uri="http://schemas.openxmlformats.org/presentationml/2006/ole">
            <mc:AlternateContent xmlns:mc="http://schemas.openxmlformats.org/markup-compatibility/2006">
              <mc:Choice xmlns:v="urn:schemas-microsoft-com:vml" Requires="v">
                <p:oleObj r:id="rId8" imgW="2692400" imgH="241300" progId="Equation.DSMT4">
                  <p:embed/>
                </p:oleObj>
              </mc:Choice>
              <mc:Fallback>
                <p:oleObj r:id="rId8" imgW="2692400" imgH="241300" progId="Equation.DSMT4">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3230" y="5756596"/>
                        <a:ext cx="4231938" cy="38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44</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Linear Programming</a:t>
            </a:r>
          </a:p>
          <a:p>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Container Transportation Problem</a:t>
            </a:r>
          </a:p>
        </p:txBody>
      </p:sp>
      <p:sp>
        <p:nvSpPr>
          <p:cNvPr id="3" name="Rectangle 2">
            <a:extLst>
              <a:ext uri="{FF2B5EF4-FFF2-40B4-BE49-F238E27FC236}">
                <a16:creationId xmlns:a16="http://schemas.microsoft.com/office/drawing/2014/main" id="{FFCB71B1-CFD9-4EDE-A6CD-AB6CDEB0824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5" name="Objekt 4">
            <a:extLst>
              <a:ext uri="{FF2B5EF4-FFF2-40B4-BE49-F238E27FC236}">
                <a16:creationId xmlns:a16="http://schemas.microsoft.com/office/drawing/2014/main" id="{328E7F0D-E7B7-43E8-BCD7-BBF50CAC1B77}"/>
              </a:ext>
            </a:extLst>
          </p:cNvPr>
          <p:cNvGraphicFramePr>
            <a:graphicFrameLocks noChangeAspect="1"/>
          </p:cNvGraphicFramePr>
          <p:nvPr>
            <p:extLst>
              <p:ext uri="{D42A27DB-BD31-4B8C-83A1-F6EECF244321}">
                <p14:modId xmlns:p14="http://schemas.microsoft.com/office/powerpoint/2010/main" val="2531960214"/>
              </p:ext>
            </p:extLst>
          </p:nvPr>
        </p:nvGraphicFramePr>
        <p:xfrm>
          <a:off x="1133475" y="3508375"/>
          <a:ext cx="2357438" cy="812800"/>
        </p:xfrm>
        <a:graphic>
          <a:graphicData uri="http://schemas.openxmlformats.org/presentationml/2006/ole">
            <mc:AlternateContent xmlns:mc="http://schemas.openxmlformats.org/markup-compatibility/2006">
              <mc:Choice xmlns:v="urn:schemas-microsoft-com:vml" Requires="v">
                <p:oleObj r:id="rId10" imgW="1473200" imgH="508000" progId="Equation.DSMT4">
                  <p:embed/>
                </p:oleObj>
              </mc:Choice>
              <mc:Fallback>
                <p:oleObj r:id="rId10" imgW="1473200" imgH="508000" progId="Equation.DSMT4">
                  <p:embed/>
                  <p:pic>
                    <p:nvPicPr>
                      <p:cNvPr id="0" name="Object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33475" y="3508375"/>
                        <a:ext cx="2357438" cy="812800"/>
                      </a:xfrm>
                      <a:prstGeom prst="rect">
                        <a:avLst/>
                      </a:prstGeom>
                      <a:noFill/>
                    </p:spPr>
                  </p:pic>
                </p:oleObj>
              </mc:Fallback>
            </mc:AlternateContent>
          </a:graphicData>
        </a:graphic>
      </p:graphicFrame>
      <p:graphicFrame>
        <p:nvGraphicFramePr>
          <p:cNvPr id="10" name="Objekt 9">
            <a:extLst>
              <a:ext uri="{FF2B5EF4-FFF2-40B4-BE49-F238E27FC236}">
                <a16:creationId xmlns:a16="http://schemas.microsoft.com/office/drawing/2014/main" id="{B195F259-65BC-4C78-9DBB-011C69E8BF63}"/>
              </a:ext>
            </a:extLst>
          </p:cNvPr>
          <p:cNvGraphicFramePr>
            <a:graphicFrameLocks noChangeAspect="1"/>
          </p:cNvGraphicFramePr>
          <p:nvPr>
            <p:extLst>
              <p:ext uri="{D42A27DB-BD31-4B8C-83A1-F6EECF244321}">
                <p14:modId xmlns:p14="http://schemas.microsoft.com/office/powerpoint/2010/main" val="3437865863"/>
              </p:ext>
            </p:extLst>
          </p:nvPr>
        </p:nvGraphicFramePr>
        <p:xfrm>
          <a:off x="1133230" y="5235081"/>
          <a:ext cx="3576320" cy="386080"/>
        </p:xfrm>
        <a:graphic>
          <a:graphicData uri="http://schemas.openxmlformats.org/presentationml/2006/ole">
            <mc:AlternateContent xmlns:mc="http://schemas.openxmlformats.org/markup-compatibility/2006">
              <mc:Choice xmlns:v="urn:schemas-microsoft-com:vml" Requires="v">
                <p:oleObj r:id="rId12" imgW="2235200" imgH="241300" progId="Equation.DSMT4">
                  <p:embed/>
                </p:oleObj>
              </mc:Choice>
              <mc:Fallback>
                <p:oleObj r:id="rId12" imgW="2235200" imgH="241300" progId="Equation.DSMT4">
                  <p:embed/>
                  <p:pic>
                    <p:nvPicPr>
                      <p:cNvPr id="10" name="Objekt 9">
                        <a:extLst>
                          <a:ext uri="{FF2B5EF4-FFF2-40B4-BE49-F238E27FC236}">
                            <a16:creationId xmlns:a16="http://schemas.microsoft.com/office/drawing/2014/main" id="{8623BF81-7CA2-4823-A664-ABAEFC24B49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33230" y="5235081"/>
                        <a:ext cx="3576320" cy="386080"/>
                      </a:xfrm>
                      <a:prstGeom prst="rect">
                        <a:avLst/>
                      </a:prstGeom>
                      <a:noFill/>
                    </p:spPr>
                  </p:pic>
                </p:oleObj>
              </mc:Fallback>
            </mc:AlternateContent>
          </a:graphicData>
        </a:graphic>
      </p:graphicFrame>
    </p:spTree>
    <p:extLst>
      <p:ext uri="{BB962C8B-B14F-4D97-AF65-F5344CB8AC3E}">
        <p14:creationId xmlns:p14="http://schemas.microsoft.com/office/powerpoint/2010/main" val="364127055"/>
      </p:ext>
    </p:extLst>
  </p:cSld>
  <p:clrMapOvr>
    <a:masterClrMapping/>
  </p:clrMapOvr>
  <p:extLst>
    <p:ext uri="{6950BFC3-D8DA-4A85-94F7-54DA5524770B}">
      <p188:commentRel xmlns:p188="http://schemas.microsoft.com/office/powerpoint/2018/8/main" r:id="rId3"/>
    </p:ext>
  </p:extLs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C638F16E-F0BB-4B11-A939-5C5B6F9F55AE}"/>
              </a:ext>
            </a:extLst>
          </p:cNvPr>
          <p:cNvSpPr>
            <a:spLocks noGrp="1"/>
          </p:cNvSpPr>
          <p:nvPr>
            <p:ph type="sldNum" sz="quarter" idx="2"/>
          </p:nvPr>
        </p:nvSpPr>
        <p:spPr/>
        <p:txBody>
          <a:bodyPr/>
          <a:lstStyle/>
          <a:p>
            <a:fld id="{86CB4B4D-7CA3-9044-876B-883B54F8677D}" type="slidenum">
              <a:rPr lang="cs-CZ" smtClean="0"/>
              <a:t>45</a:t>
            </a:fld>
            <a:endParaRPr lang="cs-CZ"/>
          </a:p>
        </p:txBody>
      </p:sp>
      <p:sp>
        <p:nvSpPr>
          <p:cNvPr id="3" name="Zástupný text 2">
            <a:extLst>
              <a:ext uri="{FF2B5EF4-FFF2-40B4-BE49-F238E27FC236}">
                <a16:creationId xmlns:a16="http://schemas.microsoft.com/office/drawing/2014/main" id="{4D032519-05FB-4F8E-8D03-CD771DED9F88}"/>
              </a:ext>
            </a:extLst>
          </p:cNvPr>
          <p:cNvSpPr>
            <a:spLocks noGrp="1"/>
          </p:cNvSpPr>
          <p:nvPr>
            <p:ph type="body" sz="quarter" idx="21"/>
          </p:nvPr>
        </p:nvSpPr>
        <p:spPr/>
        <p:txBody>
          <a:bodyPr/>
          <a:lstStyle/>
          <a:p>
            <a:r>
              <a:rPr lang="en-US" dirty="0"/>
              <a:t>Linear Programming</a:t>
            </a:r>
          </a:p>
        </p:txBody>
      </p:sp>
      <p:sp>
        <p:nvSpPr>
          <p:cNvPr id="4" name="Zástupný text 3">
            <a:extLst>
              <a:ext uri="{FF2B5EF4-FFF2-40B4-BE49-F238E27FC236}">
                <a16:creationId xmlns:a16="http://schemas.microsoft.com/office/drawing/2014/main" id="{E7CD7D37-DB00-403D-903C-D6C4BAB8F436}"/>
              </a:ext>
            </a:extLst>
          </p:cNvPr>
          <p:cNvSpPr>
            <a:spLocks noGrp="1"/>
          </p:cNvSpPr>
          <p:nvPr>
            <p:ph type="body" sz="half" idx="22"/>
          </p:nvPr>
        </p:nvSpPr>
        <p:spPr/>
        <p:txBody>
          <a:bodyPr>
            <a:normAutofit/>
          </a:bodyPr>
          <a:lstStyle/>
          <a:p>
            <a:pPr marL="285750" lvl="0" indent="-285750">
              <a:lnSpc>
                <a:spcPct val="110000"/>
              </a:lnSpc>
              <a:buFont typeface="Wingdings" panose="05000000000000000000" pitchFamily="2" charset="2"/>
              <a:buChar char="§"/>
            </a:pPr>
            <a:r>
              <a:rPr lang="en-US" b="1" dirty="0"/>
              <a:t>Optimal</a:t>
            </a:r>
            <a:r>
              <a:rPr lang="cs-CZ" b="1" dirty="0"/>
              <a:t> s</a:t>
            </a:r>
            <a:r>
              <a:rPr lang="en-US" b="1"/>
              <a:t>olution</a:t>
            </a:r>
          </a:p>
        </p:txBody>
      </p:sp>
      <p:sp>
        <p:nvSpPr>
          <p:cNvPr id="5" name="Zástupný text 4">
            <a:extLst>
              <a:ext uri="{FF2B5EF4-FFF2-40B4-BE49-F238E27FC236}">
                <a16:creationId xmlns:a16="http://schemas.microsoft.com/office/drawing/2014/main" id="{CD773E9A-CCA2-4E70-A727-B0AF3FD64290}"/>
              </a:ext>
            </a:extLst>
          </p:cNvPr>
          <p:cNvSpPr>
            <a:spLocks noGrp="1"/>
          </p:cNvSpPr>
          <p:nvPr>
            <p:ph type="body" sz="quarter" idx="23"/>
          </p:nvPr>
        </p:nvSpPr>
        <p:spPr>
          <a:xfrm>
            <a:off x="460326" y="1066638"/>
            <a:ext cx="9242159" cy="369332"/>
          </a:xfrm>
        </p:spPr>
        <p:txBody>
          <a:bodyPr/>
          <a:lstStyle/>
          <a:p>
            <a:r>
              <a:rPr lang="en-US" dirty="0"/>
              <a:t>Container Transportation Problem</a:t>
            </a:r>
          </a:p>
        </p:txBody>
      </p:sp>
      <p:sp>
        <p:nvSpPr>
          <p:cNvPr id="7" name="Zástupný symbol pro zápatí 6">
            <a:extLst>
              <a:ext uri="{FF2B5EF4-FFF2-40B4-BE49-F238E27FC236}">
                <a16:creationId xmlns:a16="http://schemas.microsoft.com/office/drawing/2014/main" id="{C58178D9-B98C-464C-B48A-DCACF7258D91}"/>
              </a:ext>
            </a:extLst>
          </p:cNvPr>
          <p:cNvSpPr>
            <a:spLocks noGrp="1"/>
          </p:cNvSpPr>
          <p:nvPr>
            <p:ph type="ftr" sz="quarter" idx="11"/>
          </p:nvPr>
        </p:nvSpPr>
        <p:spPr/>
        <p:txBody>
          <a:bodyPr/>
          <a:lstStyle/>
          <a:p>
            <a:r>
              <a:rPr lang="en-US"/>
              <a:t>Operational Research I, ŠAU, Jan Fábry, 9.11. 2022</a:t>
            </a:r>
            <a:endParaRPr lang="cs-CZ" dirty="0"/>
          </a:p>
        </p:txBody>
      </p:sp>
      <p:sp>
        <p:nvSpPr>
          <p:cNvPr id="11" name="Obdélník 10">
            <a:extLst>
              <a:ext uri="{FF2B5EF4-FFF2-40B4-BE49-F238E27FC236}">
                <a16:creationId xmlns:a16="http://schemas.microsoft.com/office/drawing/2014/main" id="{C9DB1247-C28B-42A8-8784-272894897322}"/>
              </a:ext>
            </a:extLst>
          </p:cNvPr>
          <p:cNvSpPr/>
          <p:nvPr/>
        </p:nvSpPr>
        <p:spPr>
          <a:xfrm>
            <a:off x="978856" y="2188723"/>
            <a:ext cx="1900970"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Tab. </a:t>
            </a:r>
            <a:r>
              <a:rPr lang="cs-CZ" sz="1400" b="1" dirty="0">
                <a:solidFill>
                  <a:schemeClr val="bg1">
                    <a:lumMod val="65000"/>
                  </a:schemeClr>
                </a:solidFill>
                <a:latin typeface="Arial" panose="020B0604020202020204" pitchFamily="34" charset="0"/>
                <a:cs typeface="Arial" panose="020B0604020202020204" pitchFamily="34" charset="0"/>
              </a:rPr>
              <a:t>10</a:t>
            </a:r>
            <a:r>
              <a:rPr lang="en-US" sz="1400" b="1" dirty="0">
                <a:solidFill>
                  <a:schemeClr val="bg1">
                    <a:lumMod val="65000"/>
                  </a:schemeClr>
                </a:solidFill>
                <a:latin typeface="Arial" panose="020B0604020202020204" pitchFamily="34" charset="0"/>
                <a:cs typeface="Arial" panose="020B0604020202020204" pitchFamily="34" charset="0"/>
              </a:rPr>
              <a:t> – Shipments</a:t>
            </a:r>
          </a:p>
        </p:txBody>
      </p:sp>
      <p:graphicFrame>
        <p:nvGraphicFramePr>
          <p:cNvPr id="12" name="Tabulka 11">
            <a:extLst>
              <a:ext uri="{FF2B5EF4-FFF2-40B4-BE49-F238E27FC236}">
                <a16:creationId xmlns:a16="http://schemas.microsoft.com/office/drawing/2014/main" id="{923CF005-C1B0-4E4D-9871-5117195ADF14}"/>
              </a:ext>
            </a:extLst>
          </p:cNvPr>
          <p:cNvGraphicFramePr>
            <a:graphicFrameLocks noGrp="1"/>
          </p:cNvGraphicFramePr>
          <p:nvPr>
            <p:extLst>
              <p:ext uri="{D42A27DB-BD31-4B8C-83A1-F6EECF244321}">
                <p14:modId xmlns:p14="http://schemas.microsoft.com/office/powerpoint/2010/main" val="577329673"/>
              </p:ext>
            </p:extLst>
          </p:nvPr>
        </p:nvGraphicFramePr>
        <p:xfrm>
          <a:off x="1115307" y="2594811"/>
          <a:ext cx="5062261" cy="725805"/>
        </p:xfrm>
        <a:graphic>
          <a:graphicData uri="http://schemas.openxmlformats.org/drawingml/2006/table">
            <a:tbl>
              <a:tblPr/>
              <a:tblGrid>
                <a:gridCol w="1066261">
                  <a:extLst>
                    <a:ext uri="{9D8B030D-6E8A-4147-A177-3AD203B41FA5}">
                      <a16:colId xmlns:a16="http://schemas.microsoft.com/office/drawing/2014/main" val="1310751968"/>
                    </a:ext>
                  </a:extLst>
                </a:gridCol>
                <a:gridCol w="1332000">
                  <a:extLst>
                    <a:ext uri="{9D8B030D-6E8A-4147-A177-3AD203B41FA5}">
                      <a16:colId xmlns:a16="http://schemas.microsoft.com/office/drawing/2014/main" val="2504220162"/>
                    </a:ext>
                  </a:extLst>
                </a:gridCol>
                <a:gridCol w="1332000">
                  <a:extLst>
                    <a:ext uri="{9D8B030D-6E8A-4147-A177-3AD203B41FA5}">
                      <a16:colId xmlns:a16="http://schemas.microsoft.com/office/drawing/2014/main" val="1020438364"/>
                    </a:ext>
                  </a:extLst>
                </a:gridCol>
                <a:gridCol w="1332000">
                  <a:extLst>
                    <a:ext uri="{9D8B030D-6E8A-4147-A177-3AD203B41FA5}">
                      <a16:colId xmlns:a16="http://schemas.microsoft.com/office/drawing/2014/main" val="2321643661"/>
                    </a:ext>
                  </a:extLst>
                </a:gridCol>
              </a:tblGrid>
              <a:tr h="0">
                <a:tc>
                  <a:txBody>
                    <a:bodyPr/>
                    <a:lstStyle/>
                    <a:p>
                      <a:pPr marL="0" indent="0" algn="just">
                        <a:lnSpc>
                          <a:spcPct val="107000"/>
                        </a:lnSpc>
                        <a:spcAft>
                          <a:spcPts val="0"/>
                        </a:spcAft>
                      </a:pP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Benešov</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Jihlava</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Tábor</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646043"/>
                  </a:ext>
                </a:extLst>
              </a:tr>
              <a:tr h="0">
                <a:tc>
                  <a:txBody>
                    <a:bodyPr/>
                    <a:lstStyle/>
                    <a:p>
                      <a:pPr marL="0" indent="0" algn="just">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Humpolec</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dirty="0">
                          <a:effectLst/>
                          <a:latin typeface="Arial" panose="020B0604020202020204" pitchFamily="34" charset="0"/>
                          <a:ea typeface="Times New Roman" panose="02020603050405020304" pitchFamily="18" charset="0"/>
                          <a:cs typeface="Arial" panose="020B0604020202020204" pitchFamily="34" charset="0"/>
                        </a:rPr>
                        <a:t>45</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dirty="0">
                          <a:effectLst/>
                          <a:latin typeface="Arial" panose="020B0604020202020204" pitchFamily="34" charset="0"/>
                          <a:ea typeface="Times New Roman" panose="02020603050405020304" pitchFamily="18" charset="0"/>
                          <a:cs typeface="Arial" panose="020B0604020202020204" pitchFamily="34" charset="0"/>
                        </a:rPr>
                        <a:t>18</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dirty="0">
                          <a:effectLst/>
                          <a:latin typeface="Arial" panose="020B0604020202020204" pitchFamily="34" charset="0"/>
                          <a:ea typeface="Times New Roman" panose="02020603050405020304" pitchFamily="18" charset="0"/>
                          <a:cs typeface="Arial" panose="020B0604020202020204" pitchFamily="34" charset="0"/>
                        </a:rPr>
                        <a:t>-</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8764450"/>
                  </a:ext>
                </a:extLst>
              </a:tr>
              <a:tr h="0">
                <a:tc>
                  <a:txBody>
                    <a:bodyPr/>
                    <a:lstStyle/>
                    <a:p>
                      <a:pPr marL="0" indent="0" algn="just">
                        <a:lnSpc>
                          <a:spcPct val="107000"/>
                        </a:lnSpc>
                        <a:spcAft>
                          <a:spcPts val="0"/>
                        </a:spcAft>
                      </a:pPr>
                      <a:r>
                        <a:rPr lang="en-US" sz="1600" noProof="0" dirty="0" err="1">
                          <a:effectLst/>
                          <a:latin typeface="Arial" panose="020B0604020202020204" pitchFamily="34" charset="0"/>
                          <a:ea typeface="Times New Roman" panose="02020603050405020304" pitchFamily="18" charset="0"/>
                          <a:cs typeface="Arial" panose="020B0604020202020204" pitchFamily="34" charset="0"/>
                        </a:rPr>
                        <a:t>Pelhřimov</a:t>
                      </a:r>
                      <a:endParaRPr lang="en-US" sz="1600" noProof="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dirty="0">
                          <a:effectLst/>
                          <a:latin typeface="Arial" panose="020B0604020202020204" pitchFamily="34" charset="0"/>
                          <a:ea typeface="Times New Roman" panose="02020603050405020304" pitchFamily="18" charset="0"/>
                          <a:cs typeface="Arial" panose="020B0604020202020204" pitchFamily="34" charset="0"/>
                        </a:rPr>
                        <a:t>-</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dirty="0">
                          <a:effectLst/>
                          <a:latin typeface="Arial" panose="020B0604020202020204" pitchFamily="34" charset="0"/>
                          <a:ea typeface="Times New Roman" panose="02020603050405020304" pitchFamily="18" charset="0"/>
                          <a:cs typeface="Arial" panose="020B0604020202020204" pitchFamily="34" charset="0"/>
                        </a:rPr>
                        <a:t>42</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dirty="0">
                          <a:effectLst/>
                          <a:latin typeface="Arial" panose="020B0604020202020204" pitchFamily="34" charset="0"/>
                          <a:ea typeface="Times New Roman" panose="02020603050405020304" pitchFamily="18" charset="0"/>
                          <a:cs typeface="Arial" panose="020B0604020202020204" pitchFamily="34" charset="0"/>
                        </a:rPr>
                        <a:t>35</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1536756"/>
                  </a:ext>
                </a:extLst>
              </a:tr>
            </a:tbl>
          </a:graphicData>
        </a:graphic>
      </p:graphicFrame>
      <p:sp>
        <p:nvSpPr>
          <p:cNvPr id="13" name="Obdélník 12">
            <a:extLst>
              <a:ext uri="{FF2B5EF4-FFF2-40B4-BE49-F238E27FC236}">
                <a16:creationId xmlns:a16="http://schemas.microsoft.com/office/drawing/2014/main" id="{D36EDDCE-F1D8-4855-893C-22F55D1BBF4A}"/>
              </a:ext>
            </a:extLst>
          </p:cNvPr>
          <p:cNvSpPr/>
          <p:nvPr/>
        </p:nvSpPr>
        <p:spPr>
          <a:xfrm>
            <a:off x="978856" y="3532192"/>
            <a:ext cx="2586798"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Tab.</a:t>
            </a:r>
            <a:r>
              <a:rPr lang="cs-CZ" sz="1400" b="1" dirty="0">
                <a:solidFill>
                  <a:schemeClr val="bg1">
                    <a:lumMod val="65000"/>
                  </a:schemeClr>
                </a:solidFill>
                <a:latin typeface="Arial" panose="020B0604020202020204" pitchFamily="34" charset="0"/>
                <a:cs typeface="Arial" panose="020B0604020202020204" pitchFamily="34" charset="0"/>
              </a:rPr>
              <a:t> 11</a:t>
            </a:r>
            <a:r>
              <a:rPr lang="en-US" sz="1400" b="1" dirty="0">
                <a:solidFill>
                  <a:schemeClr val="bg1">
                    <a:lumMod val="65000"/>
                  </a:schemeClr>
                </a:solidFill>
                <a:latin typeface="Arial" panose="020B0604020202020204" pitchFamily="34" charset="0"/>
                <a:cs typeface="Arial" panose="020B0604020202020204" pitchFamily="34" charset="0"/>
              </a:rPr>
              <a:t> – Number of wagons</a:t>
            </a:r>
          </a:p>
        </p:txBody>
      </p:sp>
      <p:graphicFrame>
        <p:nvGraphicFramePr>
          <p:cNvPr id="14" name="Tabulka 13">
            <a:extLst>
              <a:ext uri="{FF2B5EF4-FFF2-40B4-BE49-F238E27FC236}">
                <a16:creationId xmlns:a16="http://schemas.microsoft.com/office/drawing/2014/main" id="{F691E464-55D7-49B4-8224-7CC3437F8E50}"/>
              </a:ext>
            </a:extLst>
          </p:cNvPr>
          <p:cNvGraphicFramePr>
            <a:graphicFrameLocks noGrp="1"/>
          </p:cNvGraphicFramePr>
          <p:nvPr>
            <p:extLst>
              <p:ext uri="{D42A27DB-BD31-4B8C-83A1-F6EECF244321}">
                <p14:modId xmlns:p14="http://schemas.microsoft.com/office/powerpoint/2010/main" val="1913198099"/>
              </p:ext>
            </p:extLst>
          </p:nvPr>
        </p:nvGraphicFramePr>
        <p:xfrm>
          <a:off x="1115307" y="3938280"/>
          <a:ext cx="5062261" cy="725805"/>
        </p:xfrm>
        <a:graphic>
          <a:graphicData uri="http://schemas.openxmlformats.org/drawingml/2006/table">
            <a:tbl>
              <a:tblPr/>
              <a:tblGrid>
                <a:gridCol w="1066261">
                  <a:extLst>
                    <a:ext uri="{9D8B030D-6E8A-4147-A177-3AD203B41FA5}">
                      <a16:colId xmlns:a16="http://schemas.microsoft.com/office/drawing/2014/main" val="1310751968"/>
                    </a:ext>
                  </a:extLst>
                </a:gridCol>
                <a:gridCol w="1332000">
                  <a:extLst>
                    <a:ext uri="{9D8B030D-6E8A-4147-A177-3AD203B41FA5}">
                      <a16:colId xmlns:a16="http://schemas.microsoft.com/office/drawing/2014/main" val="2504220162"/>
                    </a:ext>
                  </a:extLst>
                </a:gridCol>
                <a:gridCol w="1332000">
                  <a:extLst>
                    <a:ext uri="{9D8B030D-6E8A-4147-A177-3AD203B41FA5}">
                      <a16:colId xmlns:a16="http://schemas.microsoft.com/office/drawing/2014/main" val="1020438364"/>
                    </a:ext>
                  </a:extLst>
                </a:gridCol>
                <a:gridCol w="1332000">
                  <a:extLst>
                    <a:ext uri="{9D8B030D-6E8A-4147-A177-3AD203B41FA5}">
                      <a16:colId xmlns:a16="http://schemas.microsoft.com/office/drawing/2014/main" val="2321643661"/>
                    </a:ext>
                  </a:extLst>
                </a:gridCol>
              </a:tblGrid>
              <a:tr h="0">
                <a:tc>
                  <a:txBody>
                    <a:bodyPr/>
                    <a:lstStyle/>
                    <a:p>
                      <a:pPr marL="0" indent="0" algn="just">
                        <a:lnSpc>
                          <a:spcPct val="107000"/>
                        </a:lnSpc>
                        <a:spcAft>
                          <a:spcPts val="0"/>
                        </a:spcAft>
                      </a:pP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Benešov</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Jihlava</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Tábor</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646043"/>
                  </a:ext>
                </a:extLst>
              </a:tr>
              <a:tr h="0">
                <a:tc>
                  <a:txBody>
                    <a:bodyPr/>
                    <a:lstStyle/>
                    <a:p>
                      <a:pPr marL="0" indent="0" algn="just">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Humpolec</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dirty="0">
                          <a:effectLst/>
                          <a:latin typeface="Arial" panose="020B0604020202020204" pitchFamily="34" charset="0"/>
                          <a:ea typeface="Times New Roman" panose="02020603050405020304" pitchFamily="18" charset="0"/>
                          <a:cs typeface="Arial" panose="020B0604020202020204" pitchFamily="34" charset="0"/>
                        </a:rPr>
                        <a:t>3</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dirty="0">
                          <a:effectLst/>
                          <a:latin typeface="Arial" panose="020B0604020202020204" pitchFamily="34" charset="0"/>
                          <a:ea typeface="Times New Roman" panose="02020603050405020304" pitchFamily="18" charset="0"/>
                          <a:cs typeface="Arial" panose="020B0604020202020204" pitchFamily="34" charset="0"/>
                        </a:rPr>
                        <a:t>1</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dirty="0">
                          <a:effectLst/>
                          <a:latin typeface="Arial" panose="020B0604020202020204" pitchFamily="34" charset="0"/>
                          <a:ea typeface="Times New Roman" panose="02020603050405020304" pitchFamily="18" charset="0"/>
                          <a:cs typeface="Arial" panose="020B0604020202020204" pitchFamily="34" charset="0"/>
                        </a:rPr>
                        <a:t>-</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8764450"/>
                  </a:ext>
                </a:extLst>
              </a:tr>
              <a:tr h="0">
                <a:tc>
                  <a:txBody>
                    <a:bodyPr/>
                    <a:lstStyle/>
                    <a:p>
                      <a:pPr marL="0" indent="0" algn="just">
                        <a:lnSpc>
                          <a:spcPct val="107000"/>
                        </a:lnSpc>
                        <a:spcAft>
                          <a:spcPts val="0"/>
                        </a:spcAft>
                      </a:pPr>
                      <a:r>
                        <a:rPr lang="en-US" sz="1600" noProof="0" dirty="0" err="1">
                          <a:effectLst/>
                          <a:latin typeface="Arial" panose="020B0604020202020204" pitchFamily="34" charset="0"/>
                          <a:ea typeface="Times New Roman" panose="02020603050405020304" pitchFamily="18" charset="0"/>
                          <a:cs typeface="Arial" panose="020B0604020202020204" pitchFamily="34" charset="0"/>
                        </a:rPr>
                        <a:t>Pelhřimov</a:t>
                      </a:r>
                      <a:endParaRPr lang="en-US" sz="1600" noProof="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dirty="0">
                          <a:effectLst/>
                          <a:latin typeface="Arial" panose="020B0604020202020204" pitchFamily="34" charset="0"/>
                          <a:ea typeface="Times New Roman" panose="02020603050405020304" pitchFamily="18" charset="0"/>
                          <a:cs typeface="Arial" panose="020B0604020202020204" pitchFamily="34" charset="0"/>
                        </a:rPr>
                        <a:t>-</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dirty="0">
                          <a:effectLst/>
                          <a:latin typeface="Arial" panose="020B0604020202020204" pitchFamily="34" charset="0"/>
                          <a:ea typeface="Times New Roman" panose="02020603050405020304" pitchFamily="18" charset="0"/>
                          <a:cs typeface="Arial" panose="020B0604020202020204" pitchFamily="34" charset="0"/>
                        </a:rPr>
                        <a:t>3</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7000"/>
                        </a:lnSpc>
                        <a:spcAft>
                          <a:spcPts val="0"/>
                        </a:spcAft>
                      </a:pPr>
                      <a:r>
                        <a:rPr lang="en-US" sz="1600" noProof="0" dirty="0">
                          <a:effectLst/>
                          <a:latin typeface="Arial" panose="020B0604020202020204" pitchFamily="34" charset="0"/>
                          <a:ea typeface="Times New Roman" panose="02020603050405020304" pitchFamily="18" charset="0"/>
                          <a:cs typeface="Arial" panose="020B0604020202020204" pitchFamily="34" charset="0"/>
                        </a:rPr>
                        <a:t>2</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1536756"/>
                  </a:ext>
                </a:extLst>
              </a:tr>
            </a:tbl>
          </a:graphicData>
        </a:graphic>
      </p:graphicFrame>
    </p:spTree>
    <p:extLst>
      <p:ext uri="{BB962C8B-B14F-4D97-AF65-F5344CB8AC3E}">
        <p14:creationId xmlns:p14="http://schemas.microsoft.com/office/powerpoint/2010/main" val="18302303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46</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Linear Programming</a:t>
            </a:r>
          </a:p>
          <a:p>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Definition of the problem</a:t>
            </a:r>
          </a:p>
          <a:p>
            <a:pPr lvl="1">
              <a:lnSpc>
                <a:spcPct val="110000"/>
              </a:lnSpc>
            </a:pPr>
            <a:r>
              <a:rPr lang="en-US" dirty="0">
                <a:solidFill>
                  <a:srgbClr val="4BA82E"/>
                </a:solidFill>
              </a:rPr>
              <a:t>Two</a:t>
            </a:r>
            <a:r>
              <a:rPr lang="en-US" dirty="0"/>
              <a:t> </a:t>
            </a:r>
            <a:r>
              <a:rPr lang="en-US" dirty="0">
                <a:solidFill>
                  <a:srgbClr val="4BA82E"/>
                </a:solidFill>
              </a:rPr>
              <a:t>sets</a:t>
            </a:r>
            <a:r>
              <a:rPr lang="en-US" dirty="0"/>
              <a:t> of items.</a:t>
            </a:r>
          </a:p>
          <a:p>
            <a:pPr lvl="1">
              <a:lnSpc>
                <a:spcPct val="110000"/>
              </a:lnSpc>
            </a:pPr>
            <a:r>
              <a:rPr lang="en-US" dirty="0">
                <a:solidFill>
                  <a:srgbClr val="4BA82E"/>
                </a:solidFill>
              </a:rPr>
              <a:t>Each</a:t>
            </a:r>
            <a:r>
              <a:rPr lang="en-US" dirty="0"/>
              <a:t> </a:t>
            </a:r>
            <a:r>
              <a:rPr lang="en-US" dirty="0">
                <a:solidFill>
                  <a:srgbClr val="4BA82E"/>
                </a:solidFill>
              </a:rPr>
              <a:t>item</a:t>
            </a:r>
            <a:r>
              <a:rPr lang="en-US" dirty="0"/>
              <a:t> from the </a:t>
            </a:r>
            <a:r>
              <a:rPr lang="en-US" dirty="0">
                <a:solidFill>
                  <a:srgbClr val="4BA82E"/>
                </a:solidFill>
              </a:rPr>
              <a:t>first</a:t>
            </a:r>
            <a:r>
              <a:rPr lang="en-US" dirty="0"/>
              <a:t> </a:t>
            </a:r>
            <a:r>
              <a:rPr lang="en-US" dirty="0">
                <a:solidFill>
                  <a:srgbClr val="4BA82E"/>
                </a:solidFill>
              </a:rPr>
              <a:t>set</a:t>
            </a:r>
            <a:r>
              <a:rPr lang="en-US" dirty="0"/>
              <a:t> is to be </a:t>
            </a:r>
            <a:r>
              <a:rPr lang="en-US" dirty="0">
                <a:solidFill>
                  <a:srgbClr val="4BA82E"/>
                </a:solidFill>
              </a:rPr>
              <a:t>assigned</a:t>
            </a:r>
            <a:r>
              <a:rPr lang="en-US" dirty="0"/>
              <a:t> to </a:t>
            </a:r>
            <a:r>
              <a:rPr lang="en-US" dirty="0">
                <a:solidFill>
                  <a:srgbClr val="4BA82E"/>
                </a:solidFill>
              </a:rPr>
              <a:t>exactly</a:t>
            </a:r>
            <a:r>
              <a:rPr lang="en-US" dirty="0"/>
              <a:t> </a:t>
            </a:r>
            <a:r>
              <a:rPr lang="en-US" dirty="0">
                <a:solidFill>
                  <a:srgbClr val="4BA82E"/>
                </a:solidFill>
              </a:rPr>
              <a:t>one</a:t>
            </a:r>
            <a:r>
              <a:rPr lang="en-US" dirty="0"/>
              <a:t> item form the </a:t>
            </a:r>
            <a:r>
              <a:rPr lang="en-US" dirty="0">
                <a:solidFill>
                  <a:srgbClr val="4BA82E"/>
                </a:solidFill>
              </a:rPr>
              <a:t>second</a:t>
            </a:r>
            <a:r>
              <a:rPr lang="en-US" dirty="0"/>
              <a:t> </a:t>
            </a:r>
            <a:r>
              <a:rPr lang="en-US" dirty="0">
                <a:solidFill>
                  <a:srgbClr val="4BA82E"/>
                </a:solidFill>
              </a:rPr>
              <a:t>set</a:t>
            </a:r>
            <a:r>
              <a:rPr lang="en-US" dirty="0"/>
              <a:t>.</a:t>
            </a:r>
          </a:p>
          <a:p>
            <a:pPr lvl="1">
              <a:lnSpc>
                <a:spcPct val="110000"/>
              </a:lnSpc>
            </a:pPr>
            <a:r>
              <a:rPr lang="en-US" dirty="0">
                <a:solidFill>
                  <a:srgbClr val="4BA82E"/>
                </a:solidFill>
              </a:rPr>
              <a:t>Each</a:t>
            </a:r>
            <a:r>
              <a:rPr lang="en-US" dirty="0"/>
              <a:t> </a:t>
            </a:r>
            <a:r>
              <a:rPr lang="en-US" dirty="0">
                <a:solidFill>
                  <a:srgbClr val="4BA82E"/>
                </a:solidFill>
              </a:rPr>
              <a:t>item</a:t>
            </a:r>
            <a:r>
              <a:rPr lang="en-US" dirty="0"/>
              <a:t> from the </a:t>
            </a:r>
            <a:r>
              <a:rPr lang="en-US" dirty="0">
                <a:solidFill>
                  <a:srgbClr val="4BA82E"/>
                </a:solidFill>
              </a:rPr>
              <a:t>second</a:t>
            </a:r>
            <a:r>
              <a:rPr lang="en-US" dirty="0"/>
              <a:t> </a:t>
            </a:r>
            <a:r>
              <a:rPr lang="en-US" dirty="0">
                <a:solidFill>
                  <a:srgbClr val="4BA82E"/>
                </a:solidFill>
              </a:rPr>
              <a:t>set</a:t>
            </a:r>
            <a:r>
              <a:rPr lang="en-US" dirty="0"/>
              <a:t> is to be </a:t>
            </a:r>
            <a:r>
              <a:rPr lang="en-US" dirty="0">
                <a:solidFill>
                  <a:srgbClr val="4BA82E"/>
                </a:solidFill>
              </a:rPr>
              <a:t>assigned</a:t>
            </a:r>
            <a:r>
              <a:rPr lang="en-US" dirty="0"/>
              <a:t> to </a:t>
            </a:r>
            <a:r>
              <a:rPr lang="en-US" dirty="0">
                <a:solidFill>
                  <a:srgbClr val="4BA82E"/>
                </a:solidFill>
              </a:rPr>
              <a:t>exactly</a:t>
            </a:r>
            <a:r>
              <a:rPr lang="en-US" dirty="0"/>
              <a:t> </a:t>
            </a:r>
            <a:r>
              <a:rPr lang="en-US" dirty="0">
                <a:solidFill>
                  <a:srgbClr val="4BA82E"/>
                </a:solidFill>
              </a:rPr>
              <a:t>one</a:t>
            </a:r>
            <a:r>
              <a:rPr lang="en-US" dirty="0"/>
              <a:t> item form the </a:t>
            </a:r>
            <a:r>
              <a:rPr lang="en-US" dirty="0">
                <a:solidFill>
                  <a:srgbClr val="4BA82E"/>
                </a:solidFill>
              </a:rPr>
              <a:t>first</a:t>
            </a:r>
            <a:r>
              <a:rPr lang="en-US" dirty="0"/>
              <a:t> </a:t>
            </a:r>
            <a:r>
              <a:rPr lang="en-US" dirty="0">
                <a:solidFill>
                  <a:srgbClr val="4BA82E"/>
                </a:solidFill>
              </a:rPr>
              <a:t>set</a:t>
            </a:r>
            <a:r>
              <a:rPr lang="en-US" dirty="0"/>
              <a:t>.</a:t>
            </a:r>
          </a:p>
          <a:p>
            <a:pPr lvl="1">
              <a:lnSpc>
                <a:spcPct val="110000"/>
              </a:lnSpc>
            </a:pPr>
            <a:r>
              <a:rPr lang="en-US" dirty="0"/>
              <a:t>The </a:t>
            </a:r>
            <a:r>
              <a:rPr lang="en-US" dirty="0">
                <a:solidFill>
                  <a:srgbClr val="4BA82E"/>
                </a:solidFill>
              </a:rPr>
              <a:t>assignment</a:t>
            </a:r>
            <a:r>
              <a:rPr lang="en-US" dirty="0"/>
              <a:t> of each pair of items is </a:t>
            </a:r>
            <a:r>
              <a:rPr lang="en-US" dirty="0">
                <a:solidFill>
                  <a:srgbClr val="4BA82E"/>
                </a:solidFill>
              </a:rPr>
              <a:t>evaluated</a:t>
            </a:r>
            <a:r>
              <a:rPr lang="en-US" dirty="0"/>
              <a:t>.</a:t>
            </a:r>
          </a:p>
          <a:p>
            <a:pPr lvl="1">
              <a:lnSpc>
                <a:spcPct val="110000"/>
              </a:lnSpc>
            </a:pPr>
            <a:r>
              <a:rPr lang="en-US" dirty="0"/>
              <a:t>The </a:t>
            </a:r>
            <a:r>
              <a:rPr lang="en-US" dirty="0">
                <a:solidFill>
                  <a:srgbClr val="4BA82E"/>
                </a:solidFill>
              </a:rPr>
              <a:t>objective</a:t>
            </a:r>
            <a:r>
              <a:rPr lang="en-US" dirty="0"/>
              <a:t> is to </a:t>
            </a:r>
            <a:r>
              <a:rPr lang="en-US" dirty="0">
                <a:solidFill>
                  <a:srgbClr val="4BA82E"/>
                </a:solidFill>
              </a:rPr>
              <a:t>maximize</a:t>
            </a:r>
            <a:r>
              <a:rPr lang="en-US" dirty="0"/>
              <a:t>/</a:t>
            </a:r>
            <a:r>
              <a:rPr lang="en-US" dirty="0">
                <a:solidFill>
                  <a:srgbClr val="4BA82E"/>
                </a:solidFill>
              </a:rPr>
              <a:t>minimize</a:t>
            </a:r>
            <a:r>
              <a:rPr lang="en-US" dirty="0"/>
              <a:t> total value of </a:t>
            </a:r>
            <a:r>
              <a:rPr lang="en-US" dirty="0">
                <a:solidFill>
                  <a:srgbClr val="4BA82E"/>
                </a:solidFill>
              </a:rPr>
              <a:t>assignment</a:t>
            </a:r>
            <a:r>
              <a:rPr lang="en-US" dirty="0"/>
              <a:t>.</a:t>
            </a:r>
          </a:p>
          <a:p>
            <a:pPr lvl="1">
              <a:lnSpc>
                <a:spcPct val="110000"/>
              </a:lnSpc>
            </a:pPr>
            <a:r>
              <a:rPr lang="en-US" dirty="0"/>
              <a:t>The </a:t>
            </a:r>
            <a:r>
              <a:rPr lang="en-US" dirty="0">
                <a:solidFill>
                  <a:srgbClr val="4BA82E"/>
                </a:solidFill>
              </a:rPr>
              <a:t>assumption</a:t>
            </a:r>
            <a:r>
              <a:rPr lang="en-US" dirty="0"/>
              <a:t>: sizes of both sets are equal (</a:t>
            </a:r>
            <a:r>
              <a:rPr lang="en-US" dirty="0">
                <a:solidFill>
                  <a:srgbClr val="4BA82E"/>
                </a:solidFill>
              </a:rPr>
              <a:t>balanced</a:t>
            </a:r>
            <a:r>
              <a:rPr lang="en-US" dirty="0"/>
              <a:t> </a:t>
            </a:r>
            <a:r>
              <a:rPr lang="en-US" dirty="0">
                <a:solidFill>
                  <a:srgbClr val="4BA82E"/>
                </a:solidFill>
              </a:rPr>
              <a:t>problem</a:t>
            </a:r>
            <a:r>
              <a:rPr lang="en-US" dirty="0"/>
              <a:t>).</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Assignment Problem</a:t>
            </a:r>
          </a:p>
        </p:txBody>
      </p:sp>
    </p:spTree>
    <p:extLst>
      <p:ext uri="{BB962C8B-B14F-4D97-AF65-F5344CB8AC3E}">
        <p14:creationId xmlns:p14="http://schemas.microsoft.com/office/powerpoint/2010/main" val="9309395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47</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Linear Programming</a:t>
            </a:r>
          </a:p>
          <a:p>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Example</a:t>
            </a:r>
          </a:p>
          <a:p>
            <a:pPr lvl="1">
              <a:lnSpc>
                <a:spcPct val="110000"/>
              </a:lnSpc>
            </a:pPr>
            <a:r>
              <a:rPr lang="en-US" dirty="0"/>
              <a:t>The company gets four commissions for building family houses in various </a:t>
            </a:r>
            <a:r>
              <a:rPr lang="en-US" dirty="0">
                <a:solidFill>
                  <a:srgbClr val="4BA82E"/>
                </a:solidFill>
              </a:rPr>
              <a:t>parts</a:t>
            </a:r>
            <a:r>
              <a:rPr lang="en-US" dirty="0"/>
              <a:t> </a:t>
            </a:r>
            <a:r>
              <a:rPr lang="en-US" dirty="0">
                <a:solidFill>
                  <a:srgbClr val="4BA82E"/>
                </a:solidFill>
              </a:rPr>
              <a:t>of</a:t>
            </a:r>
            <a:r>
              <a:rPr lang="en-US" dirty="0"/>
              <a:t> </a:t>
            </a:r>
            <a:r>
              <a:rPr lang="en-US" dirty="0">
                <a:solidFill>
                  <a:srgbClr val="4BA82E"/>
                </a:solidFill>
              </a:rPr>
              <a:t>Prague</a:t>
            </a:r>
            <a:r>
              <a:rPr lang="en-US" dirty="0"/>
              <a:t> (</a:t>
            </a:r>
            <a:r>
              <a:rPr lang="en-US" dirty="0" err="1"/>
              <a:t>Michle</a:t>
            </a:r>
            <a:r>
              <a:rPr lang="en-US" dirty="0"/>
              <a:t>, </a:t>
            </a:r>
            <a:r>
              <a:rPr lang="en-US" dirty="0" err="1"/>
              <a:t>Prosek</a:t>
            </a:r>
            <a:r>
              <a:rPr lang="en-US" dirty="0"/>
              <a:t>, </a:t>
            </a:r>
            <a:r>
              <a:rPr lang="en-US" dirty="0" err="1"/>
              <a:t>Radlice</a:t>
            </a:r>
            <a:r>
              <a:rPr lang="en-US" dirty="0"/>
              <a:t>, </a:t>
            </a:r>
            <a:r>
              <a:rPr lang="en-US" dirty="0" err="1"/>
              <a:t>Troja</a:t>
            </a:r>
            <a:r>
              <a:rPr lang="en-US" dirty="0"/>
              <a:t>). </a:t>
            </a:r>
          </a:p>
          <a:p>
            <a:pPr lvl="1">
              <a:lnSpc>
                <a:spcPct val="110000"/>
              </a:lnSpc>
            </a:pPr>
            <a:r>
              <a:rPr lang="en-US" dirty="0"/>
              <a:t>In the first step the company must solve the </a:t>
            </a:r>
            <a:r>
              <a:rPr lang="en-US" dirty="0">
                <a:solidFill>
                  <a:srgbClr val="4BA82E"/>
                </a:solidFill>
              </a:rPr>
              <a:t>problem</a:t>
            </a:r>
            <a:r>
              <a:rPr lang="en-US" dirty="0"/>
              <a:t> of </a:t>
            </a:r>
            <a:r>
              <a:rPr lang="en-US" dirty="0">
                <a:solidFill>
                  <a:srgbClr val="4BA82E"/>
                </a:solidFill>
              </a:rPr>
              <a:t>excavating</a:t>
            </a:r>
            <a:r>
              <a:rPr lang="en-US" dirty="0"/>
              <a:t> the </a:t>
            </a:r>
            <a:r>
              <a:rPr lang="en-US" dirty="0">
                <a:solidFill>
                  <a:srgbClr val="4BA82E"/>
                </a:solidFill>
              </a:rPr>
              <a:t>shafts</a:t>
            </a:r>
            <a:r>
              <a:rPr lang="en-US" dirty="0"/>
              <a:t> for basements. Each excavation takes 5 days. Management of the company decided to use </a:t>
            </a:r>
            <a:r>
              <a:rPr lang="en-US" dirty="0">
                <a:solidFill>
                  <a:srgbClr val="4BA82E"/>
                </a:solidFill>
              </a:rPr>
              <a:t>four</a:t>
            </a:r>
            <a:r>
              <a:rPr lang="en-US" dirty="0"/>
              <a:t> own </a:t>
            </a:r>
            <a:r>
              <a:rPr lang="en-US" dirty="0">
                <a:solidFill>
                  <a:srgbClr val="4BA82E"/>
                </a:solidFill>
              </a:rPr>
              <a:t>excavators</a:t>
            </a:r>
            <a:r>
              <a:rPr lang="en-US" dirty="0"/>
              <a:t> stored in four separated garages (they are moved to destinations each day).</a:t>
            </a:r>
          </a:p>
          <a:p>
            <a:pPr lvl="1">
              <a:lnSpc>
                <a:spcPct val="110000"/>
              </a:lnSpc>
            </a:pPr>
            <a:r>
              <a:rPr lang="en-US" dirty="0"/>
              <a:t>The </a:t>
            </a:r>
            <a:r>
              <a:rPr lang="en-US" dirty="0">
                <a:solidFill>
                  <a:srgbClr val="4BA82E"/>
                </a:solidFill>
              </a:rPr>
              <a:t>objective</a:t>
            </a:r>
            <a:r>
              <a:rPr lang="en-US" dirty="0"/>
              <a:t> is to </a:t>
            </a:r>
            <a:r>
              <a:rPr lang="en-US" dirty="0">
                <a:solidFill>
                  <a:srgbClr val="4BA82E"/>
                </a:solidFill>
              </a:rPr>
              <a:t>allocate</a:t>
            </a:r>
            <a:r>
              <a:rPr lang="en-US" dirty="0"/>
              <a:t> each </a:t>
            </a:r>
            <a:r>
              <a:rPr lang="en-US" dirty="0">
                <a:solidFill>
                  <a:srgbClr val="4BA82E"/>
                </a:solidFill>
              </a:rPr>
              <a:t>excavator</a:t>
            </a:r>
            <a:r>
              <a:rPr lang="en-US" dirty="0"/>
              <a:t> to exactly one </a:t>
            </a:r>
            <a:r>
              <a:rPr lang="en-US" dirty="0">
                <a:solidFill>
                  <a:srgbClr val="4BA82E"/>
                </a:solidFill>
              </a:rPr>
              <a:t>excavation</a:t>
            </a:r>
            <a:r>
              <a:rPr lang="en-US" dirty="0"/>
              <a:t> with </a:t>
            </a:r>
            <a:r>
              <a:rPr lang="en-US" dirty="0">
                <a:solidFill>
                  <a:srgbClr val="4BA82E"/>
                </a:solidFill>
              </a:rPr>
              <a:t>minimal</a:t>
            </a:r>
            <a:r>
              <a:rPr lang="en-US" dirty="0"/>
              <a:t> </a:t>
            </a:r>
            <a:r>
              <a:rPr lang="en-US" dirty="0">
                <a:solidFill>
                  <a:srgbClr val="4BA82E"/>
                </a:solidFill>
              </a:rPr>
              <a:t>cost</a:t>
            </a:r>
            <a:r>
              <a:rPr lang="en-US" dirty="0"/>
              <a:t>. Since the costs are derived from </a:t>
            </a:r>
            <a:r>
              <a:rPr lang="en-US" dirty="0">
                <a:solidFill>
                  <a:srgbClr val="4BA82E"/>
                </a:solidFill>
              </a:rPr>
              <a:t>distances</a:t>
            </a:r>
            <a:r>
              <a:rPr lang="en-US" dirty="0"/>
              <a:t> (in km</a:t>
            </a:r>
            <a:r>
              <a:rPr lang="cs-CZ" dirty="0"/>
              <a:t>,</a:t>
            </a:r>
            <a:r>
              <a:rPr lang="en-US" dirty="0"/>
              <a:t> see </a:t>
            </a:r>
            <a:r>
              <a:rPr lang="cs-CZ" dirty="0"/>
              <a:t>Table 8</a:t>
            </a:r>
            <a:r>
              <a:rPr lang="en-US" dirty="0"/>
              <a:t>) between garages and destinations, we can concentrate only on these distances to define the objective. </a:t>
            </a:r>
          </a:p>
          <a:p>
            <a:pPr lvl="2" indent="0">
              <a:buNone/>
            </a:pPr>
            <a:endParaRPr lang="cs-CZ"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Assignment Problem</a:t>
            </a:r>
          </a:p>
        </p:txBody>
      </p:sp>
      <p:sp>
        <p:nvSpPr>
          <p:cNvPr id="31" name="Obdélník 30">
            <a:extLst>
              <a:ext uri="{FF2B5EF4-FFF2-40B4-BE49-F238E27FC236}">
                <a16:creationId xmlns:a16="http://schemas.microsoft.com/office/drawing/2014/main" id="{36B2D565-280A-4E5C-A3D9-6CBE5A49F912}"/>
              </a:ext>
            </a:extLst>
          </p:cNvPr>
          <p:cNvSpPr/>
          <p:nvPr/>
        </p:nvSpPr>
        <p:spPr>
          <a:xfrm>
            <a:off x="1070347" y="4375857"/>
            <a:ext cx="4799199"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Tab. </a:t>
            </a:r>
            <a:r>
              <a:rPr lang="cs-CZ" sz="1400" b="1" dirty="0">
                <a:solidFill>
                  <a:schemeClr val="bg1">
                    <a:lumMod val="65000"/>
                  </a:schemeClr>
                </a:solidFill>
                <a:latin typeface="Arial" panose="020B0604020202020204" pitchFamily="34" charset="0"/>
                <a:cs typeface="Arial" panose="020B0604020202020204" pitchFamily="34" charset="0"/>
              </a:rPr>
              <a:t>12</a:t>
            </a:r>
            <a:r>
              <a:rPr lang="en-US" sz="1400" b="1" dirty="0">
                <a:solidFill>
                  <a:schemeClr val="bg1">
                    <a:lumMod val="65000"/>
                  </a:schemeClr>
                </a:solidFill>
                <a:latin typeface="Arial" panose="020B0604020202020204" pitchFamily="34" charset="0"/>
                <a:cs typeface="Arial" panose="020B0604020202020204" pitchFamily="34" charset="0"/>
              </a:rPr>
              <a:t> – Distances between garages and destinations</a:t>
            </a:r>
          </a:p>
        </p:txBody>
      </p:sp>
      <p:graphicFrame>
        <p:nvGraphicFramePr>
          <p:cNvPr id="32" name="Tabulka 31">
            <a:extLst>
              <a:ext uri="{FF2B5EF4-FFF2-40B4-BE49-F238E27FC236}">
                <a16:creationId xmlns:a16="http://schemas.microsoft.com/office/drawing/2014/main" id="{B12DD57A-24CF-4096-8B00-CE3CD627ABDA}"/>
              </a:ext>
            </a:extLst>
          </p:cNvPr>
          <p:cNvGraphicFramePr>
            <a:graphicFrameLocks noGrp="1"/>
          </p:cNvGraphicFramePr>
          <p:nvPr>
            <p:extLst>
              <p:ext uri="{D42A27DB-BD31-4B8C-83A1-F6EECF244321}">
                <p14:modId xmlns:p14="http://schemas.microsoft.com/office/powerpoint/2010/main" val="3866876758"/>
              </p:ext>
            </p:extLst>
          </p:nvPr>
        </p:nvGraphicFramePr>
        <p:xfrm>
          <a:off x="1159609" y="4780458"/>
          <a:ext cx="4839798" cy="1245675"/>
        </p:xfrm>
        <a:graphic>
          <a:graphicData uri="http://schemas.openxmlformats.org/drawingml/2006/table">
            <a:tbl>
              <a:tblPr/>
              <a:tblGrid>
                <a:gridCol w="1239798">
                  <a:extLst>
                    <a:ext uri="{9D8B030D-6E8A-4147-A177-3AD203B41FA5}">
                      <a16:colId xmlns:a16="http://schemas.microsoft.com/office/drawing/2014/main" val="207740697"/>
                    </a:ext>
                  </a:extLst>
                </a:gridCol>
                <a:gridCol w="900000">
                  <a:extLst>
                    <a:ext uri="{9D8B030D-6E8A-4147-A177-3AD203B41FA5}">
                      <a16:colId xmlns:a16="http://schemas.microsoft.com/office/drawing/2014/main" val="3871189174"/>
                    </a:ext>
                  </a:extLst>
                </a:gridCol>
                <a:gridCol w="900000">
                  <a:extLst>
                    <a:ext uri="{9D8B030D-6E8A-4147-A177-3AD203B41FA5}">
                      <a16:colId xmlns:a16="http://schemas.microsoft.com/office/drawing/2014/main" val="2988678739"/>
                    </a:ext>
                  </a:extLst>
                </a:gridCol>
                <a:gridCol w="900000">
                  <a:extLst>
                    <a:ext uri="{9D8B030D-6E8A-4147-A177-3AD203B41FA5}">
                      <a16:colId xmlns:a16="http://schemas.microsoft.com/office/drawing/2014/main" val="2241318483"/>
                    </a:ext>
                  </a:extLst>
                </a:gridCol>
                <a:gridCol w="900000">
                  <a:extLst>
                    <a:ext uri="{9D8B030D-6E8A-4147-A177-3AD203B41FA5}">
                      <a16:colId xmlns:a16="http://schemas.microsoft.com/office/drawing/2014/main" val="3936430055"/>
                    </a:ext>
                  </a:extLst>
                </a:gridCol>
              </a:tblGrid>
              <a:tr h="0">
                <a:tc>
                  <a:txBody>
                    <a:bodyPr/>
                    <a:lstStyle/>
                    <a:p>
                      <a:pPr indent="0" algn="just">
                        <a:lnSpc>
                          <a:spcPct val="107000"/>
                        </a:lnSpc>
                        <a:spcAft>
                          <a:spcPts val="0"/>
                        </a:spcAft>
                      </a:pP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cs-CZ" sz="1600" noProof="0" dirty="0">
                          <a:effectLst/>
                          <a:latin typeface="Arial" panose="020B0604020202020204" pitchFamily="34" charset="0"/>
                          <a:ea typeface="Times New Roman" panose="02020603050405020304" pitchFamily="18" charset="0"/>
                          <a:cs typeface="Arial" panose="020B0604020202020204" pitchFamily="34" charset="0"/>
                        </a:rPr>
                        <a:t>Michle</a:t>
                      </a:r>
                    </a:p>
                  </a:txBody>
                  <a:tcPr marL="44450" marR="44450" marT="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cs-CZ" sz="1600" noProof="0" dirty="0">
                          <a:effectLst/>
                          <a:latin typeface="Arial" panose="020B0604020202020204" pitchFamily="34" charset="0"/>
                          <a:ea typeface="Times New Roman" panose="02020603050405020304" pitchFamily="18" charset="0"/>
                          <a:cs typeface="Arial" panose="020B0604020202020204" pitchFamily="34" charset="0"/>
                        </a:rPr>
                        <a:t>Prosek</a:t>
                      </a:r>
                    </a:p>
                  </a:txBody>
                  <a:tcPr marL="44450" marR="44450" marT="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cs-CZ" sz="1600" noProof="0" dirty="0">
                          <a:effectLst/>
                          <a:latin typeface="Arial" panose="020B0604020202020204" pitchFamily="34" charset="0"/>
                          <a:ea typeface="Times New Roman" panose="02020603050405020304" pitchFamily="18" charset="0"/>
                          <a:cs typeface="Arial" panose="020B0604020202020204" pitchFamily="34" charset="0"/>
                        </a:rPr>
                        <a:t>Radlice</a:t>
                      </a:r>
                    </a:p>
                  </a:txBody>
                  <a:tcPr marL="44450" marR="44450" marT="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cs-CZ" sz="1600" noProof="0" dirty="0">
                          <a:effectLst/>
                          <a:latin typeface="Arial" panose="020B0604020202020204" pitchFamily="34" charset="0"/>
                          <a:ea typeface="Times New Roman" panose="02020603050405020304" pitchFamily="18" charset="0"/>
                          <a:cs typeface="Arial" panose="020B0604020202020204" pitchFamily="34" charset="0"/>
                        </a:rPr>
                        <a:t>Troja</a:t>
                      </a:r>
                    </a:p>
                  </a:txBody>
                  <a:tcPr marL="44450" marR="44450" marT="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6853439"/>
                  </a:ext>
                </a:extLst>
              </a:tr>
              <a:tr h="0">
                <a:tc>
                  <a:txBody>
                    <a:bodyPr/>
                    <a:lstStyle/>
                    <a:p>
                      <a:pPr indent="0" algn="just">
                        <a:lnSpc>
                          <a:spcPct val="107000"/>
                        </a:lnSpc>
                        <a:spcAft>
                          <a:spcPts val="0"/>
                        </a:spcAft>
                      </a:pPr>
                      <a:r>
                        <a:rPr lang="de-DE" sz="1600" dirty="0">
                          <a:effectLst/>
                          <a:latin typeface="Arial" panose="020B0604020202020204" pitchFamily="34" charset="0"/>
                          <a:ea typeface="Times New Roman" panose="02020603050405020304" pitchFamily="18" charset="0"/>
                          <a:cs typeface="Arial" panose="020B0604020202020204" pitchFamily="34" charset="0"/>
                        </a:rPr>
                        <a:t>Garage 1</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de-DE" sz="1600" dirty="0">
                          <a:effectLst/>
                          <a:latin typeface="Arial" panose="020B0604020202020204" pitchFamily="34" charset="0"/>
                          <a:ea typeface="Times New Roman" panose="02020603050405020304" pitchFamily="18" charset="0"/>
                          <a:cs typeface="Arial" panose="020B0604020202020204" pitchFamily="34" charset="0"/>
                        </a:rPr>
                        <a:t>5</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de-DE" sz="1600" dirty="0">
                          <a:effectLst/>
                          <a:latin typeface="Arial" panose="020B0604020202020204" pitchFamily="34" charset="0"/>
                          <a:ea typeface="Times New Roman" panose="02020603050405020304" pitchFamily="18" charset="0"/>
                          <a:cs typeface="Arial" panose="020B0604020202020204" pitchFamily="34" charset="0"/>
                        </a:rPr>
                        <a:t>22</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de-DE" sz="1600" dirty="0">
                          <a:effectLst/>
                          <a:latin typeface="Arial" panose="020B0604020202020204" pitchFamily="34" charset="0"/>
                          <a:ea typeface="Times New Roman" panose="02020603050405020304" pitchFamily="18" charset="0"/>
                          <a:cs typeface="Arial" panose="020B0604020202020204" pitchFamily="34" charset="0"/>
                        </a:rPr>
                        <a:t>12</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de-DE" sz="1600" dirty="0">
                          <a:effectLst/>
                          <a:latin typeface="Arial" panose="020B0604020202020204" pitchFamily="34" charset="0"/>
                          <a:ea typeface="Times New Roman" panose="02020603050405020304" pitchFamily="18" charset="0"/>
                          <a:cs typeface="Arial" panose="020B0604020202020204" pitchFamily="34" charset="0"/>
                        </a:rPr>
                        <a:t>18</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9247825"/>
                  </a:ext>
                </a:extLst>
              </a:tr>
              <a:tr h="0">
                <a:tc>
                  <a:txBody>
                    <a:bodyPr/>
                    <a:lstStyle/>
                    <a:p>
                      <a:pPr indent="0" algn="just">
                        <a:lnSpc>
                          <a:spcPct val="107000"/>
                        </a:lnSpc>
                        <a:spcAft>
                          <a:spcPts val="0"/>
                        </a:spcAft>
                      </a:pPr>
                      <a:r>
                        <a:rPr lang="de-DE" sz="1600" dirty="0">
                          <a:effectLst/>
                          <a:latin typeface="Arial" panose="020B0604020202020204" pitchFamily="34" charset="0"/>
                          <a:ea typeface="Times New Roman" panose="02020603050405020304" pitchFamily="18" charset="0"/>
                          <a:cs typeface="Arial" panose="020B0604020202020204" pitchFamily="34" charset="0"/>
                        </a:rPr>
                        <a:t>Garage 2</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de-DE" sz="1600" dirty="0">
                          <a:effectLst/>
                          <a:latin typeface="Arial" panose="020B0604020202020204" pitchFamily="34" charset="0"/>
                          <a:ea typeface="Times New Roman" panose="02020603050405020304" pitchFamily="18" charset="0"/>
                          <a:cs typeface="Arial" panose="020B0604020202020204" pitchFamily="34" charset="0"/>
                        </a:rPr>
                        <a:t>15</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de-DE" sz="1600" dirty="0">
                          <a:effectLst/>
                          <a:latin typeface="Arial" panose="020B0604020202020204" pitchFamily="34" charset="0"/>
                          <a:ea typeface="Times New Roman" panose="02020603050405020304" pitchFamily="18" charset="0"/>
                          <a:cs typeface="Arial" panose="020B0604020202020204" pitchFamily="34" charset="0"/>
                        </a:rPr>
                        <a:t>17</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de-DE" sz="1600" dirty="0">
                          <a:effectLst/>
                          <a:latin typeface="Arial" panose="020B0604020202020204" pitchFamily="34" charset="0"/>
                          <a:ea typeface="Times New Roman" panose="02020603050405020304" pitchFamily="18" charset="0"/>
                          <a:cs typeface="Arial" panose="020B0604020202020204" pitchFamily="34" charset="0"/>
                        </a:rPr>
                        <a:t>6</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de-DE" sz="1600" dirty="0">
                          <a:effectLst/>
                          <a:latin typeface="Arial" panose="020B0604020202020204" pitchFamily="34" charset="0"/>
                          <a:ea typeface="Times New Roman" panose="02020603050405020304" pitchFamily="18" charset="0"/>
                          <a:cs typeface="Arial" panose="020B0604020202020204" pitchFamily="34" charset="0"/>
                        </a:rPr>
                        <a:t>10</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806545"/>
                  </a:ext>
                </a:extLst>
              </a:tr>
              <a:tr h="0">
                <a:tc>
                  <a:txBody>
                    <a:bodyPr/>
                    <a:lstStyle/>
                    <a:p>
                      <a:pPr indent="0" algn="just">
                        <a:lnSpc>
                          <a:spcPct val="107000"/>
                        </a:lnSpc>
                        <a:spcAft>
                          <a:spcPts val="0"/>
                        </a:spcAft>
                      </a:pPr>
                      <a:r>
                        <a:rPr lang="de-DE" sz="1600" dirty="0">
                          <a:effectLst/>
                          <a:latin typeface="Arial" panose="020B0604020202020204" pitchFamily="34" charset="0"/>
                          <a:ea typeface="Times New Roman" panose="02020603050405020304" pitchFamily="18" charset="0"/>
                          <a:cs typeface="Arial" panose="020B0604020202020204" pitchFamily="34" charset="0"/>
                        </a:rPr>
                        <a:t>Garage 3</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8</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25</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5</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20</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6603999"/>
                  </a:ext>
                </a:extLst>
              </a:tr>
              <a:tr h="0">
                <a:tc>
                  <a:txBody>
                    <a:bodyPr/>
                    <a:lstStyle/>
                    <a:p>
                      <a:pPr indent="0" algn="just">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Garage 4</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en-US" sz="1600">
                          <a:effectLst/>
                          <a:latin typeface="Arial" panose="020B0604020202020204" pitchFamily="34" charset="0"/>
                          <a:ea typeface="Times New Roman" panose="02020603050405020304" pitchFamily="18" charset="0"/>
                          <a:cs typeface="Arial" panose="020B0604020202020204" pitchFamily="34" charset="0"/>
                        </a:rPr>
                        <a:t>10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en-US" sz="1600">
                          <a:effectLst/>
                          <a:latin typeface="Arial" panose="020B0604020202020204" pitchFamily="34" charset="0"/>
                          <a:ea typeface="Times New Roman" panose="02020603050405020304" pitchFamily="18" charset="0"/>
                          <a:cs typeface="Arial" panose="020B0604020202020204" pitchFamily="34" charset="0"/>
                        </a:rPr>
                        <a:t>12</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19</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12</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2190533"/>
                  </a:ext>
                </a:extLst>
              </a:tr>
            </a:tbl>
          </a:graphicData>
        </a:graphic>
      </p:graphicFrame>
    </p:spTree>
    <p:extLst>
      <p:ext uri="{BB962C8B-B14F-4D97-AF65-F5344CB8AC3E}">
        <p14:creationId xmlns:p14="http://schemas.microsoft.com/office/powerpoint/2010/main" val="7731099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48</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Linear Programming</a:t>
            </a:r>
          </a:p>
          <a:p>
            <a:endParaRPr lang="en-US"/>
          </a:p>
        </p:txBody>
      </p:sp>
      <p:sp>
        <p:nvSpPr>
          <p:cNvPr id="18" name="Zástupný text 4">
            <a:extLst>
              <a:ext uri="{FF2B5EF4-FFF2-40B4-BE49-F238E27FC236}">
                <a16:creationId xmlns:a16="http://schemas.microsoft.com/office/drawing/2014/main" id="{AB1EFCF1-64B5-4DB9-8064-63D400E246EF}"/>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Decision variables</a:t>
            </a:r>
          </a:p>
          <a:p>
            <a:pPr marL="285750" lvl="0" indent="-285750">
              <a:lnSpc>
                <a:spcPct val="110000"/>
              </a:lnSpc>
              <a:buFont typeface="Wingdings" panose="05000000000000000000" pitchFamily="2" charset="2"/>
              <a:buChar char="§"/>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Assignment Problem</a:t>
            </a:r>
          </a:p>
        </p:txBody>
      </p:sp>
      <p:grpSp>
        <p:nvGrpSpPr>
          <p:cNvPr id="31" name="Group 51">
            <a:extLst>
              <a:ext uri="{FF2B5EF4-FFF2-40B4-BE49-F238E27FC236}">
                <a16:creationId xmlns:a16="http://schemas.microsoft.com/office/drawing/2014/main" id="{BFF4D187-4B54-4F73-8D5E-F3D18B0EEA82}"/>
              </a:ext>
            </a:extLst>
          </p:cNvPr>
          <p:cNvGrpSpPr>
            <a:grpSpLocks/>
          </p:cNvGrpSpPr>
          <p:nvPr/>
        </p:nvGrpSpPr>
        <p:grpSpPr bwMode="auto">
          <a:xfrm>
            <a:off x="1410714" y="2089098"/>
            <a:ext cx="7764393" cy="1360488"/>
            <a:chOff x="1056" y="2592"/>
            <a:chExt cx="4272" cy="857"/>
          </a:xfrm>
        </p:grpSpPr>
        <p:sp>
          <p:nvSpPr>
            <p:cNvPr id="32" name="Rectangle 46">
              <a:extLst>
                <a:ext uri="{FF2B5EF4-FFF2-40B4-BE49-F238E27FC236}">
                  <a16:creationId xmlns:a16="http://schemas.microsoft.com/office/drawing/2014/main" id="{DDDFE782-33B9-4822-B09E-FDDEA61F6CCA}"/>
                </a:ext>
              </a:extLst>
            </p:cNvPr>
            <p:cNvSpPr>
              <a:spLocks noChangeArrowheads="1"/>
            </p:cNvSpPr>
            <p:nvPr/>
          </p:nvSpPr>
          <p:spPr bwMode="auto">
            <a:xfrm>
              <a:off x="1056" y="2928"/>
              <a:ext cx="672" cy="233"/>
            </a:xfrm>
            <a:prstGeom prst="rect">
              <a:avLst/>
            </a:prstGeom>
            <a:noFill/>
            <a:ln w="12700">
              <a:noFill/>
              <a:miter lim="800000"/>
              <a:headEnd/>
              <a:tailEnd/>
            </a:ln>
            <a:effectLst/>
          </p:spPr>
          <p:txBody>
            <a:bodyP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i="1" u="none" strike="noStrike" kern="0" cap="none" spc="0" normalizeH="0" baseline="0" dirty="0" err="1">
                  <a:ln>
                    <a:noFill/>
                  </a:ln>
                  <a:uLnTx/>
                  <a:uFillTx/>
                  <a:latin typeface="Times New Roman" panose="02020603050405020304" pitchFamily="18" charset="0"/>
                </a:rPr>
                <a:t>x</a:t>
              </a:r>
              <a:r>
                <a:rPr kumimoji="0" lang="en-US" i="1" u="none" strike="noStrike" kern="0" cap="none" spc="0" normalizeH="0" baseline="-30000" dirty="0" err="1">
                  <a:ln>
                    <a:noFill/>
                  </a:ln>
                  <a:uLnTx/>
                  <a:uFillTx/>
                  <a:latin typeface="Times New Roman" panose="02020603050405020304" pitchFamily="18" charset="0"/>
                </a:rPr>
                <a:t>ij</a:t>
              </a:r>
              <a:r>
                <a:rPr kumimoji="0" lang="en-US" i="1" u="none" strike="noStrike" kern="0" cap="none" spc="0" normalizeH="0" baseline="-30000" dirty="0">
                  <a:ln>
                    <a:noFill/>
                  </a:ln>
                  <a:uLnTx/>
                  <a:uFillTx/>
                  <a:latin typeface="Times New Roman" panose="02020603050405020304" pitchFamily="18" charset="0"/>
                </a:rPr>
                <a:t> </a:t>
              </a:r>
              <a:r>
                <a:rPr kumimoji="0" lang="en-US" i="1" u="none" strike="noStrike" kern="0" cap="none" spc="0" normalizeH="0" baseline="0" dirty="0">
                  <a:ln>
                    <a:noFill/>
                  </a:ln>
                  <a:uLnTx/>
                  <a:uFillTx/>
                  <a:latin typeface="Times New Roman" panose="02020603050405020304" pitchFamily="18" charset="0"/>
                </a:rPr>
                <a:t> =</a:t>
              </a:r>
            </a:p>
          </p:txBody>
        </p:sp>
        <p:sp>
          <p:nvSpPr>
            <p:cNvPr id="33" name="Line 47">
              <a:extLst>
                <a:ext uri="{FF2B5EF4-FFF2-40B4-BE49-F238E27FC236}">
                  <a16:creationId xmlns:a16="http://schemas.microsoft.com/office/drawing/2014/main" id="{0909DC8F-9278-4B64-815B-FD16E5233DB8}"/>
                </a:ext>
              </a:extLst>
            </p:cNvPr>
            <p:cNvSpPr>
              <a:spLocks noChangeShapeType="1"/>
            </p:cNvSpPr>
            <p:nvPr/>
          </p:nvSpPr>
          <p:spPr bwMode="auto">
            <a:xfrm flipV="1">
              <a:off x="1680" y="2784"/>
              <a:ext cx="384" cy="288"/>
            </a:xfrm>
            <a:prstGeom prst="line">
              <a:avLst/>
            </a:prstGeom>
            <a:noFill/>
            <a:ln w="12700">
              <a:solidFill>
                <a:schemeClr val="tx1"/>
              </a:solidFill>
              <a:round/>
              <a:headEnd/>
              <a:tailEnd/>
            </a:ln>
            <a:effectLst/>
          </p:spPr>
          <p:txBody>
            <a:bodyP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endParaRPr kumimoji="0" lang="en-US" sz="1900" i="0" u="none" strike="noStrike" kern="0" cap="none" spc="0" normalizeH="0" baseline="0">
                <a:ln>
                  <a:noFill/>
                </a:ln>
                <a:uLnTx/>
                <a:uFillTx/>
                <a:latin typeface="Times New Roman" panose="02020603050405020304" pitchFamily="18" charset="0"/>
              </a:endParaRPr>
            </a:p>
          </p:txBody>
        </p:sp>
        <p:sp>
          <p:nvSpPr>
            <p:cNvPr id="34" name="Line 48">
              <a:extLst>
                <a:ext uri="{FF2B5EF4-FFF2-40B4-BE49-F238E27FC236}">
                  <a16:creationId xmlns:a16="http://schemas.microsoft.com/office/drawing/2014/main" id="{140C106A-3E97-4877-8AFE-0D8598BFCFD9}"/>
                </a:ext>
              </a:extLst>
            </p:cNvPr>
            <p:cNvSpPr>
              <a:spLocks noChangeShapeType="1"/>
            </p:cNvSpPr>
            <p:nvPr/>
          </p:nvSpPr>
          <p:spPr bwMode="auto">
            <a:xfrm>
              <a:off x="1680" y="3072"/>
              <a:ext cx="384" cy="288"/>
            </a:xfrm>
            <a:prstGeom prst="line">
              <a:avLst/>
            </a:prstGeom>
            <a:noFill/>
            <a:ln w="12700">
              <a:solidFill>
                <a:schemeClr val="tx1"/>
              </a:solidFill>
              <a:round/>
              <a:headEnd/>
              <a:tailEnd/>
            </a:ln>
            <a:effectLst/>
          </p:spPr>
          <p:txBody>
            <a:bodyP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endParaRPr kumimoji="0" lang="en-US" sz="1900" i="0" u="none" strike="noStrike" kern="0" cap="none" spc="0" normalizeH="0" baseline="0">
                <a:ln>
                  <a:noFill/>
                </a:ln>
                <a:uLnTx/>
                <a:uFillTx/>
                <a:latin typeface="Times New Roman" panose="02020603050405020304" pitchFamily="18" charset="0"/>
              </a:endParaRPr>
            </a:p>
          </p:txBody>
        </p:sp>
        <p:sp>
          <p:nvSpPr>
            <p:cNvPr id="45" name="Rectangle 49">
              <a:extLst>
                <a:ext uri="{FF2B5EF4-FFF2-40B4-BE49-F238E27FC236}">
                  <a16:creationId xmlns:a16="http://schemas.microsoft.com/office/drawing/2014/main" id="{888EBC64-01DC-4E19-8686-7248BA33F90F}"/>
                </a:ext>
              </a:extLst>
            </p:cNvPr>
            <p:cNvSpPr>
              <a:spLocks noChangeArrowheads="1"/>
            </p:cNvSpPr>
            <p:nvPr/>
          </p:nvSpPr>
          <p:spPr bwMode="auto">
            <a:xfrm>
              <a:off x="2160" y="2592"/>
              <a:ext cx="3168" cy="252"/>
            </a:xfrm>
            <a:prstGeom prst="rect">
              <a:avLst/>
            </a:prstGeom>
            <a:noFill/>
            <a:ln w="12700">
              <a:noFill/>
              <a:miter lim="800000"/>
              <a:headEnd/>
              <a:tailEnd/>
            </a:ln>
            <a:effectLst/>
          </p:spPr>
          <p:txBody>
            <a:bodyPr>
              <a:spAutoFit/>
            </a:bodyPr>
            <a:lstStyle/>
            <a:p>
              <a:pPr marL="374650" marR="0" lvl="0" indent="-374650" defTabSz="914400" eaLnBrk="1" fontAlgn="base" latinLnBrk="0" hangingPunct="1">
                <a:lnSpc>
                  <a:spcPct val="100000"/>
                </a:lnSpc>
                <a:spcBef>
                  <a:spcPct val="50000"/>
                </a:spcBef>
                <a:spcAft>
                  <a:spcPct val="0"/>
                </a:spcAft>
                <a:buClrTx/>
                <a:buSzTx/>
                <a:buFontTx/>
                <a:buNone/>
                <a:tabLst/>
                <a:defRPr/>
              </a:pPr>
              <a:r>
                <a:rPr kumimoji="0" lang="en-US" i="0" u="none" strike="noStrike" kern="0" cap="none" spc="0" normalizeH="0" baseline="0" dirty="0">
                  <a:ln>
                    <a:noFill/>
                  </a:ln>
                  <a:uLnTx/>
                  <a:uFillTx/>
                  <a:latin typeface="Times New Roman" panose="02020603050405020304" pitchFamily="18" charset="0"/>
                </a:rPr>
                <a:t>1   </a:t>
              </a:r>
              <a:r>
                <a:rPr kumimoji="0" lang="en-US" sz="1600" i="0" u="none" strike="noStrike" kern="0" cap="none" spc="0" normalizeH="0" baseline="0" dirty="0">
                  <a:ln>
                    <a:noFill/>
                  </a:ln>
                  <a:uLnTx/>
                  <a:uFillTx/>
                  <a:latin typeface="Arial" panose="020B0604020202020204" pitchFamily="34" charset="0"/>
                  <a:cs typeface="Arial" panose="020B0604020202020204" pitchFamily="34" charset="0"/>
                </a:rPr>
                <a:t>if the excavator from garage</a:t>
              </a:r>
              <a:r>
                <a:rPr kumimoji="0" lang="en-US" sz="1900" i="0" u="none" strike="noStrike" kern="0" cap="none" spc="0" normalizeH="0" baseline="0" dirty="0">
                  <a:ln>
                    <a:noFill/>
                  </a:ln>
                  <a:uLnTx/>
                  <a:uFillTx/>
                  <a:latin typeface="Times New Roman" panose="02020603050405020304" pitchFamily="18" charset="0"/>
                  <a:cs typeface="Times New Roman" pitchFamily="18" charset="0"/>
                </a:rPr>
                <a:t> </a:t>
              </a:r>
              <a:r>
                <a:rPr kumimoji="0" lang="en-US" i="1" u="none" strike="noStrike" kern="0" cap="none" spc="0" normalizeH="0" baseline="0" dirty="0" err="1">
                  <a:ln>
                    <a:noFill/>
                  </a:ln>
                  <a:uLnTx/>
                  <a:uFillTx/>
                  <a:latin typeface="Times New Roman" panose="02020603050405020304" pitchFamily="18" charset="0"/>
                  <a:cs typeface="Times New Roman" pitchFamily="18" charset="0"/>
                </a:rPr>
                <a:t>i</a:t>
              </a:r>
              <a:r>
                <a:rPr kumimoji="0" lang="en-US" sz="1900" i="0" u="none" strike="noStrike" kern="0" cap="none" spc="0" normalizeH="0" baseline="0" dirty="0">
                  <a:ln>
                    <a:noFill/>
                  </a:ln>
                  <a:uLnTx/>
                  <a:uFillTx/>
                  <a:latin typeface="Times New Roman" panose="02020603050405020304" pitchFamily="18" charset="0"/>
                  <a:cs typeface="Times New Roman" pitchFamily="18" charset="0"/>
                </a:rPr>
                <a:t> </a:t>
              </a:r>
              <a:r>
                <a:rPr kumimoji="0" lang="en-US" sz="1600" i="0" u="none" strike="noStrike" kern="0" cap="none" spc="0" normalizeH="0" baseline="0" dirty="0">
                  <a:ln>
                    <a:noFill/>
                  </a:ln>
                  <a:uLnTx/>
                  <a:uFillTx/>
                  <a:latin typeface="Arial" panose="020B0604020202020204" pitchFamily="34" charset="0"/>
                  <a:cs typeface="Arial" panose="020B0604020202020204" pitchFamily="34" charset="0"/>
                </a:rPr>
                <a:t>goes to  destination </a:t>
              </a:r>
              <a:r>
                <a:rPr kumimoji="0" lang="en-US" i="1" u="none" strike="noStrike" kern="0" cap="none" spc="0" normalizeH="0" baseline="0" dirty="0">
                  <a:ln>
                    <a:noFill/>
                  </a:ln>
                  <a:uLnTx/>
                  <a:uFillTx/>
                  <a:latin typeface="Times New Roman" panose="02020603050405020304" pitchFamily="18" charset="0"/>
                  <a:cs typeface="Times New Roman" pitchFamily="18" charset="0"/>
                </a:rPr>
                <a:t>j</a:t>
              </a:r>
              <a:r>
                <a:rPr kumimoji="0" lang="en-US" sz="1900" i="0" u="none" strike="noStrike" kern="0" cap="none" spc="0" normalizeH="0" baseline="0" dirty="0">
                  <a:ln>
                    <a:noFill/>
                  </a:ln>
                  <a:uLnTx/>
                  <a:uFillTx/>
                  <a:latin typeface="Times New Roman" panose="02020603050405020304" pitchFamily="18" charset="0"/>
                </a:rPr>
                <a:t> </a:t>
              </a:r>
            </a:p>
          </p:txBody>
        </p:sp>
        <p:sp>
          <p:nvSpPr>
            <p:cNvPr id="46" name="Rectangle 50">
              <a:extLst>
                <a:ext uri="{FF2B5EF4-FFF2-40B4-BE49-F238E27FC236}">
                  <a16:creationId xmlns:a16="http://schemas.microsoft.com/office/drawing/2014/main" id="{9ED06AED-F062-4D3E-A508-912F3BBDF557}"/>
                </a:ext>
              </a:extLst>
            </p:cNvPr>
            <p:cNvSpPr>
              <a:spLocks noChangeArrowheads="1"/>
            </p:cNvSpPr>
            <p:nvPr/>
          </p:nvSpPr>
          <p:spPr bwMode="auto">
            <a:xfrm>
              <a:off x="2160" y="3216"/>
              <a:ext cx="1920" cy="233"/>
            </a:xfrm>
            <a:prstGeom prst="rect">
              <a:avLst/>
            </a:prstGeom>
            <a:noFill/>
            <a:ln w="12700">
              <a:noFill/>
              <a:miter lim="800000"/>
              <a:headEnd/>
              <a:tailEnd/>
            </a:ln>
            <a:effec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i="0" u="none" strike="noStrike" kern="0" cap="none" spc="0" normalizeH="0" baseline="0" dirty="0">
                  <a:ln>
                    <a:noFill/>
                  </a:ln>
                  <a:uLnTx/>
                  <a:uFillTx/>
                  <a:latin typeface="Times New Roman" panose="02020603050405020304" pitchFamily="18" charset="0"/>
                </a:rPr>
                <a:t>0   </a:t>
              </a:r>
              <a:r>
                <a:rPr kumimoji="0" lang="en-US" sz="1600" i="0" u="none" strike="noStrike" kern="0" cap="none" spc="0" normalizeH="0" baseline="0" dirty="0">
                  <a:ln>
                    <a:noFill/>
                  </a:ln>
                  <a:uLnTx/>
                  <a:uFillTx/>
                  <a:latin typeface="Arial" panose="020B0604020202020204" pitchFamily="34" charset="0"/>
                  <a:cs typeface="Arial" panose="020B0604020202020204" pitchFamily="34" charset="0"/>
                </a:rPr>
                <a:t>otherwise</a:t>
              </a:r>
            </a:p>
          </p:txBody>
        </p:sp>
      </p:grpSp>
    </p:spTree>
    <p:extLst>
      <p:ext uri="{BB962C8B-B14F-4D97-AF65-F5344CB8AC3E}">
        <p14:creationId xmlns:p14="http://schemas.microsoft.com/office/powerpoint/2010/main" val="11811441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49</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Linear Programming</a:t>
            </a:r>
          </a:p>
          <a:p>
            <a:endParaRPr lang="en-US" dirty="0"/>
          </a:p>
        </p:txBody>
      </p:sp>
      <p:sp>
        <p:nvSpPr>
          <p:cNvPr id="18" name="Zástupný text 4">
            <a:extLst>
              <a:ext uri="{FF2B5EF4-FFF2-40B4-BE49-F238E27FC236}">
                <a16:creationId xmlns:a16="http://schemas.microsoft.com/office/drawing/2014/main" id="{AB1EFCF1-64B5-4DB9-8064-63D400E246EF}"/>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Mathematical model</a:t>
            </a:r>
          </a:p>
          <a:p>
            <a:pPr marL="285750" lvl="0" indent="-285750">
              <a:lnSpc>
                <a:spcPct val="110000"/>
              </a:lnSpc>
              <a:buFont typeface="Wingdings" panose="05000000000000000000" pitchFamily="2" charset="2"/>
              <a:buChar char="§"/>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Assignment Problem</a:t>
            </a:r>
          </a:p>
        </p:txBody>
      </p:sp>
      <mc:AlternateContent xmlns:mc="http://schemas.openxmlformats.org/markup-compatibility/2006" xmlns:a14="http://schemas.microsoft.com/office/drawing/2010/main">
        <mc:Choice Requires="a14">
          <p:sp>
            <p:nvSpPr>
              <p:cNvPr id="31" name="TextovéPole 30">
                <a:extLst>
                  <a:ext uri="{FF2B5EF4-FFF2-40B4-BE49-F238E27FC236}">
                    <a16:creationId xmlns:a16="http://schemas.microsoft.com/office/drawing/2014/main" id="{35D31EA9-AB4E-456A-932C-6447AEFDE473}"/>
                  </a:ext>
                </a:extLst>
              </p:cNvPr>
              <p:cNvSpPr txBox="1"/>
              <p:nvPr/>
            </p:nvSpPr>
            <p:spPr>
              <a:xfrm>
                <a:off x="1145981" y="2580274"/>
                <a:ext cx="93615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cs-CZ" sz="1600" b="0" i="0" smtClean="0">
                          <a:latin typeface="Arial" panose="020B0604020202020204" pitchFamily="34" charset="0"/>
                          <a:cs typeface="Arial" panose="020B0604020202020204" pitchFamily="34" charset="0"/>
                        </a:rPr>
                        <m:t>subject</m:t>
                      </m:r>
                      <m:r>
                        <m:rPr>
                          <m:nor/>
                        </m:rPr>
                        <a:rPr lang="cs-CZ" sz="1600" b="0" i="0" smtClean="0">
                          <a:latin typeface="Arial" panose="020B0604020202020204" pitchFamily="34" charset="0"/>
                          <a:cs typeface="Arial" panose="020B0604020202020204" pitchFamily="34" charset="0"/>
                        </a:rPr>
                        <m:t> </m:t>
                      </m:r>
                      <m:r>
                        <m:rPr>
                          <m:nor/>
                        </m:rPr>
                        <a:rPr lang="cs-CZ" sz="1600" b="0" i="0" smtClean="0">
                          <a:latin typeface="Arial" panose="020B0604020202020204" pitchFamily="34" charset="0"/>
                          <a:cs typeface="Arial" panose="020B0604020202020204" pitchFamily="34" charset="0"/>
                        </a:rPr>
                        <m:t>to</m:t>
                      </m:r>
                    </m:oMath>
                  </m:oMathPara>
                </a14:m>
                <a:endParaRPr lang="cs-CZ" sz="1600" dirty="0">
                  <a:latin typeface="Arial" panose="020B0604020202020204" pitchFamily="34" charset="0"/>
                  <a:cs typeface="Arial" panose="020B0604020202020204" pitchFamily="34" charset="0"/>
                </a:endParaRPr>
              </a:p>
            </p:txBody>
          </p:sp>
        </mc:Choice>
        <mc:Fallback xmlns="">
          <p:sp>
            <p:nvSpPr>
              <p:cNvPr id="31" name="TextovéPole 30">
                <a:extLst>
                  <a:ext uri="{FF2B5EF4-FFF2-40B4-BE49-F238E27FC236}">
                    <a16:creationId xmlns:a16="http://schemas.microsoft.com/office/drawing/2014/main" id="{35D31EA9-AB4E-456A-932C-6447AEFDE473}"/>
                  </a:ext>
                </a:extLst>
              </p:cNvPr>
              <p:cNvSpPr txBox="1">
                <a:spLocks noRot="1" noChangeAspect="1" noMove="1" noResize="1" noEditPoints="1" noAdjustHandles="1" noChangeArrowheads="1" noChangeShapeType="1" noTextEdit="1"/>
              </p:cNvSpPr>
              <p:nvPr/>
            </p:nvSpPr>
            <p:spPr>
              <a:xfrm>
                <a:off x="1145981" y="2580274"/>
                <a:ext cx="936154" cy="246221"/>
              </a:xfrm>
              <a:prstGeom prst="rect">
                <a:avLst/>
              </a:prstGeom>
              <a:blipFill>
                <a:blip r:embed="rId3"/>
                <a:stretch>
                  <a:fillRect l="-7143" r="-3247" b="-34146"/>
                </a:stretch>
              </a:blipFill>
            </p:spPr>
            <p:txBody>
              <a:bodyPr/>
              <a:lstStyle/>
              <a:p>
                <a:r>
                  <a:rPr lang="cs-CZ">
                    <a:noFill/>
                  </a:rPr>
                  <a:t> </a:t>
                </a:r>
              </a:p>
            </p:txBody>
          </p:sp>
        </mc:Fallback>
      </mc:AlternateContent>
      <p:graphicFrame>
        <p:nvGraphicFramePr>
          <p:cNvPr id="32" name="Objekt 31">
            <a:extLst>
              <a:ext uri="{FF2B5EF4-FFF2-40B4-BE49-F238E27FC236}">
                <a16:creationId xmlns:a16="http://schemas.microsoft.com/office/drawing/2014/main" id="{77248A8B-9FFF-4BFA-B7DB-800B130D51F6}"/>
              </a:ext>
            </a:extLst>
          </p:cNvPr>
          <p:cNvGraphicFramePr>
            <a:graphicFrameLocks noChangeAspect="1"/>
          </p:cNvGraphicFramePr>
          <p:nvPr>
            <p:extLst>
              <p:ext uri="{D42A27DB-BD31-4B8C-83A1-F6EECF244321}">
                <p14:modId xmlns:p14="http://schemas.microsoft.com/office/powerpoint/2010/main" val="2122102461"/>
              </p:ext>
            </p:extLst>
          </p:nvPr>
        </p:nvGraphicFramePr>
        <p:xfrm>
          <a:off x="1660972" y="2960343"/>
          <a:ext cx="2277872" cy="1389888"/>
        </p:xfrm>
        <a:graphic>
          <a:graphicData uri="http://schemas.openxmlformats.org/presentationml/2006/ole">
            <mc:AlternateContent xmlns:mc="http://schemas.openxmlformats.org/markup-compatibility/2006">
              <mc:Choice xmlns:v="urn:schemas-microsoft-com:vml" Requires="v">
                <p:oleObj name="Equation" r:id="rId4" imgW="1498600" imgH="914400" progId="Equation.3">
                  <p:embed/>
                </p:oleObj>
              </mc:Choice>
              <mc:Fallback>
                <p:oleObj name="Equation" r:id="rId4" imgW="1498600" imgH="914400" progId="Equation.3">
                  <p:embed/>
                  <p:pic>
                    <p:nvPicPr>
                      <p:cNvPr id="7" name="Objekt 6">
                        <a:extLst>
                          <a:ext uri="{FF2B5EF4-FFF2-40B4-BE49-F238E27FC236}">
                            <a16:creationId xmlns:a16="http://schemas.microsoft.com/office/drawing/2014/main" id="{81A65796-B0E7-4CCA-84B8-6C3904808C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0972" y="2960343"/>
                        <a:ext cx="2277872" cy="1389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kt 32">
            <a:extLst>
              <a:ext uri="{FF2B5EF4-FFF2-40B4-BE49-F238E27FC236}">
                <a16:creationId xmlns:a16="http://schemas.microsoft.com/office/drawing/2014/main" id="{379ACC63-39BA-443F-932C-981688B0C513}"/>
              </a:ext>
            </a:extLst>
          </p:cNvPr>
          <p:cNvGraphicFramePr>
            <a:graphicFrameLocks noChangeAspect="1"/>
          </p:cNvGraphicFramePr>
          <p:nvPr>
            <p:extLst>
              <p:ext uri="{D42A27DB-BD31-4B8C-83A1-F6EECF244321}">
                <p14:modId xmlns:p14="http://schemas.microsoft.com/office/powerpoint/2010/main" val="2183393017"/>
              </p:ext>
            </p:extLst>
          </p:nvPr>
        </p:nvGraphicFramePr>
        <p:xfrm>
          <a:off x="1660972" y="4709962"/>
          <a:ext cx="2277872" cy="1389888"/>
        </p:xfrm>
        <a:graphic>
          <a:graphicData uri="http://schemas.openxmlformats.org/presentationml/2006/ole">
            <mc:AlternateContent xmlns:mc="http://schemas.openxmlformats.org/markup-compatibility/2006">
              <mc:Choice xmlns:v="urn:schemas-microsoft-com:vml" Requires="v">
                <p:oleObj name="Equation" r:id="rId6" imgW="1498600" imgH="914400" progId="Equation.3">
                  <p:embed/>
                </p:oleObj>
              </mc:Choice>
              <mc:Fallback>
                <p:oleObj name="Equation" r:id="rId6" imgW="1498600" imgH="914400" progId="Equation.3">
                  <p:embed/>
                  <p:pic>
                    <p:nvPicPr>
                      <p:cNvPr id="19" name="Objekt 18">
                        <a:extLst>
                          <a:ext uri="{FF2B5EF4-FFF2-40B4-BE49-F238E27FC236}">
                            <a16:creationId xmlns:a16="http://schemas.microsoft.com/office/drawing/2014/main" id="{5E9EE7BE-E74C-4B06-B867-EAF26ACA09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0972" y="4709962"/>
                        <a:ext cx="2277872" cy="1389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34" name="TextovéPole 33">
                <a:extLst>
                  <a:ext uri="{FF2B5EF4-FFF2-40B4-BE49-F238E27FC236}">
                    <a16:creationId xmlns:a16="http://schemas.microsoft.com/office/drawing/2014/main" id="{BCD5D8DD-E525-40FF-AC15-1EA2E35A6D04}"/>
                  </a:ext>
                </a:extLst>
              </p:cNvPr>
              <p:cNvSpPr txBox="1"/>
              <p:nvPr/>
            </p:nvSpPr>
            <p:spPr>
              <a:xfrm>
                <a:off x="1145981" y="2104157"/>
                <a:ext cx="86562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cs-CZ" sz="1600" b="0" i="0" smtClean="0">
                          <a:latin typeface="Arial" panose="020B0604020202020204" pitchFamily="34" charset="0"/>
                          <a:cs typeface="Arial" panose="020B0604020202020204" pitchFamily="34" charset="0"/>
                        </a:rPr>
                        <m:t>Minimize</m:t>
                      </m:r>
                    </m:oMath>
                  </m:oMathPara>
                </a14:m>
                <a:endParaRPr lang="cs-CZ" sz="1600" dirty="0">
                  <a:latin typeface="Arial" panose="020B0604020202020204" pitchFamily="34" charset="0"/>
                  <a:cs typeface="Arial" panose="020B0604020202020204" pitchFamily="34" charset="0"/>
                </a:endParaRPr>
              </a:p>
            </p:txBody>
          </p:sp>
        </mc:Choice>
        <mc:Fallback xmlns="">
          <p:sp>
            <p:nvSpPr>
              <p:cNvPr id="34" name="TextovéPole 33">
                <a:extLst>
                  <a:ext uri="{FF2B5EF4-FFF2-40B4-BE49-F238E27FC236}">
                    <a16:creationId xmlns:a16="http://schemas.microsoft.com/office/drawing/2014/main" id="{BCD5D8DD-E525-40FF-AC15-1EA2E35A6D04}"/>
                  </a:ext>
                </a:extLst>
              </p:cNvPr>
              <p:cNvSpPr txBox="1">
                <a:spLocks noRot="1" noChangeAspect="1" noMove="1" noResize="1" noEditPoints="1" noAdjustHandles="1" noChangeArrowheads="1" noChangeShapeType="1" noTextEdit="1"/>
              </p:cNvSpPr>
              <p:nvPr/>
            </p:nvSpPr>
            <p:spPr>
              <a:xfrm>
                <a:off x="1145981" y="2104157"/>
                <a:ext cx="865622" cy="246221"/>
              </a:xfrm>
              <a:prstGeom prst="rect">
                <a:avLst/>
              </a:prstGeom>
              <a:blipFill>
                <a:blip r:embed="rId8"/>
                <a:stretch>
                  <a:fillRect l="-5634" r="-4225" b="-9756"/>
                </a:stretch>
              </a:blipFill>
            </p:spPr>
            <p:txBody>
              <a:bodyPr/>
              <a:lstStyle/>
              <a:p>
                <a:r>
                  <a:rPr lang="cs-CZ">
                    <a:noFill/>
                  </a:rPr>
                  <a:t> </a:t>
                </a:r>
              </a:p>
            </p:txBody>
          </p:sp>
        </mc:Fallback>
      </mc:AlternateContent>
      <p:graphicFrame>
        <p:nvGraphicFramePr>
          <p:cNvPr id="45" name="Objekt 44">
            <a:extLst>
              <a:ext uri="{FF2B5EF4-FFF2-40B4-BE49-F238E27FC236}">
                <a16:creationId xmlns:a16="http://schemas.microsoft.com/office/drawing/2014/main" id="{CC29168B-CC64-4864-93BA-1A934D63D71C}"/>
              </a:ext>
            </a:extLst>
          </p:cNvPr>
          <p:cNvGraphicFramePr>
            <a:graphicFrameLocks noChangeAspect="1"/>
          </p:cNvGraphicFramePr>
          <p:nvPr>
            <p:extLst>
              <p:ext uri="{D42A27DB-BD31-4B8C-83A1-F6EECF244321}">
                <p14:modId xmlns:p14="http://schemas.microsoft.com/office/powerpoint/2010/main" val="1353241632"/>
              </p:ext>
            </p:extLst>
          </p:nvPr>
        </p:nvGraphicFramePr>
        <p:xfrm>
          <a:off x="2375068" y="2098826"/>
          <a:ext cx="2644648" cy="328168"/>
        </p:xfrm>
        <a:graphic>
          <a:graphicData uri="http://schemas.openxmlformats.org/presentationml/2006/ole">
            <mc:AlternateContent xmlns:mc="http://schemas.openxmlformats.org/markup-compatibility/2006">
              <mc:Choice xmlns:v="urn:schemas-microsoft-com:vml" Requires="v">
                <p:oleObj name="Equation" r:id="rId9" imgW="1739900" imgH="215900" progId="Equation.3">
                  <p:embed/>
                </p:oleObj>
              </mc:Choice>
              <mc:Fallback>
                <p:oleObj name="Equation" r:id="rId9" imgW="1739900" imgH="215900" progId="Equation.3">
                  <p:embed/>
                  <p:pic>
                    <p:nvPicPr>
                      <p:cNvPr id="22" name="Objekt 21">
                        <a:extLst>
                          <a:ext uri="{FF2B5EF4-FFF2-40B4-BE49-F238E27FC236}">
                            <a16:creationId xmlns:a16="http://schemas.microsoft.com/office/drawing/2014/main" id="{36A8CFD7-ADBB-4F88-B3E8-CC3470D09D1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75068" y="2098826"/>
                        <a:ext cx="2644648" cy="3281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46" name="TextovéPole 45">
                <a:extLst>
                  <a:ext uri="{FF2B5EF4-FFF2-40B4-BE49-F238E27FC236}">
                    <a16:creationId xmlns:a16="http://schemas.microsoft.com/office/drawing/2014/main" id="{DF75062B-4252-458A-AE5F-EE59FEDE5139}"/>
                  </a:ext>
                </a:extLst>
              </p:cNvPr>
              <p:cNvSpPr txBox="1"/>
              <p:nvPr/>
            </p:nvSpPr>
            <p:spPr>
              <a:xfrm>
                <a:off x="4427587" y="2960343"/>
                <a:ext cx="993862" cy="246221"/>
              </a:xfrm>
              <a:prstGeom prst="rect">
                <a:avLst/>
              </a:prstGeom>
              <a:noFill/>
            </p:spPr>
            <p:txBody>
              <a:bodyPr wrap="none" lIns="0" tIns="0" rIns="0" bIns="0" rtlCol="0">
                <a:spAutoFit/>
              </a:bodyPr>
              <a:lstStyle/>
              <a:p>
                <a14:m>
                  <m:oMath xmlns:m="http://schemas.openxmlformats.org/officeDocument/2006/math">
                    <m:r>
                      <m:rPr>
                        <m:nor/>
                      </m:rPr>
                      <a:rPr lang="cs-CZ" sz="1600" b="0" i="0" smtClean="0">
                        <a:latin typeface="Arial" panose="020B0604020202020204" pitchFamily="34" charset="0"/>
                        <a:cs typeface="Arial" panose="020B0604020202020204" pitchFamily="34" charset="0"/>
                      </a:rPr>
                      <m:t>(</m:t>
                    </m:r>
                    <m:r>
                      <m:rPr>
                        <m:nor/>
                      </m:rPr>
                      <a:rPr lang="cs-CZ" sz="1600" b="0" i="0" smtClean="0">
                        <a:latin typeface="Arial" panose="020B0604020202020204" pitchFamily="34" charset="0"/>
                        <a:cs typeface="Arial" panose="020B0604020202020204" pitchFamily="34" charset="0"/>
                      </a:rPr>
                      <m:t>Garage</m:t>
                    </m:r>
                    <m:r>
                      <m:rPr>
                        <m:nor/>
                      </m:rPr>
                      <a:rPr lang="cs-CZ" sz="1600" b="0" i="0" smtClean="0">
                        <a:latin typeface="Arial" panose="020B0604020202020204" pitchFamily="34" charset="0"/>
                        <a:cs typeface="Arial" panose="020B0604020202020204" pitchFamily="34" charset="0"/>
                      </a:rPr>
                      <m:t> 1</m:t>
                    </m:r>
                  </m:oMath>
                </a14:m>
                <a:r>
                  <a:rPr lang="cs-CZ" sz="1600" dirty="0">
                    <a:latin typeface="Arial" panose="020B0604020202020204" pitchFamily="34" charset="0"/>
                    <a:cs typeface="Arial" panose="020B0604020202020204" pitchFamily="34" charset="0"/>
                  </a:rPr>
                  <a:t>)</a:t>
                </a:r>
              </a:p>
            </p:txBody>
          </p:sp>
        </mc:Choice>
        <mc:Fallback xmlns="">
          <p:sp>
            <p:nvSpPr>
              <p:cNvPr id="46" name="TextovéPole 45">
                <a:extLst>
                  <a:ext uri="{FF2B5EF4-FFF2-40B4-BE49-F238E27FC236}">
                    <a16:creationId xmlns:a16="http://schemas.microsoft.com/office/drawing/2014/main" id="{DF75062B-4252-458A-AE5F-EE59FEDE5139}"/>
                  </a:ext>
                </a:extLst>
              </p:cNvPr>
              <p:cNvSpPr txBox="1">
                <a:spLocks noRot="1" noChangeAspect="1" noMove="1" noResize="1" noEditPoints="1" noAdjustHandles="1" noChangeArrowheads="1" noChangeShapeType="1" noTextEdit="1"/>
              </p:cNvSpPr>
              <p:nvPr/>
            </p:nvSpPr>
            <p:spPr>
              <a:xfrm>
                <a:off x="4427587" y="2960343"/>
                <a:ext cx="993862" cy="246221"/>
              </a:xfrm>
              <a:prstGeom prst="rect">
                <a:avLst/>
              </a:prstGeom>
              <a:blipFill>
                <a:blip r:embed="rId11"/>
                <a:stretch>
                  <a:fillRect l="-9816" t="-27500" r="-11656"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ovéPole 46">
                <a:extLst>
                  <a:ext uri="{FF2B5EF4-FFF2-40B4-BE49-F238E27FC236}">
                    <a16:creationId xmlns:a16="http://schemas.microsoft.com/office/drawing/2014/main" id="{B3C63015-1D09-4386-B847-9B742DF0B7E6}"/>
                  </a:ext>
                </a:extLst>
              </p:cNvPr>
              <p:cNvSpPr txBox="1"/>
              <p:nvPr/>
            </p:nvSpPr>
            <p:spPr>
              <a:xfrm>
                <a:off x="4427587" y="3310595"/>
                <a:ext cx="993862" cy="246221"/>
              </a:xfrm>
              <a:prstGeom prst="rect">
                <a:avLst/>
              </a:prstGeom>
              <a:noFill/>
            </p:spPr>
            <p:txBody>
              <a:bodyPr wrap="none" lIns="0" tIns="0" rIns="0" bIns="0" rtlCol="0">
                <a:spAutoFit/>
              </a:bodyPr>
              <a:lstStyle/>
              <a:p>
                <a14:m>
                  <m:oMath xmlns:m="http://schemas.openxmlformats.org/officeDocument/2006/math">
                    <m:r>
                      <m:rPr>
                        <m:nor/>
                      </m:rPr>
                      <a:rPr lang="cs-CZ" sz="1600" b="0" i="0" smtClean="0">
                        <a:latin typeface="Arial" panose="020B0604020202020204" pitchFamily="34" charset="0"/>
                        <a:cs typeface="Arial" panose="020B0604020202020204" pitchFamily="34" charset="0"/>
                      </a:rPr>
                      <m:t>(</m:t>
                    </m:r>
                    <m:r>
                      <m:rPr>
                        <m:nor/>
                      </m:rPr>
                      <a:rPr lang="cs-CZ" sz="1600" b="0" i="0" smtClean="0">
                        <a:latin typeface="Arial" panose="020B0604020202020204" pitchFamily="34" charset="0"/>
                        <a:cs typeface="Arial" panose="020B0604020202020204" pitchFamily="34" charset="0"/>
                      </a:rPr>
                      <m:t>Garage</m:t>
                    </m:r>
                    <m:r>
                      <m:rPr>
                        <m:nor/>
                      </m:rPr>
                      <a:rPr lang="cs-CZ" sz="1600" b="0" i="0" smtClean="0">
                        <a:latin typeface="Arial" panose="020B0604020202020204" pitchFamily="34" charset="0"/>
                        <a:cs typeface="Arial" panose="020B0604020202020204" pitchFamily="34" charset="0"/>
                      </a:rPr>
                      <m:t> </m:t>
                    </m:r>
                  </m:oMath>
                </a14:m>
                <a:r>
                  <a:rPr lang="cs-CZ" sz="1600" dirty="0">
                    <a:latin typeface="Arial" panose="020B0604020202020204" pitchFamily="34" charset="0"/>
                    <a:cs typeface="Arial" panose="020B0604020202020204" pitchFamily="34" charset="0"/>
                  </a:rPr>
                  <a:t>2)</a:t>
                </a:r>
              </a:p>
            </p:txBody>
          </p:sp>
        </mc:Choice>
        <mc:Fallback xmlns="">
          <p:sp>
            <p:nvSpPr>
              <p:cNvPr id="47" name="TextovéPole 46">
                <a:extLst>
                  <a:ext uri="{FF2B5EF4-FFF2-40B4-BE49-F238E27FC236}">
                    <a16:creationId xmlns:a16="http://schemas.microsoft.com/office/drawing/2014/main" id="{B3C63015-1D09-4386-B847-9B742DF0B7E6}"/>
                  </a:ext>
                </a:extLst>
              </p:cNvPr>
              <p:cNvSpPr txBox="1">
                <a:spLocks noRot="1" noChangeAspect="1" noMove="1" noResize="1" noEditPoints="1" noAdjustHandles="1" noChangeArrowheads="1" noChangeShapeType="1" noTextEdit="1"/>
              </p:cNvSpPr>
              <p:nvPr/>
            </p:nvSpPr>
            <p:spPr>
              <a:xfrm>
                <a:off x="4427587" y="3310595"/>
                <a:ext cx="993862" cy="246221"/>
              </a:xfrm>
              <a:prstGeom prst="rect">
                <a:avLst/>
              </a:prstGeom>
              <a:blipFill>
                <a:blip r:embed="rId12"/>
                <a:stretch>
                  <a:fillRect l="-9816" t="-25000" r="-11656" b="-5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ovéPole 47">
                <a:extLst>
                  <a:ext uri="{FF2B5EF4-FFF2-40B4-BE49-F238E27FC236}">
                    <a16:creationId xmlns:a16="http://schemas.microsoft.com/office/drawing/2014/main" id="{C100315D-DC0A-4602-A1BD-D0C80DCB47A7}"/>
                  </a:ext>
                </a:extLst>
              </p:cNvPr>
              <p:cNvSpPr txBox="1"/>
              <p:nvPr/>
            </p:nvSpPr>
            <p:spPr>
              <a:xfrm>
                <a:off x="4427587" y="3655136"/>
                <a:ext cx="993862" cy="246221"/>
              </a:xfrm>
              <a:prstGeom prst="rect">
                <a:avLst/>
              </a:prstGeom>
              <a:noFill/>
            </p:spPr>
            <p:txBody>
              <a:bodyPr wrap="none" lIns="0" tIns="0" rIns="0" bIns="0" rtlCol="0">
                <a:spAutoFit/>
              </a:bodyPr>
              <a:lstStyle/>
              <a:p>
                <a14:m>
                  <m:oMath xmlns:m="http://schemas.openxmlformats.org/officeDocument/2006/math">
                    <m:r>
                      <m:rPr>
                        <m:nor/>
                      </m:rPr>
                      <a:rPr lang="cs-CZ" sz="1600" b="0" i="0" smtClean="0">
                        <a:latin typeface="Arial" panose="020B0604020202020204" pitchFamily="34" charset="0"/>
                        <a:cs typeface="Arial" panose="020B0604020202020204" pitchFamily="34" charset="0"/>
                      </a:rPr>
                      <m:t>(</m:t>
                    </m:r>
                    <m:r>
                      <m:rPr>
                        <m:nor/>
                      </m:rPr>
                      <a:rPr lang="cs-CZ" sz="1600" b="0" i="0" smtClean="0">
                        <a:latin typeface="Arial" panose="020B0604020202020204" pitchFamily="34" charset="0"/>
                        <a:cs typeface="Arial" panose="020B0604020202020204" pitchFamily="34" charset="0"/>
                      </a:rPr>
                      <m:t>Garage</m:t>
                    </m:r>
                    <m:r>
                      <m:rPr>
                        <m:nor/>
                      </m:rPr>
                      <a:rPr lang="cs-CZ" sz="1600" b="0" i="0" smtClean="0">
                        <a:latin typeface="Arial" panose="020B0604020202020204" pitchFamily="34" charset="0"/>
                        <a:cs typeface="Arial" panose="020B0604020202020204" pitchFamily="34" charset="0"/>
                      </a:rPr>
                      <m:t> 3</m:t>
                    </m:r>
                  </m:oMath>
                </a14:m>
                <a:r>
                  <a:rPr lang="cs-CZ" sz="1600" dirty="0">
                    <a:latin typeface="Arial" panose="020B0604020202020204" pitchFamily="34" charset="0"/>
                    <a:cs typeface="Arial" panose="020B0604020202020204" pitchFamily="34" charset="0"/>
                  </a:rPr>
                  <a:t>)</a:t>
                </a:r>
              </a:p>
            </p:txBody>
          </p:sp>
        </mc:Choice>
        <mc:Fallback xmlns="">
          <p:sp>
            <p:nvSpPr>
              <p:cNvPr id="48" name="TextovéPole 47">
                <a:extLst>
                  <a:ext uri="{FF2B5EF4-FFF2-40B4-BE49-F238E27FC236}">
                    <a16:creationId xmlns:a16="http://schemas.microsoft.com/office/drawing/2014/main" id="{C100315D-DC0A-4602-A1BD-D0C80DCB47A7}"/>
                  </a:ext>
                </a:extLst>
              </p:cNvPr>
              <p:cNvSpPr txBox="1">
                <a:spLocks noRot="1" noChangeAspect="1" noMove="1" noResize="1" noEditPoints="1" noAdjustHandles="1" noChangeArrowheads="1" noChangeShapeType="1" noTextEdit="1"/>
              </p:cNvSpPr>
              <p:nvPr/>
            </p:nvSpPr>
            <p:spPr>
              <a:xfrm>
                <a:off x="4427587" y="3655136"/>
                <a:ext cx="993862" cy="246221"/>
              </a:xfrm>
              <a:prstGeom prst="rect">
                <a:avLst/>
              </a:prstGeom>
              <a:blipFill>
                <a:blip r:embed="rId13"/>
                <a:stretch>
                  <a:fillRect l="-9816" t="-27500" r="-11656"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ovéPole 48">
                <a:extLst>
                  <a:ext uri="{FF2B5EF4-FFF2-40B4-BE49-F238E27FC236}">
                    <a16:creationId xmlns:a16="http://schemas.microsoft.com/office/drawing/2014/main" id="{6AD21241-E861-48FB-A295-7553CC50646B}"/>
                  </a:ext>
                </a:extLst>
              </p:cNvPr>
              <p:cNvSpPr txBox="1"/>
              <p:nvPr/>
            </p:nvSpPr>
            <p:spPr>
              <a:xfrm>
                <a:off x="4427587" y="4051427"/>
                <a:ext cx="993862" cy="246221"/>
              </a:xfrm>
              <a:prstGeom prst="rect">
                <a:avLst/>
              </a:prstGeom>
              <a:noFill/>
            </p:spPr>
            <p:txBody>
              <a:bodyPr wrap="none" lIns="0" tIns="0" rIns="0" bIns="0" rtlCol="0">
                <a:spAutoFit/>
              </a:bodyPr>
              <a:lstStyle/>
              <a:p>
                <a14:m>
                  <m:oMath xmlns:m="http://schemas.openxmlformats.org/officeDocument/2006/math">
                    <m:r>
                      <m:rPr>
                        <m:nor/>
                      </m:rPr>
                      <a:rPr lang="cs-CZ" sz="1600" b="0" i="0" smtClean="0">
                        <a:latin typeface="Arial" panose="020B0604020202020204" pitchFamily="34" charset="0"/>
                        <a:cs typeface="Arial" panose="020B0604020202020204" pitchFamily="34" charset="0"/>
                      </a:rPr>
                      <m:t>(</m:t>
                    </m:r>
                    <m:r>
                      <m:rPr>
                        <m:nor/>
                      </m:rPr>
                      <a:rPr lang="cs-CZ" sz="1600" b="0" i="0" smtClean="0">
                        <a:latin typeface="Arial" panose="020B0604020202020204" pitchFamily="34" charset="0"/>
                        <a:cs typeface="Arial" panose="020B0604020202020204" pitchFamily="34" charset="0"/>
                      </a:rPr>
                      <m:t>Garage</m:t>
                    </m:r>
                    <m:r>
                      <m:rPr>
                        <m:nor/>
                      </m:rPr>
                      <a:rPr lang="cs-CZ" sz="1600" b="0" i="0" smtClean="0">
                        <a:latin typeface="Arial" panose="020B0604020202020204" pitchFamily="34" charset="0"/>
                        <a:cs typeface="Arial" panose="020B0604020202020204" pitchFamily="34" charset="0"/>
                      </a:rPr>
                      <m:t> 4</m:t>
                    </m:r>
                  </m:oMath>
                </a14:m>
                <a:r>
                  <a:rPr lang="cs-CZ" sz="1600" dirty="0">
                    <a:latin typeface="Arial" panose="020B0604020202020204" pitchFamily="34" charset="0"/>
                    <a:cs typeface="Arial" panose="020B0604020202020204" pitchFamily="34" charset="0"/>
                  </a:rPr>
                  <a:t>)</a:t>
                </a:r>
              </a:p>
            </p:txBody>
          </p:sp>
        </mc:Choice>
        <mc:Fallback xmlns="">
          <p:sp>
            <p:nvSpPr>
              <p:cNvPr id="49" name="TextovéPole 48">
                <a:extLst>
                  <a:ext uri="{FF2B5EF4-FFF2-40B4-BE49-F238E27FC236}">
                    <a16:creationId xmlns:a16="http://schemas.microsoft.com/office/drawing/2014/main" id="{6AD21241-E861-48FB-A295-7553CC50646B}"/>
                  </a:ext>
                </a:extLst>
              </p:cNvPr>
              <p:cNvSpPr txBox="1">
                <a:spLocks noRot="1" noChangeAspect="1" noMove="1" noResize="1" noEditPoints="1" noAdjustHandles="1" noChangeArrowheads="1" noChangeShapeType="1" noTextEdit="1"/>
              </p:cNvSpPr>
              <p:nvPr/>
            </p:nvSpPr>
            <p:spPr>
              <a:xfrm>
                <a:off x="4427587" y="4051427"/>
                <a:ext cx="993862" cy="246221"/>
              </a:xfrm>
              <a:prstGeom prst="rect">
                <a:avLst/>
              </a:prstGeom>
              <a:blipFill>
                <a:blip r:embed="rId14"/>
                <a:stretch>
                  <a:fillRect l="-9816" t="-27500" r="-11656"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ovéPole 49">
                <a:extLst>
                  <a:ext uri="{FF2B5EF4-FFF2-40B4-BE49-F238E27FC236}">
                    <a16:creationId xmlns:a16="http://schemas.microsoft.com/office/drawing/2014/main" id="{B68F6052-C9B5-405A-83D4-9408411600DE}"/>
                  </a:ext>
                </a:extLst>
              </p:cNvPr>
              <p:cNvSpPr txBox="1"/>
              <p:nvPr/>
            </p:nvSpPr>
            <p:spPr>
              <a:xfrm>
                <a:off x="4427587" y="4708001"/>
                <a:ext cx="729367" cy="246221"/>
              </a:xfrm>
              <a:prstGeom prst="rect">
                <a:avLst/>
              </a:prstGeom>
              <a:noFill/>
            </p:spPr>
            <p:txBody>
              <a:bodyPr wrap="none" lIns="0" tIns="0" rIns="0" bIns="0" rtlCol="0">
                <a:spAutoFit/>
              </a:bodyPr>
              <a:lstStyle/>
              <a:p>
                <a14:m>
                  <m:oMath xmlns:m="http://schemas.openxmlformats.org/officeDocument/2006/math">
                    <m:r>
                      <m:rPr>
                        <m:nor/>
                      </m:rPr>
                      <a:rPr lang="cs-CZ" sz="1600" b="0" i="0" smtClean="0">
                        <a:latin typeface="Arial" panose="020B0604020202020204" pitchFamily="34" charset="0"/>
                        <a:cs typeface="Arial" panose="020B0604020202020204" pitchFamily="34" charset="0"/>
                      </a:rPr>
                      <m:t>(</m:t>
                    </m:r>
                    <m:r>
                      <m:rPr>
                        <m:nor/>
                      </m:rPr>
                      <a:rPr lang="cs-CZ" sz="1600" b="0" i="0" smtClean="0">
                        <a:latin typeface="Arial" panose="020B0604020202020204" pitchFamily="34" charset="0"/>
                        <a:cs typeface="Arial" panose="020B0604020202020204" pitchFamily="34" charset="0"/>
                      </a:rPr>
                      <m:t>Michle</m:t>
                    </m:r>
                  </m:oMath>
                </a14:m>
                <a:r>
                  <a:rPr lang="cs-CZ" sz="1600" dirty="0">
                    <a:latin typeface="Arial" panose="020B0604020202020204" pitchFamily="34" charset="0"/>
                    <a:cs typeface="Arial" panose="020B0604020202020204" pitchFamily="34" charset="0"/>
                  </a:rPr>
                  <a:t>)</a:t>
                </a:r>
              </a:p>
            </p:txBody>
          </p:sp>
        </mc:Choice>
        <mc:Fallback xmlns="">
          <p:sp>
            <p:nvSpPr>
              <p:cNvPr id="50" name="TextovéPole 49">
                <a:extLst>
                  <a:ext uri="{FF2B5EF4-FFF2-40B4-BE49-F238E27FC236}">
                    <a16:creationId xmlns:a16="http://schemas.microsoft.com/office/drawing/2014/main" id="{B68F6052-C9B5-405A-83D4-9408411600DE}"/>
                  </a:ext>
                </a:extLst>
              </p:cNvPr>
              <p:cNvSpPr txBox="1">
                <a:spLocks noRot="1" noChangeAspect="1" noMove="1" noResize="1" noEditPoints="1" noAdjustHandles="1" noChangeArrowheads="1" noChangeShapeType="1" noTextEdit="1"/>
              </p:cNvSpPr>
              <p:nvPr/>
            </p:nvSpPr>
            <p:spPr>
              <a:xfrm>
                <a:off x="4427587" y="4708001"/>
                <a:ext cx="729367" cy="246221"/>
              </a:xfrm>
              <a:prstGeom prst="rect">
                <a:avLst/>
              </a:prstGeom>
              <a:blipFill>
                <a:blip r:embed="rId15"/>
                <a:stretch>
                  <a:fillRect l="-13333" t="-24390" r="-15833" b="-487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ovéPole 50">
                <a:extLst>
                  <a:ext uri="{FF2B5EF4-FFF2-40B4-BE49-F238E27FC236}">
                    <a16:creationId xmlns:a16="http://schemas.microsoft.com/office/drawing/2014/main" id="{C053532B-2844-4CC9-9FF9-5365A97D0F6D}"/>
                  </a:ext>
                </a:extLst>
              </p:cNvPr>
              <p:cNvSpPr txBox="1"/>
              <p:nvPr/>
            </p:nvSpPr>
            <p:spPr>
              <a:xfrm>
                <a:off x="4427587" y="5099221"/>
                <a:ext cx="775853" cy="246221"/>
              </a:xfrm>
              <a:prstGeom prst="rect">
                <a:avLst/>
              </a:prstGeom>
              <a:noFill/>
            </p:spPr>
            <p:txBody>
              <a:bodyPr wrap="none" lIns="0" tIns="0" rIns="0" bIns="0" rtlCol="0">
                <a:spAutoFit/>
              </a:bodyPr>
              <a:lstStyle/>
              <a:p>
                <a14:m>
                  <m:oMath xmlns:m="http://schemas.openxmlformats.org/officeDocument/2006/math">
                    <m:r>
                      <m:rPr>
                        <m:nor/>
                      </m:rPr>
                      <a:rPr lang="cs-CZ" sz="1600" b="0" i="0" smtClean="0">
                        <a:latin typeface="Arial" panose="020B0604020202020204" pitchFamily="34" charset="0"/>
                        <a:cs typeface="Arial" panose="020B0604020202020204" pitchFamily="34" charset="0"/>
                      </a:rPr>
                      <m:t>(</m:t>
                    </m:r>
                    <m:r>
                      <m:rPr>
                        <m:nor/>
                      </m:rPr>
                      <a:rPr lang="cs-CZ" sz="1600" b="0" i="0" smtClean="0">
                        <a:latin typeface="Arial" panose="020B0604020202020204" pitchFamily="34" charset="0"/>
                        <a:cs typeface="Arial" panose="020B0604020202020204" pitchFamily="34" charset="0"/>
                      </a:rPr>
                      <m:t>Prosek</m:t>
                    </m:r>
                  </m:oMath>
                </a14:m>
                <a:r>
                  <a:rPr lang="cs-CZ" sz="1600" dirty="0">
                    <a:latin typeface="Arial" panose="020B0604020202020204" pitchFamily="34" charset="0"/>
                    <a:cs typeface="Arial" panose="020B0604020202020204" pitchFamily="34" charset="0"/>
                  </a:rPr>
                  <a:t>)</a:t>
                </a:r>
              </a:p>
            </p:txBody>
          </p:sp>
        </mc:Choice>
        <mc:Fallback xmlns="">
          <p:sp>
            <p:nvSpPr>
              <p:cNvPr id="51" name="TextovéPole 50">
                <a:extLst>
                  <a:ext uri="{FF2B5EF4-FFF2-40B4-BE49-F238E27FC236}">
                    <a16:creationId xmlns:a16="http://schemas.microsoft.com/office/drawing/2014/main" id="{C053532B-2844-4CC9-9FF9-5365A97D0F6D}"/>
                  </a:ext>
                </a:extLst>
              </p:cNvPr>
              <p:cNvSpPr txBox="1">
                <a:spLocks noRot="1" noChangeAspect="1" noMove="1" noResize="1" noEditPoints="1" noAdjustHandles="1" noChangeArrowheads="1" noChangeShapeType="1" noTextEdit="1"/>
              </p:cNvSpPr>
              <p:nvPr/>
            </p:nvSpPr>
            <p:spPr>
              <a:xfrm>
                <a:off x="4427587" y="5099221"/>
                <a:ext cx="775853" cy="246221"/>
              </a:xfrm>
              <a:prstGeom prst="rect">
                <a:avLst/>
              </a:prstGeom>
              <a:blipFill>
                <a:blip r:embed="rId16"/>
                <a:stretch>
                  <a:fillRect l="-12500" t="-24390" r="-14844" b="-487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ovéPole 51">
                <a:extLst>
                  <a:ext uri="{FF2B5EF4-FFF2-40B4-BE49-F238E27FC236}">
                    <a16:creationId xmlns:a16="http://schemas.microsoft.com/office/drawing/2014/main" id="{D7A83673-0BB8-42C3-B51D-1EDBF8A56B39}"/>
                  </a:ext>
                </a:extLst>
              </p:cNvPr>
              <p:cNvSpPr txBox="1"/>
              <p:nvPr/>
            </p:nvSpPr>
            <p:spPr>
              <a:xfrm>
                <a:off x="4427587" y="5437234"/>
                <a:ext cx="819135" cy="246221"/>
              </a:xfrm>
              <a:prstGeom prst="rect">
                <a:avLst/>
              </a:prstGeom>
              <a:noFill/>
            </p:spPr>
            <p:txBody>
              <a:bodyPr wrap="none" lIns="0" tIns="0" rIns="0" bIns="0" rtlCol="0">
                <a:spAutoFit/>
              </a:bodyPr>
              <a:lstStyle/>
              <a:p>
                <a14:m>
                  <m:oMath xmlns:m="http://schemas.openxmlformats.org/officeDocument/2006/math">
                    <m:r>
                      <m:rPr>
                        <m:nor/>
                      </m:rPr>
                      <a:rPr lang="cs-CZ" sz="1600" b="0" i="0" smtClean="0">
                        <a:latin typeface="Arial" panose="020B0604020202020204" pitchFamily="34" charset="0"/>
                        <a:cs typeface="Arial" panose="020B0604020202020204" pitchFamily="34" charset="0"/>
                      </a:rPr>
                      <m:t>(</m:t>
                    </m:r>
                    <m:r>
                      <m:rPr>
                        <m:nor/>
                      </m:rPr>
                      <a:rPr lang="cs-CZ" sz="1600" b="0" i="0" smtClean="0">
                        <a:latin typeface="Arial" panose="020B0604020202020204" pitchFamily="34" charset="0"/>
                        <a:cs typeface="Arial" panose="020B0604020202020204" pitchFamily="34" charset="0"/>
                      </a:rPr>
                      <m:t>Radlice</m:t>
                    </m:r>
                  </m:oMath>
                </a14:m>
                <a:r>
                  <a:rPr lang="cs-CZ" sz="1600" dirty="0">
                    <a:latin typeface="Arial" panose="020B0604020202020204" pitchFamily="34" charset="0"/>
                    <a:cs typeface="Arial" panose="020B0604020202020204" pitchFamily="34" charset="0"/>
                  </a:rPr>
                  <a:t>)</a:t>
                </a:r>
              </a:p>
            </p:txBody>
          </p:sp>
        </mc:Choice>
        <mc:Fallback xmlns="">
          <p:sp>
            <p:nvSpPr>
              <p:cNvPr id="52" name="TextovéPole 51">
                <a:extLst>
                  <a:ext uri="{FF2B5EF4-FFF2-40B4-BE49-F238E27FC236}">
                    <a16:creationId xmlns:a16="http://schemas.microsoft.com/office/drawing/2014/main" id="{D7A83673-0BB8-42C3-B51D-1EDBF8A56B39}"/>
                  </a:ext>
                </a:extLst>
              </p:cNvPr>
              <p:cNvSpPr txBox="1">
                <a:spLocks noRot="1" noChangeAspect="1" noMove="1" noResize="1" noEditPoints="1" noAdjustHandles="1" noChangeArrowheads="1" noChangeShapeType="1" noTextEdit="1"/>
              </p:cNvSpPr>
              <p:nvPr/>
            </p:nvSpPr>
            <p:spPr>
              <a:xfrm>
                <a:off x="4427587" y="5437234"/>
                <a:ext cx="819135" cy="246221"/>
              </a:xfrm>
              <a:prstGeom prst="rect">
                <a:avLst/>
              </a:prstGeom>
              <a:blipFill>
                <a:blip r:embed="rId17"/>
                <a:stretch>
                  <a:fillRect l="-11852" t="-27500" r="-14074"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ovéPole 52">
                <a:extLst>
                  <a:ext uri="{FF2B5EF4-FFF2-40B4-BE49-F238E27FC236}">
                    <a16:creationId xmlns:a16="http://schemas.microsoft.com/office/drawing/2014/main" id="{92792EC0-8756-4E86-B40F-F88871764CBD}"/>
                  </a:ext>
                </a:extLst>
              </p:cNvPr>
              <p:cNvSpPr txBox="1"/>
              <p:nvPr/>
            </p:nvSpPr>
            <p:spPr>
              <a:xfrm>
                <a:off x="4427587" y="5791362"/>
                <a:ext cx="604333" cy="246221"/>
              </a:xfrm>
              <a:prstGeom prst="rect">
                <a:avLst/>
              </a:prstGeom>
              <a:noFill/>
            </p:spPr>
            <p:txBody>
              <a:bodyPr wrap="none" lIns="0" tIns="0" rIns="0" bIns="0" rtlCol="0">
                <a:spAutoFit/>
              </a:bodyPr>
              <a:lstStyle/>
              <a:p>
                <a14:m>
                  <m:oMath xmlns:m="http://schemas.openxmlformats.org/officeDocument/2006/math">
                    <m:r>
                      <m:rPr>
                        <m:nor/>
                      </m:rPr>
                      <a:rPr lang="cs-CZ" sz="1600" b="0" i="0" smtClean="0">
                        <a:latin typeface="Arial" panose="020B0604020202020204" pitchFamily="34" charset="0"/>
                        <a:cs typeface="Arial" panose="020B0604020202020204" pitchFamily="34" charset="0"/>
                      </a:rPr>
                      <m:t>(</m:t>
                    </m:r>
                    <m:r>
                      <m:rPr>
                        <m:nor/>
                      </m:rPr>
                      <a:rPr lang="cs-CZ" sz="1600" b="0" i="0" smtClean="0">
                        <a:latin typeface="Arial" panose="020B0604020202020204" pitchFamily="34" charset="0"/>
                        <a:cs typeface="Arial" panose="020B0604020202020204" pitchFamily="34" charset="0"/>
                      </a:rPr>
                      <m:t>Troja</m:t>
                    </m:r>
                  </m:oMath>
                </a14:m>
                <a:r>
                  <a:rPr lang="cs-CZ" sz="1600" dirty="0">
                    <a:latin typeface="Arial" panose="020B0604020202020204" pitchFamily="34" charset="0"/>
                    <a:cs typeface="Arial" panose="020B0604020202020204" pitchFamily="34" charset="0"/>
                  </a:rPr>
                  <a:t>)</a:t>
                </a:r>
              </a:p>
            </p:txBody>
          </p:sp>
        </mc:Choice>
        <mc:Fallback xmlns="">
          <p:sp>
            <p:nvSpPr>
              <p:cNvPr id="53" name="TextovéPole 52">
                <a:extLst>
                  <a:ext uri="{FF2B5EF4-FFF2-40B4-BE49-F238E27FC236}">
                    <a16:creationId xmlns:a16="http://schemas.microsoft.com/office/drawing/2014/main" id="{92792EC0-8756-4E86-B40F-F88871764CBD}"/>
                  </a:ext>
                </a:extLst>
              </p:cNvPr>
              <p:cNvSpPr txBox="1">
                <a:spLocks noRot="1" noChangeAspect="1" noMove="1" noResize="1" noEditPoints="1" noAdjustHandles="1" noChangeArrowheads="1" noChangeShapeType="1" noTextEdit="1"/>
              </p:cNvSpPr>
              <p:nvPr/>
            </p:nvSpPr>
            <p:spPr>
              <a:xfrm>
                <a:off x="4427587" y="5791362"/>
                <a:ext cx="604333" cy="246221"/>
              </a:xfrm>
              <a:prstGeom prst="rect">
                <a:avLst/>
              </a:prstGeom>
              <a:blipFill>
                <a:blip r:embed="rId18"/>
                <a:stretch>
                  <a:fillRect l="-16162" t="-25000" r="-20202" b="-52500"/>
                </a:stretch>
              </a:blipFill>
            </p:spPr>
            <p:txBody>
              <a:bodyPr/>
              <a:lstStyle/>
              <a:p>
                <a:r>
                  <a:rPr lang="en-US">
                    <a:noFill/>
                  </a:rPr>
                  <a:t> </a:t>
                </a:r>
              </a:p>
            </p:txBody>
          </p:sp>
        </mc:Fallback>
      </mc:AlternateContent>
    </p:spTree>
    <p:extLst>
      <p:ext uri="{BB962C8B-B14F-4D97-AF65-F5344CB8AC3E}">
        <p14:creationId xmlns:p14="http://schemas.microsoft.com/office/powerpoint/2010/main" val="166188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5</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Introduction to Operational Research</a:t>
            </a:r>
          </a:p>
          <a:p>
            <a:endParaRPr lang="en-US"/>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dirty="0"/>
              <a:t>Operational / Operations Research (OR)</a:t>
            </a:r>
          </a:p>
          <a:p>
            <a:pPr marL="285750" lvl="0" indent="-285750">
              <a:lnSpc>
                <a:spcPct val="110000"/>
              </a:lnSpc>
              <a:buFont typeface="Wingdings" panose="05000000000000000000" pitchFamily="2" charset="2"/>
              <a:buChar char="§"/>
            </a:pPr>
            <a:r>
              <a:rPr lang="en-US" dirty="0"/>
              <a:t>Management Science (MS)</a:t>
            </a:r>
          </a:p>
          <a:p>
            <a:pPr marL="285750" lvl="0" indent="-285750">
              <a:lnSpc>
                <a:spcPct val="110000"/>
              </a:lnSpc>
              <a:buFont typeface="Wingdings" panose="05000000000000000000" pitchFamily="2" charset="2"/>
              <a:buChar char="§"/>
            </a:pPr>
            <a:r>
              <a:rPr lang="en-US" dirty="0"/>
              <a:t>Operations Analysis</a:t>
            </a:r>
          </a:p>
          <a:p>
            <a:pPr marL="285750" lvl="0" indent="-285750">
              <a:lnSpc>
                <a:spcPct val="110000"/>
              </a:lnSpc>
              <a:buFont typeface="Wingdings" panose="05000000000000000000" pitchFamily="2" charset="2"/>
              <a:buChar char="§"/>
            </a:pPr>
            <a:r>
              <a:rPr lang="en-US" dirty="0"/>
              <a:t>Quantitative Analysis</a:t>
            </a:r>
          </a:p>
          <a:p>
            <a:pPr marL="285750" lvl="0" indent="-285750">
              <a:lnSpc>
                <a:spcPct val="110000"/>
              </a:lnSpc>
              <a:buFont typeface="Wingdings" panose="05000000000000000000" pitchFamily="2" charset="2"/>
              <a:buChar char="§"/>
            </a:pPr>
            <a:r>
              <a:rPr lang="en-US" dirty="0"/>
              <a:t>Quantitative Methods</a:t>
            </a:r>
          </a:p>
          <a:p>
            <a:pPr marL="285750" lvl="0" indent="-285750">
              <a:lnSpc>
                <a:spcPct val="110000"/>
              </a:lnSpc>
              <a:buFont typeface="Wingdings" panose="05000000000000000000" pitchFamily="2" charset="2"/>
              <a:buChar char="§"/>
            </a:pPr>
            <a:r>
              <a:rPr lang="en-US" dirty="0"/>
              <a:t>Systems Analysis</a:t>
            </a:r>
          </a:p>
          <a:p>
            <a:pPr marL="285750" lvl="0" indent="-285750">
              <a:lnSpc>
                <a:spcPct val="110000"/>
              </a:lnSpc>
              <a:buFont typeface="Wingdings" panose="05000000000000000000" pitchFamily="2" charset="2"/>
              <a:buChar char="§"/>
            </a:pPr>
            <a:r>
              <a:rPr lang="en-US" dirty="0"/>
              <a:t>Decision Analysis</a:t>
            </a:r>
          </a:p>
          <a:p>
            <a:pPr marL="285750" lvl="0" indent="-285750">
              <a:lnSpc>
                <a:spcPct val="110000"/>
              </a:lnSpc>
              <a:buFont typeface="Wingdings" panose="05000000000000000000" pitchFamily="2" charset="2"/>
              <a:buChar char="§"/>
            </a:pPr>
            <a:r>
              <a:rPr lang="en-US" dirty="0"/>
              <a:t>Decision Science</a:t>
            </a:r>
          </a:p>
          <a:p>
            <a:pPr marL="285750" lvl="0" indent="-285750">
              <a:lnSpc>
                <a:spcPct val="110000"/>
              </a:lnSpc>
              <a:buFont typeface="Wingdings" panose="05000000000000000000" pitchFamily="2" charset="2"/>
              <a:buChar char="§"/>
            </a:pPr>
            <a:r>
              <a:rPr lang="en-US" dirty="0"/>
              <a:t>Computer Science</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cs-CZ"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Alternative Names and Related Fields </a:t>
            </a:r>
          </a:p>
        </p:txBody>
      </p:sp>
    </p:spTree>
    <p:extLst>
      <p:ext uri="{BB962C8B-B14F-4D97-AF65-F5344CB8AC3E}">
        <p14:creationId xmlns:p14="http://schemas.microsoft.com/office/powerpoint/2010/main" val="35747040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50</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Linear Programming</a:t>
            </a:r>
          </a:p>
          <a:p>
            <a:endParaRPr lang="en-US"/>
          </a:p>
        </p:txBody>
      </p:sp>
      <p:sp>
        <p:nvSpPr>
          <p:cNvPr id="17" name="Zástupný text 4">
            <a:extLst>
              <a:ext uri="{FF2B5EF4-FFF2-40B4-BE49-F238E27FC236}">
                <a16:creationId xmlns:a16="http://schemas.microsoft.com/office/drawing/2014/main" id="{14166BB4-0380-4AE9-B099-351CDDFE00D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Optimal solution</a:t>
            </a:r>
          </a:p>
          <a:p>
            <a:pPr lvl="1">
              <a:lnSpc>
                <a:spcPct val="110000"/>
              </a:lnSpc>
            </a:pPr>
            <a:r>
              <a:rPr lang="en-US" dirty="0"/>
              <a:t>Decision variables</a:t>
            </a:r>
          </a:p>
          <a:p>
            <a:pPr lvl="1">
              <a:lnSpc>
                <a:spcPct val="110000"/>
              </a:lnSpc>
            </a:pPr>
            <a:endParaRPr lang="en-US" dirty="0"/>
          </a:p>
          <a:p>
            <a:pPr lvl="1">
              <a:lnSpc>
                <a:spcPct val="110000"/>
              </a:lnSpc>
            </a:pPr>
            <a:endParaRPr lang="en-US" dirty="0"/>
          </a:p>
          <a:p>
            <a:pPr lvl="1">
              <a:lnSpc>
                <a:spcPct val="110000"/>
              </a:lnSpc>
            </a:pPr>
            <a:endParaRPr lang="cs-CZ" dirty="0"/>
          </a:p>
          <a:p>
            <a:pPr marL="381000" lvl="1" indent="0">
              <a:lnSpc>
                <a:spcPct val="110000"/>
              </a:lnSpc>
              <a:buNone/>
            </a:pPr>
            <a:endParaRPr lang="en-US" dirty="0"/>
          </a:p>
          <a:p>
            <a:pPr lvl="1">
              <a:lnSpc>
                <a:spcPct val="110000"/>
              </a:lnSpc>
            </a:pPr>
            <a:endParaRPr lang="cs-CZ" dirty="0"/>
          </a:p>
          <a:p>
            <a:pPr lvl="1">
              <a:lnSpc>
                <a:spcPct val="110000"/>
              </a:lnSpc>
            </a:pPr>
            <a:endParaRPr lang="cs-CZ" dirty="0"/>
          </a:p>
          <a:p>
            <a:pPr lvl="1">
              <a:lnSpc>
                <a:spcPct val="110000"/>
              </a:lnSpc>
            </a:pPr>
            <a:r>
              <a:rPr lang="en-US" dirty="0"/>
              <a:t>Objective value</a:t>
            </a:r>
          </a:p>
          <a:p>
            <a:pPr lvl="1">
              <a:lnSpc>
                <a:spcPct val="110000"/>
              </a:lnSpc>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Assignment Problem</a:t>
            </a:r>
          </a:p>
        </p:txBody>
      </p:sp>
      <p:sp>
        <p:nvSpPr>
          <p:cNvPr id="11" name="Obdélník 10">
            <a:extLst>
              <a:ext uri="{FF2B5EF4-FFF2-40B4-BE49-F238E27FC236}">
                <a16:creationId xmlns:a16="http://schemas.microsoft.com/office/drawing/2014/main" id="{00EDBB91-476B-4DB2-9890-60440DF20DEC}"/>
              </a:ext>
            </a:extLst>
          </p:cNvPr>
          <p:cNvSpPr/>
          <p:nvPr/>
        </p:nvSpPr>
        <p:spPr>
          <a:xfrm>
            <a:off x="1321359" y="2404295"/>
            <a:ext cx="5217582"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Tab.</a:t>
            </a:r>
            <a:r>
              <a:rPr lang="cs-CZ" sz="1400" b="1" dirty="0">
                <a:solidFill>
                  <a:schemeClr val="bg1">
                    <a:lumMod val="65000"/>
                  </a:schemeClr>
                </a:solidFill>
                <a:latin typeface="Arial" panose="020B0604020202020204" pitchFamily="34" charset="0"/>
                <a:cs typeface="Arial" panose="020B0604020202020204" pitchFamily="34" charset="0"/>
              </a:rPr>
              <a:t> 13</a:t>
            </a:r>
            <a:r>
              <a:rPr lang="en-US" sz="1400" b="1" dirty="0">
                <a:solidFill>
                  <a:schemeClr val="bg1">
                    <a:lumMod val="65000"/>
                  </a:schemeClr>
                </a:solidFill>
                <a:latin typeface="Arial" panose="020B0604020202020204" pitchFamily="34" charset="0"/>
                <a:cs typeface="Arial" panose="020B0604020202020204" pitchFamily="34" charset="0"/>
              </a:rPr>
              <a:t> – Optimal assignment of excavators to destinations</a:t>
            </a:r>
          </a:p>
        </p:txBody>
      </p:sp>
      <p:graphicFrame>
        <p:nvGraphicFramePr>
          <p:cNvPr id="12" name="Tabulka 11">
            <a:extLst>
              <a:ext uri="{FF2B5EF4-FFF2-40B4-BE49-F238E27FC236}">
                <a16:creationId xmlns:a16="http://schemas.microsoft.com/office/drawing/2014/main" id="{4C015E9A-33CD-4976-9B48-4270DDA00C0F}"/>
              </a:ext>
            </a:extLst>
          </p:cNvPr>
          <p:cNvGraphicFramePr>
            <a:graphicFrameLocks noGrp="1"/>
          </p:cNvGraphicFramePr>
          <p:nvPr>
            <p:extLst>
              <p:ext uri="{D42A27DB-BD31-4B8C-83A1-F6EECF244321}">
                <p14:modId xmlns:p14="http://schemas.microsoft.com/office/powerpoint/2010/main" val="2574263446"/>
              </p:ext>
            </p:extLst>
          </p:nvPr>
        </p:nvGraphicFramePr>
        <p:xfrm>
          <a:off x="1410621" y="2808896"/>
          <a:ext cx="4839798" cy="1245675"/>
        </p:xfrm>
        <a:graphic>
          <a:graphicData uri="http://schemas.openxmlformats.org/drawingml/2006/table">
            <a:tbl>
              <a:tblPr/>
              <a:tblGrid>
                <a:gridCol w="1239798">
                  <a:extLst>
                    <a:ext uri="{9D8B030D-6E8A-4147-A177-3AD203B41FA5}">
                      <a16:colId xmlns:a16="http://schemas.microsoft.com/office/drawing/2014/main" val="207740697"/>
                    </a:ext>
                  </a:extLst>
                </a:gridCol>
                <a:gridCol w="900000">
                  <a:extLst>
                    <a:ext uri="{9D8B030D-6E8A-4147-A177-3AD203B41FA5}">
                      <a16:colId xmlns:a16="http://schemas.microsoft.com/office/drawing/2014/main" val="3871189174"/>
                    </a:ext>
                  </a:extLst>
                </a:gridCol>
                <a:gridCol w="900000">
                  <a:extLst>
                    <a:ext uri="{9D8B030D-6E8A-4147-A177-3AD203B41FA5}">
                      <a16:colId xmlns:a16="http://schemas.microsoft.com/office/drawing/2014/main" val="2988678739"/>
                    </a:ext>
                  </a:extLst>
                </a:gridCol>
                <a:gridCol w="900000">
                  <a:extLst>
                    <a:ext uri="{9D8B030D-6E8A-4147-A177-3AD203B41FA5}">
                      <a16:colId xmlns:a16="http://schemas.microsoft.com/office/drawing/2014/main" val="2241318483"/>
                    </a:ext>
                  </a:extLst>
                </a:gridCol>
                <a:gridCol w="900000">
                  <a:extLst>
                    <a:ext uri="{9D8B030D-6E8A-4147-A177-3AD203B41FA5}">
                      <a16:colId xmlns:a16="http://schemas.microsoft.com/office/drawing/2014/main" val="3936430055"/>
                    </a:ext>
                  </a:extLst>
                </a:gridCol>
              </a:tblGrid>
              <a:tr h="0">
                <a:tc>
                  <a:txBody>
                    <a:bodyPr/>
                    <a:lstStyle/>
                    <a:p>
                      <a:pPr indent="0" algn="just">
                        <a:lnSpc>
                          <a:spcPct val="107000"/>
                        </a:lnSpc>
                        <a:spcAft>
                          <a:spcPts val="0"/>
                        </a:spcAft>
                      </a:pP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cs-CZ" sz="1600" noProof="0" dirty="0">
                          <a:effectLst/>
                          <a:latin typeface="Arial" panose="020B0604020202020204" pitchFamily="34" charset="0"/>
                          <a:ea typeface="Times New Roman" panose="02020603050405020304" pitchFamily="18" charset="0"/>
                          <a:cs typeface="Arial" panose="020B0604020202020204" pitchFamily="34" charset="0"/>
                        </a:rPr>
                        <a:t>Michle</a:t>
                      </a:r>
                    </a:p>
                  </a:txBody>
                  <a:tcPr marL="44450" marR="44450" marT="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cs-CZ" sz="1600" noProof="0" dirty="0">
                          <a:effectLst/>
                          <a:latin typeface="Arial" panose="020B0604020202020204" pitchFamily="34" charset="0"/>
                          <a:ea typeface="Times New Roman" panose="02020603050405020304" pitchFamily="18" charset="0"/>
                          <a:cs typeface="Arial" panose="020B0604020202020204" pitchFamily="34" charset="0"/>
                        </a:rPr>
                        <a:t>Prosek</a:t>
                      </a:r>
                    </a:p>
                  </a:txBody>
                  <a:tcPr marL="44450" marR="44450" marT="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cs-CZ" sz="1600" noProof="0" dirty="0">
                          <a:effectLst/>
                          <a:latin typeface="Arial" panose="020B0604020202020204" pitchFamily="34" charset="0"/>
                          <a:ea typeface="Times New Roman" panose="02020603050405020304" pitchFamily="18" charset="0"/>
                          <a:cs typeface="Arial" panose="020B0604020202020204" pitchFamily="34" charset="0"/>
                        </a:rPr>
                        <a:t>Radlice</a:t>
                      </a:r>
                    </a:p>
                  </a:txBody>
                  <a:tcPr marL="44450" marR="44450" marT="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cs-CZ" sz="1600" noProof="0" dirty="0">
                          <a:effectLst/>
                          <a:latin typeface="Arial" panose="020B0604020202020204" pitchFamily="34" charset="0"/>
                          <a:ea typeface="Times New Roman" panose="02020603050405020304" pitchFamily="18" charset="0"/>
                          <a:cs typeface="Arial" panose="020B0604020202020204" pitchFamily="34" charset="0"/>
                        </a:rPr>
                        <a:t>Troja</a:t>
                      </a:r>
                    </a:p>
                  </a:txBody>
                  <a:tcPr marL="44450" marR="44450" marT="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6853439"/>
                  </a:ext>
                </a:extLst>
              </a:tr>
              <a:tr h="0">
                <a:tc>
                  <a:txBody>
                    <a:bodyPr/>
                    <a:lstStyle/>
                    <a:p>
                      <a:pPr indent="0" algn="just">
                        <a:lnSpc>
                          <a:spcPct val="107000"/>
                        </a:lnSpc>
                        <a:spcAft>
                          <a:spcPts val="0"/>
                        </a:spcAft>
                      </a:pPr>
                      <a:r>
                        <a:rPr lang="de-DE" sz="1600" dirty="0">
                          <a:effectLst/>
                          <a:latin typeface="Arial" panose="020B0604020202020204" pitchFamily="34" charset="0"/>
                          <a:ea typeface="Times New Roman" panose="02020603050405020304" pitchFamily="18" charset="0"/>
                          <a:cs typeface="Arial" panose="020B0604020202020204" pitchFamily="34" charset="0"/>
                        </a:rPr>
                        <a:t>Garage 1</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cs-CZ"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BA82E"/>
                    </a:solidFill>
                  </a:tcPr>
                </a:tc>
                <a:tc>
                  <a:txBody>
                    <a:bodyPr/>
                    <a:lstStyle/>
                    <a:p>
                      <a:pPr indent="0" algn="ctr">
                        <a:lnSpc>
                          <a:spcPct val="107000"/>
                        </a:lnSpc>
                        <a:spcAft>
                          <a:spcPts val="0"/>
                        </a:spcAft>
                      </a:pPr>
                      <a:r>
                        <a:rPr lang="cs-CZ"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cs-CZ"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cs-CZ"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9247825"/>
                  </a:ext>
                </a:extLst>
              </a:tr>
              <a:tr h="0">
                <a:tc>
                  <a:txBody>
                    <a:bodyPr/>
                    <a:lstStyle/>
                    <a:p>
                      <a:pPr indent="0" algn="just">
                        <a:lnSpc>
                          <a:spcPct val="107000"/>
                        </a:lnSpc>
                        <a:spcAft>
                          <a:spcPts val="0"/>
                        </a:spcAft>
                      </a:pPr>
                      <a:r>
                        <a:rPr lang="de-DE" sz="1600" dirty="0">
                          <a:effectLst/>
                          <a:latin typeface="Arial" panose="020B0604020202020204" pitchFamily="34" charset="0"/>
                          <a:ea typeface="Times New Roman" panose="02020603050405020304" pitchFamily="18" charset="0"/>
                          <a:cs typeface="Arial" panose="020B0604020202020204" pitchFamily="34" charset="0"/>
                        </a:rPr>
                        <a:t>Garage 2</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cs-CZ"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cs-CZ"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cs-CZ"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cs-CZ"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BA82E"/>
                    </a:solidFill>
                  </a:tcPr>
                </a:tc>
                <a:extLst>
                  <a:ext uri="{0D108BD9-81ED-4DB2-BD59-A6C34878D82A}">
                    <a16:rowId xmlns:a16="http://schemas.microsoft.com/office/drawing/2014/main" val="960806545"/>
                  </a:ext>
                </a:extLst>
              </a:tr>
              <a:tr h="0">
                <a:tc>
                  <a:txBody>
                    <a:bodyPr/>
                    <a:lstStyle/>
                    <a:p>
                      <a:pPr indent="0" algn="just">
                        <a:lnSpc>
                          <a:spcPct val="107000"/>
                        </a:lnSpc>
                        <a:spcAft>
                          <a:spcPts val="0"/>
                        </a:spcAft>
                      </a:pPr>
                      <a:r>
                        <a:rPr lang="de-DE" sz="1600" dirty="0">
                          <a:effectLst/>
                          <a:latin typeface="Arial" panose="020B0604020202020204" pitchFamily="34" charset="0"/>
                          <a:ea typeface="Times New Roman" panose="02020603050405020304" pitchFamily="18" charset="0"/>
                          <a:cs typeface="Arial" panose="020B0604020202020204" pitchFamily="34" charset="0"/>
                        </a:rPr>
                        <a:t>Garage 3</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cs-CZ"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cs-CZ"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cs-CZ"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BA82E"/>
                    </a:solidFill>
                  </a:tcPr>
                </a:tc>
                <a:tc>
                  <a:txBody>
                    <a:bodyPr/>
                    <a:lstStyle/>
                    <a:p>
                      <a:pPr indent="0" algn="ctr">
                        <a:lnSpc>
                          <a:spcPct val="107000"/>
                        </a:lnSpc>
                        <a:spcAft>
                          <a:spcPts val="0"/>
                        </a:spcAft>
                      </a:pPr>
                      <a:r>
                        <a:rPr lang="cs-CZ"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6603999"/>
                  </a:ext>
                </a:extLst>
              </a:tr>
              <a:tr h="0">
                <a:tc>
                  <a:txBody>
                    <a:bodyPr/>
                    <a:lstStyle/>
                    <a:p>
                      <a:pPr indent="0" algn="just">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Garage 4</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cs-CZ"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lnSpc>
                          <a:spcPct val="107000"/>
                        </a:lnSpc>
                        <a:spcAft>
                          <a:spcPts val="0"/>
                        </a:spcAft>
                      </a:pPr>
                      <a:r>
                        <a:rPr lang="cs-CZ" sz="16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BA82E"/>
                    </a:solidFill>
                  </a:tcPr>
                </a:tc>
                <a:tc>
                  <a:txBody>
                    <a:bodyPr/>
                    <a:lstStyle/>
                    <a:p>
                      <a:pPr indent="0" algn="ctr">
                        <a:lnSpc>
                          <a:spcPct val="107000"/>
                        </a:lnSpc>
                        <a:spcAft>
                          <a:spcPts val="0"/>
                        </a:spcAft>
                      </a:pPr>
                      <a:r>
                        <a:rPr lang="cs-CZ"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cs-CZ"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2190533"/>
                  </a:ext>
                </a:extLst>
              </a:tr>
            </a:tbl>
          </a:graphicData>
        </a:graphic>
      </p:graphicFrame>
      <mc:AlternateContent xmlns:mc="http://schemas.openxmlformats.org/markup-compatibility/2006" xmlns:a14="http://schemas.microsoft.com/office/drawing/2010/main">
        <mc:Choice Requires="a14">
          <p:sp>
            <p:nvSpPr>
              <p:cNvPr id="13" name="TextovéPole 12">
                <a:extLst>
                  <a:ext uri="{FF2B5EF4-FFF2-40B4-BE49-F238E27FC236}">
                    <a16:creationId xmlns:a16="http://schemas.microsoft.com/office/drawing/2014/main" id="{1BEB376B-05C8-4210-98A5-CB001EE8E1F3}"/>
                  </a:ext>
                </a:extLst>
              </p:cNvPr>
              <p:cNvSpPr txBox="1"/>
              <p:nvPr/>
            </p:nvSpPr>
            <p:spPr>
              <a:xfrm>
                <a:off x="1587763" y="4623643"/>
                <a:ext cx="896207" cy="2923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900" i="1" smtClean="0">
                              <a:latin typeface="Cambria Math" panose="02040503050406030204" pitchFamily="18" charset="0"/>
                            </a:rPr>
                          </m:ctrlPr>
                        </m:sSubPr>
                        <m:e>
                          <m:r>
                            <a:rPr lang="en-US" sz="1900" b="0" i="1" smtClean="0">
                              <a:latin typeface="Cambria Math" panose="02040503050406030204" pitchFamily="18" charset="0"/>
                            </a:rPr>
                            <m:t>𝑧</m:t>
                          </m:r>
                        </m:e>
                        <m:sub>
                          <m:r>
                            <a:rPr lang="en-US" sz="1900" b="0" i="1" smtClean="0">
                              <a:latin typeface="Cambria Math" panose="02040503050406030204" pitchFamily="18" charset="0"/>
                            </a:rPr>
                            <m:t>0</m:t>
                          </m:r>
                        </m:sub>
                      </m:sSub>
                      <m:r>
                        <a:rPr lang="en-US" sz="1900" i="1" smtClean="0">
                          <a:latin typeface="Cambria Math" panose="02040503050406030204" pitchFamily="18" charset="0"/>
                        </a:rPr>
                        <m:t>=</m:t>
                      </m:r>
                      <m:r>
                        <a:rPr lang="cs-CZ" sz="1900" b="0" i="1" smtClean="0">
                          <a:latin typeface="Cambria Math" panose="02040503050406030204" pitchFamily="18" charset="0"/>
                        </a:rPr>
                        <m:t>32</m:t>
                      </m:r>
                    </m:oMath>
                  </m:oMathPara>
                </a14:m>
                <a:endParaRPr lang="en-US" sz="1900" dirty="0"/>
              </a:p>
            </p:txBody>
          </p:sp>
        </mc:Choice>
        <mc:Fallback xmlns="">
          <p:sp>
            <p:nvSpPr>
              <p:cNvPr id="13" name="TextovéPole 12">
                <a:extLst>
                  <a:ext uri="{FF2B5EF4-FFF2-40B4-BE49-F238E27FC236}">
                    <a16:creationId xmlns:a16="http://schemas.microsoft.com/office/drawing/2014/main" id="{1BEB376B-05C8-4210-98A5-CB001EE8E1F3}"/>
                  </a:ext>
                </a:extLst>
              </p:cNvPr>
              <p:cNvSpPr txBox="1">
                <a:spLocks noRot="1" noChangeAspect="1" noMove="1" noResize="1" noEditPoints="1" noAdjustHandles="1" noChangeArrowheads="1" noChangeShapeType="1" noTextEdit="1"/>
              </p:cNvSpPr>
              <p:nvPr/>
            </p:nvSpPr>
            <p:spPr>
              <a:xfrm>
                <a:off x="1587763" y="4623643"/>
                <a:ext cx="896207" cy="292388"/>
              </a:xfrm>
              <a:prstGeom prst="rect">
                <a:avLst/>
              </a:prstGeom>
              <a:blipFill>
                <a:blip r:embed="rId2"/>
                <a:stretch>
                  <a:fillRect l="-1361" r="-4762" b="-14583"/>
                </a:stretch>
              </a:blipFill>
            </p:spPr>
            <p:txBody>
              <a:bodyPr/>
              <a:lstStyle/>
              <a:p>
                <a:r>
                  <a:rPr lang="en-US">
                    <a:noFill/>
                  </a:rPr>
                  <a:t> </a:t>
                </a:r>
              </a:p>
            </p:txBody>
          </p:sp>
        </mc:Fallback>
      </mc:AlternateContent>
    </p:spTree>
    <p:extLst>
      <p:ext uri="{BB962C8B-B14F-4D97-AF65-F5344CB8AC3E}">
        <p14:creationId xmlns:p14="http://schemas.microsoft.com/office/powerpoint/2010/main" val="17506744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51</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Linear Programming</a:t>
            </a:r>
          </a:p>
          <a:p>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3" name="Zástupný text 2">
            <a:extLst>
              <a:ext uri="{FF2B5EF4-FFF2-40B4-BE49-F238E27FC236}">
                <a16:creationId xmlns:a16="http://schemas.microsoft.com/office/drawing/2014/main" id="{BF8FB862-ACDC-4DAC-84DC-014E2D9A9579}"/>
              </a:ext>
            </a:extLst>
          </p:cNvPr>
          <p:cNvSpPr>
            <a:spLocks noGrp="1"/>
          </p:cNvSpPr>
          <p:nvPr>
            <p:ph type="body" sz="quarter" idx="23"/>
          </p:nvPr>
        </p:nvSpPr>
        <p:spPr/>
        <p:txBody>
          <a:bodyPr/>
          <a:lstStyle/>
          <a:p>
            <a:r>
              <a:rPr lang="en-US" dirty="0"/>
              <a:t>Assignment Problem</a:t>
            </a:r>
          </a:p>
        </p:txBody>
      </p:sp>
      <p:graphicFrame>
        <p:nvGraphicFramePr>
          <p:cNvPr id="14" name="Objekt 13">
            <a:extLst>
              <a:ext uri="{FF2B5EF4-FFF2-40B4-BE49-F238E27FC236}">
                <a16:creationId xmlns:a16="http://schemas.microsoft.com/office/drawing/2014/main" id="{3E3E12EE-8EC9-42C0-BA85-9D499647A428}"/>
              </a:ext>
            </a:extLst>
          </p:cNvPr>
          <p:cNvGraphicFramePr>
            <a:graphicFrameLocks noChangeAspect="1"/>
          </p:cNvGraphicFramePr>
          <p:nvPr>
            <p:extLst>
              <p:ext uri="{D42A27DB-BD31-4B8C-83A1-F6EECF244321}">
                <p14:modId xmlns:p14="http://schemas.microsoft.com/office/powerpoint/2010/main" val="3034988317"/>
              </p:ext>
            </p:extLst>
          </p:nvPr>
        </p:nvGraphicFramePr>
        <p:xfrm>
          <a:off x="1324193" y="2100360"/>
          <a:ext cx="2107366" cy="747772"/>
        </p:xfrm>
        <a:graphic>
          <a:graphicData uri="http://schemas.openxmlformats.org/presentationml/2006/ole">
            <mc:AlternateContent xmlns:mc="http://schemas.openxmlformats.org/markup-compatibility/2006">
              <mc:Choice xmlns:v="urn:schemas-microsoft-com:vml" Requires="v">
                <p:oleObj name="Equation" r:id="rId2" imgW="1180588" imgH="418918" progId="Equation.3">
                  <p:embed/>
                </p:oleObj>
              </mc:Choice>
              <mc:Fallback>
                <p:oleObj name="Equation" r:id="rId2" imgW="1180588" imgH="418918" progId="Equation.3">
                  <p:embed/>
                  <p:pic>
                    <p:nvPicPr>
                      <p:cNvPr id="3" name="Objekt 2">
                        <a:extLst>
                          <a:ext uri="{FF2B5EF4-FFF2-40B4-BE49-F238E27FC236}">
                            <a16:creationId xmlns:a16="http://schemas.microsoft.com/office/drawing/2014/main" id="{56A63E10-F60B-4A7D-ADE6-2CE69AB996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4193" y="2100360"/>
                        <a:ext cx="2107366" cy="747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kt 14">
            <a:extLst>
              <a:ext uri="{FF2B5EF4-FFF2-40B4-BE49-F238E27FC236}">
                <a16:creationId xmlns:a16="http://schemas.microsoft.com/office/drawing/2014/main" id="{E0C501BF-C6FE-4C4C-B635-ABB333EDF3E0}"/>
              </a:ext>
            </a:extLst>
          </p:cNvPr>
          <p:cNvGraphicFramePr>
            <a:graphicFrameLocks noChangeAspect="1"/>
          </p:cNvGraphicFramePr>
          <p:nvPr>
            <p:extLst>
              <p:ext uri="{D42A27DB-BD31-4B8C-83A1-F6EECF244321}">
                <p14:modId xmlns:p14="http://schemas.microsoft.com/office/powerpoint/2010/main" val="2037652331"/>
              </p:ext>
            </p:extLst>
          </p:nvPr>
        </p:nvGraphicFramePr>
        <p:xfrm>
          <a:off x="1324193" y="2913757"/>
          <a:ext cx="2153619" cy="748100"/>
        </p:xfrm>
        <a:graphic>
          <a:graphicData uri="http://schemas.openxmlformats.org/presentationml/2006/ole">
            <mc:AlternateContent xmlns:mc="http://schemas.openxmlformats.org/markup-compatibility/2006">
              <mc:Choice xmlns:v="urn:schemas-microsoft-com:vml" Requires="v">
                <p:oleObj name="Equation" r:id="rId4" imgW="1206500" imgH="419100" progId="Equation.3">
                  <p:embed/>
                </p:oleObj>
              </mc:Choice>
              <mc:Fallback>
                <p:oleObj name="Equation" r:id="rId4" imgW="1206500" imgH="419100" progId="Equation.3">
                  <p:embed/>
                  <p:pic>
                    <p:nvPicPr>
                      <p:cNvPr id="6" name="Objekt 5">
                        <a:extLst>
                          <a:ext uri="{FF2B5EF4-FFF2-40B4-BE49-F238E27FC236}">
                            <a16:creationId xmlns:a16="http://schemas.microsoft.com/office/drawing/2014/main" id="{604E3672-8856-4784-8038-1177D3C52D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4193" y="2913757"/>
                        <a:ext cx="2153619" cy="74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kt 15">
            <a:extLst>
              <a:ext uri="{FF2B5EF4-FFF2-40B4-BE49-F238E27FC236}">
                <a16:creationId xmlns:a16="http://schemas.microsoft.com/office/drawing/2014/main" id="{D9C6DAF3-BC32-4FEB-BD67-44F1FC9BF05B}"/>
              </a:ext>
            </a:extLst>
          </p:cNvPr>
          <p:cNvGraphicFramePr>
            <a:graphicFrameLocks noChangeAspect="1"/>
          </p:cNvGraphicFramePr>
          <p:nvPr>
            <p:extLst>
              <p:ext uri="{D42A27DB-BD31-4B8C-83A1-F6EECF244321}">
                <p14:modId xmlns:p14="http://schemas.microsoft.com/office/powerpoint/2010/main" val="2998957722"/>
              </p:ext>
            </p:extLst>
          </p:nvPr>
        </p:nvGraphicFramePr>
        <p:xfrm>
          <a:off x="1324190" y="3842014"/>
          <a:ext cx="2198006" cy="702455"/>
        </p:xfrm>
        <a:graphic>
          <a:graphicData uri="http://schemas.openxmlformats.org/presentationml/2006/ole">
            <mc:AlternateContent xmlns:mc="http://schemas.openxmlformats.org/markup-compatibility/2006">
              <mc:Choice xmlns:v="urn:schemas-microsoft-com:vml" Requires="v">
                <p:oleObj name="Equation" r:id="rId6" imgW="1231366" imgH="393529" progId="Equation.3">
                  <p:embed/>
                </p:oleObj>
              </mc:Choice>
              <mc:Fallback>
                <p:oleObj name="Equation" r:id="rId6" imgW="1231366" imgH="393529" progId="Equation.3">
                  <p:embed/>
                  <p:pic>
                    <p:nvPicPr>
                      <p:cNvPr id="8" name="Objekt 7">
                        <a:extLst>
                          <a:ext uri="{FF2B5EF4-FFF2-40B4-BE49-F238E27FC236}">
                            <a16:creationId xmlns:a16="http://schemas.microsoft.com/office/drawing/2014/main" id="{B0B85950-9B11-4C50-89D5-2A7F999E5A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4190" y="3842014"/>
                        <a:ext cx="2198006" cy="7024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kt 17">
            <a:extLst>
              <a:ext uri="{FF2B5EF4-FFF2-40B4-BE49-F238E27FC236}">
                <a16:creationId xmlns:a16="http://schemas.microsoft.com/office/drawing/2014/main" id="{780975DB-3D0E-4BE5-846D-C593143BCD1B}"/>
              </a:ext>
            </a:extLst>
          </p:cNvPr>
          <p:cNvGraphicFramePr>
            <a:graphicFrameLocks noChangeAspect="1"/>
          </p:cNvGraphicFramePr>
          <p:nvPr>
            <p:extLst>
              <p:ext uri="{D42A27DB-BD31-4B8C-83A1-F6EECF244321}">
                <p14:modId xmlns:p14="http://schemas.microsoft.com/office/powerpoint/2010/main" val="2722306443"/>
              </p:ext>
            </p:extLst>
          </p:nvPr>
        </p:nvGraphicFramePr>
        <p:xfrm>
          <a:off x="1324189" y="4892677"/>
          <a:ext cx="3330998" cy="385217"/>
        </p:xfrm>
        <a:graphic>
          <a:graphicData uri="http://schemas.openxmlformats.org/presentationml/2006/ole">
            <mc:AlternateContent xmlns:mc="http://schemas.openxmlformats.org/markup-compatibility/2006">
              <mc:Choice xmlns:v="urn:schemas-microsoft-com:vml" Requires="v">
                <p:oleObj name="Equation" r:id="rId8" imgW="1866090" imgH="215806" progId="Equation.3">
                  <p:embed/>
                </p:oleObj>
              </mc:Choice>
              <mc:Fallback>
                <p:oleObj name="Equation" r:id="rId8" imgW="1866090" imgH="215806" progId="Equation.3">
                  <p:embed/>
                  <p:pic>
                    <p:nvPicPr>
                      <p:cNvPr id="9" name="Objekt 8">
                        <a:extLst>
                          <a:ext uri="{FF2B5EF4-FFF2-40B4-BE49-F238E27FC236}">
                            <a16:creationId xmlns:a16="http://schemas.microsoft.com/office/drawing/2014/main" id="{DB00EB5A-179F-46DB-83B5-5B8D772E24C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24189" y="4892677"/>
                        <a:ext cx="3330998" cy="3852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 Box 1032">
            <a:extLst>
              <a:ext uri="{FF2B5EF4-FFF2-40B4-BE49-F238E27FC236}">
                <a16:creationId xmlns:a16="http://schemas.microsoft.com/office/drawing/2014/main" id="{6C3A5019-2792-4F90-B0BA-071FACBF6247}"/>
              </a:ext>
            </a:extLst>
          </p:cNvPr>
          <p:cNvSpPr txBox="1">
            <a:spLocks noChangeArrowheads="1"/>
          </p:cNvSpPr>
          <p:nvPr/>
        </p:nvSpPr>
        <p:spPr bwMode="auto">
          <a:xfrm>
            <a:off x="614317" y="1657343"/>
            <a:ext cx="2451312" cy="342145"/>
          </a:xfrm>
          <a:prstGeom prst="rect">
            <a:avLst/>
          </a:prstGeom>
          <a:noFill/>
          <a:ln w="9525">
            <a:noFill/>
            <a:miter lim="800000"/>
            <a:headEnd/>
            <a:tailEnd/>
          </a:ln>
          <a:effectLst/>
        </p:spPr>
        <p:txBody>
          <a:bodyPr wrap="none">
            <a:spAutoFit/>
          </a:bodyPr>
          <a:lstStyle/>
          <a:p>
            <a:pPr marL="609600" lvl="1" indent="-228600">
              <a:lnSpc>
                <a:spcPct val="110000"/>
              </a:lnSpc>
              <a:spcBef>
                <a:spcPts val="500"/>
              </a:spcBef>
              <a:buClr>
                <a:schemeClr val="bg1">
                  <a:lumMod val="75000"/>
                </a:schemeClr>
              </a:buClr>
              <a:buFont typeface="Wingdings" panose="05000000000000000000" pitchFamily="2" charset="2"/>
              <a:buChar char="§"/>
              <a:defRPr/>
            </a:pPr>
            <a:r>
              <a:rPr lang="en-US" sz="1600" dirty="0">
                <a:solidFill>
                  <a:srgbClr val="4BA82E"/>
                </a:solidFill>
                <a:latin typeface="Arial" panose="020B0604020202020204" pitchFamily="34" charset="0"/>
                <a:cs typeface="Arial" panose="020B0604020202020204" pitchFamily="34" charset="0"/>
              </a:rPr>
              <a:t>Balanced</a:t>
            </a:r>
            <a:r>
              <a:rPr lang="en-US" sz="1600" dirty="0">
                <a:latin typeface="Arial" panose="020B0604020202020204" pitchFamily="34" charset="0"/>
                <a:cs typeface="Arial" panose="020B0604020202020204" pitchFamily="34" charset="0"/>
              </a:rPr>
              <a:t> </a:t>
            </a:r>
            <a:r>
              <a:rPr lang="en-US" sz="1600" dirty="0">
                <a:solidFill>
                  <a:srgbClr val="4BA82E"/>
                </a:solidFill>
                <a:latin typeface="Arial" panose="020B0604020202020204" pitchFamily="34" charset="0"/>
                <a:cs typeface="Arial" panose="020B0604020202020204" pitchFamily="34" charset="0"/>
              </a:rPr>
              <a:t>problem</a:t>
            </a:r>
          </a:p>
        </p:txBody>
      </p:sp>
      <p:graphicFrame>
        <p:nvGraphicFramePr>
          <p:cNvPr id="20" name="Objekt 19">
            <a:extLst>
              <a:ext uri="{FF2B5EF4-FFF2-40B4-BE49-F238E27FC236}">
                <a16:creationId xmlns:a16="http://schemas.microsoft.com/office/drawing/2014/main" id="{EF41C497-6338-4A98-BDAD-73D08C7C700D}"/>
              </a:ext>
            </a:extLst>
          </p:cNvPr>
          <p:cNvGraphicFramePr>
            <a:graphicFrameLocks noChangeAspect="1"/>
          </p:cNvGraphicFramePr>
          <p:nvPr>
            <p:extLst>
              <p:ext uri="{D42A27DB-BD31-4B8C-83A1-F6EECF244321}">
                <p14:modId xmlns:p14="http://schemas.microsoft.com/office/powerpoint/2010/main" val="3189554176"/>
              </p:ext>
            </p:extLst>
          </p:nvPr>
        </p:nvGraphicFramePr>
        <p:xfrm>
          <a:off x="5933508" y="3847252"/>
          <a:ext cx="2198006" cy="702455"/>
        </p:xfrm>
        <a:graphic>
          <a:graphicData uri="http://schemas.openxmlformats.org/presentationml/2006/ole">
            <mc:AlternateContent xmlns:mc="http://schemas.openxmlformats.org/markup-compatibility/2006">
              <mc:Choice xmlns:v="urn:schemas-microsoft-com:vml" Requires="v">
                <p:oleObj name="Equation" r:id="rId10" imgW="1231366" imgH="393529" progId="Equation.3">
                  <p:embed/>
                </p:oleObj>
              </mc:Choice>
              <mc:Fallback>
                <p:oleObj name="Equation" r:id="rId10" imgW="1231366" imgH="393529" progId="Equation.3">
                  <p:embed/>
                  <p:pic>
                    <p:nvPicPr>
                      <p:cNvPr id="35" name="Objekt 34">
                        <a:extLst>
                          <a:ext uri="{FF2B5EF4-FFF2-40B4-BE49-F238E27FC236}">
                            <a16:creationId xmlns:a16="http://schemas.microsoft.com/office/drawing/2014/main" id="{0D85D37A-1340-496B-B1A7-3447537428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3508" y="3847252"/>
                        <a:ext cx="2198006" cy="7024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 Box 1032">
            <a:extLst>
              <a:ext uri="{FF2B5EF4-FFF2-40B4-BE49-F238E27FC236}">
                <a16:creationId xmlns:a16="http://schemas.microsoft.com/office/drawing/2014/main" id="{4A4AC41A-1300-4D10-9B79-C0242E9D7C91}"/>
              </a:ext>
            </a:extLst>
          </p:cNvPr>
          <p:cNvSpPr txBox="1">
            <a:spLocks noChangeArrowheads="1"/>
          </p:cNvSpPr>
          <p:nvPr/>
        </p:nvSpPr>
        <p:spPr bwMode="auto">
          <a:xfrm>
            <a:off x="5071610" y="1653275"/>
            <a:ext cx="3470822" cy="374974"/>
          </a:xfrm>
          <a:prstGeom prst="rect">
            <a:avLst/>
          </a:prstGeom>
          <a:noFill/>
          <a:ln w="9525">
            <a:noFill/>
            <a:miter lim="800000"/>
            <a:headEnd/>
            <a:tailEnd/>
          </a:ln>
          <a:effectLst/>
        </p:spPr>
        <p:txBody>
          <a:bodyPr wrap="none">
            <a:spAutoFit/>
          </a:bodyPr>
          <a:lstStyle/>
          <a:p>
            <a:pPr marL="609600" lvl="1" indent="-228600">
              <a:lnSpc>
                <a:spcPct val="110000"/>
              </a:lnSpc>
              <a:spcBef>
                <a:spcPts val="500"/>
              </a:spcBef>
              <a:buClr>
                <a:schemeClr val="bg1">
                  <a:lumMod val="75000"/>
                </a:schemeClr>
              </a:buClr>
              <a:buFont typeface="Wingdings" panose="05000000000000000000" pitchFamily="2" charset="2"/>
              <a:buChar char="§"/>
              <a:defRPr/>
            </a:pPr>
            <a:r>
              <a:rPr lang="en-US" sz="1600" dirty="0">
                <a:solidFill>
                  <a:srgbClr val="4BA82E"/>
                </a:solidFill>
                <a:latin typeface="Arial" panose="020B0604020202020204" pitchFamily="34" charset="0"/>
                <a:cs typeface="Arial" panose="020B0604020202020204" pitchFamily="34" charset="0"/>
              </a:rPr>
              <a:t>Unbalanced</a:t>
            </a:r>
            <a:r>
              <a:rPr lang="en-US" sz="1600" dirty="0">
                <a:latin typeface="Arial" panose="020B0604020202020204" pitchFamily="34" charset="0"/>
                <a:cs typeface="Arial" panose="020B0604020202020204" pitchFamily="34" charset="0"/>
              </a:rPr>
              <a:t> </a:t>
            </a:r>
            <a:r>
              <a:rPr lang="en-US" sz="1600" dirty="0">
                <a:solidFill>
                  <a:srgbClr val="4BA82E"/>
                </a:solidFill>
                <a:latin typeface="Arial" panose="020B0604020202020204" pitchFamily="34" charset="0"/>
                <a:cs typeface="Arial" panose="020B0604020202020204" pitchFamily="34" charset="0"/>
              </a:rPr>
              <a:t>problem</a:t>
            </a:r>
            <a:r>
              <a:rPr lang="cs-CZ"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t>
            </a:r>
            <a:r>
              <a:rPr lang="cs-CZ"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&gt;</a:t>
            </a:r>
            <a:r>
              <a:rPr lang="en-US" dirty="0">
                <a:latin typeface="Times New Roman" panose="02020603050405020304" pitchFamily="18" charset="0"/>
                <a:cs typeface="Times New Roman" panose="02020603050405020304" pitchFamily="18" charset="0"/>
              </a:rPr>
              <a:t> </a:t>
            </a:r>
            <a:r>
              <a:rPr lang="cs-CZ" i="1" dirty="0">
                <a:latin typeface="Times New Roman" panose="02020603050405020304" pitchFamily="18" charset="0"/>
                <a:cs typeface="Times New Roman" panose="02020603050405020304" pitchFamily="18" charset="0"/>
              </a:rPr>
              <a:t>n</a:t>
            </a:r>
            <a:r>
              <a:rPr lang="en-US" sz="1600" dirty="0">
                <a:latin typeface="Arial" panose="020B0604020202020204" pitchFamily="34" charset="0"/>
                <a:cs typeface="Arial" panose="020B0604020202020204" pitchFamily="34" charset="0"/>
              </a:rPr>
              <a:t>) </a:t>
            </a:r>
          </a:p>
        </p:txBody>
      </p:sp>
      <p:graphicFrame>
        <p:nvGraphicFramePr>
          <p:cNvPr id="22" name="Objekt 21">
            <a:extLst>
              <a:ext uri="{FF2B5EF4-FFF2-40B4-BE49-F238E27FC236}">
                <a16:creationId xmlns:a16="http://schemas.microsoft.com/office/drawing/2014/main" id="{63565293-230B-4059-B58D-B46CBB08F5AB}"/>
              </a:ext>
            </a:extLst>
          </p:cNvPr>
          <p:cNvGraphicFramePr>
            <a:graphicFrameLocks noChangeAspect="1"/>
          </p:cNvGraphicFramePr>
          <p:nvPr>
            <p:extLst>
              <p:ext uri="{D42A27DB-BD31-4B8C-83A1-F6EECF244321}">
                <p14:modId xmlns:p14="http://schemas.microsoft.com/office/powerpoint/2010/main" val="1687447416"/>
              </p:ext>
            </p:extLst>
          </p:nvPr>
        </p:nvGraphicFramePr>
        <p:xfrm>
          <a:off x="5959423" y="2075918"/>
          <a:ext cx="2107366" cy="747772"/>
        </p:xfrm>
        <a:graphic>
          <a:graphicData uri="http://schemas.openxmlformats.org/presentationml/2006/ole">
            <mc:AlternateContent xmlns:mc="http://schemas.openxmlformats.org/markup-compatibility/2006">
              <mc:Choice xmlns:v="urn:schemas-microsoft-com:vml" Requires="v">
                <p:oleObj name="Equation" r:id="rId11" imgW="1180588" imgH="418918" progId="Equation.3">
                  <p:embed/>
                </p:oleObj>
              </mc:Choice>
              <mc:Fallback>
                <p:oleObj name="Equation" r:id="rId11" imgW="1180588" imgH="418918" progId="Equation.3">
                  <p:embed/>
                  <p:pic>
                    <p:nvPicPr>
                      <p:cNvPr id="15" name="Objekt 14">
                        <a:extLst>
                          <a:ext uri="{FF2B5EF4-FFF2-40B4-BE49-F238E27FC236}">
                            <a16:creationId xmlns:a16="http://schemas.microsoft.com/office/drawing/2014/main" id="{FF078B78-D9A8-4DB6-B30F-B15EF198679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59423" y="2075918"/>
                        <a:ext cx="2107366" cy="747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3" name="Skupina 22">
            <a:extLst>
              <a:ext uri="{FF2B5EF4-FFF2-40B4-BE49-F238E27FC236}">
                <a16:creationId xmlns:a16="http://schemas.microsoft.com/office/drawing/2014/main" id="{18F88155-96A1-482D-9587-21DC1A394EB6}"/>
              </a:ext>
            </a:extLst>
          </p:cNvPr>
          <p:cNvGrpSpPr>
            <a:grpSpLocks noChangeAspect="1"/>
          </p:cNvGrpSpPr>
          <p:nvPr/>
        </p:nvGrpSpPr>
        <p:grpSpPr>
          <a:xfrm>
            <a:off x="5933510" y="3003813"/>
            <a:ext cx="2334977" cy="748100"/>
            <a:chOff x="5870753" y="3812812"/>
            <a:chExt cx="2616200" cy="838200"/>
          </a:xfrm>
        </p:grpSpPr>
        <p:graphicFrame>
          <p:nvGraphicFramePr>
            <p:cNvPr id="24" name="Objekt 23">
              <a:extLst>
                <a:ext uri="{FF2B5EF4-FFF2-40B4-BE49-F238E27FC236}">
                  <a16:creationId xmlns:a16="http://schemas.microsoft.com/office/drawing/2014/main" id="{E4104B3E-B35E-4824-A311-5AFCAD1A2225}"/>
                </a:ext>
              </a:extLst>
            </p:cNvPr>
            <p:cNvGraphicFramePr>
              <a:graphicFrameLocks noChangeAspect="1"/>
            </p:cNvGraphicFramePr>
            <p:nvPr>
              <p:extLst>
                <p:ext uri="{D42A27DB-BD31-4B8C-83A1-F6EECF244321}">
                  <p14:modId xmlns:p14="http://schemas.microsoft.com/office/powerpoint/2010/main" val="2351853189"/>
                </p:ext>
              </p:extLst>
            </p:nvPr>
          </p:nvGraphicFramePr>
          <p:xfrm>
            <a:off x="5870753" y="3812812"/>
            <a:ext cx="2616200" cy="838200"/>
          </p:xfrm>
          <a:graphic>
            <a:graphicData uri="http://schemas.openxmlformats.org/presentationml/2006/ole">
              <mc:AlternateContent xmlns:mc="http://schemas.openxmlformats.org/markup-compatibility/2006">
                <mc:Choice xmlns:v="urn:schemas-microsoft-com:vml" Requires="v">
                  <p:oleObj name="Equation" r:id="rId13" imgW="1308100" imgH="419100" progId="Equation.3">
                    <p:embed/>
                  </p:oleObj>
                </mc:Choice>
                <mc:Fallback>
                  <p:oleObj name="Equation" r:id="rId13" imgW="1308100" imgH="419100" progId="Equation.3">
                    <p:embed/>
                    <p:pic>
                      <p:nvPicPr>
                        <p:cNvPr id="38" name="Objekt 37">
                          <a:extLst>
                            <a:ext uri="{FF2B5EF4-FFF2-40B4-BE49-F238E27FC236}">
                              <a16:creationId xmlns:a16="http://schemas.microsoft.com/office/drawing/2014/main" id="{AD647EB3-CC2B-4C71-85AA-BA10BFBE5F4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70753" y="3812812"/>
                          <a:ext cx="2616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5" name="Obrázek 24">
              <a:extLst>
                <a:ext uri="{FF2B5EF4-FFF2-40B4-BE49-F238E27FC236}">
                  <a16:creationId xmlns:a16="http://schemas.microsoft.com/office/drawing/2014/main" id="{323CD1C8-A654-4FDF-9463-626AD73EE189}"/>
                </a:ext>
              </a:extLst>
            </p:cNvPr>
            <p:cNvPicPr>
              <a:picLocks noChangeAspect="1"/>
            </p:cNvPicPr>
            <p:nvPr/>
          </p:nvPicPr>
          <p:blipFill>
            <a:blip r:embed="rId15"/>
            <a:stretch>
              <a:fillRect/>
            </a:stretch>
          </p:blipFill>
          <p:spPr>
            <a:xfrm>
              <a:off x="6720452" y="3978704"/>
              <a:ext cx="381388" cy="391425"/>
            </a:xfrm>
            <a:prstGeom prst="rect">
              <a:avLst/>
            </a:prstGeom>
          </p:spPr>
        </p:pic>
      </p:grpSp>
      <p:pic>
        <p:nvPicPr>
          <p:cNvPr id="26" name="Obrázek 25">
            <a:extLst>
              <a:ext uri="{FF2B5EF4-FFF2-40B4-BE49-F238E27FC236}">
                <a16:creationId xmlns:a16="http://schemas.microsoft.com/office/drawing/2014/main" id="{EB45D1FE-8264-44C6-853B-F0DAA3A72DDA}"/>
              </a:ext>
            </a:extLst>
          </p:cNvPr>
          <p:cNvPicPr>
            <a:picLocks noChangeAspect="1"/>
          </p:cNvPicPr>
          <p:nvPr/>
        </p:nvPicPr>
        <p:blipFill>
          <a:blip r:embed="rId16"/>
          <a:stretch>
            <a:fillRect/>
          </a:stretch>
        </p:blipFill>
        <p:spPr>
          <a:xfrm>
            <a:off x="5805440" y="3870384"/>
            <a:ext cx="656455" cy="649826"/>
          </a:xfrm>
          <a:prstGeom prst="rect">
            <a:avLst/>
          </a:prstGeom>
        </p:spPr>
      </p:pic>
      <p:grpSp>
        <p:nvGrpSpPr>
          <p:cNvPr id="27" name="Skupina 26">
            <a:extLst>
              <a:ext uri="{FF2B5EF4-FFF2-40B4-BE49-F238E27FC236}">
                <a16:creationId xmlns:a16="http://schemas.microsoft.com/office/drawing/2014/main" id="{8419A53E-30AF-4037-BC3A-EF9AE52547BB}"/>
              </a:ext>
            </a:extLst>
          </p:cNvPr>
          <p:cNvGrpSpPr>
            <a:grpSpLocks noChangeAspect="1"/>
          </p:cNvGrpSpPr>
          <p:nvPr/>
        </p:nvGrpSpPr>
        <p:grpSpPr>
          <a:xfrm>
            <a:off x="5933511" y="4892676"/>
            <a:ext cx="3344599" cy="393129"/>
            <a:chOff x="5870753" y="5701678"/>
            <a:chExt cx="3747420" cy="440474"/>
          </a:xfrm>
        </p:grpSpPr>
        <p:graphicFrame>
          <p:nvGraphicFramePr>
            <p:cNvPr id="28" name="Objekt 27">
              <a:extLst>
                <a:ext uri="{FF2B5EF4-FFF2-40B4-BE49-F238E27FC236}">
                  <a16:creationId xmlns:a16="http://schemas.microsoft.com/office/drawing/2014/main" id="{DC79567A-8875-4976-9333-101E5BC2E121}"/>
                </a:ext>
              </a:extLst>
            </p:cNvPr>
            <p:cNvGraphicFramePr>
              <a:graphicFrameLocks noChangeAspect="1"/>
            </p:cNvGraphicFramePr>
            <p:nvPr>
              <p:extLst>
                <p:ext uri="{D42A27DB-BD31-4B8C-83A1-F6EECF244321}">
                  <p14:modId xmlns:p14="http://schemas.microsoft.com/office/powerpoint/2010/main" val="3274726107"/>
                </p:ext>
              </p:extLst>
            </p:nvPr>
          </p:nvGraphicFramePr>
          <p:xfrm>
            <a:off x="5870753" y="5701678"/>
            <a:ext cx="3732180" cy="431612"/>
          </p:xfrm>
          <a:graphic>
            <a:graphicData uri="http://schemas.openxmlformats.org/presentationml/2006/ole">
              <mc:AlternateContent xmlns:mc="http://schemas.openxmlformats.org/markup-compatibility/2006">
                <mc:Choice xmlns:v="urn:schemas-microsoft-com:vml" Requires="v">
                  <p:oleObj name="Equation" r:id="rId17" imgW="1866090" imgH="215806" progId="Equation.3">
                    <p:embed/>
                  </p:oleObj>
                </mc:Choice>
                <mc:Fallback>
                  <p:oleObj name="Equation" r:id="rId17" imgW="1866090" imgH="215806" progId="Equation.3">
                    <p:embed/>
                    <p:pic>
                      <p:nvPicPr>
                        <p:cNvPr id="36" name="Objekt 35">
                          <a:extLst>
                            <a:ext uri="{FF2B5EF4-FFF2-40B4-BE49-F238E27FC236}">
                              <a16:creationId xmlns:a16="http://schemas.microsoft.com/office/drawing/2014/main" id="{0C106214-B546-493A-829F-3938E1CA908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0753" y="5701678"/>
                          <a:ext cx="3732180" cy="431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9" name="Obrázek 28">
              <a:extLst>
                <a:ext uri="{FF2B5EF4-FFF2-40B4-BE49-F238E27FC236}">
                  <a16:creationId xmlns:a16="http://schemas.microsoft.com/office/drawing/2014/main" id="{8AC1780E-73A2-4DDB-A43C-B874A3A8AFB4}"/>
                </a:ext>
              </a:extLst>
            </p:cNvPr>
            <p:cNvPicPr>
              <a:picLocks noChangeAspect="1"/>
            </p:cNvPicPr>
            <p:nvPr/>
          </p:nvPicPr>
          <p:blipFill rotWithShape="1">
            <a:blip r:embed="rId18">
              <a:extLst>
                <a:ext uri="{28A0092B-C50C-407E-A947-70E740481C1C}">
                  <a14:useLocalDpi xmlns:a14="http://schemas.microsoft.com/office/drawing/2010/main" val="0"/>
                </a:ext>
              </a:extLst>
            </a:blip>
            <a:srcRect l="26548" r="-497"/>
            <a:stretch/>
          </p:blipFill>
          <p:spPr>
            <a:xfrm>
              <a:off x="7062173" y="5709298"/>
              <a:ext cx="2556000" cy="432854"/>
            </a:xfrm>
            <a:prstGeom prst="rect">
              <a:avLst/>
            </a:prstGeom>
          </p:spPr>
        </p:pic>
      </p:grpSp>
      <p:sp>
        <p:nvSpPr>
          <p:cNvPr id="30" name="Text Box 1032">
            <a:extLst>
              <a:ext uri="{FF2B5EF4-FFF2-40B4-BE49-F238E27FC236}">
                <a16:creationId xmlns:a16="http://schemas.microsoft.com/office/drawing/2014/main" id="{E39953A7-1300-4237-9D2B-76D44BD51C44}"/>
              </a:ext>
            </a:extLst>
          </p:cNvPr>
          <p:cNvSpPr txBox="1">
            <a:spLocks noChangeArrowheads="1"/>
          </p:cNvSpPr>
          <p:nvPr/>
        </p:nvSpPr>
        <p:spPr bwMode="auto">
          <a:xfrm>
            <a:off x="5605575" y="5449086"/>
            <a:ext cx="3134191" cy="338554"/>
          </a:xfrm>
          <a:prstGeom prst="rect">
            <a:avLst/>
          </a:prstGeom>
          <a:noFill/>
          <a:ln w="9525">
            <a:noFill/>
            <a:miter lim="800000"/>
            <a:headEnd/>
            <a:tailEnd/>
          </a:ln>
          <a:effectLst/>
        </p:spPr>
        <p:txBody>
          <a:bodyPr wrap="none">
            <a:spAutoFit/>
          </a:bodyPr>
          <a:lstStyle/>
          <a:p>
            <a:pPr eaLnBrk="0" hangingPunct="0">
              <a:spcBef>
                <a:spcPct val="0"/>
              </a:spcBef>
              <a:defRPr/>
            </a:pPr>
            <a:r>
              <a:rPr lang="en-US" sz="1600" dirty="0">
                <a:latin typeface="Arial" panose="020B0604020202020204" pitchFamily="34" charset="0"/>
                <a:cs typeface="Arial" panose="020B0604020202020204" pitchFamily="34" charset="0"/>
              </a:rPr>
              <a:t>    or using (</a:t>
            </a:r>
            <a:r>
              <a:rPr lang="cs-CZ" sz="1600" i="1" dirty="0">
                <a:latin typeface="Arial" panose="020B0604020202020204" pitchFamily="34" charset="0"/>
                <a:cs typeface="Arial" panose="020B0604020202020204" pitchFamily="34" charset="0"/>
              </a:rPr>
              <a:t>m</a:t>
            </a:r>
            <a:r>
              <a:rPr lang="en-US" sz="1600" dirty="0">
                <a:latin typeface="Arial" panose="020B0604020202020204" pitchFamily="34" charset="0"/>
                <a:cs typeface="Arial" panose="020B0604020202020204" pitchFamily="34" charset="0"/>
              </a:rPr>
              <a:t> – </a:t>
            </a:r>
            <a:r>
              <a:rPr lang="cs-CZ" sz="1600" i="1" dirty="0">
                <a:latin typeface="Arial" panose="020B0604020202020204" pitchFamily="34" charset="0"/>
                <a:cs typeface="Arial" panose="020B0604020202020204" pitchFamily="34" charset="0"/>
              </a:rPr>
              <a:t>n</a:t>
            </a:r>
            <a:r>
              <a:rPr lang="en-US" sz="1600" dirty="0">
                <a:latin typeface="Arial" panose="020B0604020202020204" pitchFamily="34" charset="0"/>
                <a:cs typeface="Arial" panose="020B0604020202020204" pitchFamily="34" charset="0"/>
              </a:rPr>
              <a:t>) dummy items</a:t>
            </a:r>
          </a:p>
        </p:txBody>
      </p:sp>
    </p:spTree>
    <p:extLst>
      <p:ext uri="{BB962C8B-B14F-4D97-AF65-F5344CB8AC3E}">
        <p14:creationId xmlns:p14="http://schemas.microsoft.com/office/powerpoint/2010/main" val="40906909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FFC4F5C0-F5A3-41F3-95FF-E214302F07C8}"/>
              </a:ext>
            </a:extLst>
          </p:cNvPr>
          <p:cNvSpPr>
            <a:spLocks noGrp="1"/>
          </p:cNvSpPr>
          <p:nvPr>
            <p:ph type="sldNum" sz="quarter" idx="2"/>
          </p:nvPr>
        </p:nvSpPr>
        <p:spPr/>
        <p:txBody>
          <a:bodyPr/>
          <a:lstStyle/>
          <a:p>
            <a:fld id="{86CB4B4D-7CA3-9044-876B-883B54F8677D}" type="slidenum">
              <a:rPr lang="cs-CZ" smtClean="0"/>
              <a:t>52</a:t>
            </a:fld>
            <a:endParaRPr lang="cs-CZ"/>
          </a:p>
        </p:txBody>
      </p:sp>
      <p:sp>
        <p:nvSpPr>
          <p:cNvPr id="3" name="Zástupný text 2">
            <a:extLst>
              <a:ext uri="{FF2B5EF4-FFF2-40B4-BE49-F238E27FC236}">
                <a16:creationId xmlns:a16="http://schemas.microsoft.com/office/drawing/2014/main" id="{79B91D8C-6003-44F1-BF17-1AD72D562D96}"/>
              </a:ext>
            </a:extLst>
          </p:cNvPr>
          <p:cNvSpPr>
            <a:spLocks noGrp="1"/>
          </p:cNvSpPr>
          <p:nvPr>
            <p:ph type="body" sz="quarter" idx="21"/>
          </p:nvPr>
        </p:nvSpPr>
        <p:spPr/>
        <p:txBody>
          <a:bodyPr/>
          <a:lstStyle/>
          <a:p>
            <a:r>
              <a:rPr lang="en-US" dirty="0"/>
              <a:t>Linear Programming</a:t>
            </a:r>
            <a:endParaRPr lang="cs-CZ" dirty="0"/>
          </a:p>
        </p:txBody>
      </p:sp>
      <p:sp>
        <p:nvSpPr>
          <p:cNvPr id="4" name="Zástupný text 3">
            <a:extLst>
              <a:ext uri="{FF2B5EF4-FFF2-40B4-BE49-F238E27FC236}">
                <a16:creationId xmlns:a16="http://schemas.microsoft.com/office/drawing/2014/main" id="{E80B22A4-2DFB-4884-BE8D-563480DD8A15}"/>
              </a:ext>
            </a:extLst>
          </p:cNvPr>
          <p:cNvSpPr>
            <a:spLocks noGrp="1"/>
          </p:cNvSpPr>
          <p:nvPr>
            <p:ph type="body" sz="half" idx="22"/>
          </p:nvPr>
        </p:nvSpPr>
        <p:spPr/>
        <p:txBody>
          <a:bodyPr/>
          <a:lstStyle/>
          <a:p>
            <a:pPr marL="285750" indent="-285750">
              <a:buFont typeface="Wingdings" panose="05000000000000000000" pitchFamily="2" charset="2"/>
              <a:buChar char="§"/>
            </a:pPr>
            <a:r>
              <a:rPr lang="en-US" dirty="0"/>
              <a:t>In covering problem, we have a </a:t>
            </a:r>
            <a:r>
              <a:rPr lang="en-US" dirty="0">
                <a:solidFill>
                  <a:srgbClr val="4BA82E"/>
                </a:solidFill>
              </a:rPr>
              <a:t>defined set of items</a:t>
            </a:r>
            <a:r>
              <a:rPr lang="en-US" dirty="0"/>
              <a:t> (project</a:t>
            </a:r>
            <a:r>
              <a:rPr lang="cs-CZ" dirty="0"/>
              <a:t>s</a:t>
            </a:r>
            <a:r>
              <a:rPr lang="en-US" dirty="0"/>
              <a:t>, jobs, processes, activities etc.) that ha</a:t>
            </a:r>
            <a:r>
              <a:rPr lang="cs-CZ" dirty="0"/>
              <a:t>ve </a:t>
            </a:r>
            <a:r>
              <a:rPr lang="en-US" dirty="0"/>
              <a:t>to be </a:t>
            </a:r>
            <a:r>
              <a:rPr lang="en-US" dirty="0">
                <a:solidFill>
                  <a:srgbClr val="4BA82E"/>
                </a:solidFill>
              </a:rPr>
              <a:t>satisfied</a:t>
            </a:r>
            <a:r>
              <a:rPr lang="en-US" dirty="0"/>
              <a:t> (covered) by some of several possible alternatives (firms, employees, managers etc.).</a:t>
            </a:r>
          </a:p>
          <a:p>
            <a:pPr marL="285750" indent="-285750">
              <a:buFont typeface="Wingdings" panose="05000000000000000000" pitchFamily="2" charset="2"/>
              <a:buChar char="§"/>
            </a:pPr>
            <a:r>
              <a:rPr lang="en-US" dirty="0"/>
              <a:t>Mostly, </a:t>
            </a:r>
            <a:r>
              <a:rPr lang="en-US" dirty="0">
                <a:solidFill>
                  <a:srgbClr val="4BA82E"/>
                </a:solidFill>
              </a:rPr>
              <a:t>alternatives</a:t>
            </a:r>
            <a:r>
              <a:rPr lang="en-US" dirty="0"/>
              <a:t> are </a:t>
            </a:r>
            <a:r>
              <a:rPr lang="en-US" dirty="0">
                <a:solidFill>
                  <a:srgbClr val="4BA82E"/>
                </a:solidFill>
              </a:rPr>
              <a:t>selected based on the costs</a:t>
            </a:r>
            <a:r>
              <a:rPr lang="en-US" dirty="0"/>
              <a:t>.</a:t>
            </a:r>
          </a:p>
          <a:p>
            <a:pPr marL="285750" indent="-285750">
              <a:buFont typeface="Wingdings" panose="05000000000000000000" pitchFamily="2" charset="2"/>
              <a:buChar char="§"/>
            </a:pPr>
            <a:endParaRPr lang="en-US" dirty="0"/>
          </a:p>
        </p:txBody>
      </p:sp>
      <p:sp>
        <p:nvSpPr>
          <p:cNvPr id="5" name="Zástupný symbol pro zápatí 4">
            <a:extLst>
              <a:ext uri="{FF2B5EF4-FFF2-40B4-BE49-F238E27FC236}">
                <a16:creationId xmlns:a16="http://schemas.microsoft.com/office/drawing/2014/main" id="{4815F88F-074F-47DE-847A-CF90ABBABB26}"/>
              </a:ext>
            </a:extLst>
          </p:cNvPr>
          <p:cNvSpPr>
            <a:spLocks noGrp="1"/>
          </p:cNvSpPr>
          <p:nvPr>
            <p:ph type="ftr" sz="quarter" idx="11"/>
          </p:nvPr>
        </p:nvSpPr>
        <p:spPr/>
        <p:txBody>
          <a:bodyPr/>
          <a:lstStyle/>
          <a:p>
            <a:r>
              <a:rPr lang="en-US"/>
              <a:t>Operational Research I, ŠAU, Jan Fábry, 9.11. 2022</a:t>
            </a:r>
            <a:endParaRPr lang="cs-CZ" dirty="0"/>
          </a:p>
        </p:txBody>
      </p:sp>
      <p:sp>
        <p:nvSpPr>
          <p:cNvPr id="6" name="Zástupný text 5">
            <a:extLst>
              <a:ext uri="{FF2B5EF4-FFF2-40B4-BE49-F238E27FC236}">
                <a16:creationId xmlns:a16="http://schemas.microsoft.com/office/drawing/2014/main" id="{EE480B98-DB87-4E60-B595-1D9F45A3DC89}"/>
              </a:ext>
            </a:extLst>
          </p:cNvPr>
          <p:cNvSpPr>
            <a:spLocks noGrp="1"/>
          </p:cNvSpPr>
          <p:nvPr>
            <p:ph type="body" sz="quarter" idx="23"/>
          </p:nvPr>
        </p:nvSpPr>
        <p:spPr/>
        <p:txBody>
          <a:bodyPr/>
          <a:lstStyle/>
          <a:p>
            <a:r>
              <a:rPr lang="en-US" dirty="0"/>
              <a:t>Covering Problem</a:t>
            </a:r>
            <a:endParaRPr lang="cs-CZ" dirty="0"/>
          </a:p>
        </p:txBody>
      </p:sp>
    </p:spTree>
    <p:extLst>
      <p:ext uri="{BB962C8B-B14F-4D97-AF65-F5344CB8AC3E}">
        <p14:creationId xmlns:p14="http://schemas.microsoft.com/office/powerpoint/2010/main" val="18744164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C638F16E-F0BB-4B11-A939-5C5B6F9F55AE}"/>
              </a:ext>
            </a:extLst>
          </p:cNvPr>
          <p:cNvSpPr>
            <a:spLocks noGrp="1"/>
          </p:cNvSpPr>
          <p:nvPr>
            <p:ph type="sldNum" sz="quarter" idx="2"/>
          </p:nvPr>
        </p:nvSpPr>
        <p:spPr/>
        <p:txBody>
          <a:bodyPr/>
          <a:lstStyle/>
          <a:p>
            <a:fld id="{86CB4B4D-7CA3-9044-876B-883B54F8677D}" type="slidenum">
              <a:rPr lang="cs-CZ" smtClean="0"/>
              <a:t>53</a:t>
            </a:fld>
            <a:endParaRPr lang="cs-CZ"/>
          </a:p>
        </p:txBody>
      </p:sp>
      <p:sp>
        <p:nvSpPr>
          <p:cNvPr id="3" name="Zástupný text 2">
            <a:extLst>
              <a:ext uri="{FF2B5EF4-FFF2-40B4-BE49-F238E27FC236}">
                <a16:creationId xmlns:a16="http://schemas.microsoft.com/office/drawing/2014/main" id="{4D032519-05FB-4F8E-8D03-CD771DED9F88}"/>
              </a:ext>
            </a:extLst>
          </p:cNvPr>
          <p:cNvSpPr>
            <a:spLocks noGrp="1"/>
          </p:cNvSpPr>
          <p:nvPr>
            <p:ph type="body" sz="quarter" idx="21"/>
          </p:nvPr>
        </p:nvSpPr>
        <p:spPr/>
        <p:txBody>
          <a:bodyPr/>
          <a:lstStyle/>
          <a:p>
            <a:r>
              <a:rPr lang="en-US" dirty="0"/>
              <a:t>Linear Programming</a:t>
            </a:r>
          </a:p>
        </p:txBody>
      </p:sp>
      <p:sp>
        <p:nvSpPr>
          <p:cNvPr id="4" name="Zástupný text 3">
            <a:extLst>
              <a:ext uri="{FF2B5EF4-FFF2-40B4-BE49-F238E27FC236}">
                <a16:creationId xmlns:a16="http://schemas.microsoft.com/office/drawing/2014/main" id="{E7CD7D37-DB00-403D-903C-D6C4BAB8F436}"/>
              </a:ext>
            </a:extLst>
          </p:cNvPr>
          <p:cNvSpPr>
            <a:spLocks noGrp="1"/>
          </p:cNvSpPr>
          <p:nvPr>
            <p:ph type="body" sz="half" idx="22"/>
          </p:nvPr>
        </p:nvSpPr>
        <p:spPr>
          <a:xfrm>
            <a:off x="438468" y="1647546"/>
            <a:ext cx="11491261" cy="4631956"/>
          </a:xfrm>
        </p:spPr>
        <p:txBody>
          <a:bodyPr>
            <a:normAutofit/>
          </a:bodyPr>
          <a:lstStyle/>
          <a:p>
            <a:pPr marL="285750" lvl="0" indent="-285750">
              <a:lnSpc>
                <a:spcPct val="110000"/>
              </a:lnSpc>
              <a:buFont typeface="Wingdings" panose="05000000000000000000" pitchFamily="2" charset="2"/>
              <a:buChar char="§"/>
            </a:pPr>
            <a:r>
              <a:rPr lang="en-US" b="1" dirty="0"/>
              <a:t>Example</a:t>
            </a:r>
          </a:p>
          <a:p>
            <a:pPr lvl="1">
              <a:lnSpc>
                <a:spcPct val="110000"/>
              </a:lnSpc>
            </a:pPr>
            <a:r>
              <a:rPr lang="en-US" dirty="0"/>
              <a:t>In </a:t>
            </a:r>
            <a:r>
              <a:rPr lang="en-US" dirty="0">
                <a:solidFill>
                  <a:srgbClr val="4BA82E"/>
                </a:solidFill>
              </a:rPr>
              <a:t>two</a:t>
            </a:r>
            <a:r>
              <a:rPr lang="en-US" dirty="0"/>
              <a:t> of the six city districts it is </a:t>
            </a:r>
            <a:r>
              <a:rPr lang="en-US" dirty="0">
                <a:solidFill>
                  <a:srgbClr val="4BA82E"/>
                </a:solidFill>
              </a:rPr>
              <a:t>necessary </a:t>
            </a:r>
            <a:r>
              <a:rPr lang="en-US" dirty="0"/>
              <a:t>to establish emergency ambulance stations </a:t>
            </a:r>
            <a:r>
              <a:rPr lang="en-US" dirty="0">
                <a:solidFill>
                  <a:srgbClr val="4BA82E"/>
                </a:solidFill>
              </a:rPr>
              <a:t>to cover all districts</a:t>
            </a:r>
            <a:r>
              <a:rPr lang="en-US" dirty="0"/>
              <a:t>. </a:t>
            </a:r>
          </a:p>
          <a:p>
            <a:pPr lvl="1">
              <a:lnSpc>
                <a:spcPct val="110000"/>
              </a:lnSpc>
            </a:pPr>
            <a:r>
              <a:rPr lang="en-US" dirty="0"/>
              <a:t>Table 14 shows the average arrival times (in min) from the station</a:t>
            </a:r>
            <a:r>
              <a:rPr lang="cs-CZ" dirty="0"/>
              <a:t>, </a:t>
            </a:r>
            <a:r>
              <a:rPr lang="en-US" dirty="0"/>
              <a:t>established in a given district </a:t>
            </a:r>
            <a:br>
              <a:rPr lang="cs-CZ" dirty="0"/>
            </a:br>
            <a:r>
              <a:rPr lang="en-US" dirty="0"/>
              <a:t>(at a</a:t>
            </a:r>
            <a:r>
              <a:rPr lang="cs-CZ" dirty="0"/>
              <a:t> </a:t>
            </a:r>
            <a:r>
              <a:rPr lang="en-US" dirty="0"/>
              <a:t>predetermined location)</a:t>
            </a:r>
            <a:r>
              <a:rPr lang="cs-CZ" dirty="0"/>
              <a:t>,</a:t>
            </a:r>
            <a:r>
              <a:rPr lang="en-US" dirty="0"/>
              <a:t> to emergency incidents in each district..</a:t>
            </a:r>
          </a:p>
          <a:p>
            <a:pPr lvl="1">
              <a:lnSpc>
                <a:spcPct val="110000"/>
              </a:lnSpc>
            </a:pPr>
            <a:r>
              <a:rPr lang="en-US" dirty="0"/>
              <a:t>The last row of the table shows the </a:t>
            </a:r>
            <a:r>
              <a:rPr lang="en-US" dirty="0">
                <a:solidFill>
                  <a:srgbClr val="4BA82E"/>
                </a:solidFill>
              </a:rPr>
              <a:t>average daily frequency </a:t>
            </a:r>
            <a:r>
              <a:rPr lang="en-US" dirty="0"/>
              <a:t>of emergency operations in each district. </a:t>
            </a:r>
          </a:p>
          <a:p>
            <a:pPr lvl="1">
              <a:lnSpc>
                <a:spcPct val="110000"/>
              </a:lnSpc>
            </a:pPr>
            <a:r>
              <a:rPr lang="en-US" dirty="0"/>
              <a:t>The </a:t>
            </a:r>
            <a:r>
              <a:rPr lang="en-US" dirty="0">
                <a:solidFill>
                  <a:srgbClr val="4BA82E"/>
                </a:solidFill>
              </a:rPr>
              <a:t>objective</a:t>
            </a:r>
            <a:r>
              <a:rPr lang="en-US" dirty="0"/>
              <a:t> is </a:t>
            </a:r>
            <a:r>
              <a:rPr lang="en-US" dirty="0">
                <a:solidFill>
                  <a:srgbClr val="4BA82E"/>
                </a:solidFill>
              </a:rPr>
              <a:t>to suggest where to establish stations </a:t>
            </a:r>
            <a:r>
              <a:rPr lang="en-US" dirty="0"/>
              <a:t>and </a:t>
            </a:r>
            <a:r>
              <a:rPr lang="en-US" dirty="0">
                <a:solidFill>
                  <a:srgbClr val="4BA82E"/>
                </a:solidFill>
              </a:rPr>
              <a:t>to assign the districts to be served by these stations </a:t>
            </a:r>
            <a:r>
              <a:rPr lang="en-US" dirty="0"/>
              <a:t>so that the </a:t>
            </a:r>
            <a:r>
              <a:rPr lang="en-US" dirty="0">
                <a:solidFill>
                  <a:srgbClr val="4BA82E"/>
                </a:solidFill>
              </a:rPr>
              <a:t>average daily operation time is minimal</a:t>
            </a:r>
            <a:r>
              <a:rPr lang="en-US" dirty="0"/>
              <a:t>.</a:t>
            </a:r>
          </a:p>
        </p:txBody>
      </p:sp>
      <p:sp>
        <p:nvSpPr>
          <p:cNvPr id="5" name="Zástupný text 4">
            <a:extLst>
              <a:ext uri="{FF2B5EF4-FFF2-40B4-BE49-F238E27FC236}">
                <a16:creationId xmlns:a16="http://schemas.microsoft.com/office/drawing/2014/main" id="{CD773E9A-CCA2-4E70-A727-B0AF3FD64290}"/>
              </a:ext>
            </a:extLst>
          </p:cNvPr>
          <p:cNvSpPr>
            <a:spLocks noGrp="1"/>
          </p:cNvSpPr>
          <p:nvPr>
            <p:ph type="body" sz="quarter" idx="23"/>
          </p:nvPr>
        </p:nvSpPr>
        <p:spPr>
          <a:xfrm>
            <a:off x="460326" y="1066638"/>
            <a:ext cx="9242159" cy="369332"/>
          </a:xfrm>
        </p:spPr>
        <p:txBody>
          <a:bodyPr/>
          <a:lstStyle/>
          <a:p>
            <a:r>
              <a:rPr lang="en-US" dirty="0"/>
              <a:t>Covering Problem</a:t>
            </a:r>
            <a:endParaRPr lang="cs-CZ" dirty="0"/>
          </a:p>
        </p:txBody>
      </p:sp>
      <p:sp>
        <p:nvSpPr>
          <p:cNvPr id="7" name="Zástupný symbol pro zápatí 6">
            <a:extLst>
              <a:ext uri="{FF2B5EF4-FFF2-40B4-BE49-F238E27FC236}">
                <a16:creationId xmlns:a16="http://schemas.microsoft.com/office/drawing/2014/main" id="{C58178D9-B98C-464C-B48A-DCACF7258D91}"/>
              </a:ext>
            </a:extLst>
          </p:cNvPr>
          <p:cNvSpPr>
            <a:spLocks noGrp="1"/>
          </p:cNvSpPr>
          <p:nvPr>
            <p:ph type="ftr" sz="quarter" idx="11"/>
          </p:nvPr>
        </p:nvSpPr>
        <p:spPr/>
        <p:txBody>
          <a:bodyPr/>
          <a:lstStyle/>
          <a:p>
            <a:r>
              <a:rPr lang="en-US"/>
              <a:t>Operational Research I, ŠAU, Jan Fábry, 9.11. 2022</a:t>
            </a:r>
            <a:endParaRPr lang="cs-CZ" dirty="0"/>
          </a:p>
        </p:txBody>
      </p:sp>
      <p:sp>
        <p:nvSpPr>
          <p:cNvPr id="11" name="Obdélník 10">
            <a:extLst>
              <a:ext uri="{FF2B5EF4-FFF2-40B4-BE49-F238E27FC236}">
                <a16:creationId xmlns:a16="http://schemas.microsoft.com/office/drawing/2014/main" id="{C9DB1247-C28B-42A8-8784-272894897322}"/>
              </a:ext>
            </a:extLst>
          </p:cNvPr>
          <p:cNvSpPr/>
          <p:nvPr/>
        </p:nvSpPr>
        <p:spPr>
          <a:xfrm>
            <a:off x="1072640" y="3902098"/>
            <a:ext cx="3620991" cy="286232"/>
          </a:xfrm>
          <a:prstGeom prst="rect">
            <a:avLst/>
          </a:prstGeom>
        </p:spPr>
        <p:txBody>
          <a:bodyPr wrap="none">
            <a:spAutoFit/>
          </a:bodyPr>
          <a:lstStyle/>
          <a:p>
            <a:pPr>
              <a:lnSpc>
                <a:spcPct val="90000"/>
              </a:lnSpc>
              <a:spcBef>
                <a:spcPts val="1000"/>
              </a:spcBef>
            </a:pPr>
            <a:r>
              <a:rPr lang="en-US" sz="1400" b="1" dirty="0">
                <a:solidFill>
                  <a:schemeClr val="bg1">
                    <a:lumMod val="65000"/>
                  </a:schemeClr>
                </a:solidFill>
                <a:latin typeface="Arial" panose="020B0604020202020204" pitchFamily="34" charset="0"/>
                <a:cs typeface="Arial" panose="020B0604020202020204" pitchFamily="34" charset="0"/>
              </a:rPr>
              <a:t>Tab. </a:t>
            </a:r>
            <a:r>
              <a:rPr lang="cs-CZ" sz="1400" b="1" dirty="0">
                <a:solidFill>
                  <a:schemeClr val="bg1">
                    <a:lumMod val="65000"/>
                  </a:schemeClr>
                </a:solidFill>
                <a:latin typeface="Arial" panose="020B0604020202020204" pitchFamily="34" charset="0"/>
                <a:cs typeface="Arial" panose="020B0604020202020204" pitchFamily="34" charset="0"/>
              </a:rPr>
              <a:t>14</a:t>
            </a:r>
            <a:r>
              <a:rPr lang="en-US" sz="1400" b="1" dirty="0">
                <a:solidFill>
                  <a:schemeClr val="bg1">
                    <a:lumMod val="65000"/>
                  </a:schemeClr>
                </a:solidFill>
                <a:latin typeface="Arial" panose="020B0604020202020204" pitchFamily="34" charset="0"/>
                <a:cs typeface="Arial" panose="020B0604020202020204" pitchFamily="34" charset="0"/>
              </a:rPr>
              <a:t> – Statement of covering problem</a:t>
            </a:r>
          </a:p>
        </p:txBody>
      </p:sp>
      <p:graphicFrame>
        <p:nvGraphicFramePr>
          <p:cNvPr id="12" name="Tabulka 11">
            <a:extLst>
              <a:ext uri="{FF2B5EF4-FFF2-40B4-BE49-F238E27FC236}">
                <a16:creationId xmlns:a16="http://schemas.microsoft.com/office/drawing/2014/main" id="{923CF005-C1B0-4E4D-9871-5117195ADF14}"/>
              </a:ext>
            </a:extLst>
          </p:cNvPr>
          <p:cNvGraphicFramePr>
            <a:graphicFrameLocks noGrp="1"/>
          </p:cNvGraphicFramePr>
          <p:nvPr>
            <p:extLst>
              <p:ext uri="{D42A27DB-BD31-4B8C-83A1-F6EECF244321}">
                <p14:modId xmlns:p14="http://schemas.microsoft.com/office/powerpoint/2010/main" val="274898718"/>
              </p:ext>
            </p:extLst>
          </p:nvPr>
        </p:nvGraphicFramePr>
        <p:xfrm>
          <a:off x="1072640" y="4173267"/>
          <a:ext cx="7136390" cy="2000520"/>
        </p:xfrm>
        <a:graphic>
          <a:graphicData uri="http://schemas.openxmlformats.org/drawingml/2006/table">
            <a:tbl>
              <a:tblPr/>
              <a:tblGrid>
                <a:gridCol w="928607">
                  <a:extLst>
                    <a:ext uri="{9D8B030D-6E8A-4147-A177-3AD203B41FA5}">
                      <a16:colId xmlns:a16="http://schemas.microsoft.com/office/drawing/2014/main" val="1310751968"/>
                    </a:ext>
                  </a:extLst>
                </a:gridCol>
                <a:gridCol w="1160040">
                  <a:extLst>
                    <a:ext uri="{9D8B030D-6E8A-4147-A177-3AD203B41FA5}">
                      <a16:colId xmlns:a16="http://schemas.microsoft.com/office/drawing/2014/main" val="2504220162"/>
                    </a:ext>
                  </a:extLst>
                </a:gridCol>
                <a:gridCol w="1160040">
                  <a:extLst>
                    <a:ext uri="{9D8B030D-6E8A-4147-A177-3AD203B41FA5}">
                      <a16:colId xmlns:a16="http://schemas.microsoft.com/office/drawing/2014/main" val="1020438364"/>
                    </a:ext>
                  </a:extLst>
                </a:gridCol>
                <a:gridCol w="1160040">
                  <a:extLst>
                    <a:ext uri="{9D8B030D-6E8A-4147-A177-3AD203B41FA5}">
                      <a16:colId xmlns:a16="http://schemas.microsoft.com/office/drawing/2014/main" val="2321643661"/>
                    </a:ext>
                  </a:extLst>
                </a:gridCol>
                <a:gridCol w="909221">
                  <a:extLst>
                    <a:ext uri="{9D8B030D-6E8A-4147-A177-3AD203B41FA5}">
                      <a16:colId xmlns:a16="http://schemas.microsoft.com/office/drawing/2014/main" val="3332025014"/>
                    </a:ext>
                  </a:extLst>
                </a:gridCol>
                <a:gridCol w="909221">
                  <a:extLst>
                    <a:ext uri="{9D8B030D-6E8A-4147-A177-3AD203B41FA5}">
                      <a16:colId xmlns:a16="http://schemas.microsoft.com/office/drawing/2014/main" val="440286227"/>
                    </a:ext>
                  </a:extLst>
                </a:gridCol>
                <a:gridCol w="909221">
                  <a:extLst>
                    <a:ext uri="{9D8B030D-6E8A-4147-A177-3AD203B41FA5}">
                      <a16:colId xmlns:a16="http://schemas.microsoft.com/office/drawing/2014/main" val="2413951999"/>
                    </a:ext>
                  </a:extLst>
                </a:gridCol>
              </a:tblGrid>
              <a:tr h="250065">
                <a:tc>
                  <a:txBody>
                    <a:bodyPr/>
                    <a:lstStyle/>
                    <a:p>
                      <a:pPr algn="ctr">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endParaRPr lang="cs-CZ"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a:t>
                      </a:r>
                      <a:r>
                        <a:rPr lang="en-US" sz="14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cs-CZ"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065" indent="-31115" algn="ctr">
                        <a:spcAft>
                          <a:spcPts val="2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D</a:t>
                      </a:r>
                      <a:r>
                        <a:rPr lang="en-US" sz="14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065" indent="-31115" algn="ctr">
                        <a:spcAft>
                          <a:spcPts val="200"/>
                        </a:spcAft>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a:t>
                      </a:r>
                      <a:r>
                        <a:rPr lang="en-US" sz="14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endParaRPr lang="cs-CZ"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065" indent="-31115" algn="ctr">
                        <a:spcAft>
                          <a:spcPts val="2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D</a:t>
                      </a:r>
                      <a:r>
                        <a:rPr lang="en-US" sz="14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4</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065" indent="-31115" algn="ctr">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D</a:t>
                      </a:r>
                      <a:r>
                        <a:rPr lang="en-US" sz="14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endParaRPr lang="cs-CZ"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065" indent="-31115" algn="ctr">
                        <a:spcAft>
                          <a:spcPts val="2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D</a:t>
                      </a:r>
                      <a:r>
                        <a:rPr lang="en-US" sz="14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6</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646043"/>
                  </a:ext>
                </a:extLst>
              </a:tr>
              <a:tr h="250065">
                <a:tc>
                  <a:txBody>
                    <a:bodyPr/>
                    <a:lstStyle/>
                    <a:p>
                      <a:pPr algn="ctr">
                        <a:spcAft>
                          <a:spcPts val="2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D</a:t>
                      </a:r>
                      <a:r>
                        <a:rPr lang="en-US" sz="14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a:effectLst/>
                          <a:latin typeface="Arial" panose="020B0604020202020204" pitchFamily="34" charset="0"/>
                          <a:ea typeface="Calibri" panose="020F0502020204030204" pitchFamily="34" charset="0"/>
                          <a:cs typeface="Arial" panose="020B0604020202020204" pitchFamily="34" charset="0"/>
                        </a:rPr>
                        <a:t>4</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a:effectLst/>
                          <a:latin typeface="Arial" panose="020B0604020202020204" pitchFamily="34" charset="0"/>
                          <a:ea typeface="Calibri" panose="020F0502020204030204" pitchFamily="34" charset="0"/>
                          <a:cs typeface="Arial" panose="020B0604020202020204" pitchFamily="34" charset="0"/>
                        </a:rPr>
                        <a:t>12</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a:effectLst/>
                          <a:latin typeface="Arial" panose="020B0604020202020204" pitchFamily="34" charset="0"/>
                          <a:ea typeface="Calibri" panose="020F0502020204030204" pitchFamily="34" charset="0"/>
                          <a:cs typeface="Arial" panose="020B0604020202020204" pitchFamily="34" charset="0"/>
                        </a:rPr>
                        <a:t>14</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17</a:t>
                      </a:r>
                      <a:endParaRPr lang="cs-CZ"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a:effectLst/>
                          <a:latin typeface="Arial" panose="020B0604020202020204" pitchFamily="34" charset="0"/>
                          <a:ea typeface="Calibri" panose="020F0502020204030204" pitchFamily="34" charset="0"/>
                          <a:cs typeface="Arial" panose="020B0604020202020204" pitchFamily="34" charset="0"/>
                        </a:rPr>
                        <a:t>11</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a:effectLst/>
                          <a:latin typeface="Arial" panose="020B0604020202020204" pitchFamily="34" charset="0"/>
                          <a:ea typeface="Calibri" panose="020F0502020204030204" pitchFamily="34" charset="0"/>
                          <a:cs typeface="Arial" panose="020B0604020202020204" pitchFamily="34" charset="0"/>
                        </a:rPr>
                        <a:t>9</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8764450"/>
                  </a:ext>
                </a:extLst>
              </a:tr>
              <a:tr h="250065">
                <a:tc>
                  <a:txBody>
                    <a:bodyPr/>
                    <a:lstStyle/>
                    <a:p>
                      <a:pPr algn="ctr">
                        <a:spcAft>
                          <a:spcPts val="2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D</a:t>
                      </a:r>
                      <a:r>
                        <a:rPr lang="en-US" sz="14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20</a:t>
                      </a:r>
                      <a:endParaRPr lang="cs-CZ"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a:effectLst/>
                          <a:latin typeface="Arial" panose="020B0604020202020204" pitchFamily="34" charset="0"/>
                          <a:ea typeface="Calibri" panose="020F0502020204030204" pitchFamily="34" charset="0"/>
                          <a:cs typeface="Arial" panose="020B0604020202020204" pitchFamily="34" charset="0"/>
                        </a:rPr>
                        <a:t>7</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a:effectLst/>
                          <a:latin typeface="Arial" panose="020B0604020202020204" pitchFamily="34" charset="0"/>
                          <a:ea typeface="Calibri" panose="020F0502020204030204" pitchFamily="34" charset="0"/>
                          <a:cs typeface="Arial" panose="020B0604020202020204" pitchFamily="34" charset="0"/>
                        </a:rPr>
                        <a:t>10</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a:effectLst/>
                          <a:latin typeface="Arial" panose="020B0604020202020204" pitchFamily="34" charset="0"/>
                          <a:ea typeface="Calibri" panose="020F0502020204030204" pitchFamily="34" charset="0"/>
                          <a:cs typeface="Arial" panose="020B0604020202020204" pitchFamily="34" charset="0"/>
                        </a:rPr>
                        <a:t>19</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a:effectLst/>
                          <a:latin typeface="Arial" panose="020B0604020202020204" pitchFamily="34" charset="0"/>
                          <a:ea typeface="Calibri" panose="020F0502020204030204" pitchFamily="34" charset="0"/>
                          <a:cs typeface="Arial" panose="020B0604020202020204" pitchFamily="34" charset="0"/>
                        </a:rPr>
                        <a:t>24</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a:effectLst/>
                          <a:latin typeface="Arial" panose="020B0604020202020204" pitchFamily="34" charset="0"/>
                          <a:ea typeface="Calibri" panose="020F0502020204030204" pitchFamily="34" charset="0"/>
                          <a:cs typeface="Arial" panose="020B0604020202020204" pitchFamily="34" charset="0"/>
                        </a:rPr>
                        <a:t>16</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1536756"/>
                  </a:ext>
                </a:extLst>
              </a:tr>
              <a:tr h="250065">
                <a:tc>
                  <a:txBody>
                    <a:bodyPr/>
                    <a:lstStyle/>
                    <a:p>
                      <a:pPr algn="ctr">
                        <a:spcAft>
                          <a:spcPts val="2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D</a:t>
                      </a:r>
                      <a:r>
                        <a:rPr lang="en-US" sz="14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3</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a:effectLst/>
                          <a:latin typeface="Arial" panose="020B0604020202020204" pitchFamily="34" charset="0"/>
                          <a:ea typeface="Calibri" panose="020F0502020204030204" pitchFamily="34" charset="0"/>
                          <a:cs typeface="Arial" panose="020B0604020202020204" pitchFamily="34" charset="0"/>
                        </a:rPr>
                        <a:t>21</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a:effectLst/>
                          <a:latin typeface="Arial" panose="020B0604020202020204" pitchFamily="34" charset="0"/>
                          <a:ea typeface="Calibri" panose="020F0502020204030204" pitchFamily="34" charset="0"/>
                          <a:cs typeface="Arial" panose="020B0604020202020204" pitchFamily="34" charset="0"/>
                        </a:rPr>
                        <a:t>13</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5</a:t>
                      </a:r>
                      <a:endParaRPr lang="cs-CZ"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8</a:t>
                      </a:r>
                      <a:endParaRPr lang="cs-CZ"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a:effectLst/>
                          <a:latin typeface="Arial" panose="020B0604020202020204" pitchFamily="34" charset="0"/>
                          <a:ea typeface="Calibri" panose="020F0502020204030204" pitchFamily="34" charset="0"/>
                          <a:cs typeface="Arial" panose="020B0604020202020204" pitchFamily="34" charset="0"/>
                        </a:rPr>
                        <a:t>11</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a:effectLst/>
                          <a:latin typeface="Arial" panose="020B0604020202020204" pitchFamily="34" charset="0"/>
                          <a:ea typeface="Calibri" panose="020F0502020204030204" pitchFamily="34" charset="0"/>
                          <a:cs typeface="Arial" panose="020B0604020202020204" pitchFamily="34" charset="0"/>
                        </a:rPr>
                        <a:t>15</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4109237"/>
                  </a:ext>
                </a:extLst>
              </a:tr>
              <a:tr h="250065">
                <a:tc>
                  <a:txBody>
                    <a:bodyPr/>
                    <a:lstStyle/>
                    <a:p>
                      <a:pPr algn="ctr">
                        <a:spcAft>
                          <a:spcPts val="2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D</a:t>
                      </a:r>
                      <a:r>
                        <a:rPr lang="en-US" sz="14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4</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9</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12</a:t>
                      </a:r>
                      <a:endParaRPr lang="cs-CZ"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a:effectLst/>
                          <a:latin typeface="Arial" panose="020B0604020202020204" pitchFamily="34" charset="0"/>
                          <a:ea typeface="Calibri" panose="020F0502020204030204" pitchFamily="34" charset="0"/>
                          <a:cs typeface="Arial" panose="020B0604020202020204" pitchFamily="34" charset="0"/>
                        </a:rPr>
                        <a:t>14</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3</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8</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a:effectLst/>
                          <a:latin typeface="Arial" panose="020B0604020202020204" pitchFamily="34" charset="0"/>
                          <a:ea typeface="Calibri" panose="020F0502020204030204" pitchFamily="34" charset="0"/>
                          <a:cs typeface="Arial" panose="020B0604020202020204" pitchFamily="34" charset="0"/>
                        </a:rPr>
                        <a:t>18</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269107"/>
                  </a:ext>
                </a:extLst>
              </a:tr>
              <a:tr h="250065">
                <a:tc>
                  <a:txBody>
                    <a:bodyPr/>
                    <a:lstStyle/>
                    <a:p>
                      <a:pPr algn="ctr">
                        <a:spcAft>
                          <a:spcPts val="2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D</a:t>
                      </a:r>
                      <a:r>
                        <a:rPr lang="en-US" sz="14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5</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a:effectLst/>
                          <a:latin typeface="Arial" panose="020B0604020202020204" pitchFamily="34" charset="0"/>
                          <a:ea typeface="Calibri" panose="020F0502020204030204" pitchFamily="34" charset="0"/>
                          <a:cs typeface="Arial" panose="020B0604020202020204" pitchFamily="34" charset="0"/>
                        </a:rPr>
                        <a:t>17</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a:effectLst/>
                          <a:latin typeface="Arial" panose="020B0604020202020204" pitchFamily="34" charset="0"/>
                          <a:ea typeface="Calibri" panose="020F0502020204030204" pitchFamily="34" charset="0"/>
                          <a:cs typeface="Arial" panose="020B0604020202020204" pitchFamily="34" charset="0"/>
                        </a:rPr>
                        <a:t>25</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a:effectLst/>
                          <a:latin typeface="Arial" panose="020B0604020202020204" pitchFamily="34" charset="0"/>
                          <a:ea typeface="Calibri" panose="020F0502020204030204" pitchFamily="34" charset="0"/>
                          <a:cs typeface="Arial" panose="020B0604020202020204" pitchFamily="34" charset="0"/>
                        </a:rPr>
                        <a:t>13</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a:effectLst/>
                          <a:latin typeface="Arial" panose="020B0604020202020204" pitchFamily="34" charset="0"/>
                          <a:ea typeface="Calibri" panose="020F0502020204030204" pitchFamily="34" charset="0"/>
                          <a:cs typeface="Arial" panose="020B0604020202020204" pitchFamily="34" charset="0"/>
                        </a:rPr>
                        <a:t>10</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a:effectLst/>
                          <a:latin typeface="Arial" panose="020B0604020202020204" pitchFamily="34" charset="0"/>
                          <a:ea typeface="Calibri" panose="020F0502020204030204" pitchFamily="34" charset="0"/>
                          <a:cs typeface="Arial" panose="020B0604020202020204" pitchFamily="34" charset="0"/>
                        </a:rPr>
                        <a:t>6</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a:effectLst/>
                          <a:latin typeface="Arial" panose="020B0604020202020204" pitchFamily="34" charset="0"/>
                          <a:ea typeface="Calibri" panose="020F0502020204030204" pitchFamily="34" charset="0"/>
                          <a:cs typeface="Arial" panose="020B0604020202020204" pitchFamily="34" charset="0"/>
                        </a:rPr>
                        <a:t>16</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5146507"/>
                  </a:ext>
                </a:extLst>
              </a:tr>
              <a:tr h="250065">
                <a:tc>
                  <a:txBody>
                    <a:bodyPr/>
                    <a:lstStyle/>
                    <a:p>
                      <a:pPr algn="ctr">
                        <a:spcAft>
                          <a:spcPts val="2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D</a:t>
                      </a:r>
                      <a:r>
                        <a:rPr lang="en-US" sz="14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6</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a:effectLst/>
                          <a:latin typeface="Arial" panose="020B0604020202020204" pitchFamily="34" charset="0"/>
                          <a:ea typeface="Calibri" panose="020F0502020204030204" pitchFamily="34" charset="0"/>
                          <a:cs typeface="Arial" panose="020B0604020202020204" pitchFamily="34" charset="0"/>
                        </a:rPr>
                        <a:t>13</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8</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9</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a:effectLst/>
                          <a:latin typeface="Arial" panose="020B0604020202020204" pitchFamily="34" charset="0"/>
                          <a:ea typeface="Calibri" panose="020F0502020204030204" pitchFamily="34" charset="0"/>
                          <a:cs typeface="Arial" panose="020B0604020202020204" pitchFamily="34" charset="0"/>
                        </a:rPr>
                        <a:t>15</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a:effectLst/>
                          <a:latin typeface="Arial" panose="020B0604020202020204" pitchFamily="34" charset="0"/>
                          <a:ea typeface="Calibri" panose="020F0502020204030204" pitchFamily="34" charset="0"/>
                          <a:cs typeface="Arial" panose="020B0604020202020204" pitchFamily="34" charset="0"/>
                        </a:rPr>
                        <a:t>10</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5</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1312390"/>
                  </a:ext>
                </a:extLst>
              </a:tr>
              <a:tr h="250065">
                <a:tc>
                  <a:txBody>
                    <a:bodyPr/>
                    <a:lstStyle/>
                    <a:p>
                      <a:pPr algn="ctr">
                        <a:spcAft>
                          <a:spcPts val="200"/>
                        </a:spcAft>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frequency</a:t>
                      </a:r>
                      <a:endParaRPr lang="cs-CZ"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30</a:t>
                      </a:r>
                      <a:endParaRPr lang="cs-CZ"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50</a:t>
                      </a:r>
                      <a:endParaRPr lang="cs-CZ"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42</a:t>
                      </a:r>
                      <a:endParaRPr lang="cs-CZ"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36</a:t>
                      </a:r>
                      <a:endParaRPr lang="cs-CZ"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a:effectLst/>
                          <a:latin typeface="Arial" panose="020B0604020202020204" pitchFamily="34" charset="0"/>
                          <a:ea typeface="Calibri" panose="020F0502020204030204" pitchFamily="34" charset="0"/>
                          <a:cs typeface="Arial" panose="020B0604020202020204" pitchFamily="34" charset="0"/>
                        </a:rPr>
                        <a:t>24</a:t>
                      </a:r>
                      <a:endParaRPr lang="cs-CZ"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28</a:t>
                      </a:r>
                      <a:endParaRPr lang="cs-CZ"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5144168"/>
                  </a:ext>
                </a:extLst>
              </a:tr>
            </a:tbl>
          </a:graphicData>
        </a:graphic>
      </p:graphicFrame>
    </p:spTree>
    <p:extLst>
      <p:ext uri="{BB962C8B-B14F-4D97-AF65-F5344CB8AC3E}">
        <p14:creationId xmlns:p14="http://schemas.microsoft.com/office/powerpoint/2010/main" val="223296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54</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Linear Programming</a:t>
            </a:r>
          </a:p>
          <a:p>
            <a:endParaRPr lang="en-US" dirty="0"/>
          </a:p>
        </p:txBody>
      </p:sp>
      <p:sp>
        <p:nvSpPr>
          <p:cNvPr id="18" name="Zástupný text 4">
            <a:extLst>
              <a:ext uri="{FF2B5EF4-FFF2-40B4-BE49-F238E27FC236}">
                <a16:creationId xmlns:a16="http://schemas.microsoft.com/office/drawing/2014/main" id="{AB1EFCF1-64B5-4DB9-8064-63D400E246EF}"/>
              </a:ext>
            </a:extLst>
          </p:cNvPr>
          <p:cNvSpPr>
            <a:spLocks noGrp="1"/>
          </p:cNvSpPr>
          <p:nvPr>
            <p:ph type="body" sz="half" idx="22"/>
          </p:nvPr>
        </p:nvSpPr>
        <p:spPr>
          <a:xfrm>
            <a:off x="438468" y="1647545"/>
            <a:ext cx="11480629" cy="4526242"/>
          </a:xfrm>
        </p:spPr>
        <p:txBody>
          <a:bodyPr>
            <a:noAutofit/>
          </a:bodyPr>
          <a:lstStyle/>
          <a:p>
            <a:pPr marL="285750" lvl="0" indent="-285750">
              <a:lnSpc>
                <a:spcPct val="110000"/>
              </a:lnSpc>
              <a:buFont typeface="Wingdings" panose="05000000000000000000" pitchFamily="2" charset="2"/>
              <a:buChar char="§"/>
              <a:tabLst>
                <a:tab pos="1970088" algn="l"/>
              </a:tabLst>
            </a:pPr>
            <a:r>
              <a:rPr lang="en-US" b="1" dirty="0"/>
              <a:t>Decision variables</a:t>
            </a:r>
            <a:endParaRPr lang="cs-CZ" b="1" dirty="0"/>
          </a:p>
          <a:p>
            <a:pPr>
              <a:lnSpc>
                <a:spcPct val="110000"/>
              </a:lnSpc>
              <a:tabLst>
                <a:tab pos="1970088" algn="l"/>
              </a:tabLst>
            </a:pPr>
            <a:endParaRPr lang="en-US" b="1" dirty="0"/>
          </a:p>
          <a:p>
            <a:pPr lvl="1" indent="0">
              <a:lnSpc>
                <a:spcPct val="110000"/>
              </a:lnSpc>
              <a:buNone/>
              <a:tabLst>
                <a:tab pos="1970088" algn="l"/>
              </a:tabLst>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Covering Problem</a:t>
            </a:r>
            <a:endParaRPr lang="cs-CZ" dirty="0"/>
          </a:p>
        </p:txBody>
      </p:sp>
      <p:sp>
        <p:nvSpPr>
          <p:cNvPr id="3" name="Rectangle 2">
            <a:extLst>
              <a:ext uri="{FF2B5EF4-FFF2-40B4-BE49-F238E27FC236}">
                <a16:creationId xmlns:a16="http://schemas.microsoft.com/office/drawing/2014/main" id="{FFCB71B1-CFD9-4EDE-A6CD-AB6CDEB0824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12" name="Objekt 11">
            <a:extLst>
              <a:ext uri="{FF2B5EF4-FFF2-40B4-BE49-F238E27FC236}">
                <a16:creationId xmlns:a16="http://schemas.microsoft.com/office/drawing/2014/main" id="{E404E531-6AA1-46B7-A831-54153C74D5FE}"/>
              </a:ext>
            </a:extLst>
          </p:cNvPr>
          <p:cNvGraphicFramePr>
            <a:graphicFrameLocks noChangeAspect="1"/>
          </p:cNvGraphicFramePr>
          <p:nvPr/>
        </p:nvGraphicFramePr>
        <p:xfrm>
          <a:off x="1160981" y="2170381"/>
          <a:ext cx="4667812" cy="1166953"/>
        </p:xfrm>
        <a:graphic>
          <a:graphicData uri="http://schemas.openxmlformats.org/presentationml/2006/ole">
            <mc:AlternateContent xmlns:mc="http://schemas.openxmlformats.org/markup-compatibility/2006">
              <mc:Choice xmlns:v="urn:schemas-microsoft-com:vml" Requires="v">
                <p:oleObj r:id="rId2" imgW="3657600" imgH="914400" progId="Equation.DSMT4">
                  <p:embed/>
                </p:oleObj>
              </mc:Choice>
              <mc:Fallback>
                <p:oleObj r:id="rId2" imgW="3657600" imgH="914400" progId="Equation.DSMT4">
                  <p:embed/>
                  <p:pic>
                    <p:nvPicPr>
                      <p:cNvPr id="12" name="Objekt 11">
                        <a:extLst>
                          <a:ext uri="{FF2B5EF4-FFF2-40B4-BE49-F238E27FC236}">
                            <a16:creationId xmlns:a16="http://schemas.microsoft.com/office/drawing/2014/main" id="{E404E531-6AA1-46B7-A831-54153C74D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981" y="2170381"/>
                        <a:ext cx="4667812" cy="1166953"/>
                      </a:xfrm>
                      <a:prstGeom prst="rect">
                        <a:avLst/>
                      </a:prstGeom>
                      <a:noFill/>
                    </p:spPr>
                  </p:pic>
                </p:oleObj>
              </mc:Fallback>
            </mc:AlternateContent>
          </a:graphicData>
        </a:graphic>
      </p:graphicFrame>
      <p:graphicFrame>
        <p:nvGraphicFramePr>
          <p:cNvPr id="14" name="Objekt 13">
            <a:extLst>
              <a:ext uri="{FF2B5EF4-FFF2-40B4-BE49-F238E27FC236}">
                <a16:creationId xmlns:a16="http://schemas.microsoft.com/office/drawing/2014/main" id="{16352588-D6C5-4E4C-9CB6-4E33DD7EEE66}"/>
              </a:ext>
            </a:extLst>
          </p:cNvPr>
          <p:cNvGraphicFramePr>
            <a:graphicFrameLocks noChangeAspect="1"/>
          </p:cNvGraphicFramePr>
          <p:nvPr/>
        </p:nvGraphicFramePr>
        <p:xfrm>
          <a:off x="1160980" y="3388822"/>
          <a:ext cx="4181582" cy="1166953"/>
        </p:xfrm>
        <a:graphic>
          <a:graphicData uri="http://schemas.openxmlformats.org/presentationml/2006/ole">
            <mc:AlternateContent xmlns:mc="http://schemas.openxmlformats.org/markup-compatibility/2006">
              <mc:Choice xmlns:v="urn:schemas-microsoft-com:vml" Requires="v">
                <p:oleObj r:id="rId4" imgW="3276600" imgH="914400" progId="Equation.DSMT4">
                  <p:embed/>
                </p:oleObj>
              </mc:Choice>
              <mc:Fallback>
                <p:oleObj r:id="rId4" imgW="3276600" imgH="914400" progId="Equation.DSMT4">
                  <p:embed/>
                  <p:pic>
                    <p:nvPicPr>
                      <p:cNvPr id="14" name="Objekt 13">
                        <a:extLst>
                          <a:ext uri="{FF2B5EF4-FFF2-40B4-BE49-F238E27FC236}">
                            <a16:creationId xmlns:a16="http://schemas.microsoft.com/office/drawing/2014/main" id="{16352588-D6C5-4E4C-9CB6-4E33DD7EEE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0980" y="3388822"/>
                        <a:ext cx="4181582" cy="1166953"/>
                      </a:xfrm>
                      <a:prstGeom prst="rect">
                        <a:avLst/>
                      </a:prstGeom>
                      <a:noFill/>
                    </p:spPr>
                  </p:pic>
                </p:oleObj>
              </mc:Fallback>
            </mc:AlternateContent>
          </a:graphicData>
        </a:graphic>
      </p:graphicFrame>
    </p:spTree>
    <p:extLst>
      <p:ext uri="{BB962C8B-B14F-4D97-AF65-F5344CB8AC3E}">
        <p14:creationId xmlns:p14="http://schemas.microsoft.com/office/powerpoint/2010/main" val="33906699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55</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Linear Programming</a:t>
            </a:r>
          </a:p>
          <a:p>
            <a:endParaRPr lang="en-US" dirty="0"/>
          </a:p>
        </p:txBody>
      </p:sp>
      <p:sp>
        <p:nvSpPr>
          <p:cNvPr id="18" name="Zástupný text 4">
            <a:extLst>
              <a:ext uri="{FF2B5EF4-FFF2-40B4-BE49-F238E27FC236}">
                <a16:creationId xmlns:a16="http://schemas.microsoft.com/office/drawing/2014/main" id="{AB1EFCF1-64B5-4DB9-8064-63D400E246EF}"/>
              </a:ext>
            </a:extLst>
          </p:cNvPr>
          <p:cNvSpPr>
            <a:spLocks noGrp="1"/>
          </p:cNvSpPr>
          <p:nvPr>
            <p:ph type="body" sz="half" idx="22"/>
          </p:nvPr>
        </p:nvSpPr>
        <p:spPr>
          <a:xfrm>
            <a:off x="438468" y="1647545"/>
            <a:ext cx="11480629" cy="4526242"/>
          </a:xfrm>
        </p:spPr>
        <p:txBody>
          <a:bodyPr>
            <a:noAutofit/>
          </a:bodyPr>
          <a:lstStyle/>
          <a:p>
            <a:pPr marL="285750" indent="-285750">
              <a:lnSpc>
                <a:spcPct val="110000"/>
              </a:lnSpc>
              <a:buFont typeface="Wingdings" panose="05000000000000000000" pitchFamily="2" charset="2"/>
              <a:buChar char="§"/>
              <a:tabLst>
                <a:tab pos="1970088" algn="l"/>
              </a:tabLst>
            </a:pPr>
            <a:r>
              <a:rPr lang="en-US" b="1" dirty="0"/>
              <a:t>Objective</a:t>
            </a:r>
          </a:p>
          <a:p>
            <a:pPr marL="285750" indent="-285750">
              <a:lnSpc>
                <a:spcPct val="110000"/>
              </a:lnSpc>
              <a:buFont typeface="Wingdings" panose="05000000000000000000" pitchFamily="2" charset="2"/>
              <a:buChar char="§"/>
              <a:tabLst>
                <a:tab pos="1970088" algn="l"/>
              </a:tabLst>
            </a:pPr>
            <a:endParaRPr lang="en-US" b="1" dirty="0"/>
          </a:p>
          <a:p>
            <a:pPr marL="285750" indent="-285750">
              <a:lnSpc>
                <a:spcPct val="110000"/>
              </a:lnSpc>
              <a:buFont typeface="Wingdings" panose="05000000000000000000" pitchFamily="2" charset="2"/>
              <a:buChar char="§"/>
              <a:tabLst>
                <a:tab pos="1970088" algn="l"/>
              </a:tabLst>
            </a:pPr>
            <a:endParaRPr lang="en-US" b="1" dirty="0"/>
          </a:p>
          <a:p>
            <a:pPr marL="285750" indent="-285750">
              <a:lnSpc>
                <a:spcPct val="110000"/>
              </a:lnSpc>
              <a:buFont typeface="Wingdings" panose="05000000000000000000" pitchFamily="2" charset="2"/>
              <a:buChar char="§"/>
              <a:tabLst>
                <a:tab pos="1970088" algn="l"/>
              </a:tabLst>
            </a:pPr>
            <a:r>
              <a:rPr lang="en-US" b="1" dirty="0"/>
              <a:t>Constraints</a:t>
            </a:r>
          </a:p>
          <a:p>
            <a:pPr>
              <a:lnSpc>
                <a:spcPct val="110000"/>
              </a:lnSpc>
              <a:tabLst>
                <a:tab pos="1970088" algn="l"/>
              </a:tabLst>
            </a:pPr>
            <a:endParaRPr lang="en-US" b="1" dirty="0"/>
          </a:p>
          <a:p>
            <a:pPr lvl="1" indent="0">
              <a:lnSpc>
                <a:spcPct val="110000"/>
              </a:lnSpc>
              <a:buNone/>
              <a:tabLst>
                <a:tab pos="1970088" algn="l"/>
              </a:tabLst>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Covering Problem</a:t>
            </a:r>
            <a:endParaRPr lang="cs-CZ" dirty="0"/>
          </a:p>
        </p:txBody>
      </p:sp>
      <p:sp>
        <p:nvSpPr>
          <p:cNvPr id="3" name="Rectangle 2">
            <a:extLst>
              <a:ext uri="{FF2B5EF4-FFF2-40B4-BE49-F238E27FC236}">
                <a16:creationId xmlns:a16="http://schemas.microsoft.com/office/drawing/2014/main" id="{FFCB71B1-CFD9-4EDE-A6CD-AB6CDEB0824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16" name="Objekt 15">
            <a:extLst>
              <a:ext uri="{FF2B5EF4-FFF2-40B4-BE49-F238E27FC236}">
                <a16:creationId xmlns:a16="http://schemas.microsoft.com/office/drawing/2014/main" id="{483F93A9-7DC2-407A-BB64-A42E936A6373}"/>
              </a:ext>
            </a:extLst>
          </p:cNvPr>
          <p:cNvGraphicFramePr>
            <a:graphicFrameLocks noChangeAspect="1"/>
          </p:cNvGraphicFramePr>
          <p:nvPr>
            <p:extLst>
              <p:ext uri="{D42A27DB-BD31-4B8C-83A1-F6EECF244321}">
                <p14:modId xmlns:p14="http://schemas.microsoft.com/office/powerpoint/2010/main" val="424210610"/>
              </p:ext>
            </p:extLst>
          </p:nvPr>
        </p:nvGraphicFramePr>
        <p:xfrm>
          <a:off x="1160463" y="2057859"/>
          <a:ext cx="2222500" cy="711200"/>
        </p:xfrm>
        <a:graphic>
          <a:graphicData uri="http://schemas.openxmlformats.org/presentationml/2006/ole">
            <mc:AlternateContent xmlns:mc="http://schemas.openxmlformats.org/markup-compatibility/2006">
              <mc:Choice xmlns:v="urn:schemas-microsoft-com:vml" Requires="v">
                <p:oleObj r:id="rId2" imgW="1587500" imgH="508000" progId="Equation.DSMT4">
                  <p:embed/>
                </p:oleObj>
              </mc:Choice>
              <mc:Fallback>
                <p:oleObj r:id="rId2" imgW="1587500" imgH="508000" progId="Equation.DSMT4">
                  <p:embed/>
                  <p:pic>
                    <p:nvPicPr>
                      <p:cNvPr id="0" name="Object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463" y="2057859"/>
                        <a:ext cx="2222500" cy="711200"/>
                      </a:xfrm>
                      <a:prstGeom prst="rect">
                        <a:avLst/>
                      </a:prstGeom>
                      <a:noFill/>
                    </p:spPr>
                  </p:pic>
                </p:oleObj>
              </mc:Fallback>
            </mc:AlternateContent>
          </a:graphicData>
        </a:graphic>
      </p:graphicFrame>
      <p:graphicFrame>
        <p:nvGraphicFramePr>
          <p:cNvPr id="11" name="Objekt 10">
            <a:extLst>
              <a:ext uri="{FF2B5EF4-FFF2-40B4-BE49-F238E27FC236}">
                <a16:creationId xmlns:a16="http://schemas.microsoft.com/office/drawing/2014/main" id="{009109E6-00D4-4888-A326-B6891A054E80}"/>
              </a:ext>
            </a:extLst>
          </p:cNvPr>
          <p:cNvGraphicFramePr>
            <a:graphicFrameLocks noChangeAspect="1"/>
          </p:cNvGraphicFramePr>
          <p:nvPr>
            <p:extLst>
              <p:ext uri="{D42A27DB-BD31-4B8C-83A1-F6EECF244321}">
                <p14:modId xmlns:p14="http://schemas.microsoft.com/office/powerpoint/2010/main" val="1853678975"/>
              </p:ext>
            </p:extLst>
          </p:nvPr>
        </p:nvGraphicFramePr>
        <p:xfrm>
          <a:off x="1160462" y="3244526"/>
          <a:ext cx="3276600" cy="762000"/>
        </p:xfrm>
        <a:graphic>
          <a:graphicData uri="http://schemas.openxmlformats.org/presentationml/2006/ole">
            <mc:AlternateContent xmlns:mc="http://schemas.openxmlformats.org/markup-compatibility/2006">
              <mc:Choice xmlns:v="urn:schemas-microsoft-com:vml" Requires="v">
                <p:oleObj r:id="rId4" imgW="2184400" imgH="508000" progId="Equation.DSMT4">
                  <p:embed/>
                </p:oleObj>
              </mc:Choice>
              <mc:Fallback>
                <p:oleObj r:id="rId4" imgW="2184400" imgH="508000" progId="Equation.DSMT4">
                  <p:embed/>
                  <p:pic>
                    <p:nvPicPr>
                      <p:cNvPr id="7" name="Objekt 6">
                        <a:extLst>
                          <a:ext uri="{FF2B5EF4-FFF2-40B4-BE49-F238E27FC236}">
                            <a16:creationId xmlns:a16="http://schemas.microsoft.com/office/drawing/2014/main" id="{5FC2FBFC-1D0B-4B80-B029-DABD6D5955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0462" y="3244526"/>
                        <a:ext cx="3276600" cy="762000"/>
                      </a:xfrm>
                      <a:prstGeom prst="rect">
                        <a:avLst/>
                      </a:prstGeom>
                      <a:noFill/>
                    </p:spPr>
                  </p:pic>
                </p:oleObj>
              </mc:Fallback>
            </mc:AlternateContent>
          </a:graphicData>
        </a:graphic>
      </p:graphicFrame>
      <p:graphicFrame>
        <p:nvGraphicFramePr>
          <p:cNvPr id="13" name="Objekt 12">
            <a:extLst>
              <a:ext uri="{FF2B5EF4-FFF2-40B4-BE49-F238E27FC236}">
                <a16:creationId xmlns:a16="http://schemas.microsoft.com/office/drawing/2014/main" id="{8C774393-32CC-428D-BBA6-6EB2CA12C9D7}"/>
              </a:ext>
            </a:extLst>
          </p:cNvPr>
          <p:cNvGraphicFramePr>
            <a:graphicFrameLocks noChangeAspect="1"/>
          </p:cNvGraphicFramePr>
          <p:nvPr>
            <p:extLst>
              <p:ext uri="{D42A27DB-BD31-4B8C-83A1-F6EECF244321}">
                <p14:modId xmlns:p14="http://schemas.microsoft.com/office/powerpoint/2010/main" val="2907277216"/>
              </p:ext>
            </p:extLst>
          </p:nvPr>
        </p:nvGraphicFramePr>
        <p:xfrm>
          <a:off x="1160462" y="4003185"/>
          <a:ext cx="2286000" cy="723900"/>
        </p:xfrm>
        <a:graphic>
          <a:graphicData uri="http://schemas.openxmlformats.org/presentationml/2006/ole">
            <mc:AlternateContent xmlns:mc="http://schemas.openxmlformats.org/markup-compatibility/2006">
              <mc:Choice xmlns:v="urn:schemas-microsoft-com:vml" Requires="v">
                <p:oleObj r:id="rId6" imgW="1524000" imgH="482600" progId="Equation.DSMT4">
                  <p:embed/>
                </p:oleObj>
              </mc:Choice>
              <mc:Fallback>
                <p:oleObj r:id="rId6" imgW="1524000" imgH="482600" progId="Equation.DSMT4">
                  <p:embed/>
                  <p:pic>
                    <p:nvPicPr>
                      <p:cNvPr id="11" name="Objekt 10">
                        <a:extLst>
                          <a:ext uri="{FF2B5EF4-FFF2-40B4-BE49-F238E27FC236}">
                            <a16:creationId xmlns:a16="http://schemas.microsoft.com/office/drawing/2014/main" id="{B28D537A-9C84-4127-A69F-5794591C27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0462" y="4003185"/>
                        <a:ext cx="2286000" cy="723900"/>
                      </a:xfrm>
                      <a:prstGeom prst="rect">
                        <a:avLst/>
                      </a:prstGeom>
                      <a:noFill/>
                    </p:spPr>
                  </p:pic>
                </p:oleObj>
              </mc:Fallback>
            </mc:AlternateContent>
          </a:graphicData>
        </a:graphic>
      </p:graphicFrame>
      <p:graphicFrame>
        <p:nvGraphicFramePr>
          <p:cNvPr id="15" name="Objekt 14">
            <a:extLst>
              <a:ext uri="{FF2B5EF4-FFF2-40B4-BE49-F238E27FC236}">
                <a16:creationId xmlns:a16="http://schemas.microsoft.com/office/drawing/2014/main" id="{A01FF823-7BF9-4F26-B6C1-E064BBD3CD5E}"/>
              </a:ext>
            </a:extLst>
          </p:cNvPr>
          <p:cNvGraphicFramePr>
            <a:graphicFrameLocks noChangeAspect="1"/>
          </p:cNvGraphicFramePr>
          <p:nvPr>
            <p:extLst>
              <p:ext uri="{D42A27DB-BD31-4B8C-83A1-F6EECF244321}">
                <p14:modId xmlns:p14="http://schemas.microsoft.com/office/powerpoint/2010/main" val="3350876463"/>
              </p:ext>
            </p:extLst>
          </p:nvPr>
        </p:nvGraphicFramePr>
        <p:xfrm>
          <a:off x="1160462" y="4775723"/>
          <a:ext cx="1066337" cy="723587"/>
        </p:xfrm>
        <a:graphic>
          <a:graphicData uri="http://schemas.openxmlformats.org/presentationml/2006/ole">
            <mc:AlternateContent xmlns:mc="http://schemas.openxmlformats.org/markup-compatibility/2006">
              <mc:Choice xmlns:v="urn:schemas-microsoft-com:vml" Requires="v">
                <p:oleObj r:id="rId8" imgW="710891" imgH="482391" progId="Equation.DSMT4">
                  <p:embed/>
                </p:oleObj>
              </mc:Choice>
              <mc:Fallback>
                <p:oleObj r:id="rId8" imgW="710891" imgH="482391" progId="Equation.DSMT4">
                  <p:embed/>
                  <p:pic>
                    <p:nvPicPr>
                      <p:cNvPr id="13" name="Objekt 12">
                        <a:extLst>
                          <a:ext uri="{FF2B5EF4-FFF2-40B4-BE49-F238E27FC236}">
                            <a16:creationId xmlns:a16="http://schemas.microsoft.com/office/drawing/2014/main" id="{97715A64-91FC-48B2-82B0-899A8882619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0462" y="4775723"/>
                        <a:ext cx="1066337" cy="723587"/>
                      </a:xfrm>
                      <a:prstGeom prst="rect">
                        <a:avLst/>
                      </a:prstGeom>
                      <a:noFill/>
                    </p:spPr>
                  </p:pic>
                </p:oleObj>
              </mc:Fallback>
            </mc:AlternateContent>
          </a:graphicData>
        </a:graphic>
      </p:graphicFrame>
      <p:sp>
        <p:nvSpPr>
          <p:cNvPr id="17" name="TextovéPole 16">
            <a:extLst>
              <a:ext uri="{FF2B5EF4-FFF2-40B4-BE49-F238E27FC236}">
                <a16:creationId xmlns:a16="http://schemas.microsoft.com/office/drawing/2014/main" id="{5B5E1A5A-EEBF-43C4-B581-7754E6208ECC}"/>
              </a:ext>
            </a:extLst>
          </p:cNvPr>
          <p:cNvSpPr txBox="1"/>
          <p:nvPr/>
        </p:nvSpPr>
        <p:spPr>
          <a:xfrm>
            <a:off x="4627853" y="4162280"/>
            <a:ext cx="499194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Each district will be served by exactly one station.</a:t>
            </a:r>
            <a:endParaRPr lang="cs-CZ" sz="16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ovéPole 18">
                <a:extLst>
                  <a:ext uri="{FF2B5EF4-FFF2-40B4-BE49-F238E27FC236}">
                    <a16:creationId xmlns:a16="http://schemas.microsoft.com/office/drawing/2014/main" id="{08EF57CD-0B5C-4507-95EE-85E41E968491}"/>
                  </a:ext>
                </a:extLst>
              </p:cNvPr>
              <p:cNvSpPr txBox="1"/>
              <p:nvPr/>
            </p:nvSpPr>
            <p:spPr>
              <a:xfrm>
                <a:off x="4627853" y="4906174"/>
                <a:ext cx="4991940" cy="369332"/>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Exactly </a:t>
                </a:r>
                <a14:m>
                  <m:oMath xmlns:m="http://schemas.openxmlformats.org/officeDocument/2006/math">
                    <m:r>
                      <a:rPr lang="cs-CZ" b="0" i="1" smtClean="0">
                        <a:latin typeface="Cambria Math" panose="02040503050406030204" pitchFamily="18" charset="0"/>
                        <a:cs typeface="Arial" panose="020B0604020202020204" pitchFamily="34" charset="0"/>
                      </a:rPr>
                      <m:t>𝐾</m:t>
                    </m:r>
                  </m:oMath>
                </a14:m>
                <a:r>
                  <a:rPr lang="cs-CZ"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stations will be established</a:t>
                </a:r>
                <a:r>
                  <a:rPr lang="cs-CZ" sz="1600" dirty="0">
                    <a:latin typeface="Arial" panose="020B0604020202020204" pitchFamily="34" charset="0"/>
                    <a:cs typeface="Arial" panose="020B0604020202020204" pitchFamily="34" charset="0"/>
                  </a:rPr>
                  <a:t>.</a:t>
                </a:r>
              </a:p>
            </p:txBody>
          </p:sp>
        </mc:Choice>
        <mc:Fallback xmlns="">
          <p:sp>
            <p:nvSpPr>
              <p:cNvPr id="19" name="TextovéPole 18">
                <a:extLst>
                  <a:ext uri="{FF2B5EF4-FFF2-40B4-BE49-F238E27FC236}">
                    <a16:creationId xmlns:a16="http://schemas.microsoft.com/office/drawing/2014/main" id="{08EF57CD-0B5C-4507-95EE-85E41E968491}"/>
                  </a:ext>
                </a:extLst>
              </p:cNvPr>
              <p:cNvSpPr txBox="1">
                <a:spLocks noRot="1" noChangeAspect="1" noMove="1" noResize="1" noEditPoints="1" noAdjustHandles="1" noChangeArrowheads="1" noChangeShapeType="1" noTextEdit="1"/>
              </p:cNvSpPr>
              <p:nvPr/>
            </p:nvSpPr>
            <p:spPr>
              <a:xfrm>
                <a:off x="4627853" y="4906174"/>
                <a:ext cx="4991940" cy="369332"/>
              </a:xfrm>
              <a:prstGeom prst="rect">
                <a:avLst/>
              </a:prstGeom>
              <a:blipFill>
                <a:blip r:embed="rId12"/>
                <a:stretch>
                  <a:fillRect l="-611" b="-20000"/>
                </a:stretch>
              </a:blipFill>
            </p:spPr>
            <p:txBody>
              <a:bodyPr/>
              <a:lstStyle/>
              <a:p>
                <a:r>
                  <a:rPr lang="cs-CZ">
                    <a:noFill/>
                  </a:rPr>
                  <a:t> </a:t>
                </a:r>
              </a:p>
            </p:txBody>
          </p:sp>
        </mc:Fallback>
      </mc:AlternateContent>
      <p:sp>
        <p:nvSpPr>
          <p:cNvPr id="20" name="TextovéPole 19">
            <a:extLst>
              <a:ext uri="{FF2B5EF4-FFF2-40B4-BE49-F238E27FC236}">
                <a16:creationId xmlns:a16="http://schemas.microsoft.com/office/drawing/2014/main" id="{4C1EDDB4-C454-4D05-AA06-0CFE1D6FDCAD}"/>
              </a:ext>
            </a:extLst>
          </p:cNvPr>
          <p:cNvSpPr txBox="1"/>
          <p:nvPr/>
        </p:nvSpPr>
        <p:spPr>
          <a:xfrm>
            <a:off x="4627853" y="3320361"/>
            <a:ext cx="741318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station establishment and the districts served by this station.</a:t>
            </a:r>
          </a:p>
        </p:txBody>
      </p:sp>
    </p:spTree>
    <p:extLst>
      <p:ext uri="{BB962C8B-B14F-4D97-AF65-F5344CB8AC3E}">
        <p14:creationId xmlns:p14="http://schemas.microsoft.com/office/powerpoint/2010/main" val="40943212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C638F16E-F0BB-4B11-A939-5C5B6F9F55AE}"/>
              </a:ext>
            </a:extLst>
          </p:cNvPr>
          <p:cNvSpPr>
            <a:spLocks noGrp="1"/>
          </p:cNvSpPr>
          <p:nvPr>
            <p:ph type="sldNum" sz="quarter" idx="2"/>
          </p:nvPr>
        </p:nvSpPr>
        <p:spPr/>
        <p:txBody>
          <a:bodyPr/>
          <a:lstStyle/>
          <a:p>
            <a:fld id="{86CB4B4D-7CA3-9044-876B-883B54F8677D}" type="slidenum">
              <a:rPr lang="cs-CZ" smtClean="0"/>
              <a:t>56</a:t>
            </a:fld>
            <a:endParaRPr lang="cs-CZ"/>
          </a:p>
        </p:txBody>
      </p:sp>
      <p:sp>
        <p:nvSpPr>
          <p:cNvPr id="3" name="Zástupný text 2">
            <a:extLst>
              <a:ext uri="{FF2B5EF4-FFF2-40B4-BE49-F238E27FC236}">
                <a16:creationId xmlns:a16="http://schemas.microsoft.com/office/drawing/2014/main" id="{4D032519-05FB-4F8E-8D03-CD771DED9F88}"/>
              </a:ext>
            </a:extLst>
          </p:cNvPr>
          <p:cNvSpPr>
            <a:spLocks noGrp="1"/>
          </p:cNvSpPr>
          <p:nvPr>
            <p:ph type="body" sz="quarter" idx="21"/>
          </p:nvPr>
        </p:nvSpPr>
        <p:spPr/>
        <p:txBody>
          <a:bodyPr/>
          <a:lstStyle/>
          <a:p>
            <a:r>
              <a:rPr lang="en-US" dirty="0"/>
              <a:t>Linear Programming</a:t>
            </a:r>
          </a:p>
        </p:txBody>
      </p:sp>
      <p:sp>
        <p:nvSpPr>
          <p:cNvPr id="4" name="Zástupný text 3">
            <a:extLst>
              <a:ext uri="{FF2B5EF4-FFF2-40B4-BE49-F238E27FC236}">
                <a16:creationId xmlns:a16="http://schemas.microsoft.com/office/drawing/2014/main" id="{E7CD7D37-DB00-403D-903C-D6C4BAB8F436}"/>
              </a:ext>
            </a:extLst>
          </p:cNvPr>
          <p:cNvSpPr>
            <a:spLocks noGrp="1"/>
          </p:cNvSpPr>
          <p:nvPr>
            <p:ph type="body" sz="half" idx="22"/>
          </p:nvPr>
        </p:nvSpPr>
        <p:spPr/>
        <p:txBody>
          <a:bodyPr>
            <a:normAutofit/>
          </a:bodyPr>
          <a:lstStyle/>
          <a:p>
            <a:pPr marL="285750" lvl="0" indent="-285750">
              <a:lnSpc>
                <a:spcPct val="110000"/>
              </a:lnSpc>
              <a:buFont typeface="Wingdings" panose="05000000000000000000" pitchFamily="2" charset="2"/>
              <a:buChar char="§"/>
            </a:pPr>
            <a:r>
              <a:rPr lang="en-US" b="1" dirty="0"/>
              <a:t>Solution</a:t>
            </a:r>
          </a:p>
        </p:txBody>
      </p:sp>
      <p:sp>
        <p:nvSpPr>
          <p:cNvPr id="5" name="Zástupný text 4">
            <a:extLst>
              <a:ext uri="{FF2B5EF4-FFF2-40B4-BE49-F238E27FC236}">
                <a16:creationId xmlns:a16="http://schemas.microsoft.com/office/drawing/2014/main" id="{CD773E9A-CCA2-4E70-A727-B0AF3FD64290}"/>
              </a:ext>
            </a:extLst>
          </p:cNvPr>
          <p:cNvSpPr>
            <a:spLocks noGrp="1"/>
          </p:cNvSpPr>
          <p:nvPr>
            <p:ph type="body" sz="quarter" idx="23"/>
          </p:nvPr>
        </p:nvSpPr>
        <p:spPr>
          <a:xfrm>
            <a:off x="460326" y="1066638"/>
            <a:ext cx="9242159" cy="369332"/>
          </a:xfrm>
        </p:spPr>
        <p:txBody>
          <a:bodyPr/>
          <a:lstStyle/>
          <a:p>
            <a:r>
              <a:rPr lang="en-US" dirty="0"/>
              <a:t>Covering Problem</a:t>
            </a:r>
            <a:endParaRPr lang="cs-CZ" dirty="0"/>
          </a:p>
        </p:txBody>
      </p:sp>
      <p:sp>
        <p:nvSpPr>
          <p:cNvPr id="7" name="Zástupný symbol pro zápatí 6">
            <a:extLst>
              <a:ext uri="{FF2B5EF4-FFF2-40B4-BE49-F238E27FC236}">
                <a16:creationId xmlns:a16="http://schemas.microsoft.com/office/drawing/2014/main" id="{C58178D9-B98C-464C-B48A-DCACF7258D91}"/>
              </a:ext>
            </a:extLst>
          </p:cNvPr>
          <p:cNvSpPr>
            <a:spLocks noGrp="1"/>
          </p:cNvSpPr>
          <p:nvPr>
            <p:ph type="ftr" sz="quarter" idx="11"/>
          </p:nvPr>
        </p:nvSpPr>
        <p:spPr/>
        <p:txBody>
          <a:bodyPr/>
          <a:lstStyle/>
          <a:p>
            <a:r>
              <a:rPr lang="en-US"/>
              <a:t>Operational Research I, ŠAU, Jan Fábry, 9.11. 2022</a:t>
            </a:r>
            <a:endParaRPr lang="cs-CZ" dirty="0"/>
          </a:p>
        </p:txBody>
      </p:sp>
      <p:sp>
        <p:nvSpPr>
          <p:cNvPr id="11" name="Obdélník 10">
            <a:extLst>
              <a:ext uri="{FF2B5EF4-FFF2-40B4-BE49-F238E27FC236}">
                <a16:creationId xmlns:a16="http://schemas.microsoft.com/office/drawing/2014/main" id="{C9DB1247-C28B-42A8-8784-272894897322}"/>
              </a:ext>
            </a:extLst>
          </p:cNvPr>
          <p:cNvSpPr/>
          <p:nvPr/>
        </p:nvSpPr>
        <p:spPr>
          <a:xfrm>
            <a:off x="978856" y="2188723"/>
            <a:ext cx="4166012"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Tab. </a:t>
            </a:r>
            <a:r>
              <a:rPr lang="cs-CZ" sz="1400" b="1" dirty="0">
                <a:solidFill>
                  <a:schemeClr val="bg1">
                    <a:lumMod val="65000"/>
                  </a:schemeClr>
                </a:solidFill>
                <a:latin typeface="Arial" panose="020B0604020202020204" pitchFamily="34" charset="0"/>
                <a:cs typeface="Arial" panose="020B0604020202020204" pitchFamily="34" charset="0"/>
              </a:rPr>
              <a:t>15</a:t>
            </a:r>
            <a:r>
              <a:rPr lang="en-US" sz="1400" b="1" dirty="0">
                <a:solidFill>
                  <a:schemeClr val="bg1">
                    <a:lumMod val="65000"/>
                  </a:schemeClr>
                </a:solidFill>
                <a:latin typeface="Arial" panose="020B0604020202020204" pitchFamily="34" charset="0"/>
                <a:cs typeface="Arial" panose="020B0604020202020204" pitchFamily="34" charset="0"/>
              </a:rPr>
              <a:t> – Optimal solution to covering problem</a:t>
            </a:r>
          </a:p>
        </p:txBody>
      </p:sp>
      <p:graphicFrame>
        <p:nvGraphicFramePr>
          <p:cNvPr id="16" name="Tabulka 15">
            <a:extLst>
              <a:ext uri="{FF2B5EF4-FFF2-40B4-BE49-F238E27FC236}">
                <a16:creationId xmlns:a16="http://schemas.microsoft.com/office/drawing/2014/main" id="{C810A0C2-C1D1-4915-B123-B45C223F43CC}"/>
              </a:ext>
            </a:extLst>
          </p:cNvPr>
          <p:cNvGraphicFramePr>
            <a:graphicFrameLocks noGrp="1"/>
          </p:cNvGraphicFramePr>
          <p:nvPr>
            <p:extLst>
              <p:ext uri="{D42A27DB-BD31-4B8C-83A1-F6EECF244321}">
                <p14:modId xmlns:p14="http://schemas.microsoft.com/office/powerpoint/2010/main" val="2850633831"/>
              </p:ext>
            </p:extLst>
          </p:nvPr>
        </p:nvGraphicFramePr>
        <p:xfrm>
          <a:off x="1188900" y="2523302"/>
          <a:ext cx="7136390" cy="1831186"/>
        </p:xfrm>
        <a:graphic>
          <a:graphicData uri="http://schemas.openxmlformats.org/drawingml/2006/table">
            <a:tbl>
              <a:tblPr/>
              <a:tblGrid>
                <a:gridCol w="928607">
                  <a:extLst>
                    <a:ext uri="{9D8B030D-6E8A-4147-A177-3AD203B41FA5}">
                      <a16:colId xmlns:a16="http://schemas.microsoft.com/office/drawing/2014/main" val="1310751968"/>
                    </a:ext>
                  </a:extLst>
                </a:gridCol>
                <a:gridCol w="1160040">
                  <a:extLst>
                    <a:ext uri="{9D8B030D-6E8A-4147-A177-3AD203B41FA5}">
                      <a16:colId xmlns:a16="http://schemas.microsoft.com/office/drawing/2014/main" val="2504220162"/>
                    </a:ext>
                  </a:extLst>
                </a:gridCol>
                <a:gridCol w="1160040">
                  <a:extLst>
                    <a:ext uri="{9D8B030D-6E8A-4147-A177-3AD203B41FA5}">
                      <a16:colId xmlns:a16="http://schemas.microsoft.com/office/drawing/2014/main" val="1020438364"/>
                    </a:ext>
                  </a:extLst>
                </a:gridCol>
                <a:gridCol w="1160040">
                  <a:extLst>
                    <a:ext uri="{9D8B030D-6E8A-4147-A177-3AD203B41FA5}">
                      <a16:colId xmlns:a16="http://schemas.microsoft.com/office/drawing/2014/main" val="2321643661"/>
                    </a:ext>
                  </a:extLst>
                </a:gridCol>
                <a:gridCol w="909221">
                  <a:extLst>
                    <a:ext uri="{9D8B030D-6E8A-4147-A177-3AD203B41FA5}">
                      <a16:colId xmlns:a16="http://schemas.microsoft.com/office/drawing/2014/main" val="3332025014"/>
                    </a:ext>
                  </a:extLst>
                </a:gridCol>
                <a:gridCol w="909221">
                  <a:extLst>
                    <a:ext uri="{9D8B030D-6E8A-4147-A177-3AD203B41FA5}">
                      <a16:colId xmlns:a16="http://schemas.microsoft.com/office/drawing/2014/main" val="440286227"/>
                    </a:ext>
                  </a:extLst>
                </a:gridCol>
                <a:gridCol w="909221">
                  <a:extLst>
                    <a:ext uri="{9D8B030D-6E8A-4147-A177-3AD203B41FA5}">
                      <a16:colId xmlns:a16="http://schemas.microsoft.com/office/drawing/2014/main" val="2413951999"/>
                    </a:ext>
                  </a:extLst>
                </a:gridCol>
              </a:tblGrid>
              <a:tr h="261598">
                <a:tc>
                  <a:txBody>
                    <a:bodyPr/>
                    <a:lstStyle/>
                    <a:p>
                      <a:pPr algn="ctr">
                        <a:spcAft>
                          <a:spcPts val="200"/>
                        </a:spcAft>
                      </a:pPr>
                      <a:r>
                        <a:rPr lang="en-US" sz="1600" dirty="0">
                          <a:effectLst/>
                          <a:latin typeface="Arial" panose="020B0604020202020204" pitchFamily="34" charset="0"/>
                          <a:ea typeface="Calibri" panose="020F0502020204030204" pitchFamily="34" charset="0"/>
                          <a:cs typeface="Arial" panose="020B0604020202020204" pitchFamily="34" charset="0"/>
                        </a:rPr>
                        <a:t> </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rPr>
                        <a:t>D</a:t>
                      </a:r>
                      <a:r>
                        <a:rPr lang="en-US" sz="16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065" indent="-31115" algn="ctr">
                        <a:spcAft>
                          <a:spcPts val="200"/>
                        </a:spcAft>
                      </a:pPr>
                      <a:r>
                        <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rPr>
                        <a:t>D</a:t>
                      </a:r>
                      <a:r>
                        <a:rPr lang="en-US" sz="16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065" indent="-31115" algn="ctr">
                        <a:spcAft>
                          <a:spcPts val="2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D</a:t>
                      </a:r>
                      <a:r>
                        <a:rPr lang="en-US" sz="16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065" indent="-31115" algn="ctr">
                        <a:spcAft>
                          <a:spcPts val="200"/>
                        </a:spcAft>
                      </a:pPr>
                      <a:r>
                        <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rPr>
                        <a:t>D</a:t>
                      </a:r>
                      <a:r>
                        <a:rPr lang="en-US" sz="16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4</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065" indent="-31115" algn="ctr">
                        <a:spcAft>
                          <a:spcPts val="200"/>
                        </a:spcAft>
                      </a:pPr>
                      <a:r>
                        <a:rPr lang="en-US" sz="1600" dirty="0">
                          <a:effectLst/>
                          <a:latin typeface="Arial" panose="020B0604020202020204" pitchFamily="34" charset="0"/>
                          <a:ea typeface="Calibri" panose="020F0502020204030204" pitchFamily="34" charset="0"/>
                          <a:cs typeface="Arial" panose="020B0604020202020204" pitchFamily="34" charset="0"/>
                        </a:rPr>
                        <a:t>D</a:t>
                      </a:r>
                      <a:r>
                        <a:rPr lang="en-US" sz="16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065" indent="-31115" algn="ctr">
                        <a:spcAft>
                          <a:spcPts val="200"/>
                        </a:spcAft>
                      </a:pPr>
                      <a:r>
                        <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rPr>
                        <a:t>D</a:t>
                      </a:r>
                      <a:r>
                        <a:rPr lang="en-US" sz="16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6</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646043"/>
                  </a:ext>
                </a:extLst>
              </a:tr>
              <a:tr h="261598">
                <a:tc>
                  <a:txBody>
                    <a:bodyPr/>
                    <a:lstStyle/>
                    <a:p>
                      <a:pPr algn="ctr">
                        <a:spcAft>
                          <a:spcPts val="200"/>
                        </a:spcAft>
                      </a:pPr>
                      <a:r>
                        <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rPr>
                        <a:t>D</a:t>
                      </a:r>
                      <a:r>
                        <a:rPr lang="en-US" sz="16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dirty="0">
                          <a:effectLst/>
                          <a:latin typeface="Arial" panose="020B0604020202020204" pitchFamily="34" charset="0"/>
                          <a:ea typeface="Calibri" panose="020F0502020204030204" pitchFamily="34" charset="0"/>
                          <a:cs typeface="Arial" panose="020B0604020202020204" pitchFamily="34" charset="0"/>
                        </a:rPr>
                        <a:t>0</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a:effectLst/>
                          <a:latin typeface="Arial" panose="020B0604020202020204" pitchFamily="34" charset="0"/>
                          <a:ea typeface="Calibri" panose="020F0502020204030204" pitchFamily="34" charset="0"/>
                          <a:cs typeface="Arial" panose="020B0604020202020204" pitchFamily="34" charset="0"/>
                        </a:rPr>
                        <a:t>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a:effectLst/>
                          <a:latin typeface="Arial" panose="020B0604020202020204" pitchFamily="34" charset="0"/>
                          <a:ea typeface="Calibri" panose="020F0502020204030204" pitchFamily="34" charset="0"/>
                          <a:cs typeface="Arial" panose="020B0604020202020204" pitchFamily="34" charset="0"/>
                        </a:rPr>
                        <a:t>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a:effectLst/>
                          <a:latin typeface="Arial" panose="020B0604020202020204" pitchFamily="34" charset="0"/>
                          <a:ea typeface="Calibri" panose="020F0502020204030204" pitchFamily="34" charset="0"/>
                          <a:cs typeface="Arial" panose="020B0604020202020204" pitchFamily="34" charset="0"/>
                        </a:rPr>
                        <a:t>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a:effectLst/>
                          <a:latin typeface="Arial" panose="020B0604020202020204" pitchFamily="34" charset="0"/>
                          <a:ea typeface="Calibri" panose="020F0502020204030204" pitchFamily="34" charset="0"/>
                          <a:cs typeface="Arial" panose="020B0604020202020204" pitchFamily="34" charset="0"/>
                        </a:rPr>
                        <a:t>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a:effectLst/>
                          <a:latin typeface="Arial" panose="020B0604020202020204" pitchFamily="34" charset="0"/>
                          <a:ea typeface="Calibri" panose="020F0502020204030204" pitchFamily="34" charset="0"/>
                          <a:cs typeface="Arial" panose="020B0604020202020204" pitchFamily="34" charset="0"/>
                        </a:rPr>
                        <a:t>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8764450"/>
                  </a:ext>
                </a:extLst>
              </a:tr>
              <a:tr h="261598">
                <a:tc>
                  <a:txBody>
                    <a:bodyPr/>
                    <a:lstStyle/>
                    <a:p>
                      <a:pPr algn="ctr">
                        <a:spcAft>
                          <a:spcPts val="200"/>
                        </a:spcAft>
                      </a:pPr>
                      <a:r>
                        <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rPr>
                        <a:t>D</a:t>
                      </a:r>
                      <a:r>
                        <a:rPr lang="en-US" sz="16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a:effectLst/>
                          <a:latin typeface="Arial" panose="020B0604020202020204" pitchFamily="34" charset="0"/>
                          <a:ea typeface="Calibri" panose="020F0502020204030204" pitchFamily="34" charset="0"/>
                          <a:cs typeface="Arial" panose="020B0604020202020204" pitchFamily="34" charset="0"/>
                        </a:rPr>
                        <a:t>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dirty="0">
                          <a:effectLst/>
                          <a:latin typeface="Arial" panose="020B0604020202020204" pitchFamily="34" charset="0"/>
                          <a:ea typeface="Calibri" panose="020F0502020204030204" pitchFamily="34" charset="0"/>
                          <a:cs typeface="Arial" panose="020B0604020202020204" pitchFamily="34" charset="0"/>
                        </a:rPr>
                        <a:t>0</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a:effectLst/>
                          <a:latin typeface="Arial" panose="020B0604020202020204" pitchFamily="34" charset="0"/>
                          <a:ea typeface="Calibri" panose="020F0502020204030204" pitchFamily="34" charset="0"/>
                          <a:cs typeface="Arial" panose="020B0604020202020204" pitchFamily="34" charset="0"/>
                        </a:rPr>
                        <a:t>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a:effectLst/>
                          <a:latin typeface="Arial" panose="020B0604020202020204" pitchFamily="34" charset="0"/>
                          <a:ea typeface="Calibri" panose="020F0502020204030204" pitchFamily="34" charset="0"/>
                          <a:cs typeface="Arial" panose="020B0604020202020204" pitchFamily="34" charset="0"/>
                        </a:rPr>
                        <a:t>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a:effectLst/>
                          <a:latin typeface="Arial" panose="020B0604020202020204" pitchFamily="34" charset="0"/>
                          <a:ea typeface="Calibri" panose="020F0502020204030204" pitchFamily="34" charset="0"/>
                          <a:cs typeface="Arial" panose="020B0604020202020204" pitchFamily="34" charset="0"/>
                        </a:rPr>
                        <a:t>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a:effectLst/>
                          <a:latin typeface="Arial" panose="020B0604020202020204" pitchFamily="34" charset="0"/>
                          <a:ea typeface="Calibri" panose="020F0502020204030204" pitchFamily="34" charset="0"/>
                          <a:cs typeface="Arial" panose="020B0604020202020204" pitchFamily="34" charset="0"/>
                        </a:rPr>
                        <a:t>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1536756"/>
                  </a:ext>
                </a:extLst>
              </a:tr>
              <a:tr h="261598">
                <a:tc>
                  <a:txBody>
                    <a:bodyPr/>
                    <a:lstStyle/>
                    <a:p>
                      <a:pPr algn="ctr">
                        <a:spcAft>
                          <a:spcPts val="200"/>
                        </a:spcAft>
                      </a:pPr>
                      <a:r>
                        <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rPr>
                        <a:t>D</a:t>
                      </a:r>
                      <a:r>
                        <a:rPr lang="en-US" sz="16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3</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a:effectLst/>
                          <a:latin typeface="Arial" panose="020B0604020202020204" pitchFamily="34" charset="0"/>
                          <a:ea typeface="Calibri" panose="020F0502020204030204" pitchFamily="34" charset="0"/>
                          <a:cs typeface="Arial" panose="020B0604020202020204" pitchFamily="34" charset="0"/>
                        </a:rPr>
                        <a:t>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a:effectLst/>
                          <a:latin typeface="Arial" panose="020B0604020202020204" pitchFamily="34" charset="0"/>
                          <a:ea typeface="Calibri" panose="020F0502020204030204" pitchFamily="34" charset="0"/>
                          <a:cs typeface="Arial" panose="020B0604020202020204" pitchFamily="34" charset="0"/>
                        </a:rPr>
                        <a:t>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dirty="0">
                          <a:effectLst/>
                          <a:latin typeface="Arial" panose="020B0604020202020204" pitchFamily="34" charset="0"/>
                          <a:ea typeface="Calibri" panose="020F0502020204030204" pitchFamily="34" charset="0"/>
                          <a:cs typeface="Arial" panose="020B0604020202020204" pitchFamily="34" charset="0"/>
                        </a:rPr>
                        <a:t>0</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dirty="0">
                          <a:effectLst/>
                          <a:latin typeface="Arial" panose="020B0604020202020204" pitchFamily="34" charset="0"/>
                          <a:ea typeface="Calibri" panose="020F0502020204030204" pitchFamily="34" charset="0"/>
                          <a:cs typeface="Arial" panose="020B0604020202020204" pitchFamily="34" charset="0"/>
                        </a:rPr>
                        <a:t>0</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a:effectLst/>
                          <a:latin typeface="Arial" panose="020B0604020202020204" pitchFamily="34" charset="0"/>
                          <a:ea typeface="Calibri" panose="020F0502020204030204" pitchFamily="34" charset="0"/>
                          <a:cs typeface="Arial" panose="020B0604020202020204" pitchFamily="34" charset="0"/>
                        </a:rPr>
                        <a:t>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a:effectLst/>
                          <a:latin typeface="Arial" panose="020B0604020202020204" pitchFamily="34" charset="0"/>
                          <a:ea typeface="Calibri" panose="020F0502020204030204" pitchFamily="34" charset="0"/>
                          <a:cs typeface="Arial" panose="020B0604020202020204" pitchFamily="34" charset="0"/>
                        </a:rPr>
                        <a:t>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4109237"/>
                  </a:ext>
                </a:extLst>
              </a:tr>
              <a:tr h="261598">
                <a:tc>
                  <a:txBody>
                    <a:bodyPr/>
                    <a:lstStyle/>
                    <a:p>
                      <a:pPr algn="ctr">
                        <a:spcAft>
                          <a:spcPts val="200"/>
                        </a:spcAft>
                      </a:pPr>
                      <a:r>
                        <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rPr>
                        <a:t>D</a:t>
                      </a:r>
                      <a:r>
                        <a:rPr lang="en-US" sz="16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4</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a:effectLst/>
                          <a:latin typeface="Arial" panose="020B0604020202020204" pitchFamily="34" charset="0"/>
                          <a:ea typeface="Calibri" panose="020F0502020204030204" pitchFamily="34" charset="0"/>
                          <a:cs typeface="Arial" panose="020B0604020202020204" pitchFamily="34" charset="0"/>
                        </a:rPr>
                        <a:t>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dirty="0">
                          <a:effectLst/>
                          <a:latin typeface="Arial" panose="020B0604020202020204" pitchFamily="34" charset="0"/>
                          <a:ea typeface="Calibri" panose="020F0502020204030204" pitchFamily="34" charset="0"/>
                          <a:cs typeface="Arial" panose="020B0604020202020204" pitchFamily="34" charset="0"/>
                        </a:rPr>
                        <a:t>0</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a:effectLst/>
                          <a:latin typeface="Arial" panose="020B0604020202020204" pitchFamily="34" charset="0"/>
                          <a:ea typeface="Calibri" panose="020F0502020204030204" pitchFamily="34" charset="0"/>
                          <a:cs typeface="Arial" panose="020B0604020202020204" pitchFamily="34" charset="0"/>
                        </a:rPr>
                        <a:t>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dirty="0">
                          <a:effectLst/>
                          <a:latin typeface="Arial" panose="020B0604020202020204" pitchFamily="34" charset="0"/>
                          <a:ea typeface="Calibri" panose="020F0502020204030204" pitchFamily="34" charset="0"/>
                          <a:cs typeface="Arial" panose="020B0604020202020204" pitchFamily="34" charset="0"/>
                        </a:rPr>
                        <a:t>1</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dirty="0">
                          <a:effectLst/>
                          <a:latin typeface="Arial" panose="020B0604020202020204" pitchFamily="34" charset="0"/>
                          <a:ea typeface="Calibri" panose="020F0502020204030204" pitchFamily="34" charset="0"/>
                          <a:cs typeface="Arial" panose="020B0604020202020204" pitchFamily="34" charset="0"/>
                        </a:rPr>
                        <a:t>1</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a:effectLst/>
                          <a:latin typeface="Arial" panose="020B0604020202020204" pitchFamily="34" charset="0"/>
                          <a:ea typeface="Calibri" panose="020F0502020204030204" pitchFamily="34" charset="0"/>
                          <a:cs typeface="Arial" panose="020B0604020202020204" pitchFamily="34" charset="0"/>
                        </a:rPr>
                        <a:t>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269107"/>
                  </a:ext>
                </a:extLst>
              </a:tr>
              <a:tr h="261598">
                <a:tc>
                  <a:txBody>
                    <a:bodyPr/>
                    <a:lstStyle/>
                    <a:p>
                      <a:pPr algn="ctr">
                        <a:spcAft>
                          <a:spcPts val="200"/>
                        </a:spcAft>
                      </a:pPr>
                      <a:r>
                        <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rPr>
                        <a:t>D</a:t>
                      </a:r>
                      <a:r>
                        <a:rPr lang="en-US" sz="16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5</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a:effectLst/>
                          <a:latin typeface="Arial" panose="020B0604020202020204" pitchFamily="34" charset="0"/>
                          <a:ea typeface="Calibri" panose="020F0502020204030204" pitchFamily="34" charset="0"/>
                          <a:cs typeface="Arial" panose="020B0604020202020204" pitchFamily="34" charset="0"/>
                        </a:rPr>
                        <a:t>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a:effectLst/>
                          <a:latin typeface="Arial" panose="020B0604020202020204" pitchFamily="34" charset="0"/>
                          <a:ea typeface="Calibri" panose="020F0502020204030204" pitchFamily="34" charset="0"/>
                          <a:cs typeface="Arial" panose="020B0604020202020204" pitchFamily="34" charset="0"/>
                        </a:rPr>
                        <a:t>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dirty="0">
                          <a:effectLst/>
                          <a:latin typeface="Arial" panose="020B0604020202020204" pitchFamily="34" charset="0"/>
                          <a:ea typeface="Calibri" panose="020F0502020204030204" pitchFamily="34" charset="0"/>
                          <a:cs typeface="Arial" panose="020B0604020202020204" pitchFamily="34" charset="0"/>
                        </a:rPr>
                        <a:t>0</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dirty="0">
                          <a:effectLst/>
                          <a:latin typeface="Arial" panose="020B0604020202020204" pitchFamily="34" charset="0"/>
                          <a:ea typeface="Calibri" panose="020F0502020204030204" pitchFamily="34" charset="0"/>
                          <a:cs typeface="Arial" panose="020B0604020202020204" pitchFamily="34" charset="0"/>
                        </a:rPr>
                        <a:t>0</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dirty="0">
                          <a:effectLst/>
                          <a:latin typeface="Arial" panose="020B0604020202020204" pitchFamily="34" charset="0"/>
                          <a:ea typeface="Calibri" panose="020F0502020204030204" pitchFamily="34" charset="0"/>
                          <a:cs typeface="Arial" panose="020B0604020202020204" pitchFamily="34" charset="0"/>
                        </a:rPr>
                        <a:t>0</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a:effectLst/>
                          <a:latin typeface="Arial" panose="020B0604020202020204" pitchFamily="34" charset="0"/>
                          <a:ea typeface="Calibri" panose="020F0502020204030204" pitchFamily="34" charset="0"/>
                          <a:cs typeface="Arial" panose="020B0604020202020204" pitchFamily="34" charset="0"/>
                        </a:rPr>
                        <a:t>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5146507"/>
                  </a:ext>
                </a:extLst>
              </a:tr>
              <a:tr h="261598">
                <a:tc>
                  <a:txBody>
                    <a:bodyPr/>
                    <a:lstStyle/>
                    <a:p>
                      <a:pPr algn="ctr">
                        <a:spcAft>
                          <a:spcPts val="2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D</a:t>
                      </a:r>
                      <a:r>
                        <a:rPr lang="en-US" sz="16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6</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dirty="0">
                          <a:effectLst/>
                          <a:latin typeface="Arial" panose="020B0604020202020204" pitchFamily="34" charset="0"/>
                          <a:ea typeface="Calibri" panose="020F0502020204030204" pitchFamily="34" charset="0"/>
                          <a:cs typeface="Arial" panose="020B0604020202020204" pitchFamily="34" charset="0"/>
                        </a:rPr>
                        <a:t>0</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a:effectLst/>
                          <a:latin typeface="Arial" panose="020B0604020202020204" pitchFamily="34" charset="0"/>
                          <a:ea typeface="Calibri" panose="020F0502020204030204" pitchFamily="34" charset="0"/>
                          <a:cs typeface="Arial" panose="020B0604020202020204" pitchFamily="34" charset="0"/>
                        </a:rPr>
                        <a:t>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a:effectLst/>
                          <a:latin typeface="Arial" panose="020B0604020202020204" pitchFamily="34" charset="0"/>
                          <a:ea typeface="Calibri" panose="020F0502020204030204" pitchFamily="34" charset="0"/>
                          <a:cs typeface="Arial" panose="020B0604020202020204" pitchFamily="34" charset="0"/>
                        </a:rPr>
                        <a:t>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a:effectLst/>
                          <a:latin typeface="Arial" panose="020B0604020202020204" pitchFamily="34" charset="0"/>
                          <a:ea typeface="Calibri" panose="020F0502020204030204" pitchFamily="34" charset="0"/>
                          <a:cs typeface="Arial" panose="020B0604020202020204" pitchFamily="34" charset="0"/>
                        </a:rPr>
                        <a:t>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dirty="0">
                          <a:effectLst/>
                          <a:latin typeface="Arial" panose="020B0604020202020204" pitchFamily="34" charset="0"/>
                          <a:ea typeface="Calibri" panose="020F0502020204030204" pitchFamily="34" charset="0"/>
                          <a:cs typeface="Arial" panose="020B0604020202020204" pitchFamily="34" charset="0"/>
                        </a:rPr>
                        <a:t>0</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en-US" sz="1600" dirty="0">
                          <a:effectLst/>
                          <a:latin typeface="Arial" panose="020B0604020202020204" pitchFamily="34" charset="0"/>
                          <a:ea typeface="Calibri" panose="020F0502020204030204" pitchFamily="34" charset="0"/>
                          <a:cs typeface="Arial" panose="020B0604020202020204" pitchFamily="34" charset="0"/>
                        </a:rPr>
                        <a:t>1</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1312390"/>
                  </a:ext>
                </a:extLst>
              </a:tr>
            </a:tbl>
          </a:graphicData>
        </a:graphic>
      </p:graphicFrame>
      <p:sp>
        <p:nvSpPr>
          <p:cNvPr id="6" name="TextovéPole 5">
            <a:extLst>
              <a:ext uri="{FF2B5EF4-FFF2-40B4-BE49-F238E27FC236}">
                <a16:creationId xmlns:a16="http://schemas.microsoft.com/office/drawing/2014/main" id="{3C53D404-E67C-4E5B-921C-2DFE062264BE}"/>
              </a:ext>
            </a:extLst>
          </p:cNvPr>
          <p:cNvSpPr txBox="1"/>
          <p:nvPr/>
        </p:nvSpPr>
        <p:spPr>
          <a:xfrm>
            <a:off x="783771" y="4693298"/>
            <a:ext cx="9321282"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first station will be established in district D</a:t>
            </a:r>
            <a:r>
              <a:rPr lang="en-US" sz="1600" baseline="-25000" dirty="0">
                <a:latin typeface="Arial" panose="020B0604020202020204" pitchFamily="34" charset="0"/>
                <a:cs typeface="Arial" panose="020B0604020202020204" pitchFamily="34" charset="0"/>
              </a:rPr>
              <a:t>4</a:t>
            </a:r>
            <a:r>
              <a:rPr lang="en-US" sz="1600" dirty="0">
                <a:latin typeface="Arial" panose="020B0604020202020204" pitchFamily="34" charset="0"/>
                <a:cs typeface="Arial" panose="020B0604020202020204" pitchFamily="34" charset="0"/>
              </a:rPr>
              <a:t> and will serve (in addition to itself) districts D</a:t>
            </a:r>
            <a:r>
              <a:rPr lang="en-US" sz="1600" baseline="-25000" dirty="0">
                <a:latin typeface="Arial" panose="020B0604020202020204" pitchFamily="34" charset="0"/>
                <a:cs typeface="Arial" panose="020B0604020202020204" pitchFamily="34" charset="0"/>
              </a:rPr>
              <a:t>1</a:t>
            </a:r>
            <a:r>
              <a:rPr lang="en-US" sz="1600" dirty="0">
                <a:latin typeface="Arial" panose="020B0604020202020204" pitchFamily="34" charset="0"/>
                <a:cs typeface="Arial" panose="020B0604020202020204" pitchFamily="34" charset="0"/>
              </a:rPr>
              <a:t> and D</a:t>
            </a:r>
            <a:r>
              <a:rPr lang="en-US" sz="1600" baseline="-25000" dirty="0">
                <a:latin typeface="Arial" panose="020B0604020202020204" pitchFamily="34" charset="0"/>
                <a:cs typeface="Arial" panose="020B0604020202020204" pitchFamily="34" charset="0"/>
              </a:rPr>
              <a:t>5</a:t>
            </a:r>
            <a:r>
              <a:rPr lang="en-US" sz="1600" dirty="0">
                <a:latin typeface="Arial" panose="020B0604020202020204" pitchFamily="34" charset="0"/>
                <a:cs typeface="Arial" panose="020B0604020202020204" pitchFamily="34" charset="0"/>
              </a:rPr>
              <a:t>. The second one will be established in D</a:t>
            </a:r>
            <a:r>
              <a:rPr lang="en-US" sz="1600" baseline="-25000" dirty="0">
                <a:latin typeface="Arial" panose="020B0604020202020204" pitchFamily="34" charset="0"/>
                <a:cs typeface="Arial" panose="020B0604020202020204" pitchFamily="34" charset="0"/>
              </a:rPr>
              <a:t>6</a:t>
            </a:r>
            <a:r>
              <a:rPr lang="en-US" sz="1600" dirty="0">
                <a:latin typeface="Arial" panose="020B0604020202020204" pitchFamily="34" charset="0"/>
                <a:cs typeface="Arial" panose="020B0604020202020204" pitchFamily="34" charset="0"/>
              </a:rPr>
              <a:t> and will serve (in addition to itself) districts D</a:t>
            </a:r>
            <a:r>
              <a:rPr lang="en-US" sz="1600" baseline="-25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 and D</a:t>
            </a:r>
            <a:r>
              <a:rPr lang="en-US" sz="1600" baseline="-25000" dirty="0">
                <a:latin typeface="Arial" panose="020B0604020202020204" pitchFamily="34" charset="0"/>
                <a:cs typeface="Arial" panose="020B0604020202020204" pitchFamily="34" charset="0"/>
              </a:rPr>
              <a:t>3</a:t>
            </a:r>
            <a:r>
              <a:rPr lang="en-US" sz="1600" dirty="0">
                <a:latin typeface="Arial" panose="020B0604020202020204" pitchFamily="34" charset="0"/>
                <a:cs typeface="Arial" panose="020B0604020202020204" pitchFamily="34" charset="0"/>
              </a:rPr>
              <a:t>.</a:t>
            </a:r>
            <a:endParaRPr lang="cs-CZ" sz="160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08796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57</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Linear Programming</a:t>
            </a:r>
          </a:p>
          <a:p>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Definition of the problem</a:t>
            </a:r>
          </a:p>
          <a:p>
            <a:pPr lvl="1">
              <a:lnSpc>
                <a:spcPct val="110000"/>
              </a:lnSpc>
            </a:pPr>
            <a:r>
              <a:rPr lang="en-US" dirty="0">
                <a:solidFill>
                  <a:srgbClr val="4BA82E"/>
                </a:solidFill>
              </a:rPr>
              <a:t>Set</a:t>
            </a:r>
            <a:r>
              <a:rPr lang="en-US" dirty="0"/>
              <a:t> of </a:t>
            </a:r>
            <a:r>
              <a:rPr lang="en-US" dirty="0">
                <a:solidFill>
                  <a:srgbClr val="4BA82E"/>
                </a:solidFill>
              </a:rPr>
              <a:t>customers</a:t>
            </a:r>
            <a:r>
              <a:rPr lang="en-US" dirty="0"/>
              <a:t>.</a:t>
            </a:r>
          </a:p>
          <a:p>
            <a:pPr lvl="1">
              <a:lnSpc>
                <a:spcPct val="110000"/>
              </a:lnSpc>
            </a:pPr>
            <a:r>
              <a:rPr lang="en-US" dirty="0">
                <a:solidFill>
                  <a:srgbClr val="4BA82E"/>
                </a:solidFill>
              </a:rPr>
              <a:t>Each customer </a:t>
            </a:r>
            <a:r>
              <a:rPr lang="en-US" dirty="0"/>
              <a:t>must be visited </a:t>
            </a:r>
            <a:r>
              <a:rPr lang="en-US" dirty="0">
                <a:solidFill>
                  <a:srgbClr val="4BA82E"/>
                </a:solidFill>
              </a:rPr>
              <a:t>exactly</a:t>
            </a:r>
            <a:r>
              <a:rPr lang="en-US" dirty="0"/>
              <a:t> </a:t>
            </a:r>
            <a:r>
              <a:rPr lang="en-US" dirty="0">
                <a:solidFill>
                  <a:srgbClr val="4BA82E"/>
                </a:solidFill>
              </a:rPr>
              <a:t>once</a:t>
            </a:r>
            <a:r>
              <a:rPr lang="en-US" dirty="0"/>
              <a:t>.</a:t>
            </a:r>
          </a:p>
          <a:p>
            <a:pPr lvl="1">
              <a:lnSpc>
                <a:spcPct val="110000"/>
              </a:lnSpc>
            </a:pPr>
            <a:r>
              <a:rPr lang="en-US" dirty="0">
                <a:solidFill>
                  <a:srgbClr val="4BA82E"/>
                </a:solidFill>
              </a:rPr>
              <a:t>Cyclical</a:t>
            </a:r>
            <a:r>
              <a:rPr lang="en-US" dirty="0"/>
              <a:t> </a:t>
            </a:r>
            <a:r>
              <a:rPr lang="en-US" dirty="0">
                <a:solidFill>
                  <a:srgbClr val="4BA82E"/>
                </a:solidFill>
              </a:rPr>
              <a:t>route</a:t>
            </a:r>
            <a:r>
              <a:rPr lang="en-US" dirty="0"/>
              <a:t> starts and ends in the </a:t>
            </a:r>
            <a:r>
              <a:rPr lang="en-US" dirty="0">
                <a:solidFill>
                  <a:srgbClr val="4BA82E"/>
                </a:solidFill>
              </a:rPr>
              <a:t>home</a:t>
            </a:r>
            <a:r>
              <a:rPr lang="en-US" dirty="0"/>
              <a:t> </a:t>
            </a:r>
            <a:r>
              <a:rPr lang="en-US" dirty="0">
                <a:solidFill>
                  <a:srgbClr val="4BA82E"/>
                </a:solidFill>
              </a:rPr>
              <a:t>city</a:t>
            </a:r>
            <a:r>
              <a:rPr lang="en-US" dirty="0"/>
              <a:t> (index 1).</a:t>
            </a:r>
          </a:p>
          <a:p>
            <a:pPr lvl="1">
              <a:lnSpc>
                <a:spcPct val="110000"/>
              </a:lnSpc>
            </a:pPr>
            <a:r>
              <a:rPr lang="en-US" dirty="0">
                <a:solidFill>
                  <a:srgbClr val="4BA82E"/>
                </a:solidFill>
              </a:rPr>
              <a:t>Evaluation</a:t>
            </a:r>
            <a:r>
              <a:rPr lang="en-US" dirty="0"/>
              <a:t> of </a:t>
            </a:r>
            <a:r>
              <a:rPr lang="en-US" dirty="0">
                <a:solidFill>
                  <a:srgbClr val="4BA82E"/>
                </a:solidFill>
              </a:rPr>
              <a:t>direct</a:t>
            </a:r>
            <a:r>
              <a:rPr lang="en-US" dirty="0"/>
              <a:t> </a:t>
            </a:r>
            <a:r>
              <a:rPr lang="en-US" dirty="0">
                <a:solidFill>
                  <a:srgbClr val="4BA82E"/>
                </a:solidFill>
              </a:rPr>
              <a:t>travel</a:t>
            </a:r>
            <a:r>
              <a:rPr lang="en-US" dirty="0"/>
              <a:t> form location </a:t>
            </a:r>
            <a:r>
              <a:rPr lang="en-US" sz="2000" i="1" dirty="0" err="1">
                <a:latin typeface="Times New Roman" panose="02020603050405020304" pitchFamily="18" charset="0"/>
                <a:cs typeface="Times New Roman" panose="02020603050405020304" pitchFamily="18" charset="0"/>
              </a:rPr>
              <a:t>i</a:t>
            </a:r>
            <a:r>
              <a:rPr lang="en-US" dirty="0"/>
              <a:t> to location j is denoted by </a:t>
            </a:r>
            <a:r>
              <a:rPr lang="en-US" sz="2000" i="1" dirty="0" err="1">
                <a:latin typeface="Times New Roman" panose="02020603050405020304" pitchFamily="18" charset="0"/>
                <a:cs typeface="Times New Roman" panose="02020603050405020304" pitchFamily="18" charset="0"/>
              </a:rPr>
              <a:t>c</a:t>
            </a:r>
            <a:r>
              <a:rPr lang="en-US" sz="2000" i="1" baseline="-25000" dirty="0" err="1">
                <a:latin typeface="Times New Roman" panose="02020603050405020304" pitchFamily="18" charset="0"/>
                <a:cs typeface="Times New Roman" panose="02020603050405020304" pitchFamily="18" charset="0"/>
              </a:rPr>
              <a:t>ij</a:t>
            </a:r>
            <a:r>
              <a:rPr lang="en-US" dirty="0"/>
              <a:t> (distance, time or cost).</a:t>
            </a:r>
          </a:p>
          <a:p>
            <a:pPr lvl="1">
              <a:lnSpc>
                <a:spcPct val="110000"/>
              </a:lnSpc>
            </a:pPr>
            <a:r>
              <a:rPr lang="en-US" dirty="0">
                <a:solidFill>
                  <a:srgbClr val="4BA82E"/>
                </a:solidFill>
              </a:rPr>
              <a:t>Objective</a:t>
            </a:r>
            <a:r>
              <a:rPr lang="en-US" dirty="0"/>
              <a:t> is to </a:t>
            </a:r>
            <a:r>
              <a:rPr lang="en-US" dirty="0">
                <a:solidFill>
                  <a:srgbClr val="4BA82E"/>
                </a:solidFill>
              </a:rPr>
              <a:t>minimize</a:t>
            </a:r>
            <a:r>
              <a:rPr lang="en-US" dirty="0"/>
              <a:t> </a:t>
            </a:r>
            <a:r>
              <a:rPr lang="en-US" dirty="0">
                <a:solidFill>
                  <a:srgbClr val="4BA82E"/>
                </a:solidFill>
              </a:rPr>
              <a:t>total</a:t>
            </a:r>
            <a:r>
              <a:rPr lang="en-US" dirty="0"/>
              <a:t> </a:t>
            </a:r>
            <a:r>
              <a:rPr lang="en-US" dirty="0">
                <a:solidFill>
                  <a:srgbClr val="4BA82E"/>
                </a:solidFill>
              </a:rPr>
              <a:t>length</a:t>
            </a:r>
            <a:r>
              <a:rPr lang="en-US" dirty="0"/>
              <a:t> of the </a:t>
            </a:r>
            <a:r>
              <a:rPr lang="en-US" dirty="0">
                <a:solidFill>
                  <a:srgbClr val="4BA82E"/>
                </a:solidFill>
              </a:rPr>
              <a:t>route</a:t>
            </a:r>
            <a:r>
              <a:rPr lang="en-US" dirty="0"/>
              <a:t>, total travel time or total travel cost.</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Traveling Salesman Problem</a:t>
            </a:r>
          </a:p>
        </p:txBody>
      </p:sp>
    </p:spTree>
    <p:extLst>
      <p:ext uri="{BB962C8B-B14F-4D97-AF65-F5344CB8AC3E}">
        <p14:creationId xmlns:p14="http://schemas.microsoft.com/office/powerpoint/2010/main" val="38809855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58</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Linear Programming</a:t>
            </a:r>
          </a:p>
          <a:p>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Example</a:t>
            </a:r>
          </a:p>
          <a:p>
            <a:pPr lvl="1">
              <a:lnSpc>
                <a:spcPct val="110000"/>
              </a:lnSpc>
            </a:pPr>
            <a:r>
              <a:rPr lang="en-US" dirty="0"/>
              <a:t>A sales representative of the </a:t>
            </a:r>
            <a:r>
              <a:rPr lang="en-US" dirty="0">
                <a:solidFill>
                  <a:srgbClr val="4BA82E"/>
                </a:solidFill>
              </a:rPr>
              <a:t>brewery</a:t>
            </a:r>
            <a:r>
              <a:rPr lang="en-US" dirty="0"/>
              <a:t> </a:t>
            </a:r>
            <a:r>
              <a:rPr lang="en-US" dirty="0">
                <a:solidFill>
                  <a:srgbClr val="4BA82E"/>
                </a:solidFill>
              </a:rPr>
              <a:t>located</a:t>
            </a:r>
            <a:r>
              <a:rPr lang="en-US" dirty="0"/>
              <a:t> in </a:t>
            </a:r>
            <a:r>
              <a:rPr lang="en-US" dirty="0" err="1">
                <a:solidFill>
                  <a:srgbClr val="4BA82E"/>
                </a:solidFill>
              </a:rPr>
              <a:t>Velvary</a:t>
            </a:r>
            <a:r>
              <a:rPr lang="en-US" dirty="0"/>
              <a:t> must visit 7 pubs in 7 cities.</a:t>
            </a:r>
          </a:p>
          <a:p>
            <a:pPr lvl="1">
              <a:lnSpc>
                <a:spcPct val="110000"/>
              </a:lnSpc>
            </a:pPr>
            <a:r>
              <a:rPr lang="en-US" dirty="0"/>
              <a:t>In </a:t>
            </a:r>
            <a:r>
              <a:rPr lang="cs-CZ" dirty="0"/>
              <a:t>T</a:t>
            </a:r>
            <a:r>
              <a:rPr lang="en-US" dirty="0"/>
              <a:t>able</a:t>
            </a:r>
            <a:r>
              <a:rPr lang="cs-CZ" dirty="0"/>
              <a:t> 16</a:t>
            </a:r>
            <a:r>
              <a:rPr lang="en-US" dirty="0"/>
              <a:t>, </a:t>
            </a:r>
            <a:r>
              <a:rPr lang="en-US" dirty="0">
                <a:solidFill>
                  <a:srgbClr val="4BA82E"/>
                </a:solidFill>
              </a:rPr>
              <a:t>distances</a:t>
            </a:r>
            <a:r>
              <a:rPr lang="en-US" dirty="0"/>
              <a:t> (in km) correspond to </a:t>
            </a:r>
            <a:r>
              <a:rPr lang="en-US" dirty="0">
                <a:solidFill>
                  <a:srgbClr val="4BA82E"/>
                </a:solidFill>
              </a:rPr>
              <a:t>direct</a:t>
            </a:r>
            <a:r>
              <a:rPr lang="en-US" dirty="0"/>
              <a:t> </a:t>
            </a:r>
            <a:r>
              <a:rPr lang="en-US" dirty="0">
                <a:solidFill>
                  <a:srgbClr val="4BA82E"/>
                </a:solidFill>
              </a:rPr>
              <a:t>links</a:t>
            </a:r>
            <a:r>
              <a:rPr lang="en-US" dirty="0"/>
              <a:t> (roads) </a:t>
            </a:r>
            <a:r>
              <a:rPr lang="en-US" dirty="0">
                <a:solidFill>
                  <a:srgbClr val="4BA82E"/>
                </a:solidFill>
              </a:rPr>
              <a:t>between</a:t>
            </a:r>
            <a:r>
              <a:rPr lang="en-US" dirty="0"/>
              <a:t> </a:t>
            </a:r>
            <a:r>
              <a:rPr lang="en-US" dirty="0">
                <a:solidFill>
                  <a:srgbClr val="4BA82E"/>
                </a:solidFill>
              </a:rPr>
              <a:t>cities</a:t>
            </a:r>
            <a:r>
              <a:rPr lang="en-US" dirty="0"/>
              <a:t>. A dash indicates there is no direct road between cities. </a:t>
            </a:r>
          </a:p>
          <a:p>
            <a:pPr lvl="1">
              <a:lnSpc>
                <a:spcPct val="110000"/>
              </a:lnSpc>
            </a:pPr>
            <a:r>
              <a:rPr lang="en-US" dirty="0"/>
              <a:t>The </a:t>
            </a:r>
            <a:r>
              <a:rPr lang="en-US" dirty="0">
                <a:solidFill>
                  <a:srgbClr val="4BA82E"/>
                </a:solidFill>
              </a:rPr>
              <a:t>objective</a:t>
            </a:r>
            <a:r>
              <a:rPr lang="en-US" dirty="0"/>
              <a:t> is to visit all pubs </a:t>
            </a:r>
            <a:r>
              <a:rPr lang="en-US" dirty="0">
                <a:solidFill>
                  <a:srgbClr val="4BA82E"/>
                </a:solidFill>
              </a:rPr>
              <a:t>minimizing</a:t>
            </a:r>
            <a:r>
              <a:rPr lang="en-US" dirty="0"/>
              <a:t> </a:t>
            </a:r>
            <a:r>
              <a:rPr lang="en-US" dirty="0">
                <a:solidFill>
                  <a:srgbClr val="4BA82E"/>
                </a:solidFill>
              </a:rPr>
              <a:t>total</a:t>
            </a:r>
            <a:r>
              <a:rPr lang="en-US" dirty="0"/>
              <a:t> </a:t>
            </a:r>
            <a:r>
              <a:rPr lang="en-US" dirty="0">
                <a:solidFill>
                  <a:srgbClr val="4BA82E"/>
                </a:solidFill>
              </a:rPr>
              <a:t>length</a:t>
            </a:r>
            <a:r>
              <a:rPr lang="en-US" dirty="0"/>
              <a:t> of the route.</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Traveling Salesman Problem</a:t>
            </a:r>
          </a:p>
        </p:txBody>
      </p:sp>
      <p:sp>
        <p:nvSpPr>
          <p:cNvPr id="31" name="Obdélník 30">
            <a:extLst>
              <a:ext uri="{FF2B5EF4-FFF2-40B4-BE49-F238E27FC236}">
                <a16:creationId xmlns:a16="http://schemas.microsoft.com/office/drawing/2014/main" id="{36B2D565-280A-4E5C-A3D9-6CBE5A49F912}"/>
              </a:ext>
            </a:extLst>
          </p:cNvPr>
          <p:cNvSpPr/>
          <p:nvPr/>
        </p:nvSpPr>
        <p:spPr>
          <a:xfrm>
            <a:off x="1159609" y="3340494"/>
            <a:ext cx="3906326"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Tab. 1</a:t>
            </a:r>
            <a:r>
              <a:rPr lang="cs-CZ" sz="1400" b="1" dirty="0">
                <a:solidFill>
                  <a:schemeClr val="bg1">
                    <a:lumMod val="65000"/>
                  </a:schemeClr>
                </a:solidFill>
                <a:latin typeface="Arial" panose="020B0604020202020204" pitchFamily="34" charset="0"/>
                <a:cs typeface="Arial" panose="020B0604020202020204" pitchFamily="34" charset="0"/>
              </a:rPr>
              <a:t>6</a:t>
            </a:r>
            <a:r>
              <a:rPr lang="en-US" sz="1400" b="1" dirty="0">
                <a:solidFill>
                  <a:schemeClr val="bg1">
                    <a:lumMod val="65000"/>
                  </a:schemeClr>
                </a:solidFill>
                <a:latin typeface="Arial" panose="020B0604020202020204" pitchFamily="34" charset="0"/>
                <a:cs typeface="Arial" panose="020B0604020202020204" pitchFamily="34" charset="0"/>
              </a:rPr>
              <a:t> – Distances between cities on roads</a:t>
            </a:r>
          </a:p>
        </p:txBody>
      </p:sp>
      <p:graphicFrame>
        <p:nvGraphicFramePr>
          <p:cNvPr id="11" name="Tabulka 10">
            <a:extLst>
              <a:ext uri="{FF2B5EF4-FFF2-40B4-BE49-F238E27FC236}">
                <a16:creationId xmlns:a16="http://schemas.microsoft.com/office/drawing/2014/main" id="{9D4C955B-9608-46A7-B11F-A40D4A3FEB44}"/>
              </a:ext>
            </a:extLst>
          </p:cNvPr>
          <p:cNvGraphicFramePr>
            <a:graphicFrameLocks noGrp="1"/>
          </p:cNvGraphicFramePr>
          <p:nvPr>
            <p:extLst>
              <p:ext uri="{D42A27DB-BD31-4B8C-83A1-F6EECF244321}">
                <p14:modId xmlns:p14="http://schemas.microsoft.com/office/powerpoint/2010/main" val="4099042359"/>
              </p:ext>
            </p:extLst>
          </p:nvPr>
        </p:nvGraphicFramePr>
        <p:xfrm>
          <a:off x="1353670" y="3706223"/>
          <a:ext cx="7315200" cy="2263140"/>
        </p:xfrm>
        <a:graphic>
          <a:graphicData uri="http://schemas.openxmlformats.org/drawingml/2006/table">
            <a:tbl>
              <a:tblPr/>
              <a:tblGrid>
                <a:gridCol w="812800">
                  <a:extLst>
                    <a:ext uri="{9D8B030D-6E8A-4147-A177-3AD203B41FA5}">
                      <a16:colId xmlns:a16="http://schemas.microsoft.com/office/drawing/2014/main" val="451871184"/>
                    </a:ext>
                  </a:extLst>
                </a:gridCol>
                <a:gridCol w="812800">
                  <a:extLst>
                    <a:ext uri="{9D8B030D-6E8A-4147-A177-3AD203B41FA5}">
                      <a16:colId xmlns:a16="http://schemas.microsoft.com/office/drawing/2014/main" val="2201646080"/>
                    </a:ext>
                  </a:extLst>
                </a:gridCol>
                <a:gridCol w="812800">
                  <a:extLst>
                    <a:ext uri="{9D8B030D-6E8A-4147-A177-3AD203B41FA5}">
                      <a16:colId xmlns:a16="http://schemas.microsoft.com/office/drawing/2014/main" val="1252216762"/>
                    </a:ext>
                  </a:extLst>
                </a:gridCol>
                <a:gridCol w="812800">
                  <a:extLst>
                    <a:ext uri="{9D8B030D-6E8A-4147-A177-3AD203B41FA5}">
                      <a16:colId xmlns:a16="http://schemas.microsoft.com/office/drawing/2014/main" val="114263138"/>
                    </a:ext>
                  </a:extLst>
                </a:gridCol>
                <a:gridCol w="812800">
                  <a:extLst>
                    <a:ext uri="{9D8B030D-6E8A-4147-A177-3AD203B41FA5}">
                      <a16:colId xmlns:a16="http://schemas.microsoft.com/office/drawing/2014/main" val="3289797583"/>
                    </a:ext>
                  </a:extLst>
                </a:gridCol>
                <a:gridCol w="812800">
                  <a:extLst>
                    <a:ext uri="{9D8B030D-6E8A-4147-A177-3AD203B41FA5}">
                      <a16:colId xmlns:a16="http://schemas.microsoft.com/office/drawing/2014/main" val="976168840"/>
                    </a:ext>
                  </a:extLst>
                </a:gridCol>
                <a:gridCol w="812800">
                  <a:extLst>
                    <a:ext uri="{9D8B030D-6E8A-4147-A177-3AD203B41FA5}">
                      <a16:colId xmlns:a16="http://schemas.microsoft.com/office/drawing/2014/main" val="2082039591"/>
                    </a:ext>
                  </a:extLst>
                </a:gridCol>
                <a:gridCol w="812800">
                  <a:extLst>
                    <a:ext uri="{9D8B030D-6E8A-4147-A177-3AD203B41FA5}">
                      <a16:colId xmlns:a16="http://schemas.microsoft.com/office/drawing/2014/main" val="908102884"/>
                    </a:ext>
                  </a:extLst>
                </a:gridCol>
                <a:gridCol w="812800">
                  <a:extLst>
                    <a:ext uri="{9D8B030D-6E8A-4147-A177-3AD203B41FA5}">
                      <a16:colId xmlns:a16="http://schemas.microsoft.com/office/drawing/2014/main" val="2490234141"/>
                    </a:ext>
                  </a:extLst>
                </a:gridCol>
              </a:tblGrid>
              <a:tr h="182880">
                <a:tc>
                  <a:txBody>
                    <a:bodyPr/>
                    <a:lstStyle/>
                    <a:p>
                      <a:pPr algn="l" fontAlgn="b"/>
                      <a:r>
                        <a:rPr lang="cs-CZ" sz="1600" b="0" i="0" u="none" strike="noStrike" dirty="0">
                          <a:solidFill>
                            <a:srgbClr val="000000"/>
                          </a:solidFill>
                          <a:effectLst/>
                          <a:latin typeface="Arial" panose="020B0604020202020204" pitchFamily="34" charset="0"/>
                          <a:cs typeface="Arial" panose="020B0604020202020204" pitchFamily="34" charset="0"/>
                        </a:rPr>
                        <a:t>Obec</a:t>
                      </a:r>
                    </a:p>
                  </a:txBody>
                  <a:tcPr marL="7620" marR="7620" marT="7620" marB="0" anchor="b">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err="1">
                          <a:solidFill>
                            <a:srgbClr val="000000"/>
                          </a:solidFill>
                          <a:effectLst/>
                          <a:latin typeface="Arial" panose="020B0604020202020204" pitchFamily="34" charset="0"/>
                          <a:cs typeface="Arial" panose="020B0604020202020204" pitchFamily="34" charset="0"/>
                        </a:rPr>
                        <a:t>Velv</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Kra</a:t>
                      </a:r>
                    </a:p>
                  </a:txBody>
                  <a:tcPr marL="7620" marR="7620" marT="7620"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Lib</a:t>
                      </a:r>
                    </a:p>
                  </a:txBody>
                  <a:tcPr marL="7620" marR="7620" marT="7620"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err="1">
                          <a:solidFill>
                            <a:srgbClr val="000000"/>
                          </a:solidFill>
                          <a:effectLst/>
                          <a:latin typeface="Arial" panose="020B0604020202020204" pitchFamily="34" charset="0"/>
                          <a:cs typeface="Arial" panose="020B0604020202020204" pitchFamily="34" charset="0"/>
                        </a:rPr>
                        <a:t>Sla</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Zlo</a:t>
                      </a:r>
                    </a:p>
                  </a:txBody>
                  <a:tcPr marL="7620" marR="7620" marT="7620"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Vra</a:t>
                      </a:r>
                    </a:p>
                  </a:txBody>
                  <a:tcPr marL="7620" marR="7620" marT="7620"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err="1">
                          <a:solidFill>
                            <a:srgbClr val="000000"/>
                          </a:solidFill>
                          <a:effectLst/>
                          <a:latin typeface="Arial" panose="020B0604020202020204" pitchFamily="34" charset="0"/>
                          <a:cs typeface="Arial" panose="020B0604020202020204" pitchFamily="34" charset="0"/>
                        </a:rPr>
                        <a:t>Bri</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err="1">
                          <a:solidFill>
                            <a:srgbClr val="000000"/>
                          </a:solidFill>
                          <a:effectLst/>
                          <a:latin typeface="Arial" panose="020B0604020202020204" pitchFamily="34" charset="0"/>
                          <a:cs typeface="Arial" panose="020B0604020202020204" pitchFamily="34" charset="0"/>
                        </a:rPr>
                        <a:t>Velt</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a:noFill/>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4919257"/>
                  </a:ext>
                </a:extLst>
              </a:tr>
              <a:tr h="182880">
                <a:tc>
                  <a:txBody>
                    <a:bodyPr/>
                    <a:lstStyle/>
                    <a:p>
                      <a:pPr algn="l" fontAlgn="b"/>
                      <a:r>
                        <a:rPr lang="cs-CZ" sz="1600" b="0" i="0" u="none" strike="noStrike" dirty="0">
                          <a:solidFill>
                            <a:srgbClr val="000000"/>
                          </a:solidFill>
                          <a:effectLst/>
                          <a:latin typeface="Arial" panose="020B0604020202020204" pitchFamily="34" charset="0"/>
                          <a:cs typeface="Arial" panose="020B0604020202020204" pitchFamily="34" charset="0"/>
                        </a:rPr>
                        <a:t>Velvary</a:t>
                      </a:r>
                    </a:p>
                  </a:txBody>
                  <a:tcPr marL="7620" marR="7620" marT="7620" marB="0" anchor="b">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nchor="b">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8</a:t>
                      </a:r>
                    </a:p>
                  </a:txBody>
                  <a:tcPr marL="7620" marR="7620" marT="7620" marB="0" anchor="b">
                    <a:lnL>
                      <a:noFill/>
                    </a:lnL>
                    <a:lnR>
                      <a:noFill/>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b">
                    <a:lnL>
                      <a:noFill/>
                    </a:lnL>
                    <a:lnR>
                      <a:noFill/>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13</a:t>
                      </a:r>
                    </a:p>
                  </a:txBody>
                  <a:tcPr marL="7620" marR="7620" marT="7620" marB="0" anchor="b">
                    <a:lnL>
                      <a:noFill/>
                    </a:lnL>
                    <a:lnR>
                      <a:noFill/>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10</a:t>
                      </a:r>
                    </a:p>
                  </a:txBody>
                  <a:tcPr marL="7620" marR="7620" marT="7620" marB="0" anchor="b">
                    <a:lnL>
                      <a:noFill/>
                    </a:lnL>
                    <a:lnR>
                      <a:noFill/>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b">
                    <a:lnL>
                      <a:noFill/>
                    </a:lnL>
                    <a:lnR>
                      <a:noFill/>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12</a:t>
                      </a:r>
                    </a:p>
                  </a:txBody>
                  <a:tcPr marL="7620" marR="7620" marT="7620" marB="0" anchor="b">
                    <a:lnL>
                      <a:noFill/>
                    </a:lnL>
                    <a:lnR>
                      <a:noFill/>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9</a:t>
                      </a:r>
                    </a:p>
                  </a:txBody>
                  <a:tcPr marL="7620" marR="7620" marT="7620" marB="0" anchor="b">
                    <a:lnL>
                      <a:noFill/>
                    </a:lnL>
                    <a:lnR>
                      <a:noFill/>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1616845"/>
                  </a:ext>
                </a:extLst>
              </a:tr>
              <a:tr h="182880">
                <a:tc>
                  <a:txBody>
                    <a:bodyPr/>
                    <a:lstStyle/>
                    <a:p>
                      <a:pPr algn="l" fontAlgn="b"/>
                      <a:r>
                        <a:rPr lang="cs-CZ" sz="1600" b="0" i="0" u="none" strike="noStrike" dirty="0">
                          <a:solidFill>
                            <a:srgbClr val="000000"/>
                          </a:solidFill>
                          <a:effectLst/>
                          <a:latin typeface="Arial" panose="020B0604020202020204" pitchFamily="34" charset="0"/>
                          <a:cs typeface="Arial" panose="020B0604020202020204" pitchFamily="34" charset="0"/>
                        </a:rPr>
                        <a:t>Kralupy</a:t>
                      </a:r>
                    </a:p>
                  </a:txBody>
                  <a:tcPr marL="7620" marR="7620" marT="7620" marB="0" anchor="b">
                    <a:lnL>
                      <a:noFill/>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8</a:t>
                      </a:r>
                    </a:p>
                  </a:txBody>
                  <a:tcPr marL="7620" marR="7620" marT="7620" marB="0" anchor="b">
                    <a:lnL w="19050"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6</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16</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4</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1015025"/>
                  </a:ext>
                </a:extLst>
              </a:tr>
              <a:tr h="182880">
                <a:tc>
                  <a:txBody>
                    <a:bodyPr/>
                    <a:lstStyle/>
                    <a:p>
                      <a:pPr algn="l" fontAlgn="b"/>
                      <a:r>
                        <a:rPr lang="cs-CZ" sz="1600" b="0" i="0" u="none" strike="noStrike" dirty="0" err="1">
                          <a:solidFill>
                            <a:srgbClr val="000000"/>
                          </a:solidFill>
                          <a:effectLst/>
                          <a:latin typeface="Arial" panose="020B0604020202020204" pitchFamily="34" charset="0"/>
                          <a:cs typeface="Arial" panose="020B0604020202020204" pitchFamily="34" charset="0"/>
                        </a:rPr>
                        <a:t>Libcice</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a:noFill/>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b">
                    <a:lnL w="19050"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9356703"/>
                  </a:ext>
                </a:extLst>
              </a:tr>
              <a:tr h="182880">
                <a:tc>
                  <a:txBody>
                    <a:bodyPr/>
                    <a:lstStyle/>
                    <a:p>
                      <a:pPr algn="l" fontAlgn="b"/>
                      <a:r>
                        <a:rPr lang="cs-CZ" sz="1600" b="0" i="0" u="none" strike="noStrike" dirty="0" err="1">
                          <a:solidFill>
                            <a:srgbClr val="000000"/>
                          </a:solidFill>
                          <a:effectLst/>
                          <a:latin typeface="Arial" panose="020B0604020202020204" pitchFamily="34" charset="0"/>
                          <a:cs typeface="Arial" panose="020B0604020202020204" pitchFamily="34" charset="0"/>
                        </a:rPr>
                        <a:t>Slany</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a:noFill/>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13</a:t>
                      </a:r>
                    </a:p>
                  </a:txBody>
                  <a:tcPr marL="7620" marR="7620" marT="7620" marB="0" anchor="b">
                    <a:lnL w="19050"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16</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7664393"/>
                  </a:ext>
                </a:extLst>
              </a:tr>
              <a:tr h="182880">
                <a:tc>
                  <a:txBody>
                    <a:bodyPr/>
                    <a:lstStyle/>
                    <a:p>
                      <a:pPr algn="l" fontAlgn="b"/>
                      <a:r>
                        <a:rPr lang="cs-CZ" sz="1600" b="0" i="0" u="none" strike="noStrike" dirty="0">
                          <a:solidFill>
                            <a:srgbClr val="000000"/>
                          </a:solidFill>
                          <a:effectLst/>
                          <a:latin typeface="Arial" panose="020B0604020202020204" pitchFamily="34" charset="0"/>
                          <a:cs typeface="Arial" panose="020B0604020202020204" pitchFamily="34" charset="0"/>
                        </a:rPr>
                        <a:t>Zlonice</a:t>
                      </a:r>
                    </a:p>
                  </a:txBody>
                  <a:tcPr marL="7620" marR="7620" marT="7620" marB="0" anchor="b">
                    <a:lnL>
                      <a:noFill/>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10</a:t>
                      </a:r>
                    </a:p>
                  </a:txBody>
                  <a:tcPr marL="7620" marR="7620" marT="7620" marB="0" anchor="b">
                    <a:lnL w="19050"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13</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8167609"/>
                  </a:ext>
                </a:extLst>
              </a:tr>
              <a:tr h="182880">
                <a:tc>
                  <a:txBody>
                    <a:bodyPr/>
                    <a:lstStyle/>
                    <a:p>
                      <a:pPr algn="l" fontAlgn="b"/>
                      <a:r>
                        <a:rPr lang="cs-CZ" sz="1600" b="0" i="0" u="none" strike="noStrike" dirty="0" err="1">
                          <a:solidFill>
                            <a:srgbClr val="000000"/>
                          </a:solidFill>
                          <a:effectLst/>
                          <a:latin typeface="Arial" panose="020B0604020202020204" pitchFamily="34" charset="0"/>
                          <a:cs typeface="Arial" panose="020B0604020202020204" pitchFamily="34" charset="0"/>
                        </a:rPr>
                        <a:t>Vrany</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a:noFill/>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b">
                    <a:lnL w="19050"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15</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6953087"/>
                  </a:ext>
                </a:extLst>
              </a:tr>
              <a:tr h="182880">
                <a:tc>
                  <a:txBody>
                    <a:bodyPr/>
                    <a:lstStyle/>
                    <a:p>
                      <a:pPr algn="l" fontAlgn="b"/>
                      <a:r>
                        <a:rPr lang="cs-CZ" sz="1600" b="0" i="0" u="none" strike="noStrike" dirty="0" err="1">
                          <a:solidFill>
                            <a:srgbClr val="000000"/>
                          </a:solidFill>
                          <a:effectLst/>
                          <a:latin typeface="Arial" panose="020B0604020202020204" pitchFamily="34" charset="0"/>
                          <a:cs typeface="Arial" panose="020B0604020202020204" pitchFamily="34" charset="0"/>
                        </a:rPr>
                        <a:t>Briza</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a:noFill/>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12</a:t>
                      </a:r>
                    </a:p>
                  </a:txBody>
                  <a:tcPr marL="7620" marR="7620" marT="7620" marB="0" anchor="b">
                    <a:lnL w="19050"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13</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15</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13</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5488187"/>
                  </a:ext>
                </a:extLst>
              </a:tr>
              <a:tr h="182880">
                <a:tc>
                  <a:txBody>
                    <a:bodyPr/>
                    <a:lstStyle/>
                    <a:p>
                      <a:pPr algn="l" fontAlgn="b"/>
                      <a:r>
                        <a:rPr lang="cs-CZ" sz="1600" b="0" i="0" u="none" strike="noStrike" dirty="0">
                          <a:solidFill>
                            <a:srgbClr val="000000"/>
                          </a:solidFill>
                          <a:effectLst/>
                          <a:latin typeface="Arial" panose="020B0604020202020204" pitchFamily="34" charset="0"/>
                          <a:cs typeface="Arial" panose="020B0604020202020204" pitchFamily="34" charset="0"/>
                        </a:rPr>
                        <a:t>Veltrusy</a:t>
                      </a:r>
                    </a:p>
                  </a:txBody>
                  <a:tcPr marL="7620" marR="7620" marT="7620" marB="0" anchor="b">
                    <a:lnL>
                      <a:noFill/>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9</a:t>
                      </a:r>
                    </a:p>
                  </a:txBody>
                  <a:tcPr marL="7620" marR="7620" marT="7620" marB="0" anchor="b">
                    <a:lnL w="19050"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b">
                    <a:lnL>
                      <a:noFill/>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a:t>
                      </a:r>
                    </a:p>
                  </a:txBody>
                  <a:tcPr marL="7620" marR="7620" marT="7620" marB="0" anchor="b">
                    <a:lnL>
                      <a:noFill/>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a:t>
                      </a:r>
                    </a:p>
                  </a:txBody>
                  <a:tcPr marL="7620" marR="7620" marT="7620" marB="0" anchor="b">
                    <a:lnL>
                      <a:noFill/>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a:t>
                      </a:r>
                    </a:p>
                  </a:txBody>
                  <a:tcPr marL="7620" marR="7620" marT="7620" marB="0" anchor="b">
                    <a:lnL>
                      <a:noFill/>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a:t>
                      </a:r>
                    </a:p>
                  </a:txBody>
                  <a:tcPr marL="7620" marR="7620" marT="7620" marB="0" anchor="b">
                    <a:lnL>
                      <a:noFill/>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13</a:t>
                      </a:r>
                    </a:p>
                  </a:txBody>
                  <a:tcPr marL="7620" marR="7620" marT="7620" marB="0" anchor="b">
                    <a:lnL>
                      <a:noFill/>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nchor="b">
                    <a:lnL>
                      <a:noFill/>
                    </a:lnL>
                    <a:lnR>
                      <a:noFill/>
                    </a:lnR>
                    <a:lnT w="9525"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424874174"/>
                  </a:ext>
                </a:extLst>
              </a:tr>
            </a:tbl>
          </a:graphicData>
        </a:graphic>
      </p:graphicFrame>
    </p:spTree>
    <p:extLst>
      <p:ext uri="{BB962C8B-B14F-4D97-AF65-F5344CB8AC3E}">
        <p14:creationId xmlns:p14="http://schemas.microsoft.com/office/powerpoint/2010/main" val="16129712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59</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Linear Programming</a:t>
            </a:r>
          </a:p>
          <a:p>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Example</a:t>
            </a:r>
          </a:p>
          <a:p>
            <a:pPr lvl="1">
              <a:lnSpc>
                <a:spcPct val="110000"/>
              </a:lnSpc>
            </a:pPr>
            <a:r>
              <a:rPr lang="cs-CZ" dirty="0"/>
              <a:t>T</a:t>
            </a:r>
            <a:r>
              <a:rPr lang="en-US" dirty="0"/>
              <a:t>able </a:t>
            </a:r>
            <a:r>
              <a:rPr lang="cs-CZ" dirty="0"/>
              <a:t>17 </a:t>
            </a:r>
            <a:r>
              <a:rPr lang="en-US" dirty="0"/>
              <a:t>contains </a:t>
            </a:r>
            <a:r>
              <a:rPr lang="en-US" dirty="0">
                <a:solidFill>
                  <a:srgbClr val="4BA82E"/>
                </a:solidFill>
              </a:rPr>
              <a:t>distances</a:t>
            </a:r>
            <a:r>
              <a:rPr lang="en-US" dirty="0"/>
              <a:t> </a:t>
            </a:r>
            <a:r>
              <a:rPr lang="en-US" dirty="0">
                <a:solidFill>
                  <a:srgbClr val="4BA82E"/>
                </a:solidFill>
              </a:rPr>
              <a:t>between</a:t>
            </a:r>
            <a:r>
              <a:rPr lang="en-US" dirty="0"/>
              <a:t> </a:t>
            </a:r>
            <a:r>
              <a:rPr lang="en-US" dirty="0">
                <a:solidFill>
                  <a:srgbClr val="4BA82E"/>
                </a:solidFill>
              </a:rPr>
              <a:t>all</a:t>
            </a:r>
            <a:r>
              <a:rPr lang="en-US" dirty="0"/>
              <a:t> </a:t>
            </a:r>
            <a:r>
              <a:rPr lang="en-US" dirty="0">
                <a:solidFill>
                  <a:srgbClr val="4BA82E"/>
                </a:solidFill>
              </a:rPr>
              <a:t>pairs</a:t>
            </a:r>
            <a:r>
              <a:rPr lang="en-US" dirty="0"/>
              <a:t> of cities.</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Traveling Salesman Problem</a:t>
            </a:r>
          </a:p>
        </p:txBody>
      </p:sp>
      <p:sp>
        <p:nvSpPr>
          <p:cNvPr id="31" name="Obdélník 30">
            <a:extLst>
              <a:ext uri="{FF2B5EF4-FFF2-40B4-BE49-F238E27FC236}">
                <a16:creationId xmlns:a16="http://schemas.microsoft.com/office/drawing/2014/main" id="{36B2D565-280A-4E5C-A3D9-6CBE5A49F912}"/>
              </a:ext>
            </a:extLst>
          </p:cNvPr>
          <p:cNvSpPr/>
          <p:nvPr/>
        </p:nvSpPr>
        <p:spPr>
          <a:xfrm>
            <a:off x="1123750" y="2581585"/>
            <a:ext cx="3101618"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Tab. 1</a:t>
            </a:r>
            <a:r>
              <a:rPr lang="cs-CZ" sz="1400" b="1" dirty="0">
                <a:solidFill>
                  <a:schemeClr val="bg1">
                    <a:lumMod val="65000"/>
                  </a:schemeClr>
                </a:solidFill>
                <a:latin typeface="Arial" panose="020B0604020202020204" pitchFamily="34" charset="0"/>
                <a:cs typeface="Arial" panose="020B0604020202020204" pitchFamily="34" charset="0"/>
              </a:rPr>
              <a:t>7</a:t>
            </a:r>
            <a:r>
              <a:rPr lang="en-US" sz="1400" b="1" dirty="0">
                <a:solidFill>
                  <a:schemeClr val="bg1">
                    <a:lumMod val="65000"/>
                  </a:schemeClr>
                </a:solidFill>
                <a:latin typeface="Arial" panose="020B0604020202020204" pitchFamily="34" charset="0"/>
                <a:cs typeface="Arial" panose="020B0604020202020204" pitchFamily="34" charset="0"/>
              </a:rPr>
              <a:t> – Distances between cities</a:t>
            </a:r>
          </a:p>
        </p:txBody>
      </p:sp>
      <p:graphicFrame>
        <p:nvGraphicFramePr>
          <p:cNvPr id="11" name="Tabulka 10">
            <a:extLst>
              <a:ext uri="{FF2B5EF4-FFF2-40B4-BE49-F238E27FC236}">
                <a16:creationId xmlns:a16="http://schemas.microsoft.com/office/drawing/2014/main" id="{9D4C955B-9608-46A7-B11F-A40D4A3FEB44}"/>
              </a:ext>
            </a:extLst>
          </p:cNvPr>
          <p:cNvGraphicFramePr>
            <a:graphicFrameLocks noGrp="1"/>
          </p:cNvGraphicFramePr>
          <p:nvPr>
            <p:extLst>
              <p:ext uri="{D42A27DB-BD31-4B8C-83A1-F6EECF244321}">
                <p14:modId xmlns:p14="http://schemas.microsoft.com/office/powerpoint/2010/main" val="3185036556"/>
              </p:ext>
            </p:extLst>
          </p:nvPr>
        </p:nvGraphicFramePr>
        <p:xfrm>
          <a:off x="1317811" y="2947314"/>
          <a:ext cx="7315200" cy="2263140"/>
        </p:xfrm>
        <a:graphic>
          <a:graphicData uri="http://schemas.openxmlformats.org/drawingml/2006/table">
            <a:tbl>
              <a:tblPr/>
              <a:tblGrid>
                <a:gridCol w="812800">
                  <a:extLst>
                    <a:ext uri="{9D8B030D-6E8A-4147-A177-3AD203B41FA5}">
                      <a16:colId xmlns:a16="http://schemas.microsoft.com/office/drawing/2014/main" val="451871184"/>
                    </a:ext>
                  </a:extLst>
                </a:gridCol>
                <a:gridCol w="812800">
                  <a:extLst>
                    <a:ext uri="{9D8B030D-6E8A-4147-A177-3AD203B41FA5}">
                      <a16:colId xmlns:a16="http://schemas.microsoft.com/office/drawing/2014/main" val="2201646080"/>
                    </a:ext>
                  </a:extLst>
                </a:gridCol>
                <a:gridCol w="812800">
                  <a:extLst>
                    <a:ext uri="{9D8B030D-6E8A-4147-A177-3AD203B41FA5}">
                      <a16:colId xmlns:a16="http://schemas.microsoft.com/office/drawing/2014/main" val="1252216762"/>
                    </a:ext>
                  </a:extLst>
                </a:gridCol>
                <a:gridCol w="812800">
                  <a:extLst>
                    <a:ext uri="{9D8B030D-6E8A-4147-A177-3AD203B41FA5}">
                      <a16:colId xmlns:a16="http://schemas.microsoft.com/office/drawing/2014/main" val="114263138"/>
                    </a:ext>
                  </a:extLst>
                </a:gridCol>
                <a:gridCol w="812800">
                  <a:extLst>
                    <a:ext uri="{9D8B030D-6E8A-4147-A177-3AD203B41FA5}">
                      <a16:colId xmlns:a16="http://schemas.microsoft.com/office/drawing/2014/main" val="3289797583"/>
                    </a:ext>
                  </a:extLst>
                </a:gridCol>
                <a:gridCol w="812800">
                  <a:extLst>
                    <a:ext uri="{9D8B030D-6E8A-4147-A177-3AD203B41FA5}">
                      <a16:colId xmlns:a16="http://schemas.microsoft.com/office/drawing/2014/main" val="976168840"/>
                    </a:ext>
                  </a:extLst>
                </a:gridCol>
                <a:gridCol w="812800">
                  <a:extLst>
                    <a:ext uri="{9D8B030D-6E8A-4147-A177-3AD203B41FA5}">
                      <a16:colId xmlns:a16="http://schemas.microsoft.com/office/drawing/2014/main" val="2082039591"/>
                    </a:ext>
                  </a:extLst>
                </a:gridCol>
                <a:gridCol w="812800">
                  <a:extLst>
                    <a:ext uri="{9D8B030D-6E8A-4147-A177-3AD203B41FA5}">
                      <a16:colId xmlns:a16="http://schemas.microsoft.com/office/drawing/2014/main" val="908102884"/>
                    </a:ext>
                  </a:extLst>
                </a:gridCol>
                <a:gridCol w="812800">
                  <a:extLst>
                    <a:ext uri="{9D8B030D-6E8A-4147-A177-3AD203B41FA5}">
                      <a16:colId xmlns:a16="http://schemas.microsoft.com/office/drawing/2014/main" val="2490234141"/>
                    </a:ext>
                  </a:extLst>
                </a:gridCol>
              </a:tblGrid>
              <a:tr h="182880">
                <a:tc>
                  <a:txBody>
                    <a:bodyPr/>
                    <a:lstStyle/>
                    <a:p>
                      <a:pPr algn="l" fontAlgn="b"/>
                      <a:r>
                        <a:rPr lang="cs-CZ" sz="1600" b="0" i="0" u="none" strike="noStrike" dirty="0">
                          <a:solidFill>
                            <a:srgbClr val="000000"/>
                          </a:solidFill>
                          <a:effectLst/>
                          <a:latin typeface="Arial" panose="020B0604020202020204" pitchFamily="34" charset="0"/>
                          <a:cs typeface="Arial" panose="020B0604020202020204" pitchFamily="34" charset="0"/>
                        </a:rPr>
                        <a:t>Obec</a:t>
                      </a:r>
                    </a:p>
                  </a:txBody>
                  <a:tcPr marL="7620" marR="7620" marT="7620" marB="0" anchor="b">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err="1">
                          <a:solidFill>
                            <a:srgbClr val="000000"/>
                          </a:solidFill>
                          <a:effectLst/>
                          <a:latin typeface="Arial" panose="020B0604020202020204" pitchFamily="34" charset="0"/>
                          <a:cs typeface="Arial" panose="020B0604020202020204" pitchFamily="34" charset="0"/>
                        </a:rPr>
                        <a:t>Velv</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Kra</a:t>
                      </a:r>
                    </a:p>
                  </a:txBody>
                  <a:tcPr marL="7620" marR="7620" marT="7620"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Lib</a:t>
                      </a:r>
                    </a:p>
                  </a:txBody>
                  <a:tcPr marL="7620" marR="7620" marT="7620"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err="1">
                          <a:solidFill>
                            <a:srgbClr val="000000"/>
                          </a:solidFill>
                          <a:effectLst/>
                          <a:latin typeface="Arial" panose="020B0604020202020204" pitchFamily="34" charset="0"/>
                          <a:cs typeface="Arial" panose="020B0604020202020204" pitchFamily="34" charset="0"/>
                        </a:rPr>
                        <a:t>Sla</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Zlo</a:t>
                      </a:r>
                    </a:p>
                  </a:txBody>
                  <a:tcPr marL="7620" marR="7620" marT="7620"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Vra</a:t>
                      </a:r>
                    </a:p>
                  </a:txBody>
                  <a:tcPr marL="7620" marR="7620" marT="7620"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err="1">
                          <a:solidFill>
                            <a:srgbClr val="000000"/>
                          </a:solidFill>
                          <a:effectLst/>
                          <a:latin typeface="Arial" panose="020B0604020202020204" pitchFamily="34" charset="0"/>
                          <a:cs typeface="Arial" panose="020B0604020202020204" pitchFamily="34" charset="0"/>
                        </a:rPr>
                        <a:t>Bri</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err="1">
                          <a:solidFill>
                            <a:srgbClr val="000000"/>
                          </a:solidFill>
                          <a:effectLst/>
                          <a:latin typeface="Arial" panose="020B0604020202020204" pitchFamily="34" charset="0"/>
                          <a:cs typeface="Arial" panose="020B0604020202020204" pitchFamily="34" charset="0"/>
                        </a:rPr>
                        <a:t>Velt</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a:noFill/>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4919257"/>
                  </a:ext>
                </a:extLst>
              </a:tr>
              <a:tr h="182880">
                <a:tc>
                  <a:txBody>
                    <a:bodyPr/>
                    <a:lstStyle/>
                    <a:p>
                      <a:pPr algn="l" fontAlgn="b"/>
                      <a:r>
                        <a:rPr lang="cs-CZ" sz="1600" b="0" i="0" u="none" strike="noStrike" dirty="0">
                          <a:solidFill>
                            <a:srgbClr val="000000"/>
                          </a:solidFill>
                          <a:effectLst/>
                          <a:latin typeface="Arial" panose="020B0604020202020204" pitchFamily="34" charset="0"/>
                          <a:cs typeface="Arial" panose="020B0604020202020204" pitchFamily="34" charset="0"/>
                        </a:rPr>
                        <a:t>Velvary</a:t>
                      </a:r>
                    </a:p>
                  </a:txBody>
                  <a:tcPr marL="7620" marR="7620" marT="7620" marB="0" anchor="b">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b">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8</a:t>
                      </a:r>
                    </a:p>
                  </a:txBody>
                  <a:tcPr marL="7620" marR="7620" marT="7620" marB="0" anchor="b">
                    <a:lnL>
                      <a:noFill/>
                    </a:lnL>
                    <a:lnR>
                      <a:noFill/>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14</a:t>
                      </a:r>
                    </a:p>
                  </a:txBody>
                  <a:tcPr marL="7620" marR="7620" marT="7620" marB="0" anchor="b">
                    <a:lnL>
                      <a:noFill/>
                    </a:lnL>
                    <a:lnR>
                      <a:noFill/>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13</a:t>
                      </a:r>
                    </a:p>
                  </a:txBody>
                  <a:tcPr marL="7620" marR="7620" marT="7620" marB="0" anchor="b">
                    <a:lnL>
                      <a:noFill/>
                    </a:lnL>
                    <a:lnR>
                      <a:noFill/>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10</a:t>
                      </a:r>
                    </a:p>
                  </a:txBody>
                  <a:tcPr marL="7620" marR="7620" marT="7620" marB="0" anchor="b">
                    <a:lnL>
                      <a:noFill/>
                    </a:lnL>
                    <a:lnR>
                      <a:noFill/>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17</a:t>
                      </a:r>
                    </a:p>
                  </a:txBody>
                  <a:tcPr marL="7620" marR="7620" marT="7620" marB="0" anchor="b">
                    <a:lnL>
                      <a:noFill/>
                    </a:lnL>
                    <a:lnR>
                      <a:noFill/>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12</a:t>
                      </a:r>
                    </a:p>
                  </a:txBody>
                  <a:tcPr marL="7620" marR="7620" marT="7620" marB="0" anchor="b">
                    <a:lnL>
                      <a:noFill/>
                    </a:lnL>
                    <a:lnR>
                      <a:noFill/>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9</a:t>
                      </a:r>
                    </a:p>
                  </a:txBody>
                  <a:tcPr marL="7620" marR="7620" marT="7620" marB="0" anchor="b">
                    <a:lnL>
                      <a:noFill/>
                    </a:lnL>
                    <a:lnR>
                      <a:noFill/>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1616845"/>
                  </a:ext>
                </a:extLst>
              </a:tr>
              <a:tr h="182880">
                <a:tc>
                  <a:txBody>
                    <a:bodyPr/>
                    <a:lstStyle/>
                    <a:p>
                      <a:pPr algn="l" fontAlgn="b"/>
                      <a:r>
                        <a:rPr lang="cs-CZ" sz="1600" b="0" i="0" u="none" strike="noStrike" dirty="0">
                          <a:solidFill>
                            <a:srgbClr val="000000"/>
                          </a:solidFill>
                          <a:effectLst/>
                          <a:latin typeface="Arial" panose="020B0604020202020204" pitchFamily="34" charset="0"/>
                          <a:cs typeface="Arial" panose="020B0604020202020204" pitchFamily="34" charset="0"/>
                        </a:rPr>
                        <a:t>Kralupy</a:t>
                      </a:r>
                    </a:p>
                  </a:txBody>
                  <a:tcPr marL="7620" marR="7620" marT="7620" marB="0" anchor="b">
                    <a:lnL>
                      <a:noFill/>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8</a:t>
                      </a:r>
                    </a:p>
                  </a:txBody>
                  <a:tcPr marL="7620" marR="7620" marT="7620" marB="0" anchor="b">
                    <a:lnL w="19050"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6</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16</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18</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25</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17</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1015025"/>
                  </a:ext>
                </a:extLst>
              </a:tr>
              <a:tr h="182880">
                <a:tc>
                  <a:txBody>
                    <a:bodyPr/>
                    <a:lstStyle/>
                    <a:p>
                      <a:pPr algn="l" fontAlgn="b"/>
                      <a:r>
                        <a:rPr lang="cs-CZ" sz="1600" b="0" i="0" u="none" strike="noStrike" dirty="0" err="1">
                          <a:solidFill>
                            <a:srgbClr val="000000"/>
                          </a:solidFill>
                          <a:effectLst/>
                          <a:latin typeface="Arial" panose="020B0604020202020204" pitchFamily="34" charset="0"/>
                          <a:cs typeface="Arial" panose="020B0604020202020204" pitchFamily="34" charset="0"/>
                        </a:rPr>
                        <a:t>Libcice</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a:noFill/>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14</a:t>
                      </a:r>
                    </a:p>
                  </a:txBody>
                  <a:tcPr marL="7620" marR="7620" marT="7620" marB="0" anchor="b">
                    <a:lnL w="19050"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22</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24</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31</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23</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10</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9356703"/>
                  </a:ext>
                </a:extLst>
              </a:tr>
              <a:tr h="182880">
                <a:tc>
                  <a:txBody>
                    <a:bodyPr/>
                    <a:lstStyle/>
                    <a:p>
                      <a:pPr algn="l" fontAlgn="b"/>
                      <a:r>
                        <a:rPr lang="cs-CZ" sz="1600" b="0" i="0" u="none" strike="noStrike" dirty="0" err="1">
                          <a:solidFill>
                            <a:srgbClr val="000000"/>
                          </a:solidFill>
                          <a:effectLst/>
                          <a:latin typeface="Arial" panose="020B0604020202020204" pitchFamily="34" charset="0"/>
                          <a:cs typeface="Arial" panose="020B0604020202020204" pitchFamily="34" charset="0"/>
                        </a:rPr>
                        <a:t>Slany</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a:noFill/>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13</a:t>
                      </a:r>
                    </a:p>
                  </a:txBody>
                  <a:tcPr marL="7620" marR="7620" marT="7620" marB="0" anchor="b">
                    <a:lnL w="19050"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16</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22</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14</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20</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20</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7664393"/>
                  </a:ext>
                </a:extLst>
              </a:tr>
              <a:tr h="182880">
                <a:tc>
                  <a:txBody>
                    <a:bodyPr/>
                    <a:lstStyle/>
                    <a:p>
                      <a:pPr algn="l" fontAlgn="b"/>
                      <a:r>
                        <a:rPr lang="cs-CZ" sz="1600" b="0" i="0" u="none" strike="noStrike" dirty="0">
                          <a:solidFill>
                            <a:srgbClr val="000000"/>
                          </a:solidFill>
                          <a:effectLst/>
                          <a:latin typeface="Arial" panose="020B0604020202020204" pitchFamily="34" charset="0"/>
                          <a:cs typeface="Arial" panose="020B0604020202020204" pitchFamily="34" charset="0"/>
                        </a:rPr>
                        <a:t>Zlonice</a:t>
                      </a:r>
                    </a:p>
                  </a:txBody>
                  <a:tcPr marL="7620" marR="7620" marT="7620" marB="0" anchor="b">
                    <a:lnL>
                      <a:noFill/>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10</a:t>
                      </a:r>
                    </a:p>
                  </a:txBody>
                  <a:tcPr marL="7620" marR="7620" marT="7620" marB="0" anchor="b">
                    <a:lnL w="19050"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18</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24</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13</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19</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8167609"/>
                  </a:ext>
                </a:extLst>
              </a:tr>
              <a:tr h="182880">
                <a:tc>
                  <a:txBody>
                    <a:bodyPr/>
                    <a:lstStyle/>
                    <a:p>
                      <a:pPr algn="l" fontAlgn="b"/>
                      <a:r>
                        <a:rPr lang="cs-CZ" sz="1600" b="0" i="0" u="none" strike="noStrike" dirty="0" err="1">
                          <a:solidFill>
                            <a:srgbClr val="000000"/>
                          </a:solidFill>
                          <a:effectLst/>
                          <a:latin typeface="Arial" panose="020B0604020202020204" pitchFamily="34" charset="0"/>
                          <a:cs typeface="Arial" panose="020B0604020202020204" pitchFamily="34" charset="0"/>
                        </a:rPr>
                        <a:t>Vrany</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a:noFill/>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17</a:t>
                      </a:r>
                    </a:p>
                  </a:txBody>
                  <a:tcPr marL="7620" marR="7620" marT="7620" marB="0" anchor="b">
                    <a:lnL w="19050"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25</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31</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14</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15</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26</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6953087"/>
                  </a:ext>
                </a:extLst>
              </a:tr>
              <a:tr h="182880">
                <a:tc>
                  <a:txBody>
                    <a:bodyPr/>
                    <a:lstStyle/>
                    <a:p>
                      <a:pPr algn="l" fontAlgn="b"/>
                      <a:r>
                        <a:rPr lang="cs-CZ" sz="1600" b="0" i="0" u="none" strike="noStrike" dirty="0" err="1">
                          <a:solidFill>
                            <a:srgbClr val="000000"/>
                          </a:solidFill>
                          <a:effectLst/>
                          <a:latin typeface="Arial" panose="020B0604020202020204" pitchFamily="34" charset="0"/>
                          <a:cs typeface="Arial" panose="020B0604020202020204" pitchFamily="34" charset="0"/>
                        </a:rPr>
                        <a:t>Briza</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a:noFill/>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12</a:t>
                      </a:r>
                    </a:p>
                  </a:txBody>
                  <a:tcPr marL="7620" marR="7620" marT="7620" marB="0" anchor="b">
                    <a:lnL w="19050"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17</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23</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20</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13</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15</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13</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5488187"/>
                  </a:ext>
                </a:extLst>
              </a:tr>
              <a:tr h="182880">
                <a:tc>
                  <a:txBody>
                    <a:bodyPr/>
                    <a:lstStyle/>
                    <a:p>
                      <a:pPr algn="l" fontAlgn="b"/>
                      <a:r>
                        <a:rPr lang="cs-CZ" sz="1600" b="0" i="0" u="none" strike="noStrike" dirty="0">
                          <a:solidFill>
                            <a:srgbClr val="000000"/>
                          </a:solidFill>
                          <a:effectLst/>
                          <a:latin typeface="Arial" panose="020B0604020202020204" pitchFamily="34" charset="0"/>
                          <a:cs typeface="Arial" panose="020B0604020202020204" pitchFamily="34" charset="0"/>
                        </a:rPr>
                        <a:t>Veltrusy</a:t>
                      </a:r>
                    </a:p>
                  </a:txBody>
                  <a:tcPr marL="7620" marR="7620" marT="7620" marB="0" anchor="b">
                    <a:lnL>
                      <a:noFill/>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9</a:t>
                      </a:r>
                    </a:p>
                  </a:txBody>
                  <a:tcPr marL="7620" marR="7620" marT="7620" marB="0" anchor="b">
                    <a:lnL w="19050"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b">
                    <a:lnL>
                      <a:noFill/>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10</a:t>
                      </a:r>
                    </a:p>
                  </a:txBody>
                  <a:tcPr marL="7620" marR="7620" marT="7620" marB="0" anchor="b">
                    <a:lnL>
                      <a:noFill/>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20</a:t>
                      </a:r>
                    </a:p>
                  </a:txBody>
                  <a:tcPr marL="7620" marR="7620" marT="7620" marB="0" anchor="b">
                    <a:lnL>
                      <a:noFill/>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19</a:t>
                      </a:r>
                    </a:p>
                  </a:txBody>
                  <a:tcPr marL="7620" marR="7620" marT="7620" marB="0" anchor="b">
                    <a:lnL>
                      <a:noFill/>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26</a:t>
                      </a:r>
                    </a:p>
                  </a:txBody>
                  <a:tcPr marL="7620" marR="7620" marT="7620" marB="0" anchor="b">
                    <a:lnL>
                      <a:noFill/>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13</a:t>
                      </a:r>
                    </a:p>
                  </a:txBody>
                  <a:tcPr marL="7620" marR="7620" marT="7620" marB="0" anchor="b">
                    <a:lnL>
                      <a:noFill/>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nchor="b">
                    <a:lnL>
                      <a:noFill/>
                    </a:lnL>
                    <a:lnR>
                      <a:noFill/>
                    </a:lnR>
                    <a:lnT w="9525"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424874174"/>
                  </a:ext>
                </a:extLst>
              </a:tr>
            </a:tbl>
          </a:graphicData>
        </a:graphic>
      </p:graphicFrame>
    </p:spTree>
    <p:extLst>
      <p:ext uri="{BB962C8B-B14F-4D97-AF65-F5344CB8AC3E}">
        <p14:creationId xmlns:p14="http://schemas.microsoft.com/office/powerpoint/2010/main" val="2103815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B43F210B-6D36-47DF-BC5A-5DE0CE3292F1}"/>
              </a:ext>
            </a:extLst>
          </p:cNvPr>
          <p:cNvSpPr>
            <a:spLocks noGrp="1"/>
          </p:cNvSpPr>
          <p:nvPr>
            <p:ph type="sldNum" sz="quarter" idx="2"/>
          </p:nvPr>
        </p:nvSpPr>
        <p:spPr/>
        <p:txBody>
          <a:bodyPr/>
          <a:lstStyle/>
          <a:p>
            <a:fld id="{86CB4B4D-7CA3-9044-876B-883B54F8677D}" type="slidenum">
              <a:rPr lang="cs-CZ" smtClean="0"/>
              <a:t>6</a:t>
            </a:fld>
            <a:endParaRPr lang="cs-CZ"/>
          </a:p>
        </p:txBody>
      </p:sp>
      <p:sp>
        <p:nvSpPr>
          <p:cNvPr id="3" name="Zástupný text 2">
            <a:extLst>
              <a:ext uri="{FF2B5EF4-FFF2-40B4-BE49-F238E27FC236}">
                <a16:creationId xmlns:a16="http://schemas.microsoft.com/office/drawing/2014/main" id="{81E82729-82CB-48E1-9717-A11CCE02EA27}"/>
              </a:ext>
            </a:extLst>
          </p:cNvPr>
          <p:cNvSpPr>
            <a:spLocks noGrp="1"/>
          </p:cNvSpPr>
          <p:nvPr>
            <p:ph type="body" sz="quarter" idx="21"/>
          </p:nvPr>
        </p:nvSpPr>
        <p:spPr/>
        <p:txBody>
          <a:bodyPr/>
          <a:lstStyle/>
          <a:p>
            <a:r>
              <a:rPr lang="en-US" dirty="0"/>
              <a:t>Introduction to Operational Research</a:t>
            </a:r>
            <a:endParaRPr lang="cs-CZ" dirty="0"/>
          </a:p>
        </p:txBody>
      </p:sp>
      <p:sp>
        <p:nvSpPr>
          <p:cNvPr id="4" name="Zástupný text 3">
            <a:extLst>
              <a:ext uri="{FF2B5EF4-FFF2-40B4-BE49-F238E27FC236}">
                <a16:creationId xmlns:a16="http://schemas.microsoft.com/office/drawing/2014/main" id="{86A8617C-2B8A-49FE-ACBF-21E307596817}"/>
              </a:ext>
            </a:extLst>
          </p:cNvPr>
          <p:cNvSpPr>
            <a:spLocks noGrp="1"/>
          </p:cNvSpPr>
          <p:nvPr>
            <p:ph type="body" sz="half" idx="22"/>
          </p:nvPr>
        </p:nvSpPr>
        <p:spPr>
          <a:xfrm>
            <a:off x="438468" y="1647546"/>
            <a:ext cx="11317005" cy="3773488"/>
          </a:xfrm>
        </p:spPr>
        <p:txBody>
          <a:bodyPr>
            <a:normAutofit lnSpcReduction="10000"/>
          </a:bodyPr>
          <a:lstStyle/>
          <a:p>
            <a:pPr marL="342900" indent="-342900">
              <a:buFont typeface="+mj-lt"/>
              <a:buAutoNum type="arabicPeriod"/>
            </a:pPr>
            <a:r>
              <a:rPr lang="en-US" altLang="cs-CZ" sz="1600" dirty="0"/>
              <a:t>OR is the application of </a:t>
            </a:r>
            <a:r>
              <a:rPr lang="en-US" altLang="cs-CZ" sz="1600" dirty="0">
                <a:solidFill>
                  <a:schemeClr val="accent6"/>
                </a:solidFill>
              </a:rPr>
              <a:t>scientific methods, techniques and tools </a:t>
            </a:r>
            <a:r>
              <a:rPr lang="en-US" altLang="cs-CZ" sz="1600" dirty="0"/>
              <a:t>to problems involving the operations of systems so as to provide those in control of the operations with </a:t>
            </a:r>
            <a:r>
              <a:rPr lang="en-US" altLang="cs-CZ" sz="1600" dirty="0">
                <a:solidFill>
                  <a:schemeClr val="accent6"/>
                </a:solidFill>
              </a:rPr>
              <a:t>optimum solutions </a:t>
            </a:r>
            <a:r>
              <a:rPr lang="en-US" altLang="cs-CZ" sz="1600" dirty="0"/>
              <a:t>to the problems.</a:t>
            </a:r>
          </a:p>
          <a:p>
            <a:pPr marL="342900" indent="-342900">
              <a:buFont typeface="+mj-lt"/>
              <a:buAutoNum type="arabicPeriod"/>
            </a:pPr>
            <a:r>
              <a:rPr lang="en-US" altLang="cs-CZ" sz="1600" dirty="0"/>
              <a:t>MS/OR is the application of the </a:t>
            </a:r>
            <a:r>
              <a:rPr lang="en-US" altLang="cs-CZ" sz="1600" dirty="0">
                <a:solidFill>
                  <a:schemeClr val="accent6"/>
                </a:solidFill>
              </a:rPr>
              <a:t>scientific method </a:t>
            </a:r>
            <a:r>
              <a:rPr lang="en-US" altLang="cs-CZ" sz="1600" dirty="0"/>
              <a:t>to the study of the </a:t>
            </a:r>
            <a:r>
              <a:rPr lang="en-US" altLang="cs-CZ" sz="1600" dirty="0">
                <a:solidFill>
                  <a:schemeClr val="accent6"/>
                </a:solidFill>
              </a:rPr>
              <a:t>operations of large, complex organizations or activities</a:t>
            </a:r>
            <a:r>
              <a:rPr lang="en-US" altLang="cs-CZ" sz="1600" dirty="0"/>
              <a:t>.</a:t>
            </a:r>
            <a:endParaRPr lang="en-US" altLang="cs-CZ" dirty="0"/>
          </a:p>
          <a:p>
            <a:pPr marL="342900" indent="-342900">
              <a:buFont typeface="+mj-lt"/>
              <a:buAutoNum type="arabicPeriod"/>
            </a:pPr>
            <a:r>
              <a:rPr lang="en-US" altLang="cs-CZ" sz="1600" dirty="0"/>
              <a:t>MS/OR is the application of the </a:t>
            </a:r>
            <a:r>
              <a:rPr lang="en-US" altLang="cs-CZ" sz="1600" dirty="0">
                <a:solidFill>
                  <a:schemeClr val="accent6"/>
                </a:solidFill>
              </a:rPr>
              <a:t>scientific method </a:t>
            </a:r>
            <a:r>
              <a:rPr lang="en-US" altLang="cs-CZ" sz="1600" dirty="0"/>
              <a:t>to the analysis and solution of </a:t>
            </a:r>
            <a:r>
              <a:rPr lang="en-US" altLang="cs-CZ" sz="1600" dirty="0">
                <a:solidFill>
                  <a:schemeClr val="accent6"/>
                </a:solidFill>
              </a:rPr>
              <a:t>managerial decision problems</a:t>
            </a:r>
            <a:r>
              <a:rPr lang="en-US" altLang="cs-CZ" sz="1600" dirty="0"/>
              <a:t>.</a:t>
            </a:r>
            <a:endParaRPr lang="cs-CZ" altLang="cs-CZ" sz="1600" dirty="0"/>
          </a:p>
          <a:p>
            <a:pPr marL="285750" lvl="0" indent="-285750">
              <a:lnSpc>
                <a:spcPct val="110000"/>
              </a:lnSpc>
              <a:buFont typeface="Wingdings" panose="05000000000000000000" pitchFamily="2" charset="2"/>
              <a:buChar char="§"/>
            </a:pPr>
            <a:r>
              <a:rPr lang="en-US" b="1" dirty="0"/>
              <a:t>Summary</a:t>
            </a:r>
          </a:p>
          <a:p>
            <a:pPr lvl="1">
              <a:lnSpc>
                <a:spcPct val="110000"/>
              </a:lnSpc>
            </a:pPr>
            <a:r>
              <a:rPr lang="en-US" dirty="0"/>
              <a:t>Application of </a:t>
            </a:r>
            <a:r>
              <a:rPr lang="en-US" dirty="0">
                <a:solidFill>
                  <a:srgbClr val="4BA82E"/>
                </a:solidFill>
                <a:ea typeface="Verdana" pitchFamily="34" charset="0"/>
              </a:rPr>
              <a:t>SCIENTIFIC METHOD</a:t>
            </a:r>
            <a:r>
              <a:rPr lang="en-US" dirty="0"/>
              <a:t>.</a:t>
            </a:r>
          </a:p>
          <a:p>
            <a:pPr lvl="1">
              <a:lnSpc>
                <a:spcPct val="110000"/>
              </a:lnSpc>
            </a:pPr>
            <a:r>
              <a:rPr lang="en-US" dirty="0"/>
              <a:t>Study of </a:t>
            </a:r>
            <a:r>
              <a:rPr lang="en-US" dirty="0">
                <a:solidFill>
                  <a:srgbClr val="4BA82E"/>
                </a:solidFill>
                <a:ea typeface="Verdana" pitchFamily="34" charset="0"/>
              </a:rPr>
              <a:t>LARGE &amp; COMPLEX SYSTEMS</a:t>
            </a:r>
            <a:r>
              <a:rPr lang="en-US" dirty="0"/>
              <a:t>.</a:t>
            </a:r>
          </a:p>
          <a:p>
            <a:pPr lvl="1">
              <a:lnSpc>
                <a:spcPct val="110000"/>
              </a:lnSpc>
            </a:pPr>
            <a:r>
              <a:rPr lang="en-US" dirty="0"/>
              <a:t>Analysis of </a:t>
            </a:r>
            <a:r>
              <a:rPr lang="en-US" dirty="0">
                <a:solidFill>
                  <a:srgbClr val="4BA82E"/>
                </a:solidFill>
                <a:ea typeface="Verdana" pitchFamily="34" charset="0"/>
              </a:rPr>
              <a:t>MANAGERIAL PROBLEMS</a:t>
            </a:r>
            <a:r>
              <a:rPr lang="en-US" dirty="0"/>
              <a:t>.</a:t>
            </a:r>
          </a:p>
          <a:p>
            <a:pPr lvl="1">
              <a:lnSpc>
                <a:spcPct val="110000"/>
              </a:lnSpc>
            </a:pPr>
            <a:r>
              <a:rPr lang="en-US" dirty="0"/>
              <a:t>Finding </a:t>
            </a:r>
            <a:r>
              <a:rPr lang="en-US" dirty="0">
                <a:solidFill>
                  <a:srgbClr val="4BA82E"/>
                </a:solidFill>
                <a:ea typeface="Verdana" pitchFamily="34" charset="0"/>
              </a:rPr>
              <a:t>OPTIMAL SOLUTION</a:t>
            </a:r>
            <a:r>
              <a:rPr lang="en-US" dirty="0"/>
              <a:t>.</a:t>
            </a:r>
          </a:p>
          <a:p>
            <a:pPr lvl="1">
              <a:lnSpc>
                <a:spcPct val="110000"/>
              </a:lnSpc>
            </a:pPr>
            <a:r>
              <a:rPr lang="en-US" dirty="0"/>
              <a:t>Use of </a:t>
            </a:r>
            <a:r>
              <a:rPr lang="en-US" dirty="0">
                <a:solidFill>
                  <a:srgbClr val="4BA82E"/>
                </a:solidFill>
                <a:ea typeface="Verdana" pitchFamily="34" charset="0"/>
              </a:rPr>
              <a:t>MATHEMATICAL MODELS</a:t>
            </a:r>
            <a:r>
              <a:rPr lang="en-US" dirty="0"/>
              <a:t>.</a:t>
            </a:r>
          </a:p>
          <a:p>
            <a:pPr lvl="1">
              <a:lnSpc>
                <a:spcPct val="110000"/>
              </a:lnSpc>
            </a:pPr>
            <a:r>
              <a:rPr lang="en-US" dirty="0"/>
              <a:t>Use of </a:t>
            </a:r>
            <a:r>
              <a:rPr lang="en-US" dirty="0">
                <a:solidFill>
                  <a:srgbClr val="4BA82E"/>
                </a:solidFill>
                <a:ea typeface="Verdana" pitchFamily="34" charset="0"/>
              </a:rPr>
              <a:t>COMPUTERS &amp; SPECIAL SOFTWARE</a:t>
            </a:r>
            <a:r>
              <a:rPr lang="en-US" dirty="0"/>
              <a:t>.</a:t>
            </a:r>
          </a:p>
          <a:p>
            <a:pPr marL="342900" indent="-342900">
              <a:buFont typeface="+mj-lt"/>
              <a:buAutoNum type="arabicPeriod"/>
            </a:pPr>
            <a:endParaRPr lang="cs-CZ" dirty="0"/>
          </a:p>
        </p:txBody>
      </p:sp>
      <p:sp>
        <p:nvSpPr>
          <p:cNvPr id="5" name="Zástupný symbol pro zápatí 4">
            <a:extLst>
              <a:ext uri="{FF2B5EF4-FFF2-40B4-BE49-F238E27FC236}">
                <a16:creationId xmlns:a16="http://schemas.microsoft.com/office/drawing/2014/main" id="{925C91FD-9E95-4F7C-8BDF-F684E5D54A61}"/>
              </a:ext>
            </a:extLst>
          </p:cNvPr>
          <p:cNvSpPr>
            <a:spLocks noGrp="1"/>
          </p:cNvSpPr>
          <p:nvPr>
            <p:ph type="ftr" sz="quarter" idx="11"/>
          </p:nvPr>
        </p:nvSpPr>
        <p:spPr/>
        <p:txBody>
          <a:bodyPr/>
          <a:lstStyle/>
          <a:p>
            <a:pPr algn="l"/>
            <a:r>
              <a:rPr lang="en-US"/>
              <a:t>Operational Research I, ŠAU, Jan Fábry, 9.11. 2022</a:t>
            </a:r>
            <a:endParaRPr lang="cs-CZ" dirty="0"/>
          </a:p>
        </p:txBody>
      </p:sp>
      <p:sp>
        <p:nvSpPr>
          <p:cNvPr id="6" name="Zástupný text 5">
            <a:extLst>
              <a:ext uri="{FF2B5EF4-FFF2-40B4-BE49-F238E27FC236}">
                <a16:creationId xmlns:a16="http://schemas.microsoft.com/office/drawing/2014/main" id="{56761801-C96F-45EC-A34B-FC76994BE6D7}"/>
              </a:ext>
            </a:extLst>
          </p:cNvPr>
          <p:cNvSpPr>
            <a:spLocks noGrp="1"/>
          </p:cNvSpPr>
          <p:nvPr>
            <p:ph type="body" sz="quarter" idx="23"/>
          </p:nvPr>
        </p:nvSpPr>
        <p:spPr/>
        <p:txBody>
          <a:bodyPr/>
          <a:lstStyle/>
          <a:p>
            <a:r>
              <a:rPr lang="en-US"/>
              <a:t>Definition</a:t>
            </a:r>
          </a:p>
        </p:txBody>
      </p:sp>
    </p:spTree>
    <p:extLst>
      <p:ext uri="{BB962C8B-B14F-4D97-AF65-F5344CB8AC3E}">
        <p14:creationId xmlns:p14="http://schemas.microsoft.com/office/powerpoint/2010/main" val="14342913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60</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Linear Programming</a:t>
            </a:r>
          </a:p>
          <a:p>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Feasible solution (Nearest Neighbor Algorithm)</a:t>
            </a:r>
          </a:p>
          <a:p>
            <a:pPr marL="723900" lvl="1" indent="-342900">
              <a:lnSpc>
                <a:spcPct val="110000"/>
              </a:lnSpc>
              <a:buFont typeface="+mj-lt"/>
              <a:buAutoNum type="arabicPeriod"/>
            </a:pPr>
            <a:r>
              <a:rPr lang="en-US" dirty="0"/>
              <a:t>Select any location as the initial one of the route (home city).</a:t>
            </a:r>
          </a:p>
          <a:p>
            <a:pPr marL="723900" lvl="1" indent="-342900">
              <a:lnSpc>
                <a:spcPct val="110000"/>
              </a:lnSpc>
              <a:buFont typeface="+mj-lt"/>
              <a:buAutoNum type="arabicPeriod"/>
            </a:pPr>
            <a:r>
              <a:rPr lang="en-US" dirty="0"/>
              <a:t>Find the nearest location (not selected before) to the last location on the route and add it to the route. If it is impossible (all locations have been selected) then add the initial location to the route and go to Step 4.</a:t>
            </a:r>
          </a:p>
          <a:p>
            <a:pPr marL="723900" lvl="1" indent="-342900">
              <a:lnSpc>
                <a:spcPct val="110000"/>
              </a:lnSpc>
              <a:buFont typeface="+mj-lt"/>
              <a:buAutoNum type="arabicPeriod"/>
            </a:pPr>
            <a:r>
              <a:rPr lang="en-US" dirty="0"/>
              <a:t>Go to step 2. </a:t>
            </a:r>
          </a:p>
          <a:p>
            <a:pPr marL="723900" lvl="1" indent="-342900">
              <a:lnSpc>
                <a:spcPct val="110000"/>
              </a:lnSpc>
              <a:buFont typeface="+mj-lt"/>
              <a:buAutoNum type="arabicPeriod"/>
            </a:pPr>
            <a:r>
              <a:rPr lang="en-US" dirty="0"/>
              <a:t>End.</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Traveling Salesman Problem</a:t>
            </a:r>
          </a:p>
        </p:txBody>
      </p:sp>
      <p:sp>
        <p:nvSpPr>
          <p:cNvPr id="31" name="Obdélník 30">
            <a:extLst>
              <a:ext uri="{FF2B5EF4-FFF2-40B4-BE49-F238E27FC236}">
                <a16:creationId xmlns:a16="http://schemas.microsoft.com/office/drawing/2014/main" id="{36B2D565-280A-4E5C-A3D9-6CBE5A49F912}"/>
              </a:ext>
            </a:extLst>
          </p:cNvPr>
          <p:cNvSpPr/>
          <p:nvPr/>
        </p:nvSpPr>
        <p:spPr>
          <a:xfrm>
            <a:off x="1236628" y="3551043"/>
            <a:ext cx="5074659"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Tab. 1</a:t>
            </a:r>
            <a:r>
              <a:rPr lang="cs-CZ" sz="1400" b="1" dirty="0">
                <a:solidFill>
                  <a:schemeClr val="bg1">
                    <a:lumMod val="65000"/>
                  </a:schemeClr>
                </a:solidFill>
                <a:latin typeface="Arial" panose="020B0604020202020204" pitchFamily="34" charset="0"/>
                <a:cs typeface="Arial" panose="020B0604020202020204" pitchFamily="34" charset="0"/>
              </a:rPr>
              <a:t>8</a:t>
            </a:r>
            <a:r>
              <a:rPr lang="en-US" sz="1400" b="1" dirty="0">
                <a:solidFill>
                  <a:schemeClr val="bg1">
                    <a:lumMod val="65000"/>
                  </a:schemeClr>
                </a:solidFill>
                <a:latin typeface="Arial" panose="020B0604020202020204" pitchFamily="34" charset="0"/>
                <a:cs typeface="Arial" panose="020B0604020202020204" pitchFamily="34" charset="0"/>
              </a:rPr>
              <a:t> – Feasible solution, Nearest Neighbor Algorithm   </a:t>
            </a:r>
          </a:p>
        </p:txBody>
      </p:sp>
      <p:graphicFrame>
        <p:nvGraphicFramePr>
          <p:cNvPr id="11" name="Tabulka 10">
            <a:extLst>
              <a:ext uri="{FF2B5EF4-FFF2-40B4-BE49-F238E27FC236}">
                <a16:creationId xmlns:a16="http://schemas.microsoft.com/office/drawing/2014/main" id="{9D4C955B-9608-46A7-B11F-A40D4A3FEB44}"/>
              </a:ext>
            </a:extLst>
          </p:cNvPr>
          <p:cNvGraphicFramePr>
            <a:graphicFrameLocks noGrp="1"/>
          </p:cNvGraphicFramePr>
          <p:nvPr>
            <p:extLst>
              <p:ext uri="{D42A27DB-BD31-4B8C-83A1-F6EECF244321}">
                <p14:modId xmlns:p14="http://schemas.microsoft.com/office/powerpoint/2010/main" val="1331596185"/>
              </p:ext>
            </p:extLst>
          </p:nvPr>
        </p:nvGraphicFramePr>
        <p:xfrm>
          <a:off x="1418908" y="3880886"/>
          <a:ext cx="7315200" cy="2263140"/>
        </p:xfrm>
        <a:graphic>
          <a:graphicData uri="http://schemas.openxmlformats.org/drawingml/2006/table">
            <a:tbl>
              <a:tblPr/>
              <a:tblGrid>
                <a:gridCol w="812800">
                  <a:extLst>
                    <a:ext uri="{9D8B030D-6E8A-4147-A177-3AD203B41FA5}">
                      <a16:colId xmlns:a16="http://schemas.microsoft.com/office/drawing/2014/main" val="451871184"/>
                    </a:ext>
                  </a:extLst>
                </a:gridCol>
                <a:gridCol w="812800">
                  <a:extLst>
                    <a:ext uri="{9D8B030D-6E8A-4147-A177-3AD203B41FA5}">
                      <a16:colId xmlns:a16="http://schemas.microsoft.com/office/drawing/2014/main" val="2201646080"/>
                    </a:ext>
                  </a:extLst>
                </a:gridCol>
                <a:gridCol w="812800">
                  <a:extLst>
                    <a:ext uri="{9D8B030D-6E8A-4147-A177-3AD203B41FA5}">
                      <a16:colId xmlns:a16="http://schemas.microsoft.com/office/drawing/2014/main" val="1252216762"/>
                    </a:ext>
                  </a:extLst>
                </a:gridCol>
                <a:gridCol w="812800">
                  <a:extLst>
                    <a:ext uri="{9D8B030D-6E8A-4147-A177-3AD203B41FA5}">
                      <a16:colId xmlns:a16="http://schemas.microsoft.com/office/drawing/2014/main" val="114263138"/>
                    </a:ext>
                  </a:extLst>
                </a:gridCol>
                <a:gridCol w="812800">
                  <a:extLst>
                    <a:ext uri="{9D8B030D-6E8A-4147-A177-3AD203B41FA5}">
                      <a16:colId xmlns:a16="http://schemas.microsoft.com/office/drawing/2014/main" val="3289797583"/>
                    </a:ext>
                  </a:extLst>
                </a:gridCol>
                <a:gridCol w="812800">
                  <a:extLst>
                    <a:ext uri="{9D8B030D-6E8A-4147-A177-3AD203B41FA5}">
                      <a16:colId xmlns:a16="http://schemas.microsoft.com/office/drawing/2014/main" val="976168840"/>
                    </a:ext>
                  </a:extLst>
                </a:gridCol>
                <a:gridCol w="812800">
                  <a:extLst>
                    <a:ext uri="{9D8B030D-6E8A-4147-A177-3AD203B41FA5}">
                      <a16:colId xmlns:a16="http://schemas.microsoft.com/office/drawing/2014/main" val="2082039591"/>
                    </a:ext>
                  </a:extLst>
                </a:gridCol>
                <a:gridCol w="812800">
                  <a:extLst>
                    <a:ext uri="{9D8B030D-6E8A-4147-A177-3AD203B41FA5}">
                      <a16:colId xmlns:a16="http://schemas.microsoft.com/office/drawing/2014/main" val="908102884"/>
                    </a:ext>
                  </a:extLst>
                </a:gridCol>
                <a:gridCol w="812800">
                  <a:extLst>
                    <a:ext uri="{9D8B030D-6E8A-4147-A177-3AD203B41FA5}">
                      <a16:colId xmlns:a16="http://schemas.microsoft.com/office/drawing/2014/main" val="2490234141"/>
                    </a:ext>
                  </a:extLst>
                </a:gridCol>
              </a:tblGrid>
              <a:tr h="182880">
                <a:tc>
                  <a:txBody>
                    <a:bodyPr/>
                    <a:lstStyle/>
                    <a:p>
                      <a:pPr algn="l" fontAlgn="b"/>
                      <a:r>
                        <a:rPr lang="cs-CZ" sz="1600" b="0" i="0" u="none" strike="noStrike" dirty="0">
                          <a:solidFill>
                            <a:srgbClr val="000000"/>
                          </a:solidFill>
                          <a:effectLst/>
                          <a:latin typeface="Arial" panose="020B0604020202020204" pitchFamily="34" charset="0"/>
                          <a:cs typeface="Arial" panose="020B0604020202020204" pitchFamily="34" charset="0"/>
                        </a:rPr>
                        <a:t>Obec</a:t>
                      </a:r>
                    </a:p>
                  </a:txBody>
                  <a:tcPr marL="7620" marR="7620" marT="7620" marB="0" anchor="b">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err="1">
                          <a:solidFill>
                            <a:srgbClr val="000000"/>
                          </a:solidFill>
                          <a:effectLst/>
                          <a:latin typeface="Arial" panose="020B0604020202020204" pitchFamily="34" charset="0"/>
                          <a:cs typeface="Arial" panose="020B0604020202020204" pitchFamily="34" charset="0"/>
                        </a:rPr>
                        <a:t>Velv</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Kra</a:t>
                      </a:r>
                    </a:p>
                  </a:txBody>
                  <a:tcPr marL="7620" marR="7620" marT="7620"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Lib</a:t>
                      </a:r>
                    </a:p>
                  </a:txBody>
                  <a:tcPr marL="7620" marR="7620" marT="7620"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err="1">
                          <a:solidFill>
                            <a:srgbClr val="000000"/>
                          </a:solidFill>
                          <a:effectLst/>
                          <a:latin typeface="Arial" panose="020B0604020202020204" pitchFamily="34" charset="0"/>
                          <a:cs typeface="Arial" panose="020B0604020202020204" pitchFamily="34" charset="0"/>
                        </a:rPr>
                        <a:t>Sla</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Zlo</a:t>
                      </a:r>
                    </a:p>
                  </a:txBody>
                  <a:tcPr marL="7620" marR="7620" marT="7620"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Vra</a:t>
                      </a:r>
                    </a:p>
                  </a:txBody>
                  <a:tcPr marL="7620" marR="7620" marT="7620"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err="1">
                          <a:solidFill>
                            <a:srgbClr val="000000"/>
                          </a:solidFill>
                          <a:effectLst/>
                          <a:latin typeface="Arial" panose="020B0604020202020204" pitchFamily="34" charset="0"/>
                          <a:cs typeface="Arial" panose="020B0604020202020204" pitchFamily="34" charset="0"/>
                        </a:rPr>
                        <a:t>Bri</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err="1">
                          <a:solidFill>
                            <a:srgbClr val="000000"/>
                          </a:solidFill>
                          <a:effectLst/>
                          <a:latin typeface="Arial" panose="020B0604020202020204" pitchFamily="34" charset="0"/>
                          <a:cs typeface="Arial" panose="020B0604020202020204" pitchFamily="34" charset="0"/>
                        </a:rPr>
                        <a:t>Velt</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a:noFill/>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4919257"/>
                  </a:ext>
                </a:extLst>
              </a:tr>
              <a:tr h="182880">
                <a:tc>
                  <a:txBody>
                    <a:bodyPr/>
                    <a:lstStyle/>
                    <a:p>
                      <a:pPr algn="l" fontAlgn="b"/>
                      <a:r>
                        <a:rPr lang="cs-CZ" sz="1600" b="0" i="0" u="none" strike="noStrike" dirty="0">
                          <a:solidFill>
                            <a:srgbClr val="000000"/>
                          </a:solidFill>
                          <a:effectLst/>
                          <a:latin typeface="Arial" panose="020B0604020202020204" pitchFamily="34" charset="0"/>
                          <a:cs typeface="Arial" panose="020B0604020202020204" pitchFamily="34" charset="0"/>
                        </a:rPr>
                        <a:t>Velvary</a:t>
                      </a:r>
                    </a:p>
                  </a:txBody>
                  <a:tcPr marL="7620" marR="7620" marT="7620" marB="0" anchor="b">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nchor="b">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chemeClr val="bg1"/>
                          </a:solidFill>
                          <a:effectLst/>
                          <a:latin typeface="Arial" panose="020B0604020202020204" pitchFamily="34" charset="0"/>
                          <a:cs typeface="Arial" panose="020B0604020202020204" pitchFamily="34" charset="0"/>
                        </a:rPr>
                        <a:t>8</a:t>
                      </a:r>
                    </a:p>
                  </a:txBody>
                  <a:tcPr marL="7620" marR="7620" marT="7620" marB="0" anchor="b">
                    <a:lnL>
                      <a:noFill/>
                    </a:lnL>
                    <a:lnR>
                      <a:noFill/>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BA82E"/>
                    </a:solidFill>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14</a:t>
                      </a:r>
                    </a:p>
                  </a:txBody>
                  <a:tcPr marL="7620" marR="7620" marT="7620" marB="0" anchor="b">
                    <a:lnL>
                      <a:noFill/>
                    </a:lnL>
                    <a:lnR>
                      <a:noFill/>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13</a:t>
                      </a:r>
                    </a:p>
                  </a:txBody>
                  <a:tcPr marL="7620" marR="7620" marT="7620" marB="0" anchor="b">
                    <a:lnL>
                      <a:noFill/>
                    </a:lnL>
                    <a:lnR>
                      <a:noFill/>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10</a:t>
                      </a:r>
                    </a:p>
                  </a:txBody>
                  <a:tcPr marL="7620" marR="7620" marT="7620" marB="0" anchor="b">
                    <a:lnL>
                      <a:noFill/>
                    </a:lnL>
                    <a:lnR>
                      <a:noFill/>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17</a:t>
                      </a:r>
                    </a:p>
                  </a:txBody>
                  <a:tcPr marL="7620" marR="7620" marT="7620" marB="0" anchor="b">
                    <a:lnL>
                      <a:noFill/>
                    </a:lnL>
                    <a:lnR>
                      <a:noFill/>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12</a:t>
                      </a:r>
                    </a:p>
                  </a:txBody>
                  <a:tcPr marL="7620" marR="7620" marT="7620" marB="0" anchor="b">
                    <a:lnL>
                      <a:noFill/>
                    </a:lnL>
                    <a:lnR>
                      <a:noFill/>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9</a:t>
                      </a:r>
                    </a:p>
                  </a:txBody>
                  <a:tcPr marL="7620" marR="7620" marT="7620" marB="0" anchor="b">
                    <a:lnL>
                      <a:noFill/>
                    </a:lnL>
                    <a:lnR>
                      <a:noFill/>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1616845"/>
                  </a:ext>
                </a:extLst>
              </a:tr>
              <a:tr h="182880">
                <a:tc>
                  <a:txBody>
                    <a:bodyPr/>
                    <a:lstStyle/>
                    <a:p>
                      <a:pPr algn="l" fontAlgn="b"/>
                      <a:r>
                        <a:rPr lang="cs-CZ" sz="1600" b="0" i="0" u="none" strike="noStrike" dirty="0">
                          <a:solidFill>
                            <a:srgbClr val="000000"/>
                          </a:solidFill>
                          <a:effectLst/>
                          <a:latin typeface="Arial" panose="020B0604020202020204" pitchFamily="34" charset="0"/>
                          <a:cs typeface="Arial" panose="020B0604020202020204" pitchFamily="34" charset="0"/>
                        </a:rPr>
                        <a:t>Kralupy</a:t>
                      </a:r>
                    </a:p>
                  </a:txBody>
                  <a:tcPr marL="7620" marR="7620" marT="7620" marB="0" anchor="b">
                    <a:lnL>
                      <a:noFill/>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8</a:t>
                      </a:r>
                    </a:p>
                  </a:txBody>
                  <a:tcPr marL="7620" marR="7620" marT="7620" marB="0" anchor="b">
                    <a:lnL w="19050"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16</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18</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25</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17</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cs-CZ" sz="1600" b="0" i="0" u="none" strike="noStrike" kern="1200" dirty="0">
                          <a:solidFill>
                            <a:schemeClr val="bg1"/>
                          </a:solidFill>
                          <a:effectLst/>
                          <a:latin typeface="Arial" panose="020B0604020202020204" pitchFamily="34" charset="0"/>
                          <a:ea typeface="+mn-ea"/>
                          <a:cs typeface="Arial" panose="020B0604020202020204" pitchFamily="34" charset="0"/>
                        </a:rPr>
                        <a:t>4</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BA82E"/>
                    </a:solidFill>
                  </a:tcPr>
                </a:tc>
                <a:extLst>
                  <a:ext uri="{0D108BD9-81ED-4DB2-BD59-A6C34878D82A}">
                    <a16:rowId xmlns:a16="http://schemas.microsoft.com/office/drawing/2014/main" val="1691015025"/>
                  </a:ext>
                </a:extLst>
              </a:tr>
              <a:tr h="182880">
                <a:tc>
                  <a:txBody>
                    <a:bodyPr/>
                    <a:lstStyle/>
                    <a:p>
                      <a:pPr algn="l" fontAlgn="b"/>
                      <a:r>
                        <a:rPr lang="cs-CZ" sz="1600" b="0" i="0" u="none" strike="noStrike" dirty="0" err="1">
                          <a:solidFill>
                            <a:srgbClr val="000000"/>
                          </a:solidFill>
                          <a:effectLst/>
                          <a:latin typeface="Arial" panose="020B0604020202020204" pitchFamily="34" charset="0"/>
                          <a:cs typeface="Arial" panose="020B0604020202020204" pitchFamily="34" charset="0"/>
                        </a:rPr>
                        <a:t>Libcice</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a:noFill/>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14</a:t>
                      </a:r>
                    </a:p>
                  </a:txBody>
                  <a:tcPr marL="7620" marR="7620" marT="7620" marB="0" anchor="b">
                    <a:lnL w="19050"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chemeClr val="bg1"/>
                          </a:solidFill>
                          <a:effectLst/>
                          <a:latin typeface="Arial" panose="020B0604020202020204" pitchFamily="34" charset="0"/>
                          <a:cs typeface="Arial" panose="020B0604020202020204" pitchFamily="34" charset="0"/>
                        </a:rPr>
                        <a:t>22</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BA82E"/>
                    </a:solidFill>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24</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31</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23</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10</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9356703"/>
                  </a:ext>
                </a:extLst>
              </a:tr>
              <a:tr h="182880">
                <a:tc>
                  <a:txBody>
                    <a:bodyPr/>
                    <a:lstStyle/>
                    <a:p>
                      <a:pPr algn="l" fontAlgn="b"/>
                      <a:r>
                        <a:rPr lang="cs-CZ" sz="1600" b="0" i="0" u="none" strike="noStrike" dirty="0" err="1">
                          <a:solidFill>
                            <a:srgbClr val="000000"/>
                          </a:solidFill>
                          <a:effectLst/>
                          <a:latin typeface="Arial" panose="020B0604020202020204" pitchFamily="34" charset="0"/>
                          <a:cs typeface="Arial" panose="020B0604020202020204" pitchFamily="34" charset="0"/>
                        </a:rPr>
                        <a:t>Slany</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a:noFill/>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13</a:t>
                      </a:r>
                    </a:p>
                  </a:txBody>
                  <a:tcPr marL="7620" marR="7620" marT="7620" marB="0" anchor="b">
                    <a:lnL w="19050"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16</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22</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chemeClr val="bg1"/>
                          </a:solidFill>
                          <a:effectLst/>
                          <a:latin typeface="Arial" panose="020B0604020202020204" pitchFamily="34" charset="0"/>
                          <a:cs typeface="Arial" panose="020B0604020202020204" pitchFamily="34" charset="0"/>
                        </a:rPr>
                        <a:t>7</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BA82E"/>
                    </a:solidFill>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14</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20</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20</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7664393"/>
                  </a:ext>
                </a:extLst>
              </a:tr>
              <a:tr h="182880">
                <a:tc>
                  <a:txBody>
                    <a:bodyPr/>
                    <a:lstStyle/>
                    <a:p>
                      <a:pPr algn="l" fontAlgn="b"/>
                      <a:r>
                        <a:rPr lang="cs-CZ" sz="1600" b="0" i="0" u="none" strike="noStrike" dirty="0">
                          <a:solidFill>
                            <a:srgbClr val="000000"/>
                          </a:solidFill>
                          <a:effectLst/>
                          <a:latin typeface="Arial" panose="020B0604020202020204" pitchFamily="34" charset="0"/>
                          <a:cs typeface="Arial" panose="020B0604020202020204" pitchFamily="34" charset="0"/>
                        </a:rPr>
                        <a:t>Zlonice</a:t>
                      </a:r>
                    </a:p>
                  </a:txBody>
                  <a:tcPr marL="7620" marR="7620" marT="7620" marB="0" anchor="b">
                    <a:lnL>
                      <a:noFill/>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10</a:t>
                      </a:r>
                    </a:p>
                  </a:txBody>
                  <a:tcPr marL="7620" marR="7620" marT="7620" marB="0" anchor="b">
                    <a:lnL w="19050"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18</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24</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chemeClr val="bg1"/>
                          </a:solidFill>
                          <a:effectLst/>
                          <a:latin typeface="Arial" panose="020B0604020202020204" pitchFamily="34" charset="0"/>
                          <a:cs typeface="Arial" panose="020B0604020202020204" pitchFamily="34" charset="0"/>
                        </a:rPr>
                        <a:t>7</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BA82E"/>
                    </a:solidFill>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13</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19</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8167609"/>
                  </a:ext>
                </a:extLst>
              </a:tr>
              <a:tr h="182880">
                <a:tc>
                  <a:txBody>
                    <a:bodyPr/>
                    <a:lstStyle/>
                    <a:p>
                      <a:pPr algn="l" fontAlgn="b"/>
                      <a:r>
                        <a:rPr lang="cs-CZ" sz="1600" b="0" i="0" u="none" strike="noStrike" dirty="0" err="1">
                          <a:solidFill>
                            <a:srgbClr val="000000"/>
                          </a:solidFill>
                          <a:effectLst/>
                          <a:latin typeface="Arial" panose="020B0604020202020204" pitchFamily="34" charset="0"/>
                          <a:cs typeface="Arial" panose="020B0604020202020204" pitchFamily="34" charset="0"/>
                        </a:rPr>
                        <a:t>Vrany</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a:noFill/>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17</a:t>
                      </a:r>
                    </a:p>
                  </a:txBody>
                  <a:tcPr marL="7620" marR="7620" marT="7620" marB="0" anchor="b">
                    <a:lnL w="19050"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25</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31</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14</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chemeClr val="bg1"/>
                          </a:solidFill>
                          <a:effectLst/>
                          <a:latin typeface="Arial" panose="020B0604020202020204" pitchFamily="34" charset="0"/>
                          <a:cs typeface="Arial" panose="020B0604020202020204" pitchFamily="34" charset="0"/>
                        </a:rPr>
                        <a:t>15</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BA82E"/>
                    </a:solidFill>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26</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6953087"/>
                  </a:ext>
                </a:extLst>
              </a:tr>
              <a:tr h="182880">
                <a:tc>
                  <a:txBody>
                    <a:bodyPr/>
                    <a:lstStyle/>
                    <a:p>
                      <a:pPr algn="l" fontAlgn="b"/>
                      <a:r>
                        <a:rPr lang="cs-CZ" sz="1600" b="0" i="0" u="none" strike="noStrike" dirty="0" err="1">
                          <a:solidFill>
                            <a:srgbClr val="000000"/>
                          </a:solidFill>
                          <a:effectLst/>
                          <a:latin typeface="Arial" panose="020B0604020202020204" pitchFamily="34" charset="0"/>
                          <a:cs typeface="Arial" panose="020B0604020202020204" pitchFamily="34" charset="0"/>
                        </a:rPr>
                        <a:t>Briza</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a:noFill/>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chemeClr val="bg1"/>
                          </a:solidFill>
                          <a:effectLst/>
                          <a:latin typeface="Arial" panose="020B0604020202020204" pitchFamily="34" charset="0"/>
                          <a:cs typeface="Arial" panose="020B0604020202020204" pitchFamily="34" charset="0"/>
                        </a:rPr>
                        <a:t>12</a:t>
                      </a:r>
                    </a:p>
                  </a:txBody>
                  <a:tcPr marL="7620" marR="7620" marT="7620" marB="0" anchor="b">
                    <a:lnL w="19050"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BA82E"/>
                    </a:solidFill>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17</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23</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20</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13</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15</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13</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5488187"/>
                  </a:ext>
                </a:extLst>
              </a:tr>
              <a:tr h="94421">
                <a:tc>
                  <a:txBody>
                    <a:bodyPr/>
                    <a:lstStyle/>
                    <a:p>
                      <a:pPr algn="l" fontAlgn="b"/>
                      <a:r>
                        <a:rPr lang="cs-CZ" sz="1600" b="0" i="0" u="none" strike="noStrike" dirty="0">
                          <a:solidFill>
                            <a:srgbClr val="000000"/>
                          </a:solidFill>
                          <a:effectLst/>
                          <a:latin typeface="Arial" panose="020B0604020202020204" pitchFamily="34" charset="0"/>
                          <a:cs typeface="Arial" panose="020B0604020202020204" pitchFamily="34" charset="0"/>
                        </a:rPr>
                        <a:t>Veltrusy</a:t>
                      </a:r>
                    </a:p>
                  </a:txBody>
                  <a:tcPr marL="7620" marR="7620" marT="7620" marB="0" anchor="b">
                    <a:lnL>
                      <a:noFill/>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9</a:t>
                      </a:r>
                    </a:p>
                  </a:txBody>
                  <a:tcPr marL="7620" marR="7620" marT="7620" marB="0" anchor="b">
                    <a:lnL w="19050"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cs-CZ" sz="1600" b="0" i="0" u="none" strike="noStrike" dirty="0">
                          <a:solidFill>
                            <a:schemeClr val="tx1"/>
                          </a:solidFill>
                          <a:effectLst/>
                          <a:latin typeface="Arial" panose="020B0604020202020204" pitchFamily="34" charset="0"/>
                          <a:cs typeface="Arial" panose="020B0604020202020204" pitchFamily="34" charset="0"/>
                        </a:rPr>
                        <a:t>4</a:t>
                      </a:r>
                    </a:p>
                  </a:txBody>
                  <a:tcPr marL="7620" marR="7620" marT="7620" marB="0" anchor="b">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ctr" fontAlgn="b"/>
                      <a:r>
                        <a:rPr lang="cs-CZ" sz="1600" b="0" i="0" u="none" strike="noStrike" dirty="0">
                          <a:solidFill>
                            <a:schemeClr val="bg1"/>
                          </a:solidFill>
                          <a:effectLst/>
                          <a:latin typeface="Arial" panose="020B0604020202020204" pitchFamily="34" charset="0"/>
                          <a:cs typeface="Arial" panose="020B0604020202020204" pitchFamily="34" charset="0"/>
                        </a:rPr>
                        <a:t>10</a:t>
                      </a:r>
                    </a:p>
                  </a:txBody>
                  <a:tcPr marL="7620" marR="7620" marT="7620" marB="0" anchor="b">
                    <a:lnL>
                      <a:noFill/>
                    </a:lnL>
                    <a:lnR>
                      <a:noFill/>
                    </a:lnR>
                    <a:lnT w="9525" cap="flat" cmpd="sng" algn="ctr">
                      <a:solidFill>
                        <a:schemeClr val="tx1"/>
                      </a:solidFill>
                      <a:prstDash val="solid"/>
                      <a:round/>
                      <a:headEnd type="none" w="med" len="med"/>
                      <a:tailEnd type="none" w="med" len="med"/>
                    </a:lnT>
                    <a:lnB>
                      <a:noFill/>
                    </a:lnB>
                    <a:solidFill>
                      <a:schemeClr val="accent2"/>
                    </a:solidFill>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20</a:t>
                      </a:r>
                    </a:p>
                  </a:txBody>
                  <a:tcPr marL="7620" marR="7620" marT="7620" marB="0" anchor="b">
                    <a:lnL>
                      <a:noFill/>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19</a:t>
                      </a:r>
                    </a:p>
                  </a:txBody>
                  <a:tcPr marL="7620" marR="7620" marT="7620" marB="0" anchor="b">
                    <a:lnL>
                      <a:noFill/>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26</a:t>
                      </a:r>
                    </a:p>
                  </a:txBody>
                  <a:tcPr marL="7620" marR="7620" marT="7620" marB="0" anchor="b">
                    <a:lnL>
                      <a:noFill/>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13</a:t>
                      </a:r>
                    </a:p>
                  </a:txBody>
                  <a:tcPr marL="7620" marR="7620" marT="7620" marB="0" anchor="b">
                    <a:lnL>
                      <a:noFill/>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nchor="b">
                    <a:lnL>
                      <a:noFill/>
                    </a:lnL>
                    <a:lnR>
                      <a:noFill/>
                    </a:lnR>
                    <a:lnT w="9525"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424874174"/>
                  </a:ext>
                </a:extLst>
              </a:tr>
            </a:tbl>
          </a:graphicData>
        </a:graphic>
      </p:graphicFrame>
      <p:sp>
        <p:nvSpPr>
          <p:cNvPr id="10" name="TextovéPole 9">
            <a:extLst>
              <a:ext uri="{FF2B5EF4-FFF2-40B4-BE49-F238E27FC236}">
                <a16:creationId xmlns:a16="http://schemas.microsoft.com/office/drawing/2014/main" id="{329A0637-60F4-40B1-9777-5C3BF8A2BC37}"/>
              </a:ext>
            </a:extLst>
          </p:cNvPr>
          <p:cNvSpPr txBox="1"/>
          <p:nvPr/>
        </p:nvSpPr>
        <p:spPr>
          <a:xfrm>
            <a:off x="8894193" y="3880886"/>
            <a:ext cx="2703263" cy="342145"/>
          </a:xfrm>
          <a:prstGeom prst="rect">
            <a:avLst/>
          </a:prstGeom>
          <a:noFill/>
        </p:spPr>
        <p:txBody>
          <a:bodyPr wrap="square">
            <a:spAutoFit/>
          </a:bodyPr>
          <a:lstStyle/>
          <a:p>
            <a:pPr marL="609600" lvl="1" indent="-228600">
              <a:lnSpc>
                <a:spcPct val="110000"/>
              </a:lnSpc>
              <a:spcBef>
                <a:spcPts val="500"/>
              </a:spcBef>
              <a:buClr>
                <a:schemeClr val="bg1">
                  <a:lumMod val="75000"/>
                </a:schemeClr>
              </a:buClr>
              <a:buFont typeface="Wingdings" panose="05000000000000000000" pitchFamily="2" charset="2"/>
              <a:buChar char="§"/>
            </a:pPr>
            <a:r>
              <a:rPr lang="en-US" sz="1600" dirty="0">
                <a:latin typeface="Arial" panose="020B0604020202020204" pitchFamily="34" charset="0"/>
                <a:cs typeface="Arial" panose="020B0604020202020204" pitchFamily="34" charset="0"/>
              </a:rPr>
              <a:t>Objective value</a:t>
            </a:r>
          </a:p>
        </p:txBody>
      </p:sp>
      <mc:AlternateContent xmlns:mc="http://schemas.openxmlformats.org/markup-compatibility/2006" xmlns:a14="http://schemas.microsoft.com/office/drawing/2010/main">
        <mc:Choice Requires="a14">
          <p:sp>
            <p:nvSpPr>
              <p:cNvPr id="12" name="TextovéPole 11">
                <a:extLst>
                  <a:ext uri="{FF2B5EF4-FFF2-40B4-BE49-F238E27FC236}">
                    <a16:creationId xmlns:a16="http://schemas.microsoft.com/office/drawing/2014/main" id="{FB9F48B7-C8E6-4993-B378-204780D0692B}"/>
                  </a:ext>
                </a:extLst>
              </p:cNvPr>
              <p:cNvSpPr txBox="1"/>
              <p:nvPr/>
            </p:nvSpPr>
            <p:spPr>
              <a:xfrm>
                <a:off x="9882359" y="4290974"/>
                <a:ext cx="7269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i="1" smtClean="0">
                          <a:latin typeface="Cambria Math" panose="02040503050406030204" pitchFamily="18" charset="0"/>
                        </a:rPr>
                        <m:t>𝑧</m:t>
                      </m:r>
                      <m:r>
                        <a:rPr lang="en-US" i="1" smtClean="0">
                          <a:latin typeface="Cambria Math" panose="02040503050406030204" pitchFamily="18" charset="0"/>
                        </a:rPr>
                        <m:t>=</m:t>
                      </m:r>
                      <m:r>
                        <a:rPr lang="cs-CZ" b="0" i="1" smtClean="0">
                          <a:latin typeface="Cambria Math" panose="02040503050406030204" pitchFamily="18" charset="0"/>
                        </a:rPr>
                        <m:t>85</m:t>
                      </m:r>
                    </m:oMath>
                  </m:oMathPara>
                </a14:m>
                <a:endParaRPr lang="en-US" dirty="0"/>
              </a:p>
            </p:txBody>
          </p:sp>
        </mc:Choice>
        <mc:Fallback xmlns="">
          <p:sp>
            <p:nvSpPr>
              <p:cNvPr id="12" name="TextovéPole 11">
                <a:extLst>
                  <a:ext uri="{FF2B5EF4-FFF2-40B4-BE49-F238E27FC236}">
                    <a16:creationId xmlns:a16="http://schemas.microsoft.com/office/drawing/2014/main" id="{FB9F48B7-C8E6-4993-B378-204780D0692B}"/>
                  </a:ext>
                </a:extLst>
              </p:cNvPr>
              <p:cNvSpPr txBox="1">
                <a:spLocks noRot="1" noChangeAspect="1" noMove="1" noResize="1" noEditPoints="1" noAdjustHandles="1" noChangeArrowheads="1" noChangeShapeType="1" noTextEdit="1"/>
              </p:cNvSpPr>
              <p:nvPr/>
            </p:nvSpPr>
            <p:spPr>
              <a:xfrm>
                <a:off x="9882359" y="4290974"/>
                <a:ext cx="726929" cy="276999"/>
              </a:xfrm>
              <a:prstGeom prst="rect">
                <a:avLst/>
              </a:prstGeom>
              <a:blipFill>
                <a:blip r:embed="rId2"/>
                <a:stretch>
                  <a:fillRect l="-4202" r="-8403" b="-8889"/>
                </a:stretch>
              </a:blipFill>
            </p:spPr>
            <p:txBody>
              <a:bodyPr/>
              <a:lstStyle/>
              <a:p>
                <a:r>
                  <a:rPr lang="en-US">
                    <a:noFill/>
                  </a:rPr>
                  <a:t> </a:t>
                </a:r>
              </a:p>
            </p:txBody>
          </p:sp>
        </mc:Fallback>
      </mc:AlternateContent>
    </p:spTree>
    <p:extLst>
      <p:ext uri="{BB962C8B-B14F-4D97-AF65-F5344CB8AC3E}">
        <p14:creationId xmlns:p14="http://schemas.microsoft.com/office/powerpoint/2010/main" val="36481334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61</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Linear Programming</a:t>
            </a:r>
          </a:p>
          <a:p>
            <a:endParaRPr lang="en-US"/>
          </a:p>
        </p:txBody>
      </p:sp>
      <p:sp>
        <p:nvSpPr>
          <p:cNvPr id="18" name="Zástupný text 4">
            <a:extLst>
              <a:ext uri="{FF2B5EF4-FFF2-40B4-BE49-F238E27FC236}">
                <a16:creationId xmlns:a16="http://schemas.microsoft.com/office/drawing/2014/main" id="{AB1EFCF1-64B5-4DB9-8064-63D400E246EF}"/>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Decision variables</a:t>
            </a:r>
          </a:p>
          <a:p>
            <a:pPr marL="285750" lvl="0" indent="-285750">
              <a:lnSpc>
                <a:spcPct val="110000"/>
              </a:lnSpc>
              <a:buFont typeface="Wingdings" panose="05000000000000000000" pitchFamily="2" charset="2"/>
              <a:buChar char="§"/>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Traveling Salesman Problem</a:t>
            </a:r>
          </a:p>
        </p:txBody>
      </p:sp>
      <p:pic>
        <p:nvPicPr>
          <p:cNvPr id="13" name="Obrázek 12">
            <a:extLst>
              <a:ext uri="{FF2B5EF4-FFF2-40B4-BE49-F238E27FC236}">
                <a16:creationId xmlns:a16="http://schemas.microsoft.com/office/drawing/2014/main" id="{52553F82-097A-4977-9C9B-0D2951BF07CE}"/>
              </a:ext>
            </a:extLst>
          </p:cNvPr>
          <p:cNvPicPr>
            <a:picLocks noChangeAspect="1"/>
          </p:cNvPicPr>
          <p:nvPr/>
        </p:nvPicPr>
        <p:blipFill>
          <a:blip r:embed="rId2"/>
          <a:stretch>
            <a:fillRect/>
          </a:stretch>
        </p:blipFill>
        <p:spPr>
          <a:xfrm>
            <a:off x="1366818" y="2177721"/>
            <a:ext cx="4186019" cy="1162050"/>
          </a:xfrm>
          <a:prstGeom prst="rect">
            <a:avLst/>
          </a:prstGeom>
        </p:spPr>
      </p:pic>
      <p:pic>
        <p:nvPicPr>
          <p:cNvPr id="14" name="Obrázek 13">
            <a:extLst>
              <a:ext uri="{FF2B5EF4-FFF2-40B4-BE49-F238E27FC236}">
                <a16:creationId xmlns:a16="http://schemas.microsoft.com/office/drawing/2014/main" id="{05B26E84-92F7-4336-A969-83DF1D0EB4A5}"/>
              </a:ext>
            </a:extLst>
          </p:cNvPr>
          <p:cNvPicPr>
            <a:picLocks noChangeAspect="1"/>
          </p:cNvPicPr>
          <p:nvPr/>
        </p:nvPicPr>
        <p:blipFill>
          <a:blip r:embed="rId3"/>
          <a:stretch>
            <a:fillRect/>
          </a:stretch>
        </p:blipFill>
        <p:spPr>
          <a:xfrm>
            <a:off x="5552837" y="2363626"/>
            <a:ext cx="1570768" cy="552069"/>
          </a:xfrm>
          <a:prstGeom prst="rect">
            <a:avLst/>
          </a:prstGeom>
        </p:spPr>
      </p:pic>
      <p:sp>
        <p:nvSpPr>
          <p:cNvPr id="15" name="Zástupný text 4">
            <a:extLst>
              <a:ext uri="{FF2B5EF4-FFF2-40B4-BE49-F238E27FC236}">
                <a16:creationId xmlns:a16="http://schemas.microsoft.com/office/drawing/2014/main" id="{EEEEF97D-FD6F-42B2-8E2A-AF9B1DA3AAA2}"/>
              </a:ext>
            </a:extLst>
          </p:cNvPr>
          <p:cNvSpPr txBox="1">
            <a:spLocks/>
          </p:cNvSpPr>
          <p:nvPr/>
        </p:nvSpPr>
        <p:spPr>
          <a:xfrm>
            <a:off x="438468" y="3429000"/>
            <a:ext cx="10542958" cy="36512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rgbClr val="D9D9D9"/>
              </a:buClr>
              <a:buSzTx/>
              <a:buFont typeface="Wingdings"/>
              <a:buNone/>
              <a:defRPr sz="1600" kern="1200">
                <a:solidFill>
                  <a:schemeClr val="tx1"/>
                </a:solidFill>
                <a:latin typeface="Arial" panose="020B0604020202020204" pitchFamily="34" charset="0"/>
                <a:ea typeface="+mn-ea"/>
                <a:cs typeface="Arial" panose="020B0604020202020204" pitchFamily="34" charset="0"/>
              </a:defRPr>
            </a:lvl1pPr>
            <a:lvl2pPr marL="609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990600" indent="-228600" algn="l" defTabSz="914400" rtl="0" eaLnBrk="1" latinLnBrk="0" hangingPunct="1">
              <a:lnSpc>
                <a:spcPct val="100000"/>
              </a:lnSpc>
              <a:spcBef>
                <a:spcPts val="500"/>
              </a:spcBef>
              <a:buClr>
                <a:schemeClr val="bg1">
                  <a:lumMod val="75000"/>
                </a:schemeClr>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371600" indent="-228600" algn="l" defTabSz="914400" rtl="0" eaLnBrk="1" latinLnBrk="0" hangingPunct="1">
              <a:lnSpc>
                <a:spcPct val="100000"/>
              </a:lnSpc>
              <a:spcBef>
                <a:spcPts val="500"/>
              </a:spcBef>
              <a:buClr>
                <a:schemeClr val="bg1">
                  <a:lumMod val="75000"/>
                </a:schemeClr>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1752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133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10000"/>
              </a:lnSpc>
              <a:buFont typeface="Wingdings" panose="05000000000000000000" pitchFamily="2" charset="2"/>
              <a:buChar char="§"/>
            </a:pPr>
            <a:r>
              <a:rPr lang="en-US" b="1"/>
              <a:t>Dummy variables</a:t>
            </a:r>
          </a:p>
          <a:p>
            <a:pPr marL="285750" indent="-285750">
              <a:lnSpc>
                <a:spcPct val="110000"/>
              </a:lnSpc>
              <a:buFont typeface="Wingdings" panose="05000000000000000000" pitchFamily="2" charset="2"/>
              <a:buChar char="§"/>
            </a:pPr>
            <a:endParaRPr lang="en-US"/>
          </a:p>
        </p:txBody>
      </p:sp>
      <p:pic>
        <p:nvPicPr>
          <p:cNvPr id="16" name="Obrázek 15">
            <a:extLst>
              <a:ext uri="{FF2B5EF4-FFF2-40B4-BE49-F238E27FC236}">
                <a16:creationId xmlns:a16="http://schemas.microsoft.com/office/drawing/2014/main" id="{FA1CA656-AE90-46CB-9C5A-9F2F324E1177}"/>
              </a:ext>
            </a:extLst>
          </p:cNvPr>
          <p:cNvPicPr>
            <a:picLocks noChangeAspect="1"/>
          </p:cNvPicPr>
          <p:nvPr/>
        </p:nvPicPr>
        <p:blipFill>
          <a:blip r:embed="rId4"/>
          <a:stretch>
            <a:fillRect/>
          </a:stretch>
        </p:blipFill>
        <p:spPr>
          <a:xfrm>
            <a:off x="1366818" y="4129671"/>
            <a:ext cx="6059614" cy="308896"/>
          </a:xfrm>
          <a:prstGeom prst="rect">
            <a:avLst/>
          </a:prstGeom>
        </p:spPr>
      </p:pic>
    </p:spTree>
    <p:extLst>
      <p:ext uri="{BB962C8B-B14F-4D97-AF65-F5344CB8AC3E}">
        <p14:creationId xmlns:p14="http://schemas.microsoft.com/office/powerpoint/2010/main" val="1402080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62</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Linear Programming</a:t>
            </a:r>
          </a:p>
          <a:p>
            <a:endParaRPr lang="en-US" dirty="0"/>
          </a:p>
        </p:txBody>
      </p:sp>
      <p:sp>
        <p:nvSpPr>
          <p:cNvPr id="18" name="Zástupný text 4">
            <a:extLst>
              <a:ext uri="{FF2B5EF4-FFF2-40B4-BE49-F238E27FC236}">
                <a16:creationId xmlns:a16="http://schemas.microsoft.com/office/drawing/2014/main" id="{AB1EFCF1-64B5-4DB9-8064-63D400E246EF}"/>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Mathematical model</a:t>
            </a:r>
          </a:p>
          <a:p>
            <a:pPr marL="285750" lvl="0" indent="-285750">
              <a:lnSpc>
                <a:spcPct val="110000"/>
              </a:lnSpc>
              <a:buFont typeface="Wingdings" panose="05000000000000000000" pitchFamily="2" charset="2"/>
              <a:buChar char="§"/>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Traveling Salesman Problem</a:t>
            </a:r>
          </a:p>
        </p:txBody>
      </p:sp>
      <p:pic>
        <p:nvPicPr>
          <p:cNvPr id="20" name="Obrázek 19">
            <a:extLst>
              <a:ext uri="{FF2B5EF4-FFF2-40B4-BE49-F238E27FC236}">
                <a16:creationId xmlns:a16="http://schemas.microsoft.com/office/drawing/2014/main" id="{095389FA-3158-4233-9FDE-30765CECE7CC}"/>
              </a:ext>
            </a:extLst>
          </p:cNvPr>
          <p:cNvPicPr>
            <a:picLocks noChangeAspect="1"/>
          </p:cNvPicPr>
          <p:nvPr/>
        </p:nvPicPr>
        <p:blipFill>
          <a:blip r:embed="rId2"/>
          <a:stretch>
            <a:fillRect/>
          </a:stretch>
        </p:blipFill>
        <p:spPr>
          <a:xfrm>
            <a:off x="1083175" y="2026331"/>
            <a:ext cx="6132226" cy="4114812"/>
          </a:xfrm>
          <a:prstGeom prst="rect">
            <a:avLst/>
          </a:prstGeom>
        </p:spPr>
      </p:pic>
    </p:spTree>
    <p:extLst>
      <p:ext uri="{BB962C8B-B14F-4D97-AF65-F5344CB8AC3E}">
        <p14:creationId xmlns:p14="http://schemas.microsoft.com/office/powerpoint/2010/main" val="454510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63</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Linear Programming</a:t>
            </a:r>
          </a:p>
          <a:p>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a:t>Optimal solution</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Traveling Salesman Problem</a:t>
            </a:r>
          </a:p>
        </p:txBody>
      </p:sp>
      <p:sp>
        <p:nvSpPr>
          <p:cNvPr id="31" name="Obdélník 30">
            <a:extLst>
              <a:ext uri="{FF2B5EF4-FFF2-40B4-BE49-F238E27FC236}">
                <a16:creationId xmlns:a16="http://schemas.microsoft.com/office/drawing/2014/main" id="{36B2D565-280A-4E5C-A3D9-6CBE5A49F912}"/>
              </a:ext>
            </a:extLst>
          </p:cNvPr>
          <p:cNvSpPr/>
          <p:nvPr/>
        </p:nvSpPr>
        <p:spPr>
          <a:xfrm>
            <a:off x="1043615" y="2145758"/>
            <a:ext cx="2149435"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Tab. 1</a:t>
            </a:r>
            <a:r>
              <a:rPr lang="cs-CZ" sz="1400" b="1" dirty="0">
                <a:solidFill>
                  <a:schemeClr val="bg1">
                    <a:lumMod val="65000"/>
                  </a:schemeClr>
                </a:solidFill>
                <a:latin typeface="Arial" panose="020B0604020202020204" pitchFamily="34" charset="0"/>
                <a:cs typeface="Arial" panose="020B0604020202020204" pitchFamily="34" charset="0"/>
              </a:rPr>
              <a:t>9</a:t>
            </a:r>
            <a:r>
              <a:rPr lang="en-US" sz="1400" b="1" dirty="0">
                <a:solidFill>
                  <a:schemeClr val="bg1">
                    <a:lumMod val="65000"/>
                  </a:schemeClr>
                </a:solidFill>
                <a:latin typeface="Arial" panose="020B0604020202020204" pitchFamily="34" charset="0"/>
                <a:cs typeface="Arial" panose="020B0604020202020204" pitchFamily="34" charset="0"/>
              </a:rPr>
              <a:t> – Optimal route</a:t>
            </a:r>
          </a:p>
        </p:txBody>
      </p:sp>
      <p:sp>
        <p:nvSpPr>
          <p:cNvPr id="10" name="TextovéPole 9">
            <a:extLst>
              <a:ext uri="{FF2B5EF4-FFF2-40B4-BE49-F238E27FC236}">
                <a16:creationId xmlns:a16="http://schemas.microsoft.com/office/drawing/2014/main" id="{329A0637-60F4-40B1-9777-5C3BF8A2BC37}"/>
              </a:ext>
            </a:extLst>
          </p:cNvPr>
          <p:cNvSpPr txBox="1"/>
          <p:nvPr/>
        </p:nvSpPr>
        <p:spPr>
          <a:xfrm>
            <a:off x="8736176" y="2672175"/>
            <a:ext cx="2703263" cy="342145"/>
          </a:xfrm>
          <a:prstGeom prst="rect">
            <a:avLst/>
          </a:prstGeom>
          <a:noFill/>
        </p:spPr>
        <p:txBody>
          <a:bodyPr wrap="square">
            <a:spAutoFit/>
          </a:bodyPr>
          <a:lstStyle/>
          <a:p>
            <a:pPr marL="609600" lvl="1" indent="-228600">
              <a:lnSpc>
                <a:spcPct val="110000"/>
              </a:lnSpc>
              <a:spcBef>
                <a:spcPts val="500"/>
              </a:spcBef>
              <a:buClr>
                <a:schemeClr val="bg1">
                  <a:lumMod val="75000"/>
                </a:schemeClr>
              </a:buClr>
              <a:buFont typeface="Wingdings" panose="05000000000000000000" pitchFamily="2" charset="2"/>
              <a:buChar char="§"/>
            </a:pPr>
            <a:r>
              <a:rPr lang="en-US" sz="1600" dirty="0">
                <a:latin typeface="Arial" panose="020B0604020202020204" pitchFamily="34" charset="0"/>
                <a:cs typeface="Arial" panose="020B0604020202020204" pitchFamily="34" charset="0"/>
              </a:rPr>
              <a:t>Objective value</a:t>
            </a:r>
          </a:p>
        </p:txBody>
      </p:sp>
      <mc:AlternateContent xmlns:mc="http://schemas.openxmlformats.org/markup-compatibility/2006" xmlns:a14="http://schemas.microsoft.com/office/drawing/2010/main">
        <mc:Choice Requires="a14">
          <p:sp>
            <p:nvSpPr>
              <p:cNvPr id="13" name="TextovéPole 12">
                <a:extLst>
                  <a:ext uri="{FF2B5EF4-FFF2-40B4-BE49-F238E27FC236}">
                    <a16:creationId xmlns:a16="http://schemas.microsoft.com/office/drawing/2014/main" id="{7C0FB7BA-B5DC-4A55-8FF0-84BBCD0954D5}"/>
                  </a:ext>
                </a:extLst>
              </p:cNvPr>
              <p:cNvSpPr txBox="1"/>
              <p:nvPr/>
            </p:nvSpPr>
            <p:spPr>
              <a:xfrm>
                <a:off x="9702485" y="3136612"/>
                <a:ext cx="82464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0</m:t>
                          </m:r>
                        </m:sub>
                      </m:sSub>
                      <m:r>
                        <a:rPr lang="en-US" i="1" smtClean="0">
                          <a:latin typeface="Cambria Math" panose="02040503050406030204" pitchFamily="18" charset="0"/>
                        </a:rPr>
                        <m:t>=</m:t>
                      </m:r>
                      <m:r>
                        <a:rPr lang="cs-CZ" b="0" i="1" smtClean="0">
                          <a:latin typeface="Cambria Math" panose="02040503050406030204" pitchFamily="18" charset="0"/>
                        </a:rPr>
                        <m:t>79</m:t>
                      </m:r>
                    </m:oMath>
                  </m:oMathPara>
                </a14:m>
                <a:endParaRPr lang="en-US" dirty="0"/>
              </a:p>
            </p:txBody>
          </p:sp>
        </mc:Choice>
        <mc:Fallback xmlns="">
          <p:sp>
            <p:nvSpPr>
              <p:cNvPr id="13" name="TextovéPole 12">
                <a:extLst>
                  <a:ext uri="{FF2B5EF4-FFF2-40B4-BE49-F238E27FC236}">
                    <a16:creationId xmlns:a16="http://schemas.microsoft.com/office/drawing/2014/main" id="{7C0FB7BA-B5DC-4A55-8FF0-84BBCD0954D5}"/>
                  </a:ext>
                </a:extLst>
              </p:cNvPr>
              <p:cNvSpPr txBox="1">
                <a:spLocks noRot="1" noChangeAspect="1" noMove="1" noResize="1" noEditPoints="1" noAdjustHandles="1" noChangeArrowheads="1" noChangeShapeType="1" noTextEdit="1"/>
              </p:cNvSpPr>
              <p:nvPr/>
            </p:nvSpPr>
            <p:spPr>
              <a:xfrm>
                <a:off x="9702485" y="3136612"/>
                <a:ext cx="824649" cy="276999"/>
              </a:xfrm>
              <a:prstGeom prst="rect">
                <a:avLst/>
              </a:prstGeom>
              <a:blipFill>
                <a:blip r:embed="rId2"/>
                <a:stretch>
                  <a:fillRect l="-3704" r="-6667" b="-15556"/>
                </a:stretch>
              </a:blipFill>
            </p:spPr>
            <p:txBody>
              <a:bodyPr/>
              <a:lstStyle/>
              <a:p>
                <a:r>
                  <a:rPr lang="en-US">
                    <a:noFill/>
                  </a:rPr>
                  <a:t> </a:t>
                </a:r>
              </a:p>
            </p:txBody>
          </p:sp>
        </mc:Fallback>
      </mc:AlternateContent>
      <p:graphicFrame>
        <p:nvGraphicFramePr>
          <p:cNvPr id="14" name="Tabulka 13">
            <a:extLst>
              <a:ext uri="{FF2B5EF4-FFF2-40B4-BE49-F238E27FC236}">
                <a16:creationId xmlns:a16="http://schemas.microsoft.com/office/drawing/2014/main" id="{69F70397-069C-4D2E-BF14-8BE069BF2AB5}"/>
              </a:ext>
            </a:extLst>
          </p:cNvPr>
          <p:cNvGraphicFramePr>
            <a:graphicFrameLocks noGrp="1"/>
          </p:cNvGraphicFramePr>
          <p:nvPr>
            <p:extLst>
              <p:ext uri="{D42A27DB-BD31-4B8C-83A1-F6EECF244321}">
                <p14:modId xmlns:p14="http://schemas.microsoft.com/office/powerpoint/2010/main" val="2049733221"/>
              </p:ext>
            </p:extLst>
          </p:nvPr>
        </p:nvGraphicFramePr>
        <p:xfrm>
          <a:off x="1258220" y="2672175"/>
          <a:ext cx="7315200" cy="2263140"/>
        </p:xfrm>
        <a:graphic>
          <a:graphicData uri="http://schemas.openxmlformats.org/drawingml/2006/table">
            <a:tbl>
              <a:tblPr/>
              <a:tblGrid>
                <a:gridCol w="812800">
                  <a:extLst>
                    <a:ext uri="{9D8B030D-6E8A-4147-A177-3AD203B41FA5}">
                      <a16:colId xmlns:a16="http://schemas.microsoft.com/office/drawing/2014/main" val="451871184"/>
                    </a:ext>
                  </a:extLst>
                </a:gridCol>
                <a:gridCol w="812800">
                  <a:extLst>
                    <a:ext uri="{9D8B030D-6E8A-4147-A177-3AD203B41FA5}">
                      <a16:colId xmlns:a16="http://schemas.microsoft.com/office/drawing/2014/main" val="2201646080"/>
                    </a:ext>
                  </a:extLst>
                </a:gridCol>
                <a:gridCol w="812800">
                  <a:extLst>
                    <a:ext uri="{9D8B030D-6E8A-4147-A177-3AD203B41FA5}">
                      <a16:colId xmlns:a16="http://schemas.microsoft.com/office/drawing/2014/main" val="1252216762"/>
                    </a:ext>
                  </a:extLst>
                </a:gridCol>
                <a:gridCol w="812800">
                  <a:extLst>
                    <a:ext uri="{9D8B030D-6E8A-4147-A177-3AD203B41FA5}">
                      <a16:colId xmlns:a16="http://schemas.microsoft.com/office/drawing/2014/main" val="114263138"/>
                    </a:ext>
                  </a:extLst>
                </a:gridCol>
                <a:gridCol w="812800">
                  <a:extLst>
                    <a:ext uri="{9D8B030D-6E8A-4147-A177-3AD203B41FA5}">
                      <a16:colId xmlns:a16="http://schemas.microsoft.com/office/drawing/2014/main" val="3289797583"/>
                    </a:ext>
                  </a:extLst>
                </a:gridCol>
                <a:gridCol w="812800">
                  <a:extLst>
                    <a:ext uri="{9D8B030D-6E8A-4147-A177-3AD203B41FA5}">
                      <a16:colId xmlns:a16="http://schemas.microsoft.com/office/drawing/2014/main" val="976168840"/>
                    </a:ext>
                  </a:extLst>
                </a:gridCol>
                <a:gridCol w="812800">
                  <a:extLst>
                    <a:ext uri="{9D8B030D-6E8A-4147-A177-3AD203B41FA5}">
                      <a16:colId xmlns:a16="http://schemas.microsoft.com/office/drawing/2014/main" val="2082039591"/>
                    </a:ext>
                  </a:extLst>
                </a:gridCol>
                <a:gridCol w="812800">
                  <a:extLst>
                    <a:ext uri="{9D8B030D-6E8A-4147-A177-3AD203B41FA5}">
                      <a16:colId xmlns:a16="http://schemas.microsoft.com/office/drawing/2014/main" val="908102884"/>
                    </a:ext>
                  </a:extLst>
                </a:gridCol>
                <a:gridCol w="812800">
                  <a:extLst>
                    <a:ext uri="{9D8B030D-6E8A-4147-A177-3AD203B41FA5}">
                      <a16:colId xmlns:a16="http://schemas.microsoft.com/office/drawing/2014/main" val="2490234141"/>
                    </a:ext>
                  </a:extLst>
                </a:gridCol>
              </a:tblGrid>
              <a:tr h="182880">
                <a:tc>
                  <a:txBody>
                    <a:bodyPr/>
                    <a:lstStyle/>
                    <a:p>
                      <a:pPr algn="l" fontAlgn="b"/>
                      <a:r>
                        <a:rPr lang="cs-CZ" sz="1600" b="0" i="0" u="none" strike="noStrike" dirty="0">
                          <a:solidFill>
                            <a:srgbClr val="000000"/>
                          </a:solidFill>
                          <a:effectLst/>
                          <a:latin typeface="Arial" panose="020B0604020202020204" pitchFamily="34" charset="0"/>
                          <a:cs typeface="Arial" panose="020B0604020202020204" pitchFamily="34" charset="0"/>
                        </a:rPr>
                        <a:t>Obec</a:t>
                      </a:r>
                    </a:p>
                  </a:txBody>
                  <a:tcPr marL="7620" marR="7620" marT="7620" marB="0" anchor="b">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err="1">
                          <a:solidFill>
                            <a:srgbClr val="000000"/>
                          </a:solidFill>
                          <a:effectLst/>
                          <a:latin typeface="Arial" panose="020B0604020202020204" pitchFamily="34" charset="0"/>
                          <a:cs typeface="Arial" panose="020B0604020202020204" pitchFamily="34" charset="0"/>
                        </a:rPr>
                        <a:t>Velv</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Kra</a:t>
                      </a:r>
                    </a:p>
                  </a:txBody>
                  <a:tcPr marL="7620" marR="7620" marT="7620"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Lib</a:t>
                      </a:r>
                    </a:p>
                  </a:txBody>
                  <a:tcPr marL="7620" marR="7620" marT="7620"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err="1">
                          <a:solidFill>
                            <a:srgbClr val="000000"/>
                          </a:solidFill>
                          <a:effectLst/>
                          <a:latin typeface="Arial" panose="020B0604020202020204" pitchFamily="34" charset="0"/>
                          <a:cs typeface="Arial" panose="020B0604020202020204" pitchFamily="34" charset="0"/>
                        </a:rPr>
                        <a:t>Sla</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Zlo</a:t>
                      </a:r>
                    </a:p>
                  </a:txBody>
                  <a:tcPr marL="7620" marR="7620" marT="7620"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Vra</a:t>
                      </a:r>
                    </a:p>
                  </a:txBody>
                  <a:tcPr marL="7620" marR="7620" marT="7620"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err="1">
                          <a:solidFill>
                            <a:srgbClr val="000000"/>
                          </a:solidFill>
                          <a:effectLst/>
                          <a:latin typeface="Arial" panose="020B0604020202020204" pitchFamily="34" charset="0"/>
                          <a:cs typeface="Arial" panose="020B0604020202020204" pitchFamily="34" charset="0"/>
                        </a:rPr>
                        <a:t>Bri</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err="1">
                          <a:solidFill>
                            <a:srgbClr val="000000"/>
                          </a:solidFill>
                          <a:effectLst/>
                          <a:latin typeface="Arial" panose="020B0604020202020204" pitchFamily="34" charset="0"/>
                          <a:cs typeface="Arial" panose="020B0604020202020204" pitchFamily="34" charset="0"/>
                        </a:rPr>
                        <a:t>Velt</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a:noFill/>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4919257"/>
                  </a:ext>
                </a:extLst>
              </a:tr>
              <a:tr h="182880">
                <a:tc>
                  <a:txBody>
                    <a:bodyPr/>
                    <a:lstStyle/>
                    <a:p>
                      <a:pPr algn="l" fontAlgn="b"/>
                      <a:r>
                        <a:rPr lang="cs-CZ" sz="1600" b="0" i="0" u="none" strike="noStrike" dirty="0">
                          <a:solidFill>
                            <a:srgbClr val="000000"/>
                          </a:solidFill>
                          <a:effectLst/>
                          <a:latin typeface="Arial" panose="020B0604020202020204" pitchFamily="34" charset="0"/>
                          <a:cs typeface="Arial" panose="020B0604020202020204" pitchFamily="34" charset="0"/>
                        </a:rPr>
                        <a:t>Velvary</a:t>
                      </a:r>
                    </a:p>
                  </a:txBody>
                  <a:tcPr marL="7620" marR="7620" marT="7620" marB="0" anchor="b">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b">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8</a:t>
                      </a:r>
                    </a:p>
                  </a:txBody>
                  <a:tcPr marL="7620" marR="7620" marT="7620" marB="0" anchor="b">
                    <a:lnL>
                      <a:noFill/>
                    </a:lnL>
                    <a:lnR>
                      <a:noFill/>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14</a:t>
                      </a:r>
                    </a:p>
                  </a:txBody>
                  <a:tcPr marL="7620" marR="7620" marT="7620" marB="0" anchor="b">
                    <a:lnL>
                      <a:noFill/>
                    </a:lnL>
                    <a:lnR>
                      <a:noFill/>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chemeClr val="bg1"/>
                          </a:solidFill>
                          <a:effectLst/>
                          <a:latin typeface="Arial" panose="020B0604020202020204" pitchFamily="34" charset="0"/>
                          <a:cs typeface="Arial" panose="020B0604020202020204" pitchFamily="34" charset="0"/>
                        </a:rPr>
                        <a:t>13</a:t>
                      </a:r>
                    </a:p>
                  </a:txBody>
                  <a:tcPr marL="7620" marR="7620" marT="7620" marB="0" anchor="b">
                    <a:lnL>
                      <a:noFill/>
                    </a:lnL>
                    <a:lnR>
                      <a:noFill/>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BA82E"/>
                    </a:solidFill>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10</a:t>
                      </a:r>
                    </a:p>
                  </a:txBody>
                  <a:tcPr marL="7620" marR="7620" marT="7620" marB="0" anchor="b">
                    <a:lnL>
                      <a:noFill/>
                    </a:lnL>
                    <a:lnR>
                      <a:noFill/>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17</a:t>
                      </a:r>
                    </a:p>
                  </a:txBody>
                  <a:tcPr marL="7620" marR="7620" marT="7620" marB="0" anchor="b">
                    <a:lnL>
                      <a:noFill/>
                    </a:lnL>
                    <a:lnR>
                      <a:noFill/>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12</a:t>
                      </a:r>
                    </a:p>
                  </a:txBody>
                  <a:tcPr marL="7620" marR="7620" marT="7620" marB="0" anchor="b">
                    <a:lnL>
                      <a:noFill/>
                    </a:lnL>
                    <a:lnR>
                      <a:noFill/>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9</a:t>
                      </a:r>
                    </a:p>
                  </a:txBody>
                  <a:tcPr marL="7620" marR="7620" marT="7620" marB="0" anchor="b">
                    <a:lnL>
                      <a:noFill/>
                    </a:lnL>
                    <a:lnR>
                      <a:noFill/>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1616845"/>
                  </a:ext>
                </a:extLst>
              </a:tr>
              <a:tr h="182880">
                <a:tc>
                  <a:txBody>
                    <a:bodyPr/>
                    <a:lstStyle/>
                    <a:p>
                      <a:pPr algn="l" fontAlgn="b"/>
                      <a:r>
                        <a:rPr lang="cs-CZ" sz="1600" b="0" i="0" u="none" strike="noStrike" dirty="0">
                          <a:solidFill>
                            <a:srgbClr val="000000"/>
                          </a:solidFill>
                          <a:effectLst/>
                          <a:latin typeface="Arial" panose="020B0604020202020204" pitchFamily="34" charset="0"/>
                          <a:cs typeface="Arial" panose="020B0604020202020204" pitchFamily="34" charset="0"/>
                        </a:rPr>
                        <a:t>Kralupy</a:t>
                      </a:r>
                    </a:p>
                  </a:txBody>
                  <a:tcPr marL="7620" marR="7620" marT="7620" marB="0" anchor="b">
                    <a:lnL>
                      <a:noFill/>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8</a:t>
                      </a:r>
                    </a:p>
                  </a:txBody>
                  <a:tcPr marL="7620" marR="7620" marT="7620" marB="0" anchor="b">
                    <a:lnL w="19050"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chemeClr val="bg1"/>
                          </a:solidFill>
                          <a:effectLst/>
                          <a:latin typeface="Arial" panose="020B0604020202020204" pitchFamily="34" charset="0"/>
                          <a:cs typeface="Arial" panose="020B0604020202020204" pitchFamily="34" charset="0"/>
                        </a:rPr>
                        <a:t>6</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BA82E"/>
                    </a:solidFill>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16</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18</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25</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17</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1015025"/>
                  </a:ext>
                </a:extLst>
              </a:tr>
              <a:tr h="182880">
                <a:tc>
                  <a:txBody>
                    <a:bodyPr/>
                    <a:lstStyle/>
                    <a:p>
                      <a:pPr algn="l" fontAlgn="b"/>
                      <a:r>
                        <a:rPr lang="cs-CZ" sz="1600" b="0" i="0" u="none" strike="noStrike" dirty="0" err="1">
                          <a:solidFill>
                            <a:srgbClr val="000000"/>
                          </a:solidFill>
                          <a:effectLst/>
                          <a:latin typeface="Arial" panose="020B0604020202020204" pitchFamily="34" charset="0"/>
                          <a:cs typeface="Arial" panose="020B0604020202020204" pitchFamily="34" charset="0"/>
                        </a:rPr>
                        <a:t>Libcice</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a:noFill/>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chemeClr val="bg1"/>
                          </a:solidFill>
                          <a:effectLst/>
                          <a:latin typeface="Arial" panose="020B0604020202020204" pitchFamily="34" charset="0"/>
                          <a:cs typeface="Arial" panose="020B0604020202020204" pitchFamily="34" charset="0"/>
                        </a:rPr>
                        <a:t>14</a:t>
                      </a:r>
                    </a:p>
                  </a:txBody>
                  <a:tcPr marL="7620" marR="7620" marT="7620" marB="0" anchor="b">
                    <a:lnL w="19050"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BA82E"/>
                    </a:solidFill>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22</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24</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31</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23</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10</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9356703"/>
                  </a:ext>
                </a:extLst>
              </a:tr>
              <a:tr h="182880">
                <a:tc>
                  <a:txBody>
                    <a:bodyPr/>
                    <a:lstStyle/>
                    <a:p>
                      <a:pPr algn="l" fontAlgn="b"/>
                      <a:r>
                        <a:rPr lang="cs-CZ" sz="1600" b="0" i="0" u="none" strike="noStrike" dirty="0" err="1">
                          <a:solidFill>
                            <a:srgbClr val="000000"/>
                          </a:solidFill>
                          <a:effectLst/>
                          <a:latin typeface="Arial" panose="020B0604020202020204" pitchFamily="34" charset="0"/>
                          <a:cs typeface="Arial" panose="020B0604020202020204" pitchFamily="34" charset="0"/>
                        </a:rPr>
                        <a:t>Slany</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a:noFill/>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13</a:t>
                      </a:r>
                    </a:p>
                  </a:txBody>
                  <a:tcPr marL="7620" marR="7620" marT="7620" marB="0" anchor="b">
                    <a:lnL w="19050"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16</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22</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chemeClr val="bg1"/>
                          </a:solidFill>
                          <a:effectLst/>
                          <a:latin typeface="Arial" panose="020B0604020202020204" pitchFamily="34" charset="0"/>
                          <a:cs typeface="Arial" panose="020B0604020202020204" pitchFamily="34" charset="0"/>
                        </a:rPr>
                        <a:t>7</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BA82E"/>
                    </a:solidFill>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14</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20</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20</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7664393"/>
                  </a:ext>
                </a:extLst>
              </a:tr>
              <a:tr h="182880">
                <a:tc>
                  <a:txBody>
                    <a:bodyPr/>
                    <a:lstStyle/>
                    <a:p>
                      <a:pPr algn="l" fontAlgn="b"/>
                      <a:r>
                        <a:rPr lang="cs-CZ" sz="1600" b="0" i="0" u="none" strike="noStrike" dirty="0">
                          <a:solidFill>
                            <a:srgbClr val="000000"/>
                          </a:solidFill>
                          <a:effectLst/>
                          <a:latin typeface="Arial" panose="020B0604020202020204" pitchFamily="34" charset="0"/>
                          <a:cs typeface="Arial" panose="020B0604020202020204" pitchFamily="34" charset="0"/>
                        </a:rPr>
                        <a:t>Zlonice</a:t>
                      </a:r>
                    </a:p>
                  </a:txBody>
                  <a:tcPr marL="7620" marR="7620" marT="7620" marB="0" anchor="b">
                    <a:lnL>
                      <a:noFill/>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10</a:t>
                      </a:r>
                    </a:p>
                  </a:txBody>
                  <a:tcPr marL="7620" marR="7620" marT="7620" marB="0" anchor="b">
                    <a:lnL w="19050"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18</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24</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chemeClr val="bg1"/>
                          </a:solidFill>
                          <a:effectLst/>
                          <a:latin typeface="Arial" panose="020B0604020202020204" pitchFamily="34" charset="0"/>
                          <a:cs typeface="Arial" panose="020B0604020202020204" pitchFamily="34" charset="0"/>
                        </a:rPr>
                        <a:t>7</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BA82E"/>
                    </a:solidFill>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13</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19</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8167609"/>
                  </a:ext>
                </a:extLst>
              </a:tr>
              <a:tr h="182880">
                <a:tc>
                  <a:txBody>
                    <a:bodyPr/>
                    <a:lstStyle/>
                    <a:p>
                      <a:pPr algn="l" fontAlgn="b"/>
                      <a:r>
                        <a:rPr lang="cs-CZ" sz="1600" b="0" i="0" u="none" strike="noStrike" dirty="0" err="1">
                          <a:solidFill>
                            <a:srgbClr val="000000"/>
                          </a:solidFill>
                          <a:effectLst/>
                          <a:latin typeface="Arial" panose="020B0604020202020204" pitchFamily="34" charset="0"/>
                          <a:cs typeface="Arial" panose="020B0604020202020204" pitchFamily="34" charset="0"/>
                        </a:rPr>
                        <a:t>Vrany</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a:noFill/>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17</a:t>
                      </a:r>
                    </a:p>
                  </a:txBody>
                  <a:tcPr marL="7620" marR="7620" marT="7620" marB="0" anchor="b">
                    <a:lnL w="19050"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25</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31</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14</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chemeClr val="bg1"/>
                          </a:solidFill>
                          <a:effectLst/>
                          <a:latin typeface="Arial" panose="020B0604020202020204" pitchFamily="34" charset="0"/>
                          <a:cs typeface="Arial" panose="020B0604020202020204" pitchFamily="34" charset="0"/>
                        </a:rPr>
                        <a:t>15</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BA82E"/>
                    </a:solidFill>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26</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6953087"/>
                  </a:ext>
                </a:extLst>
              </a:tr>
              <a:tr h="182880">
                <a:tc>
                  <a:txBody>
                    <a:bodyPr/>
                    <a:lstStyle/>
                    <a:p>
                      <a:pPr algn="l" fontAlgn="b"/>
                      <a:r>
                        <a:rPr lang="cs-CZ" sz="1600" b="0" i="0" u="none" strike="noStrike" dirty="0" err="1">
                          <a:solidFill>
                            <a:srgbClr val="000000"/>
                          </a:solidFill>
                          <a:effectLst/>
                          <a:latin typeface="Arial" panose="020B0604020202020204" pitchFamily="34" charset="0"/>
                          <a:cs typeface="Arial" panose="020B0604020202020204" pitchFamily="34" charset="0"/>
                        </a:rPr>
                        <a:t>Briza</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a:noFill/>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12</a:t>
                      </a:r>
                    </a:p>
                  </a:txBody>
                  <a:tcPr marL="7620" marR="7620" marT="7620" marB="0" anchor="b">
                    <a:lnL w="19050"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17</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23</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20</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13</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15</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cs-CZ" sz="1600" b="0" i="0" u="none" strike="noStrike" dirty="0">
                          <a:solidFill>
                            <a:schemeClr val="bg1"/>
                          </a:solidFill>
                          <a:effectLst/>
                          <a:latin typeface="Arial" panose="020B0604020202020204" pitchFamily="34" charset="0"/>
                          <a:cs typeface="Arial" panose="020B0604020202020204" pitchFamily="34" charset="0"/>
                        </a:rPr>
                        <a:t>13</a:t>
                      </a:r>
                    </a:p>
                  </a:txBody>
                  <a:tcPr marL="7620" marR="7620" marT="762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BA82E"/>
                    </a:solidFill>
                  </a:tcPr>
                </a:tc>
                <a:extLst>
                  <a:ext uri="{0D108BD9-81ED-4DB2-BD59-A6C34878D82A}">
                    <a16:rowId xmlns:a16="http://schemas.microsoft.com/office/drawing/2014/main" val="3435488187"/>
                  </a:ext>
                </a:extLst>
              </a:tr>
              <a:tr h="182880">
                <a:tc>
                  <a:txBody>
                    <a:bodyPr/>
                    <a:lstStyle/>
                    <a:p>
                      <a:pPr algn="l" fontAlgn="b"/>
                      <a:r>
                        <a:rPr lang="cs-CZ" sz="1600" b="0" i="0" u="none" strike="noStrike" dirty="0">
                          <a:solidFill>
                            <a:srgbClr val="000000"/>
                          </a:solidFill>
                          <a:effectLst/>
                          <a:latin typeface="Arial" panose="020B0604020202020204" pitchFamily="34" charset="0"/>
                          <a:cs typeface="Arial" panose="020B0604020202020204" pitchFamily="34" charset="0"/>
                        </a:rPr>
                        <a:t>Veltrusy</a:t>
                      </a:r>
                    </a:p>
                  </a:txBody>
                  <a:tcPr marL="7620" marR="7620" marT="7620" marB="0" anchor="b">
                    <a:lnL>
                      <a:noFill/>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9</a:t>
                      </a:r>
                    </a:p>
                  </a:txBody>
                  <a:tcPr marL="7620" marR="7620" marT="7620" marB="0" anchor="b">
                    <a:lnL w="19050"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cs-CZ" sz="1600" b="0" i="0" u="none" strike="noStrike" dirty="0">
                          <a:solidFill>
                            <a:schemeClr val="bg1"/>
                          </a:solidFill>
                          <a:effectLst/>
                          <a:latin typeface="Arial" panose="020B0604020202020204" pitchFamily="34" charset="0"/>
                          <a:cs typeface="Arial" panose="020B0604020202020204" pitchFamily="34" charset="0"/>
                        </a:rPr>
                        <a:t>4</a:t>
                      </a:r>
                    </a:p>
                  </a:txBody>
                  <a:tcPr marL="7620" marR="7620" marT="7620" marB="0" anchor="b">
                    <a:lnL>
                      <a:noFill/>
                    </a:lnL>
                    <a:lnR>
                      <a:noFill/>
                    </a:lnR>
                    <a:lnT w="9525" cap="flat" cmpd="sng" algn="ctr">
                      <a:solidFill>
                        <a:schemeClr val="tx1"/>
                      </a:solidFill>
                      <a:prstDash val="solid"/>
                      <a:round/>
                      <a:headEnd type="none" w="med" len="med"/>
                      <a:tailEnd type="none" w="med" len="med"/>
                    </a:lnT>
                    <a:lnB>
                      <a:noFill/>
                    </a:lnB>
                    <a:solidFill>
                      <a:srgbClr val="4BA82E"/>
                    </a:solidFill>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10</a:t>
                      </a:r>
                    </a:p>
                  </a:txBody>
                  <a:tcPr marL="7620" marR="7620" marT="7620" marB="0" anchor="b">
                    <a:lnL>
                      <a:noFill/>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20</a:t>
                      </a:r>
                    </a:p>
                  </a:txBody>
                  <a:tcPr marL="7620" marR="7620" marT="7620" marB="0" anchor="b">
                    <a:lnL>
                      <a:noFill/>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19</a:t>
                      </a:r>
                    </a:p>
                  </a:txBody>
                  <a:tcPr marL="7620" marR="7620" marT="7620" marB="0" anchor="b">
                    <a:lnL>
                      <a:noFill/>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26</a:t>
                      </a:r>
                    </a:p>
                  </a:txBody>
                  <a:tcPr marL="7620" marR="7620" marT="7620" marB="0" anchor="b">
                    <a:lnL>
                      <a:noFill/>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cs-CZ" sz="1600" b="0" i="0" u="none" strike="noStrike">
                          <a:solidFill>
                            <a:srgbClr val="000000"/>
                          </a:solidFill>
                          <a:effectLst/>
                          <a:latin typeface="Arial" panose="020B0604020202020204" pitchFamily="34" charset="0"/>
                          <a:cs typeface="Arial" panose="020B0604020202020204" pitchFamily="34" charset="0"/>
                        </a:rPr>
                        <a:t>13</a:t>
                      </a:r>
                    </a:p>
                  </a:txBody>
                  <a:tcPr marL="7620" marR="7620" marT="7620" marB="0" anchor="b">
                    <a:lnL>
                      <a:noFill/>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cs-CZ" sz="16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nchor="b">
                    <a:lnL>
                      <a:noFill/>
                    </a:lnL>
                    <a:lnR>
                      <a:noFill/>
                    </a:lnR>
                    <a:lnT w="9525"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424874174"/>
                  </a:ext>
                </a:extLst>
              </a:tr>
            </a:tbl>
          </a:graphicData>
        </a:graphic>
      </p:graphicFrame>
    </p:spTree>
    <p:extLst>
      <p:ext uri="{BB962C8B-B14F-4D97-AF65-F5344CB8AC3E}">
        <p14:creationId xmlns:p14="http://schemas.microsoft.com/office/powerpoint/2010/main" val="14146448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72530C58-EC1B-446E-B89F-B1AB5B904AA4}"/>
              </a:ext>
            </a:extLst>
          </p:cNvPr>
          <p:cNvSpPr>
            <a:spLocks noGrp="1"/>
          </p:cNvSpPr>
          <p:nvPr>
            <p:ph type="title"/>
          </p:nvPr>
        </p:nvSpPr>
        <p:spPr/>
        <p:txBody>
          <a:bodyPr/>
          <a:lstStyle/>
          <a:p>
            <a:r>
              <a:rPr lang="en-US" dirty="0"/>
              <a:t>Graph Modeling</a:t>
            </a:r>
          </a:p>
        </p:txBody>
      </p:sp>
      <p:sp>
        <p:nvSpPr>
          <p:cNvPr id="5" name="Zástupný text 4">
            <a:extLst>
              <a:ext uri="{FF2B5EF4-FFF2-40B4-BE49-F238E27FC236}">
                <a16:creationId xmlns:a16="http://schemas.microsoft.com/office/drawing/2014/main" id="{834CC7CE-B507-49F1-B90C-703BDC4E530E}"/>
              </a:ext>
            </a:extLst>
          </p:cNvPr>
          <p:cNvSpPr>
            <a:spLocks noGrp="1"/>
          </p:cNvSpPr>
          <p:nvPr>
            <p:ph type="body" sz="quarter" idx="21"/>
          </p:nvPr>
        </p:nvSpPr>
        <p:spPr/>
        <p:txBody>
          <a:bodyPr/>
          <a:lstStyle/>
          <a:p>
            <a:r>
              <a:rPr lang="cs-CZ" dirty="0"/>
              <a:t>3</a:t>
            </a:r>
            <a:endParaRPr lang="en-US" dirty="0"/>
          </a:p>
        </p:txBody>
      </p:sp>
      <p:sp>
        <p:nvSpPr>
          <p:cNvPr id="6" name="Zástupný text 5">
            <a:extLst>
              <a:ext uri="{FF2B5EF4-FFF2-40B4-BE49-F238E27FC236}">
                <a16:creationId xmlns:a16="http://schemas.microsoft.com/office/drawing/2014/main" id="{9E67B2E4-657E-4883-9D7F-EEFA64C274F7}"/>
              </a:ext>
            </a:extLst>
          </p:cNvPr>
          <p:cNvSpPr>
            <a:spLocks noGrp="1"/>
          </p:cNvSpPr>
          <p:nvPr>
            <p:ph type="body" sz="quarter" idx="23"/>
          </p:nvPr>
        </p:nvSpPr>
        <p:spPr/>
        <p:txBody>
          <a:bodyPr/>
          <a:lstStyle/>
          <a:p>
            <a:r>
              <a:rPr lang="en-US" dirty="0"/>
              <a:t> </a:t>
            </a:r>
          </a:p>
        </p:txBody>
      </p:sp>
      <p:sp>
        <p:nvSpPr>
          <p:cNvPr id="8" name="Slide Number Placeholder 7">
            <a:extLst>
              <a:ext uri="{FF2B5EF4-FFF2-40B4-BE49-F238E27FC236}">
                <a16:creationId xmlns:a16="http://schemas.microsoft.com/office/drawing/2014/main" id="{FF43DD7D-4ED8-1748-A273-28A6C878115F}"/>
              </a:ext>
            </a:extLst>
          </p:cNvPr>
          <p:cNvSpPr>
            <a:spLocks noGrp="1"/>
          </p:cNvSpPr>
          <p:nvPr>
            <p:ph type="sldNum" sz="quarter" idx="12"/>
          </p:nvPr>
        </p:nvSpPr>
        <p:spPr/>
        <p:txBody>
          <a:bodyPr/>
          <a:lstStyle/>
          <a:p>
            <a:fld id="{2CCBFC96-D0B0-4748-8307-6E5E2D74C2B0}" type="slidenum">
              <a:rPr lang="en-US" smtClean="0"/>
              <a:t>64</a:t>
            </a:fld>
            <a:endParaRPr lang="en-US"/>
          </a:p>
        </p:txBody>
      </p:sp>
      <p:pic>
        <p:nvPicPr>
          <p:cNvPr id="32" name="Zástupný symbol obrázku 31">
            <a:extLst>
              <a:ext uri="{FF2B5EF4-FFF2-40B4-BE49-F238E27FC236}">
                <a16:creationId xmlns:a16="http://schemas.microsoft.com/office/drawing/2014/main" id="{5B3EA87A-2211-4D8D-AA7D-71F22C00DE28}"/>
              </a:ext>
            </a:extLst>
          </p:cNvPr>
          <p:cNvPicPr>
            <a:picLocks noGrp="1" noChangeAspect="1"/>
          </p:cNvPicPr>
          <p:nvPr>
            <p:ph type="pic" sz="quarter" idx="24"/>
          </p:nvPr>
        </p:nvPicPr>
        <p:blipFill>
          <a:blip r:embed="rId2">
            <a:extLst>
              <a:ext uri="{28A0092B-C50C-407E-A947-70E740481C1C}">
                <a14:useLocalDpi xmlns:a14="http://schemas.microsoft.com/office/drawing/2010/main" val="0"/>
              </a:ext>
            </a:extLst>
          </a:blip>
          <a:srcRect l="19772" r="19772"/>
          <a:stretch/>
        </p:blipFill>
        <p:spPr>
          <a:xfrm>
            <a:off x="7749459" y="0"/>
            <a:ext cx="4442541" cy="6180138"/>
          </a:xfrm>
          <a:gradFill>
            <a:gsLst>
              <a:gs pos="0">
                <a:schemeClr val="bg1">
                  <a:lumMod val="65000"/>
                </a:schemeClr>
              </a:gs>
              <a:gs pos="100000">
                <a:schemeClr val="bg1">
                  <a:lumMod val="85000"/>
                </a:schemeClr>
              </a:gs>
            </a:gsLst>
          </a:gradFill>
          <a:ln>
            <a:solidFill>
              <a:schemeClr val="bg1">
                <a:lumMod val="75000"/>
              </a:schemeClr>
            </a:solidFill>
          </a:ln>
        </p:spPr>
      </p:pic>
      <p:sp>
        <p:nvSpPr>
          <p:cNvPr id="2" name="Zástupný symbol pro zápatí 1">
            <a:extLst>
              <a:ext uri="{FF2B5EF4-FFF2-40B4-BE49-F238E27FC236}">
                <a16:creationId xmlns:a16="http://schemas.microsoft.com/office/drawing/2014/main" id="{D7A05F69-A2C8-4390-901B-47053206FEBA}"/>
              </a:ext>
            </a:extLst>
          </p:cNvPr>
          <p:cNvSpPr>
            <a:spLocks noGrp="1"/>
          </p:cNvSpPr>
          <p:nvPr>
            <p:ph type="ftr" sz="quarter" idx="11"/>
          </p:nvPr>
        </p:nvSpPr>
        <p:spPr/>
        <p:txBody>
          <a:bodyPr/>
          <a:lstStyle/>
          <a:p>
            <a:pPr algn="l"/>
            <a:r>
              <a:rPr lang="en-US"/>
              <a:t>Operational Research I, ŠAU, Jan Fábry, 9.11. 2022</a:t>
            </a:r>
            <a:endParaRPr lang="cs-CZ" dirty="0"/>
          </a:p>
        </p:txBody>
      </p:sp>
    </p:spTree>
    <p:extLst>
      <p:ext uri="{BB962C8B-B14F-4D97-AF65-F5344CB8AC3E}">
        <p14:creationId xmlns:p14="http://schemas.microsoft.com/office/powerpoint/2010/main" val="18074081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65</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Graph Modeling</a:t>
            </a:r>
          </a:p>
          <a:p>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Seven bridges of </a:t>
            </a:r>
            <a:r>
              <a:rPr lang="en-US" b="1" dirty="0" err="1"/>
              <a:t>Königsberg</a:t>
            </a:r>
            <a:r>
              <a:rPr lang="en-US" b="1" dirty="0"/>
              <a:t> </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Introduction</a:t>
            </a:r>
          </a:p>
        </p:txBody>
      </p:sp>
      <p:sp>
        <p:nvSpPr>
          <p:cNvPr id="7" name="Obdélník 6">
            <a:extLst>
              <a:ext uri="{FF2B5EF4-FFF2-40B4-BE49-F238E27FC236}">
                <a16:creationId xmlns:a16="http://schemas.microsoft.com/office/drawing/2014/main" id="{937937A9-4910-4AFD-98DD-549B19491D70}"/>
              </a:ext>
            </a:extLst>
          </p:cNvPr>
          <p:cNvSpPr/>
          <p:nvPr/>
        </p:nvSpPr>
        <p:spPr>
          <a:xfrm>
            <a:off x="1329788" y="5825193"/>
            <a:ext cx="2021707"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7 – Real situation</a:t>
            </a:r>
          </a:p>
        </p:txBody>
      </p:sp>
      <p:pic>
        <p:nvPicPr>
          <p:cNvPr id="10" name="Picture 4" descr="mosty">
            <a:extLst>
              <a:ext uri="{FF2B5EF4-FFF2-40B4-BE49-F238E27FC236}">
                <a16:creationId xmlns:a16="http://schemas.microsoft.com/office/drawing/2014/main" id="{5F50B3BF-AC00-43BE-B3B9-7DE9526CF3B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4700"/>
                    </a14:imgEffect>
                    <a14:imgEffect>
                      <a14:saturation sat="4000"/>
                    </a14:imgEffect>
                  </a14:imgLayer>
                </a14:imgProps>
              </a:ext>
              <a:ext uri="{28A0092B-C50C-407E-A947-70E740481C1C}">
                <a14:useLocalDpi xmlns:a14="http://schemas.microsoft.com/office/drawing/2010/main" val="0"/>
              </a:ext>
            </a:extLst>
          </a:blip>
          <a:srcRect t="1482" b="-683"/>
          <a:stretch/>
        </p:blipFill>
        <p:spPr bwMode="auto">
          <a:xfrm>
            <a:off x="1354501" y="2650180"/>
            <a:ext cx="3240087" cy="2844000"/>
          </a:xfrm>
          <a:prstGeom prst="rect">
            <a:avLst/>
          </a:prstGeom>
          <a:noFill/>
          <a:ln>
            <a:noFill/>
          </a:ln>
        </p:spPr>
      </p:pic>
      <p:grpSp>
        <p:nvGrpSpPr>
          <p:cNvPr id="11" name="Group 5">
            <a:extLst>
              <a:ext uri="{FF2B5EF4-FFF2-40B4-BE49-F238E27FC236}">
                <a16:creationId xmlns:a16="http://schemas.microsoft.com/office/drawing/2014/main" id="{C1E7BD3C-F523-4961-9E2C-63565F3DC7C9}"/>
              </a:ext>
            </a:extLst>
          </p:cNvPr>
          <p:cNvGrpSpPr>
            <a:grpSpLocks/>
          </p:cNvGrpSpPr>
          <p:nvPr/>
        </p:nvGrpSpPr>
        <p:grpSpPr bwMode="auto">
          <a:xfrm>
            <a:off x="5974610" y="2623191"/>
            <a:ext cx="2833370" cy="2866340"/>
            <a:chOff x="2654" y="2069"/>
            <a:chExt cx="1456" cy="1499"/>
          </a:xfrm>
        </p:grpSpPr>
        <p:grpSp>
          <p:nvGrpSpPr>
            <p:cNvPr id="12" name="Group 6">
              <a:extLst>
                <a:ext uri="{FF2B5EF4-FFF2-40B4-BE49-F238E27FC236}">
                  <a16:creationId xmlns:a16="http://schemas.microsoft.com/office/drawing/2014/main" id="{33033CF5-2B1C-4004-B608-BACD6A928E77}"/>
                </a:ext>
              </a:extLst>
            </p:cNvPr>
            <p:cNvGrpSpPr>
              <a:grpSpLocks/>
            </p:cNvGrpSpPr>
            <p:nvPr/>
          </p:nvGrpSpPr>
          <p:grpSpPr bwMode="auto">
            <a:xfrm>
              <a:off x="2654" y="2069"/>
              <a:ext cx="1456" cy="1499"/>
              <a:chOff x="2654" y="2069"/>
              <a:chExt cx="1456" cy="1499"/>
            </a:xfrm>
          </p:grpSpPr>
          <p:sp>
            <p:nvSpPr>
              <p:cNvPr id="14" name="Line 7">
                <a:extLst>
                  <a:ext uri="{FF2B5EF4-FFF2-40B4-BE49-F238E27FC236}">
                    <a16:creationId xmlns:a16="http://schemas.microsoft.com/office/drawing/2014/main" id="{12102059-702B-4569-BD24-25FA14169D5D}"/>
                  </a:ext>
                </a:extLst>
              </p:cNvPr>
              <p:cNvSpPr>
                <a:spLocks noChangeShapeType="1"/>
              </p:cNvSpPr>
              <p:nvPr/>
            </p:nvSpPr>
            <p:spPr bwMode="auto">
              <a:xfrm flipV="1">
                <a:off x="3367" y="2861"/>
                <a:ext cx="618" cy="58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5" name="Line 8">
                <a:extLst>
                  <a:ext uri="{FF2B5EF4-FFF2-40B4-BE49-F238E27FC236}">
                    <a16:creationId xmlns:a16="http://schemas.microsoft.com/office/drawing/2014/main" id="{EC6ACBA4-419D-430A-A25D-D84965EF12FD}"/>
                  </a:ext>
                </a:extLst>
              </p:cNvPr>
              <p:cNvSpPr>
                <a:spLocks noChangeShapeType="1"/>
              </p:cNvSpPr>
              <p:nvPr/>
            </p:nvSpPr>
            <p:spPr bwMode="auto">
              <a:xfrm>
                <a:off x="2851" y="2771"/>
                <a:ext cx="1074"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 name="Line 9">
                <a:extLst>
                  <a:ext uri="{FF2B5EF4-FFF2-40B4-BE49-F238E27FC236}">
                    <a16:creationId xmlns:a16="http://schemas.microsoft.com/office/drawing/2014/main" id="{DF7A18C2-D43C-4DFD-BC3E-97FF71619261}"/>
                  </a:ext>
                </a:extLst>
              </p:cNvPr>
              <p:cNvSpPr>
                <a:spLocks noChangeShapeType="1"/>
              </p:cNvSpPr>
              <p:nvPr/>
            </p:nvSpPr>
            <p:spPr bwMode="auto">
              <a:xfrm>
                <a:off x="3403" y="2249"/>
                <a:ext cx="546" cy="4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7" name="Freeform 10">
                <a:extLst>
                  <a:ext uri="{FF2B5EF4-FFF2-40B4-BE49-F238E27FC236}">
                    <a16:creationId xmlns:a16="http://schemas.microsoft.com/office/drawing/2014/main" id="{80FD772A-C0F6-4CEC-9169-BB1B1563C43A}"/>
                  </a:ext>
                </a:extLst>
              </p:cNvPr>
              <p:cNvSpPr>
                <a:spLocks/>
              </p:cNvSpPr>
              <p:nvPr/>
            </p:nvSpPr>
            <p:spPr bwMode="auto">
              <a:xfrm rot="-4529284">
                <a:off x="2831" y="2818"/>
                <a:ext cx="525" cy="590"/>
              </a:xfrm>
              <a:custGeom>
                <a:avLst/>
                <a:gdLst>
                  <a:gd name="T0" fmla="*/ 1455 w 1455"/>
                  <a:gd name="T1" fmla="*/ 0 h 1292"/>
                  <a:gd name="T2" fmla="*/ 1335 w 1455"/>
                  <a:gd name="T3" fmla="*/ 420 h 1292"/>
                  <a:gd name="T4" fmla="*/ 1020 w 1455"/>
                  <a:gd name="T5" fmla="*/ 885 h 1292"/>
                  <a:gd name="T6" fmla="*/ 555 w 1455"/>
                  <a:gd name="T7" fmla="*/ 1155 h 1292"/>
                  <a:gd name="T8" fmla="*/ 0 w 1455"/>
                  <a:gd name="T9" fmla="*/ 1292 h 1292"/>
                </a:gdLst>
                <a:ahLst/>
                <a:cxnLst>
                  <a:cxn ang="0">
                    <a:pos x="T0" y="T1"/>
                  </a:cxn>
                  <a:cxn ang="0">
                    <a:pos x="T2" y="T3"/>
                  </a:cxn>
                  <a:cxn ang="0">
                    <a:pos x="T4" y="T5"/>
                  </a:cxn>
                  <a:cxn ang="0">
                    <a:pos x="T6" y="T7"/>
                  </a:cxn>
                  <a:cxn ang="0">
                    <a:pos x="T8" y="T9"/>
                  </a:cxn>
                </a:cxnLst>
                <a:rect l="0" t="0" r="r" b="b"/>
                <a:pathLst>
                  <a:path w="1455" h="1292">
                    <a:moveTo>
                      <a:pt x="1455" y="0"/>
                    </a:moveTo>
                    <a:cubicBezTo>
                      <a:pt x="1435" y="70"/>
                      <a:pt x="1407" y="273"/>
                      <a:pt x="1335" y="420"/>
                    </a:cubicBezTo>
                    <a:cubicBezTo>
                      <a:pt x="1263" y="567"/>
                      <a:pt x="1150" y="762"/>
                      <a:pt x="1020" y="885"/>
                    </a:cubicBezTo>
                    <a:cubicBezTo>
                      <a:pt x="890" y="1008"/>
                      <a:pt x="725" y="1087"/>
                      <a:pt x="555" y="1155"/>
                    </a:cubicBezTo>
                    <a:cubicBezTo>
                      <a:pt x="385" y="1223"/>
                      <a:pt x="116" y="1264"/>
                      <a:pt x="0" y="129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 name="Freeform 11">
                <a:extLst>
                  <a:ext uri="{FF2B5EF4-FFF2-40B4-BE49-F238E27FC236}">
                    <a16:creationId xmlns:a16="http://schemas.microsoft.com/office/drawing/2014/main" id="{EE27A68A-5C80-4FCA-AB97-7E2C445FB251}"/>
                  </a:ext>
                </a:extLst>
              </p:cNvPr>
              <p:cNvSpPr>
                <a:spLocks/>
              </p:cNvSpPr>
              <p:nvPr/>
            </p:nvSpPr>
            <p:spPr bwMode="auto">
              <a:xfrm>
                <a:off x="2791" y="2255"/>
                <a:ext cx="564" cy="517"/>
              </a:xfrm>
              <a:custGeom>
                <a:avLst/>
                <a:gdLst>
                  <a:gd name="T0" fmla="*/ 1455 w 1455"/>
                  <a:gd name="T1" fmla="*/ 0 h 1292"/>
                  <a:gd name="T2" fmla="*/ 1335 w 1455"/>
                  <a:gd name="T3" fmla="*/ 420 h 1292"/>
                  <a:gd name="T4" fmla="*/ 1020 w 1455"/>
                  <a:gd name="T5" fmla="*/ 885 h 1292"/>
                  <a:gd name="T6" fmla="*/ 555 w 1455"/>
                  <a:gd name="T7" fmla="*/ 1155 h 1292"/>
                  <a:gd name="T8" fmla="*/ 0 w 1455"/>
                  <a:gd name="T9" fmla="*/ 1292 h 1292"/>
                </a:gdLst>
                <a:ahLst/>
                <a:cxnLst>
                  <a:cxn ang="0">
                    <a:pos x="T0" y="T1"/>
                  </a:cxn>
                  <a:cxn ang="0">
                    <a:pos x="T2" y="T3"/>
                  </a:cxn>
                  <a:cxn ang="0">
                    <a:pos x="T4" y="T5"/>
                  </a:cxn>
                  <a:cxn ang="0">
                    <a:pos x="T6" y="T7"/>
                  </a:cxn>
                  <a:cxn ang="0">
                    <a:pos x="T8" y="T9"/>
                  </a:cxn>
                </a:cxnLst>
                <a:rect l="0" t="0" r="r" b="b"/>
                <a:pathLst>
                  <a:path w="1455" h="1292">
                    <a:moveTo>
                      <a:pt x="1455" y="0"/>
                    </a:moveTo>
                    <a:cubicBezTo>
                      <a:pt x="1435" y="70"/>
                      <a:pt x="1407" y="273"/>
                      <a:pt x="1335" y="420"/>
                    </a:cubicBezTo>
                    <a:cubicBezTo>
                      <a:pt x="1263" y="567"/>
                      <a:pt x="1150" y="762"/>
                      <a:pt x="1020" y="885"/>
                    </a:cubicBezTo>
                    <a:cubicBezTo>
                      <a:pt x="890" y="1008"/>
                      <a:pt x="725" y="1087"/>
                      <a:pt x="555" y="1155"/>
                    </a:cubicBezTo>
                    <a:cubicBezTo>
                      <a:pt x="385" y="1223"/>
                      <a:pt x="116" y="1264"/>
                      <a:pt x="0" y="129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 name="Freeform 12">
                <a:extLst>
                  <a:ext uri="{FF2B5EF4-FFF2-40B4-BE49-F238E27FC236}">
                    <a16:creationId xmlns:a16="http://schemas.microsoft.com/office/drawing/2014/main" id="{9EBC4300-1D2A-4205-934C-BB1416969B7D}"/>
                  </a:ext>
                </a:extLst>
              </p:cNvPr>
              <p:cNvSpPr>
                <a:spLocks/>
              </p:cNvSpPr>
              <p:nvPr/>
            </p:nvSpPr>
            <p:spPr bwMode="auto">
              <a:xfrm rot="10750083" flipH="1">
                <a:off x="2767" y="2859"/>
                <a:ext cx="458" cy="621"/>
              </a:xfrm>
              <a:custGeom>
                <a:avLst/>
                <a:gdLst>
                  <a:gd name="T0" fmla="*/ 0 w 960"/>
                  <a:gd name="T1" fmla="*/ 1215 h 1215"/>
                  <a:gd name="T2" fmla="*/ 60 w 960"/>
                  <a:gd name="T3" fmla="*/ 825 h 1215"/>
                  <a:gd name="T4" fmla="*/ 285 w 960"/>
                  <a:gd name="T5" fmla="*/ 405 h 1215"/>
                  <a:gd name="T6" fmla="*/ 630 w 960"/>
                  <a:gd name="T7" fmla="*/ 135 h 1215"/>
                  <a:gd name="T8" fmla="*/ 960 w 960"/>
                  <a:gd name="T9" fmla="*/ 0 h 1215"/>
                </a:gdLst>
                <a:ahLst/>
                <a:cxnLst>
                  <a:cxn ang="0">
                    <a:pos x="T0" y="T1"/>
                  </a:cxn>
                  <a:cxn ang="0">
                    <a:pos x="T2" y="T3"/>
                  </a:cxn>
                  <a:cxn ang="0">
                    <a:pos x="T4" y="T5"/>
                  </a:cxn>
                  <a:cxn ang="0">
                    <a:pos x="T6" y="T7"/>
                  </a:cxn>
                  <a:cxn ang="0">
                    <a:pos x="T8" y="T9"/>
                  </a:cxn>
                </a:cxnLst>
                <a:rect l="0" t="0" r="r" b="b"/>
                <a:pathLst>
                  <a:path w="960" h="1215">
                    <a:moveTo>
                      <a:pt x="0" y="1215"/>
                    </a:moveTo>
                    <a:cubicBezTo>
                      <a:pt x="10" y="1150"/>
                      <a:pt x="13" y="960"/>
                      <a:pt x="60" y="825"/>
                    </a:cubicBezTo>
                    <a:cubicBezTo>
                      <a:pt x="107" y="690"/>
                      <a:pt x="190" y="520"/>
                      <a:pt x="285" y="405"/>
                    </a:cubicBezTo>
                    <a:cubicBezTo>
                      <a:pt x="380" y="290"/>
                      <a:pt x="518" y="202"/>
                      <a:pt x="630" y="135"/>
                    </a:cubicBezTo>
                    <a:cubicBezTo>
                      <a:pt x="742" y="68"/>
                      <a:pt x="891" y="28"/>
                      <a:pt x="96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 name="Freeform 13">
                <a:extLst>
                  <a:ext uri="{FF2B5EF4-FFF2-40B4-BE49-F238E27FC236}">
                    <a16:creationId xmlns:a16="http://schemas.microsoft.com/office/drawing/2014/main" id="{CE053601-7934-49AA-AAC4-8BC0F12C64D7}"/>
                  </a:ext>
                </a:extLst>
              </p:cNvPr>
              <p:cNvSpPr>
                <a:spLocks/>
              </p:cNvSpPr>
              <p:nvPr/>
            </p:nvSpPr>
            <p:spPr bwMode="auto">
              <a:xfrm>
                <a:off x="2755" y="2165"/>
                <a:ext cx="528" cy="546"/>
              </a:xfrm>
              <a:custGeom>
                <a:avLst/>
                <a:gdLst>
                  <a:gd name="T0" fmla="*/ 0 w 1320"/>
                  <a:gd name="T1" fmla="*/ 1365 h 1365"/>
                  <a:gd name="T2" fmla="*/ 120 w 1320"/>
                  <a:gd name="T3" fmla="*/ 855 h 1365"/>
                  <a:gd name="T4" fmla="*/ 435 w 1320"/>
                  <a:gd name="T5" fmla="*/ 405 h 1365"/>
                  <a:gd name="T6" fmla="*/ 870 w 1320"/>
                  <a:gd name="T7" fmla="*/ 120 h 1365"/>
                  <a:gd name="T8" fmla="*/ 1320 w 1320"/>
                  <a:gd name="T9" fmla="*/ 0 h 1365"/>
                </a:gdLst>
                <a:ahLst/>
                <a:cxnLst>
                  <a:cxn ang="0">
                    <a:pos x="T0" y="T1"/>
                  </a:cxn>
                  <a:cxn ang="0">
                    <a:pos x="T2" y="T3"/>
                  </a:cxn>
                  <a:cxn ang="0">
                    <a:pos x="T4" y="T5"/>
                  </a:cxn>
                  <a:cxn ang="0">
                    <a:pos x="T6" y="T7"/>
                  </a:cxn>
                  <a:cxn ang="0">
                    <a:pos x="T8" y="T9"/>
                  </a:cxn>
                </a:cxnLst>
                <a:rect l="0" t="0" r="r" b="b"/>
                <a:pathLst>
                  <a:path w="1320" h="1365">
                    <a:moveTo>
                      <a:pt x="0" y="1365"/>
                    </a:moveTo>
                    <a:cubicBezTo>
                      <a:pt x="20" y="1280"/>
                      <a:pt x="48" y="1015"/>
                      <a:pt x="120" y="855"/>
                    </a:cubicBezTo>
                    <a:cubicBezTo>
                      <a:pt x="192" y="695"/>
                      <a:pt x="310" y="527"/>
                      <a:pt x="435" y="405"/>
                    </a:cubicBezTo>
                    <a:cubicBezTo>
                      <a:pt x="560" y="283"/>
                      <a:pt x="722" y="187"/>
                      <a:pt x="870" y="120"/>
                    </a:cubicBezTo>
                    <a:cubicBezTo>
                      <a:pt x="1018" y="53"/>
                      <a:pt x="1226" y="25"/>
                      <a:pt x="132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grpSp>
            <p:nvGrpSpPr>
              <p:cNvPr id="21" name="Group 14">
                <a:extLst>
                  <a:ext uri="{FF2B5EF4-FFF2-40B4-BE49-F238E27FC236}">
                    <a16:creationId xmlns:a16="http://schemas.microsoft.com/office/drawing/2014/main" id="{B3499418-F181-427D-B1F5-F1A7A7C5EC0A}"/>
                  </a:ext>
                </a:extLst>
              </p:cNvPr>
              <p:cNvGrpSpPr>
                <a:grpSpLocks/>
              </p:cNvGrpSpPr>
              <p:nvPr/>
            </p:nvGrpSpPr>
            <p:grpSpPr bwMode="auto">
              <a:xfrm>
                <a:off x="2654" y="2670"/>
                <a:ext cx="227" cy="227"/>
                <a:chOff x="3855" y="2718"/>
                <a:chExt cx="567" cy="567"/>
              </a:xfrm>
            </p:grpSpPr>
            <p:sp>
              <p:nvSpPr>
                <p:cNvPr id="31" name="Oval 15">
                  <a:extLst>
                    <a:ext uri="{FF2B5EF4-FFF2-40B4-BE49-F238E27FC236}">
                      <a16:creationId xmlns:a16="http://schemas.microsoft.com/office/drawing/2014/main" id="{DEEA8AD9-9C49-4970-B5CB-E24D005DF78D}"/>
                    </a:ext>
                  </a:extLst>
                </p:cNvPr>
                <p:cNvSpPr>
                  <a:spLocks noChangeArrowheads="1"/>
                </p:cNvSpPr>
                <p:nvPr/>
              </p:nvSpPr>
              <p:spPr bwMode="auto">
                <a:xfrm>
                  <a:off x="3855" y="2718"/>
                  <a:ext cx="567" cy="567"/>
                </a:xfrm>
                <a:prstGeom prst="ellipse">
                  <a:avLst/>
                </a:prstGeom>
                <a:solidFill>
                  <a:srgbClr val="FFFFFF"/>
                </a:solidFill>
                <a:ln w="9525">
                  <a:solidFill>
                    <a:srgbClr val="000000"/>
                  </a:solidFill>
                  <a:round/>
                  <a:headEnd/>
                  <a:tailEnd/>
                </a:ln>
              </p:spPr>
              <p:txBody>
                <a:bodyPr/>
                <a:lstStyle/>
                <a:p>
                  <a:endParaRPr lang="cs-CZ"/>
                </a:p>
              </p:txBody>
            </p:sp>
            <p:sp>
              <p:nvSpPr>
                <p:cNvPr id="32" name="Text Box 16">
                  <a:extLst>
                    <a:ext uri="{FF2B5EF4-FFF2-40B4-BE49-F238E27FC236}">
                      <a16:creationId xmlns:a16="http://schemas.microsoft.com/office/drawing/2014/main" id="{A12F7577-9D3F-4287-BD3B-95F4C32D32C1}"/>
                    </a:ext>
                  </a:extLst>
                </p:cNvPr>
                <p:cNvSpPr txBox="1">
                  <a:spLocks noChangeArrowheads="1"/>
                </p:cNvSpPr>
                <p:nvPr/>
              </p:nvSpPr>
              <p:spPr bwMode="auto">
                <a:xfrm>
                  <a:off x="3927" y="2750"/>
                  <a:ext cx="495"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803275">
                    <a:defRPr>
                      <a:solidFill>
                        <a:schemeClr val="tx1"/>
                      </a:solidFill>
                      <a:latin typeface="Arial" panose="020B0604020202020204" pitchFamily="34" charset="0"/>
                    </a:defRPr>
                  </a:lvl2pPr>
                  <a:lvl3pPr marL="982663">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cs-CZ" altLang="cs-CZ" sz="2000" dirty="0">
                      <a:latin typeface="Times New Roman" panose="02020603050405020304" pitchFamily="18" charset="0"/>
                      <a:cs typeface="Times New Roman" panose="02020603050405020304" pitchFamily="18" charset="0"/>
                    </a:rPr>
                    <a:t>B</a:t>
                  </a:r>
                </a:p>
              </p:txBody>
            </p:sp>
          </p:grpSp>
          <p:grpSp>
            <p:nvGrpSpPr>
              <p:cNvPr id="22" name="Group 17">
                <a:extLst>
                  <a:ext uri="{FF2B5EF4-FFF2-40B4-BE49-F238E27FC236}">
                    <a16:creationId xmlns:a16="http://schemas.microsoft.com/office/drawing/2014/main" id="{1226C6CC-415A-404E-92FB-6BAED7A8E71A}"/>
                  </a:ext>
                </a:extLst>
              </p:cNvPr>
              <p:cNvGrpSpPr>
                <a:grpSpLocks/>
              </p:cNvGrpSpPr>
              <p:nvPr/>
            </p:nvGrpSpPr>
            <p:grpSpPr bwMode="auto">
              <a:xfrm>
                <a:off x="3235" y="2069"/>
                <a:ext cx="227" cy="227"/>
                <a:chOff x="4980" y="1215"/>
                <a:chExt cx="567" cy="567"/>
              </a:xfrm>
            </p:grpSpPr>
            <p:sp>
              <p:nvSpPr>
                <p:cNvPr id="29" name="Oval 18">
                  <a:extLst>
                    <a:ext uri="{FF2B5EF4-FFF2-40B4-BE49-F238E27FC236}">
                      <a16:creationId xmlns:a16="http://schemas.microsoft.com/office/drawing/2014/main" id="{72674038-B269-4244-99A3-D134FFE6D221}"/>
                    </a:ext>
                  </a:extLst>
                </p:cNvPr>
                <p:cNvSpPr>
                  <a:spLocks noChangeArrowheads="1"/>
                </p:cNvSpPr>
                <p:nvPr/>
              </p:nvSpPr>
              <p:spPr bwMode="auto">
                <a:xfrm>
                  <a:off x="4980" y="1215"/>
                  <a:ext cx="567" cy="567"/>
                </a:xfrm>
                <a:prstGeom prst="ellipse">
                  <a:avLst/>
                </a:prstGeom>
                <a:solidFill>
                  <a:srgbClr val="FFFFFF"/>
                </a:solidFill>
                <a:ln w="9525">
                  <a:solidFill>
                    <a:srgbClr val="000000"/>
                  </a:solidFill>
                  <a:round/>
                  <a:headEnd/>
                  <a:tailEnd/>
                </a:ln>
              </p:spPr>
              <p:txBody>
                <a:bodyPr/>
                <a:lstStyle/>
                <a:p>
                  <a:endParaRPr lang="cs-CZ"/>
                </a:p>
              </p:txBody>
            </p:sp>
            <p:sp>
              <p:nvSpPr>
                <p:cNvPr id="30" name="Text Box 19">
                  <a:extLst>
                    <a:ext uri="{FF2B5EF4-FFF2-40B4-BE49-F238E27FC236}">
                      <a16:creationId xmlns:a16="http://schemas.microsoft.com/office/drawing/2014/main" id="{F68F9A35-36DD-4274-967C-CA3C1B4710E1}"/>
                    </a:ext>
                  </a:extLst>
                </p:cNvPr>
                <p:cNvSpPr txBox="1">
                  <a:spLocks noChangeArrowheads="1"/>
                </p:cNvSpPr>
                <p:nvPr/>
              </p:nvSpPr>
              <p:spPr bwMode="auto">
                <a:xfrm>
                  <a:off x="5035" y="1223"/>
                  <a:ext cx="495"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803275">
                    <a:defRPr>
                      <a:solidFill>
                        <a:schemeClr val="tx1"/>
                      </a:solidFill>
                      <a:latin typeface="Arial" panose="020B0604020202020204" pitchFamily="34" charset="0"/>
                    </a:defRPr>
                  </a:lvl2pPr>
                  <a:lvl3pPr marL="982663">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cs-CZ" altLang="cs-CZ" sz="2000" dirty="0">
                      <a:latin typeface="Times New Roman" panose="02020603050405020304" pitchFamily="18" charset="0"/>
                      <a:cs typeface="Times New Roman" panose="02020603050405020304" pitchFamily="18" charset="0"/>
                    </a:rPr>
                    <a:t>A</a:t>
                  </a:r>
                </a:p>
              </p:txBody>
            </p:sp>
          </p:grpSp>
          <p:grpSp>
            <p:nvGrpSpPr>
              <p:cNvPr id="23" name="Group 20">
                <a:extLst>
                  <a:ext uri="{FF2B5EF4-FFF2-40B4-BE49-F238E27FC236}">
                    <a16:creationId xmlns:a16="http://schemas.microsoft.com/office/drawing/2014/main" id="{AD921C08-CD42-43F7-801A-61182E2F0139}"/>
                  </a:ext>
                </a:extLst>
              </p:cNvPr>
              <p:cNvGrpSpPr>
                <a:grpSpLocks/>
              </p:cNvGrpSpPr>
              <p:nvPr/>
            </p:nvGrpSpPr>
            <p:grpSpPr bwMode="auto">
              <a:xfrm>
                <a:off x="3883" y="2699"/>
                <a:ext cx="227" cy="227"/>
                <a:chOff x="6075" y="2745"/>
                <a:chExt cx="567" cy="567"/>
              </a:xfrm>
            </p:grpSpPr>
            <p:sp>
              <p:nvSpPr>
                <p:cNvPr id="27" name="Oval 21">
                  <a:extLst>
                    <a:ext uri="{FF2B5EF4-FFF2-40B4-BE49-F238E27FC236}">
                      <a16:creationId xmlns:a16="http://schemas.microsoft.com/office/drawing/2014/main" id="{8F3E84F6-87BF-422A-A475-DE65B99D82B1}"/>
                    </a:ext>
                  </a:extLst>
                </p:cNvPr>
                <p:cNvSpPr>
                  <a:spLocks noChangeArrowheads="1"/>
                </p:cNvSpPr>
                <p:nvPr/>
              </p:nvSpPr>
              <p:spPr bwMode="auto">
                <a:xfrm>
                  <a:off x="6075" y="2745"/>
                  <a:ext cx="567" cy="567"/>
                </a:xfrm>
                <a:prstGeom prst="ellipse">
                  <a:avLst/>
                </a:prstGeom>
                <a:solidFill>
                  <a:srgbClr val="FFFFFF"/>
                </a:solidFill>
                <a:ln w="9525">
                  <a:solidFill>
                    <a:srgbClr val="000000"/>
                  </a:solidFill>
                  <a:round/>
                  <a:headEnd/>
                  <a:tailEnd/>
                </a:ln>
              </p:spPr>
              <p:txBody>
                <a:bodyPr/>
                <a:lstStyle/>
                <a:p>
                  <a:endParaRPr lang="cs-CZ"/>
                </a:p>
              </p:txBody>
            </p:sp>
            <p:sp>
              <p:nvSpPr>
                <p:cNvPr id="28" name="Text Box 22">
                  <a:extLst>
                    <a:ext uri="{FF2B5EF4-FFF2-40B4-BE49-F238E27FC236}">
                      <a16:creationId xmlns:a16="http://schemas.microsoft.com/office/drawing/2014/main" id="{C917E3C5-F2DF-4ACC-B6DB-6F9137F1803F}"/>
                    </a:ext>
                  </a:extLst>
                </p:cNvPr>
                <p:cNvSpPr txBox="1">
                  <a:spLocks noChangeArrowheads="1"/>
                </p:cNvSpPr>
                <p:nvPr/>
              </p:nvSpPr>
              <p:spPr bwMode="auto">
                <a:xfrm>
                  <a:off x="6089" y="2782"/>
                  <a:ext cx="495"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803275">
                    <a:defRPr>
                      <a:solidFill>
                        <a:schemeClr val="tx1"/>
                      </a:solidFill>
                      <a:latin typeface="Arial" panose="020B0604020202020204" pitchFamily="34" charset="0"/>
                    </a:defRPr>
                  </a:lvl2pPr>
                  <a:lvl3pPr marL="982663">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cs-CZ" altLang="cs-CZ" sz="200" dirty="0">
                      <a:latin typeface="Times New Roman" panose="02020603050405020304" pitchFamily="18" charset="0"/>
                      <a:cs typeface="Times New Roman" panose="02020603050405020304" pitchFamily="18" charset="0"/>
                    </a:rPr>
                    <a:t>     </a:t>
                  </a:r>
                  <a:r>
                    <a:rPr lang="cs-CZ" altLang="cs-CZ" sz="2000" dirty="0">
                      <a:latin typeface="Times New Roman" panose="02020603050405020304" pitchFamily="18" charset="0"/>
                      <a:cs typeface="Times New Roman" panose="02020603050405020304" pitchFamily="18" charset="0"/>
                    </a:rPr>
                    <a:t>C</a:t>
                  </a:r>
                </a:p>
              </p:txBody>
            </p:sp>
          </p:grpSp>
          <p:grpSp>
            <p:nvGrpSpPr>
              <p:cNvPr id="24" name="Group 23">
                <a:extLst>
                  <a:ext uri="{FF2B5EF4-FFF2-40B4-BE49-F238E27FC236}">
                    <a16:creationId xmlns:a16="http://schemas.microsoft.com/office/drawing/2014/main" id="{80197452-E73B-44A2-BCDC-25249380FBEA}"/>
                  </a:ext>
                </a:extLst>
              </p:cNvPr>
              <p:cNvGrpSpPr>
                <a:grpSpLocks/>
              </p:cNvGrpSpPr>
              <p:nvPr/>
            </p:nvGrpSpPr>
            <p:grpSpPr bwMode="auto">
              <a:xfrm>
                <a:off x="3211" y="3341"/>
                <a:ext cx="227" cy="227"/>
                <a:chOff x="5160" y="4140"/>
                <a:chExt cx="567" cy="567"/>
              </a:xfrm>
            </p:grpSpPr>
            <p:sp>
              <p:nvSpPr>
                <p:cNvPr id="25" name="Oval 24">
                  <a:extLst>
                    <a:ext uri="{FF2B5EF4-FFF2-40B4-BE49-F238E27FC236}">
                      <a16:creationId xmlns:a16="http://schemas.microsoft.com/office/drawing/2014/main" id="{9D57CCAB-4E55-4057-BB6D-BBCBCBF57A64}"/>
                    </a:ext>
                  </a:extLst>
                </p:cNvPr>
                <p:cNvSpPr>
                  <a:spLocks noChangeArrowheads="1"/>
                </p:cNvSpPr>
                <p:nvPr/>
              </p:nvSpPr>
              <p:spPr bwMode="auto">
                <a:xfrm>
                  <a:off x="5160" y="4140"/>
                  <a:ext cx="567" cy="567"/>
                </a:xfrm>
                <a:prstGeom prst="ellipse">
                  <a:avLst/>
                </a:prstGeom>
                <a:solidFill>
                  <a:srgbClr val="FFFFFF"/>
                </a:solidFill>
                <a:ln w="9525">
                  <a:solidFill>
                    <a:srgbClr val="000000"/>
                  </a:solidFill>
                  <a:round/>
                  <a:headEnd/>
                  <a:tailEnd/>
                </a:ln>
              </p:spPr>
              <p:txBody>
                <a:bodyPr/>
                <a:lstStyle/>
                <a:p>
                  <a:endParaRPr lang="cs-CZ"/>
                </a:p>
              </p:txBody>
            </p:sp>
            <p:sp>
              <p:nvSpPr>
                <p:cNvPr id="26" name="Text Box 25">
                  <a:extLst>
                    <a:ext uri="{FF2B5EF4-FFF2-40B4-BE49-F238E27FC236}">
                      <a16:creationId xmlns:a16="http://schemas.microsoft.com/office/drawing/2014/main" id="{4C842F87-5C5C-4C67-813E-C453B978989E}"/>
                    </a:ext>
                  </a:extLst>
                </p:cNvPr>
                <p:cNvSpPr txBox="1">
                  <a:spLocks noChangeArrowheads="1"/>
                </p:cNvSpPr>
                <p:nvPr/>
              </p:nvSpPr>
              <p:spPr bwMode="auto">
                <a:xfrm>
                  <a:off x="5220" y="4200"/>
                  <a:ext cx="495"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803275">
                    <a:defRPr>
                      <a:solidFill>
                        <a:schemeClr val="tx1"/>
                      </a:solidFill>
                      <a:latin typeface="Arial" panose="020B0604020202020204" pitchFamily="34" charset="0"/>
                    </a:defRPr>
                  </a:lvl2pPr>
                  <a:lvl3pPr marL="982663">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cs-CZ" altLang="cs-CZ" sz="1200">
                      <a:solidFill>
                        <a:schemeClr val="bg1"/>
                      </a:solidFill>
                    </a:rPr>
                    <a:t>D</a:t>
                  </a:r>
                </a:p>
              </p:txBody>
            </p:sp>
          </p:grpSp>
        </p:grpSp>
        <p:sp>
          <p:nvSpPr>
            <p:cNvPr id="13" name="Text Box 28">
              <a:extLst>
                <a:ext uri="{FF2B5EF4-FFF2-40B4-BE49-F238E27FC236}">
                  <a16:creationId xmlns:a16="http://schemas.microsoft.com/office/drawing/2014/main" id="{1614BB28-EB4E-451F-A133-F62E450E9860}"/>
                </a:ext>
              </a:extLst>
            </p:cNvPr>
            <p:cNvSpPr txBox="1">
              <a:spLocks noChangeArrowheads="1"/>
            </p:cNvSpPr>
            <p:nvPr/>
          </p:nvSpPr>
          <p:spPr bwMode="auto">
            <a:xfrm>
              <a:off x="3235" y="3355"/>
              <a:ext cx="198"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803275">
                <a:defRPr>
                  <a:solidFill>
                    <a:schemeClr val="tx1"/>
                  </a:solidFill>
                  <a:latin typeface="Arial" panose="020B0604020202020204" pitchFamily="34" charset="0"/>
                </a:defRPr>
              </a:lvl2pPr>
              <a:lvl3pPr marL="982663">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cs-CZ" altLang="cs-CZ" sz="2000" dirty="0">
                  <a:latin typeface="Times New Roman" panose="02020603050405020304" pitchFamily="18" charset="0"/>
                  <a:cs typeface="Times New Roman" panose="02020603050405020304" pitchFamily="18" charset="0"/>
                </a:rPr>
                <a:t>D</a:t>
              </a:r>
            </a:p>
          </p:txBody>
        </p:sp>
      </p:grpSp>
      <p:sp>
        <p:nvSpPr>
          <p:cNvPr id="33" name="Obdélník 32">
            <a:extLst>
              <a:ext uri="{FF2B5EF4-FFF2-40B4-BE49-F238E27FC236}">
                <a16:creationId xmlns:a16="http://schemas.microsoft.com/office/drawing/2014/main" id="{264052FC-D144-4273-9CC8-3979C4C9534B}"/>
              </a:ext>
            </a:extLst>
          </p:cNvPr>
          <p:cNvSpPr/>
          <p:nvPr/>
        </p:nvSpPr>
        <p:spPr>
          <a:xfrm>
            <a:off x="6259115" y="5827790"/>
            <a:ext cx="2520242"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8 – Graph as the model</a:t>
            </a:r>
          </a:p>
        </p:txBody>
      </p:sp>
    </p:spTree>
    <p:extLst>
      <p:ext uri="{BB962C8B-B14F-4D97-AF65-F5344CB8AC3E}">
        <p14:creationId xmlns:p14="http://schemas.microsoft.com/office/powerpoint/2010/main" val="13950768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66</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Graph Modeling</a:t>
            </a:r>
          </a:p>
          <a:p>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cs-CZ" b="1" dirty="0"/>
              <a:t>Basic terminology</a:t>
            </a:r>
            <a:r>
              <a:rPr lang="en-US" b="1" dirty="0"/>
              <a:t> </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Introduction</a:t>
            </a:r>
          </a:p>
        </p:txBody>
      </p:sp>
      <p:pic>
        <p:nvPicPr>
          <p:cNvPr id="34" name="Obrázek 33">
            <a:extLst>
              <a:ext uri="{FF2B5EF4-FFF2-40B4-BE49-F238E27FC236}">
                <a16:creationId xmlns:a16="http://schemas.microsoft.com/office/drawing/2014/main" id="{2FA4B922-F6D7-4076-94B9-62191F8B610C}"/>
              </a:ext>
            </a:extLst>
          </p:cNvPr>
          <p:cNvPicPr>
            <a:picLocks noChangeAspect="1"/>
          </p:cNvPicPr>
          <p:nvPr/>
        </p:nvPicPr>
        <p:blipFill>
          <a:blip r:embed="rId2">
            <a:grayscl/>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93277" y="2029273"/>
            <a:ext cx="6762750" cy="4086225"/>
          </a:xfrm>
          <a:prstGeom prst="rect">
            <a:avLst/>
          </a:prstGeom>
        </p:spPr>
      </p:pic>
    </p:spTree>
    <p:extLst>
      <p:ext uri="{BB962C8B-B14F-4D97-AF65-F5344CB8AC3E}">
        <p14:creationId xmlns:p14="http://schemas.microsoft.com/office/powerpoint/2010/main" val="36809199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67</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Graph Modeling</a:t>
            </a:r>
          </a:p>
          <a:p>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cs-CZ" b="1" dirty="0"/>
              <a:t>Basic terminology</a:t>
            </a:r>
            <a:r>
              <a:rPr lang="en-US" b="1" dirty="0"/>
              <a:t> </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Introduction</a:t>
            </a:r>
          </a:p>
        </p:txBody>
      </p:sp>
      <p:pic>
        <p:nvPicPr>
          <p:cNvPr id="10" name="Obrázek 9">
            <a:extLst>
              <a:ext uri="{FF2B5EF4-FFF2-40B4-BE49-F238E27FC236}">
                <a16:creationId xmlns:a16="http://schemas.microsoft.com/office/drawing/2014/main" id="{E16C84FC-4C57-48A7-87C6-071FF1CAE323}"/>
              </a:ext>
            </a:extLst>
          </p:cNvPr>
          <p:cNvPicPr>
            <a:picLocks noChangeAspect="1"/>
          </p:cNvPicPr>
          <p:nvPr/>
        </p:nvPicPr>
        <p:blipFill>
          <a:blip r:embed="rId2">
            <a:grayscl/>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210574" y="2122080"/>
            <a:ext cx="6591300" cy="3848100"/>
          </a:xfrm>
          <a:prstGeom prst="rect">
            <a:avLst/>
          </a:prstGeom>
        </p:spPr>
      </p:pic>
    </p:spTree>
    <p:extLst>
      <p:ext uri="{BB962C8B-B14F-4D97-AF65-F5344CB8AC3E}">
        <p14:creationId xmlns:p14="http://schemas.microsoft.com/office/powerpoint/2010/main" val="37700866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68</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Graph Modeling</a:t>
            </a:r>
          </a:p>
          <a:p>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cs-CZ" b="1" dirty="0"/>
              <a:t>Basic terminology</a:t>
            </a:r>
            <a:r>
              <a:rPr lang="en-US" b="1" dirty="0"/>
              <a:t> </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Introduction</a:t>
            </a:r>
          </a:p>
        </p:txBody>
      </p:sp>
      <p:pic>
        <p:nvPicPr>
          <p:cNvPr id="11" name="Obrázek 10">
            <a:extLst>
              <a:ext uri="{FF2B5EF4-FFF2-40B4-BE49-F238E27FC236}">
                <a16:creationId xmlns:a16="http://schemas.microsoft.com/office/drawing/2014/main" id="{7A7CC4FC-89A2-487E-9B80-3322CD802D5A}"/>
              </a:ext>
            </a:extLst>
          </p:cNvPr>
          <p:cNvPicPr>
            <a:picLocks noChangeAspect="1"/>
          </p:cNvPicPr>
          <p:nvPr/>
        </p:nvPicPr>
        <p:blipFill>
          <a:blip r:embed="rId2">
            <a:grayscl/>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229995" y="2078037"/>
            <a:ext cx="6648450" cy="4095750"/>
          </a:xfrm>
          <a:prstGeom prst="rect">
            <a:avLst/>
          </a:prstGeom>
        </p:spPr>
      </p:pic>
    </p:spTree>
    <p:extLst>
      <p:ext uri="{BB962C8B-B14F-4D97-AF65-F5344CB8AC3E}">
        <p14:creationId xmlns:p14="http://schemas.microsoft.com/office/powerpoint/2010/main" val="17697181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69</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Graph Modeling</a:t>
            </a:r>
          </a:p>
          <a:p>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Basic terminology</a:t>
            </a:r>
          </a:p>
          <a:p>
            <a:pPr lvl="1">
              <a:lnSpc>
                <a:spcPct val="110000"/>
              </a:lnSpc>
            </a:pPr>
            <a:r>
              <a:rPr lang="en-US" dirty="0"/>
              <a:t>Connected and unconnected graph</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Introduction</a:t>
            </a:r>
          </a:p>
        </p:txBody>
      </p:sp>
      <p:pic>
        <p:nvPicPr>
          <p:cNvPr id="10" name="Obrázek 9">
            <a:extLst>
              <a:ext uri="{FF2B5EF4-FFF2-40B4-BE49-F238E27FC236}">
                <a16:creationId xmlns:a16="http://schemas.microsoft.com/office/drawing/2014/main" id="{2DB8BCE7-BFA3-485B-A31B-E25A992AB796}"/>
              </a:ext>
            </a:extLst>
          </p:cNvPr>
          <p:cNvPicPr>
            <a:picLocks noChangeAspect="1"/>
          </p:cNvPicPr>
          <p:nvPr/>
        </p:nvPicPr>
        <p:blipFill>
          <a:blip r:embed="rId2"/>
          <a:stretch>
            <a:fillRect/>
          </a:stretch>
        </p:blipFill>
        <p:spPr>
          <a:xfrm>
            <a:off x="1109081" y="2862683"/>
            <a:ext cx="4549229" cy="1971617"/>
          </a:xfrm>
          <a:prstGeom prst="rect">
            <a:avLst/>
          </a:prstGeom>
          <a:ln>
            <a:solidFill>
              <a:schemeClr val="bg1">
                <a:lumMod val="75000"/>
              </a:schemeClr>
            </a:solidFill>
          </a:ln>
          <a:scene3d>
            <a:camera prst="orthographicFront">
              <a:rot lat="0" lon="0" rev="0"/>
            </a:camera>
            <a:lightRig rig="threePt" dir="t"/>
          </a:scene3d>
        </p:spPr>
      </p:pic>
      <p:sp>
        <p:nvSpPr>
          <p:cNvPr id="12" name="Obdélník 11">
            <a:extLst>
              <a:ext uri="{FF2B5EF4-FFF2-40B4-BE49-F238E27FC236}">
                <a16:creationId xmlns:a16="http://schemas.microsoft.com/office/drawing/2014/main" id="{F00D292A-C8E7-424C-B854-76055C392154}"/>
              </a:ext>
            </a:extLst>
          </p:cNvPr>
          <p:cNvSpPr/>
          <p:nvPr/>
        </p:nvSpPr>
        <p:spPr>
          <a:xfrm>
            <a:off x="1013062" y="5158215"/>
            <a:ext cx="2319866"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9 – Connected graph</a:t>
            </a:r>
          </a:p>
        </p:txBody>
      </p:sp>
      <p:pic>
        <p:nvPicPr>
          <p:cNvPr id="3" name="Obrázek 2">
            <a:extLst>
              <a:ext uri="{FF2B5EF4-FFF2-40B4-BE49-F238E27FC236}">
                <a16:creationId xmlns:a16="http://schemas.microsoft.com/office/drawing/2014/main" id="{5C70AD87-41DC-4385-B250-9341A9F16426}"/>
              </a:ext>
            </a:extLst>
          </p:cNvPr>
          <p:cNvPicPr>
            <a:picLocks noChangeAspect="1"/>
          </p:cNvPicPr>
          <p:nvPr/>
        </p:nvPicPr>
        <p:blipFill>
          <a:blip r:embed="rId3"/>
          <a:stretch>
            <a:fillRect/>
          </a:stretch>
        </p:blipFill>
        <p:spPr>
          <a:xfrm>
            <a:off x="6311616" y="2865017"/>
            <a:ext cx="4549229" cy="1967350"/>
          </a:xfrm>
          <a:prstGeom prst="rect">
            <a:avLst/>
          </a:prstGeom>
          <a:ln>
            <a:solidFill>
              <a:schemeClr val="bg1">
                <a:lumMod val="75000"/>
              </a:schemeClr>
            </a:solidFill>
          </a:ln>
        </p:spPr>
      </p:pic>
      <p:sp>
        <p:nvSpPr>
          <p:cNvPr id="13" name="Obdélník 12">
            <a:extLst>
              <a:ext uri="{FF2B5EF4-FFF2-40B4-BE49-F238E27FC236}">
                <a16:creationId xmlns:a16="http://schemas.microsoft.com/office/drawing/2014/main" id="{428F0F4B-E25E-4924-BD7E-01E62178D906}"/>
              </a:ext>
            </a:extLst>
          </p:cNvPr>
          <p:cNvSpPr/>
          <p:nvPr/>
        </p:nvSpPr>
        <p:spPr>
          <a:xfrm>
            <a:off x="6311616" y="5210608"/>
            <a:ext cx="2627642"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10 – Unconnected graph</a:t>
            </a:r>
          </a:p>
        </p:txBody>
      </p:sp>
    </p:spTree>
    <p:extLst>
      <p:ext uri="{BB962C8B-B14F-4D97-AF65-F5344CB8AC3E}">
        <p14:creationId xmlns:p14="http://schemas.microsoft.com/office/powerpoint/2010/main" val="3220842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B43F210B-6D36-47DF-BC5A-5DE0CE3292F1}"/>
              </a:ext>
            </a:extLst>
          </p:cNvPr>
          <p:cNvSpPr>
            <a:spLocks noGrp="1"/>
          </p:cNvSpPr>
          <p:nvPr>
            <p:ph type="sldNum" sz="quarter" idx="2"/>
          </p:nvPr>
        </p:nvSpPr>
        <p:spPr/>
        <p:txBody>
          <a:bodyPr/>
          <a:lstStyle/>
          <a:p>
            <a:fld id="{86CB4B4D-7CA3-9044-876B-883B54F8677D}" type="slidenum">
              <a:rPr lang="cs-CZ" smtClean="0"/>
              <a:t>7</a:t>
            </a:fld>
            <a:endParaRPr lang="cs-CZ"/>
          </a:p>
        </p:txBody>
      </p:sp>
      <p:sp>
        <p:nvSpPr>
          <p:cNvPr id="3" name="Zástupný text 2">
            <a:extLst>
              <a:ext uri="{FF2B5EF4-FFF2-40B4-BE49-F238E27FC236}">
                <a16:creationId xmlns:a16="http://schemas.microsoft.com/office/drawing/2014/main" id="{81E82729-82CB-48E1-9717-A11CCE02EA27}"/>
              </a:ext>
            </a:extLst>
          </p:cNvPr>
          <p:cNvSpPr>
            <a:spLocks noGrp="1"/>
          </p:cNvSpPr>
          <p:nvPr>
            <p:ph type="body" sz="quarter" idx="21"/>
          </p:nvPr>
        </p:nvSpPr>
        <p:spPr/>
        <p:txBody>
          <a:bodyPr/>
          <a:lstStyle/>
          <a:p>
            <a:r>
              <a:rPr lang="en-US" dirty="0"/>
              <a:t>Introduction to Operational Research</a:t>
            </a:r>
            <a:endParaRPr lang="cs-CZ" dirty="0"/>
          </a:p>
        </p:txBody>
      </p:sp>
      <p:sp>
        <p:nvSpPr>
          <p:cNvPr id="5" name="Zástupný symbol pro zápatí 4">
            <a:extLst>
              <a:ext uri="{FF2B5EF4-FFF2-40B4-BE49-F238E27FC236}">
                <a16:creationId xmlns:a16="http://schemas.microsoft.com/office/drawing/2014/main" id="{925C91FD-9E95-4F7C-8BDF-F684E5D54A61}"/>
              </a:ext>
            </a:extLst>
          </p:cNvPr>
          <p:cNvSpPr>
            <a:spLocks noGrp="1"/>
          </p:cNvSpPr>
          <p:nvPr>
            <p:ph type="ftr" sz="quarter" idx="11"/>
          </p:nvPr>
        </p:nvSpPr>
        <p:spPr/>
        <p:txBody>
          <a:bodyPr/>
          <a:lstStyle/>
          <a:p>
            <a:pPr algn="l"/>
            <a:r>
              <a:rPr lang="en-US"/>
              <a:t>Operational Research I, ŠAU, Jan Fábry, 9.11. 2022</a:t>
            </a:r>
            <a:endParaRPr lang="cs-CZ" dirty="0"/>
          </a:p>
        </p:txBody>
      </p:sp>
      <p:sp>
        <p:nvSpPr>
          <p:cNvPr id="7" name="Zástupný text 6">
            <a:extLst>
              <a:ext uri="{FF2B5EF4-FFF2-40B4-BE49-F238E27FC236}">
                <a16:creationId xmlns:a16="http://schemas.microsoft.com/office/drawing/2014/main" id="{FC9EF205-F284-4652-9A83-53FB1FEB6F67}"/>
              </a:ext>
            </a:extLst>
          </p:cNvPr>
          <p:cNvSpPr>
            <a:spLocks noGrp="1"/>
          </p:cNvSpPr>
          <p:nvPr>
            <p:ph type="body" sz="quarter" idx="23"/>
          </p:nvPr>
        </p:nvSpPr>
        <p:spPr/>
        <p:txBody>
          <a:bodyPr/>
          <a:lstStyle/>
          <a:p>
            <a:r>
              <a:rPr lang="cs-CZ" dirty="0"/>
              <a:t>Software</a:t>
            </a:r>
          </a:p>
        </p:txBody>
      </p:sp>
      <p:sp>
        <p:nvSpPr>
          <p:cNvPr id="10" name="Zástupný text 3">
            <a:extLst>
              <a:ext uri="{FF2B5EF4-FFF2-40B4-BE49-F238E27FC236}">
                <a16:creationId xmlns:a16="http://schemas.microsoft.com/office/drawing/2014/main" id="{0489E26D-0FD2-40FC-90AE-FD5D1827E0D5}"/>
              </a:ext>
            </a:extLst>
          </p:cNvPr>
          <p:cNvSpPr txBox="1">
            <a:spLocks/>
          </p:cNvSpPr>
          <p:nvPr/>
        </p:nvSpPr>
        <p:spPr>
          <a:xfrm>
            <a:off x="438469" y="1647547"/>
            <a:ext cx="9264016" cy="2251791"/>
          </a:xfrm>
          <a:prstGeom prst="rect">
            <a:avLst/>
          </a:prstGeom>
        </p:spPr>
        <p:txBody>
          <a:bodyPr vert="horz" lIns="91440" tIns="45720" rIns="91440" bIns="45720" numCol="2" rtlCol="0">
            <a:normAutofit fontScale="92500" lnSpcReduction="20000"/>
          </a:bodyPr>
          <a:lstStyle>
            <a:lvl1pPr marL="0" indent="0" algn="l" defTabSz="914400" rtl="0" eaLnBrk="1" latinLnBrk="0" hangingPunct="1">
              <a:lnSpc>
                <a:spcPct val="100000"/>
              </a:lnSpc>
              <a:spcBef>
                <a:spcPts val="1000"/>
              </a:spcBef>
              <a:buClr>
                <a:srgbClr val="D9D9D9"/>
              </a:buClr>
              <a:buSzTx/>
              <a:buFont typeface="Wingdings"/>
              <a:buNone/>
              <a:defRPr sz="1600" kern="1200">
                <a:solidFill>
                  <a:schemeClr val="tx1"/>
                </a:solidFill>
                <a:latin typeface="Arial" panose="020B0604020202020204" pitchFamily="34" charset="0"/>
                <a:ea typeface="+mn-ea"/>
                <a:cs typeface="Arial" panose="020B0604020202020204" pitchFamily="34" charset="0"/>
              </a:defRPr>
            </a:lvl1pPr>
            <a:lvl2pPr marL="609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990600" indent="-228600" algn="l" defTabSz="914400" rtl="0" eaLnBrk="1" latinLnBrk="0" hangingPunct="1">
              <a:lnSpc>
                <a:spcPct val="100000"/>
              </a:lnSpc>
              <a:spcBef>
                <a:spcPts val="500"/>
              </a:spcBef>
              <a:buClr>
                <a:schemeClr val="bg1">
                  <a:lumMod val="75000"/>
                </a:schemeClr>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371600" indent="-228600" algn="l" defTabSz="914400" rtl="0" eaLnBrk="1" latinLnBrk="0" hangingPunct="1">
              <a:lnSpc>
                <a:spcPct val="100000"/>
              </a:lnSpc>
              <a:spcBef>
                <a:spcPts val="500"/>
              </a:spcBef>
              <a:buClr>
                <a:schemeClr val="bg1">
                  <a:lumMod val="75000"/>
                </a:schemeClr>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1752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133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
            </a:pPr>
            <a:r>
              <a:rPr lang="cs-CZ" dirty="0"/>
              <a:t>MPL </a:t>
            </a:r>
            <a:r>
              <a:rPr lang="cs-CZ" dirty="0" err="1"/>
              <a:t>for</a:t>
            </a:r>
            <a:r>
              <a:rPr lang="cs-CZ" dirty="0"/>
              <a:t> Windows</a:t>
            </a:r>
          </a:p>
          <a:p>
            <a:pPr marL="285750" indent="-285750">
              <a:buFont typeface="Wingdings" panose="05000000000000000000" pitchFamily="2" charset="2"/>
              <a:buChar char="§"/>
            </a:pPr>
            <a:r>
              <a:rPr lang="cs-CZ" dirty="0"/>
              <a:t>AMPL</a:t>
            </a:r>
          </a:p>
          <a:p>
            <a:pPr marL="285750" indent="-285750">
              <a:buFont typeface="Wingdings" panose="05000000000000000000" pitchFamily="2" charset="2"/>
              <a:buChar char="§"/>
            </a:pPr>
            <a:r>
              <a:rPr lang="en-US" dirty="0"/>
              <a:t>Lingo (LINDO)</a:t>
            </a:r>
          </a:p>
          <a:p>
            <a:pPr marL="285750" indent="-285750">
              <a:buFont typeface="Wingdings" panose="05000000000000000000" pitchFamily="2" charset="2"/>
              <a:buChar char="§"/>
            </a:pPr>
            <a:r>
              <a:rPr lang="en-US" dirty="0"/>
              <a:t>XPRESS (FICO)</a:t>
            </a:r>
          </a:p>
          <a:p>
            <a:pPr marL="285750" indent="-285750">
              <a:buFont typeface="Wingdings" panose="05000000000000000000" pitchFamily="2" charset="2"/>
              <a:buChar char="§"/>
            </a:pPr>
            <a:r>
              <a:rPr lang="en-US" dirty="0"/>
              <a:t>CPLEX (IBM ILOG)</a:t>
            </a:r>
          </a:p>
          <a:p>
            <a:pPr marL="285750" indent="-285750">
              <a:buFont typeface="Wingdings" panose="05000000000000000000" pitchFamily="2" charset="2"/>
              <a:buChar char="§"/>
            </a:pPr>
            <a:r>
              <a:rPr lang="en-US" dirty="0" err="1"/>
              <a:t>Gurobi</a:t>
            </a:r>
            <a:endParaRPr lang="cs-CZ" dirty="0"/>
          </a:p>
          <a:p>
            <a:pPr marL="285750" indent="-285750">
              <a:buFont typeface="Wingdings" panose="05000000000000000000" pitchFamily="2" charset="2"/>
              <a:buChar char="§"/>
            </a:pPr>
            <a:r>
              <a:rPr lang="en-US" dirty="0"/>
              <a:t>AIMMS </a:t>
            </a:r>
          </a:p>
          <a:p>
            <a:pPr marL="285750" indent="-285750">
              <a:buFont typeface="Wingdings" panose="05000000000000000000" pitchFamily="2" charset="2"/>
              <a:buChar char="§"/>
            </a:pPr>
            <a:r>
              <a:rPr lang="en-US" dirty="0"/>
              <a:t>NEOS</a:t>
            </a:r>
          </a:p>
          <a:p>
            <a:pPr marL="285750" indent="-285750">
              <a:buFont typeface="Wingdings" panose="05000000000000000000" pitchFamily="2" charset="2"/>
              <a:buChar char="§"/>
            </a:pPr>
            <a:r>
              <a:rPr lang="en-US" dirty="0"/>
              <a:t>MS Excel (FRONTLINE SOLVERS)</a:t>
            </a:r>
          </a:p>
          <a:p>
            <a:pPr marL="285750" indent="-285750">
              <a:buFont typeface="Wingdings" panose="05000000000000000000" pitchFamily="2" charset="2"/>
              <a:buChar char="§"/>
            </a:pPr>
            <a:r>
              <a:rPr lang="cs-CZ" dirty="0"/>
              <a:t>PLANT SIMULATION</a:t>
            </a:r>
          </a:p>
          <a:p>
            <a:pPr marL="285750" indent="-285750">
              <a:buFont typeface="Wingdings" panose="05000000000000000000" pitchFamily="2" charset="2"/>
              <a:buChar char="§"/>
            </a:pPr>
            <a:r>
              <a:rPr lang="en-US" dirty="0"/>
              <a:t>SIMPROCESS </a:t>
            </a:r>
          </a:p>
          <a:p>
            <a:pPr marL="285750" indent="-285750">
              <a:buFont typeface="Wingdings" panose="05000000000000000000" pitchFamily="2" charset="2"/>
              <a:buChar char="§"/>
            </a:pPr>
            <a:r>
              <a:rPr lang="en-US" dirty="0"/>
              <a:t>SIMUL 8</a:t>
            </a:r>
          </a:p>
          <a:p>
            <a:pPr marL="285750" indent="-285750">
              <a:buFont typeface="Wingdings" panose="05000000000000000000" pitchFamily="2" charset="2"/>
              <a:buChar char="§"/>
            </a:pPr>
            <a:r>
              <a:rPr lang="en-US" dirty="0" err="1"/>
              <a:t>Matlab</a:t>
            </a:r>
            <a:endParaRPr lang="en-US" dirty="0"/>
          </a:p>
        </p:txBody>
      </p:sp>
    </p:spTree>
    <p:extLst>
      <p:ext uri="{BB962C8B-B14F-4D97-AF65-F5344CB8AC3E}">
        <p14:creationId xmlns:p14="http://schemas.microsoft.com/office/powerpoint/2010/main" val="31686257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70</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Graph Modeling</a:t>
            </a:r>
          </a:p>
          <a:p>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a:t>Basic terminology</a:t>
            </a:r>
          </a:p>
          <a:p>
            <a:pPr lvl="1">
              <a:lnSpc>
                <a:spcPct val="110000"/>
              </a:lnSpc>
            </a:pPr>
            <a:r>
              <a:rPr lang="en-US"/>
              <a:t>Cycle (circuit)</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Introduction</a:t>
            </a:r>
          </a:p>
        </p:txBody>
      </p:sp>
      <p:sp>
        <p:nvSpPr>
          <p:cNvPr id="12" name="Obdélník 11">
            <a:extLst>
              <a:ext uri="{FF2B5EF4-FFF2-40B4-BE49-F238E27FC236}">
                <a16:creationId xmlns:a16="http://schemas.microsoft.com/office/drawing/2014/main" id="{F00D292A-C8E7-424C-B854-76055C392154}"/>
              </a:ext>
            </a:extLst>
          </p:cNvPr>
          <p:cNvSpPr/>
          <p:nvPr/>
        </p:nvSpPr>
        <p:spPr>
          <a:xfrm>
            <a:off x="934612" y="5641321"/>
            <a:ext cx="1417119"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11 – Cycle</a:t>
            </a:r>
          </a:p>
        </p:txBody>
      </p:sp>
      <p:pic>
        <p:nvPicPr>
          <p:cNvPr id="17" name="Obrázek 16">
            <a:extLst>
              <a:ext uri="{FF2B5EF4-FFF2-40B4-BE49-F238E27FC236}">
                <a16:creationId xmlns:a16="http://schemas.microsoft.com/office/drawing/2014/main" id="{57825457-A914-4232-80B5-810C735E62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12" y="2483399"/>
            <a:ext cx="5095885" cy="3041730"/>
          </a:xfrm>
          <a:prstGeom prst="rect">
            <a:avLst/>
          </a:prstGeom>
          <a:ln>
            <a:solidFill>
              <a:schemeClr val="bg1">
                <a:lumMod val="75000"/>
              </a:schemeClr>
            </a:solidFill>
          </a:ln>
        </p:spPr>
      </p:pic>
    </p:spTree>
    <p:extLst>
      <p:ext uri="{BB962C8B-B14F-4D97-AF65-F5344CB8AC3E}">
        <p14:creationId xmlns:p14="http://schemas.microsoft.com/office/powerpoint/2010/main" val="24855247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71</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Graph Modeling</a:t>
            </a:r>
          </a:p>
          <a:p>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a:t>Basic terminology</a:t>
            </a:r>
          </a:p>
          <a:p>
            <a:pPr lvl="1">
              <a:lnSpc>
                <a:spcPct val="110000"/>
              </a:lnSpc>
            </a:pPr>
            <a:r>
              <a:rPr lang="en-US"/>
              <a:t>Tree and spanning tree</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Introduction</a:t>
            </a:r>
          </a:p>
        </p:txBody>
      </p:sp>
      <p:sp>
        <p:nvSpPr>
          <p:cNvPr id="12" name="Obdélník 11">
            <a:extLst>
              <a:ext uri="{FF2B5EF4-FFF2-40B4-BE49-F238E27FC236}">
                <a16:creationId xmlns:a16="http://schemas.microsoft.com/office/drawing/2014/main" id="{F00D292A-C8E7-424C-B854-76055C392154}"/>
              </a:ext>
            </a:extLst>
          </p:cNvPr>
          <p:cNvSpPr/>
          <p:nvPr/>
        </p:nvSpPr>
        <p:spPr>
          <a:xfrm>
            <a:off x="835493" y="5541591"/>
            <a:ext cx="1417119"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12 – Trees</a:t>
            </a:r>
          </a:p>
        </p:txBody>
      </p:sp>
      <p:pic>
        <p:nvPicPr>
          <p:cNvPr id="10" name="Obrázek 9">
            <a:extLst>
              <a:ext uri="{FF2B5EF4-FFF2-40B4-BE49-F238E27FC236}">
                <a16:creationId xmlns:a16="http://schemas.microsoft.com/office/drawing/2014/main" id="{A6962382-CD7F-4E2B-A43E-A44F578C9496}"/>
              </a:ext>
            </a:extLst>
          </p:cNvPr>
          <p:cNvPicPr>
            <a:picLocks noChangeAspect="1"/>
          </p:cNvPicPr>
          <p:nvPr/>
        </p:nvPicPr>
        <p:blipFill>
          <a:blip r:embed="rId2"/>
          <a:stretch>
            <a:fillRect/>
          </a:stretch>
        </p:blipFill>
        <p:spPr>
          <a:xfrm>
            <a:off x="835493" y="2917492"/>
            <a:ext cx="2501470" cy="1719277"/>
          </a:xfrm>
          <a:prstGeom prst="rect">
            <a:avLst/>
          </a:prstGeom>
          <a:ln>
            <a:solidFill>
              <a:schemeClr val="bg1">
                <a:lumMod val="75000"/>
              </a:schemeClr>
            </a:solidFill>
          </a:ln>
        </p:spPr>
      </p:pic>
      <p:pic>
        <p:nvPicPr>
          <p:cNvPr id="11" name="Obrázek 10">
            <a:extLst>
              <a:ext uri="{FF2B5EF4-FFF2-40B4-BE49-F238E27FC236}">
                <a16:creationId xmlns:a16="http://schemas.microsoft.com/office/drawing/2014/main" id="{2C3E2A6D-528B-4C78-990A-F988DC456D73}"/>
              </a:ext>
            </a:extLst>
          </p:cNvPr>
          <p:cNvPicPr>
            <a:picLocks noChangeAspect="1"/>
          </p:cNvPicPr>
          <p:nvPr/>
        </p:nvPicPr>
        <p:blipFill>
          <a:blip r:embed="rId3"/>
          <a:stretch>
            <a:fillRect/>
          </a:stretch>
        </p:blipFill>
        <p:spPr>
          <a:xfrm>
            <a:off x="3482103" y="2202304"/>
            <a:ext cx="1436604" cy="1297202"/>
          </a:xfrm>
          <a:prstGeom prst="rect">
            <a:avLst/>
          </a:prstGeom>
          <a:ln>
            <a:solidFill>
              <a:schemeClr val="bg1">
                <a:lumMod val="75000"/>
              </a:schemeClr>
            </a:solidFill>
          </a:ln>
        </p:spPr>
      </p:pic>
      <p:pic>
        <p:nvPicPr>
          <p:cNvPr id="13" name="Obrázek 12">
            <a:extLst>
              <a:ext uri="{FF2B5EF4-FFF2-40B4-BE49-F238E27FC236}">
                <a16:creationId xmlns:a16="http://schemas.microsoft.com/office/drawing/2014/main" id="{E2D5CE64-2636-413E-976A-480CE5C42A71}"/>
              </a:ext>
            </a:extLst>
          </p:cNvPr>
          <p:cNvPicPr>
            <a:picLocks noChangeAspect="1"/>
          </p:cNvPicPr>
          <p:nvPr/>
        </p:nvPicPr>
        <p:blipFill>
          <a:blip r:embed="rId4"/>
          <a:stretch>
            <a:fillRect/>
          </a:stretch>
        </p:blipFill>
        <p:spPr>
          <a:xfrm>
            <a:off x="3487214" y="3565961"/>
            <a:ext cx="2284626" cy="1839317"/>
          </a:xfrm>
          <a:prstGeom prst="rect">
            <a:avLst/>
          </a:prstGeom>
          <a:ln>
            <a:solidFill>
              <a:schemeClr val="bg1">
                <a:lumMod val="75000"/>
              </a:schemeClr>
            </a:solidFill>
          </a:ln>
        </p:spPr>
      </p:pic>
      <p:sp>
        <p:nvSpPr>
          <p:cNvPr id="18" name="Obdélník 17">
            <a:extLst>
              <a:ext uri="{FF2B5EF4-FFF2-40B4-BE49-F238E27FC236}">
                <a16:creationId xmlns:a16="http://schemas.microsoft.com/office/drawing/2014/main" id="{4EBB57F7-0BA8-4F8B-9578-8976A1052168}"/>
              </a:ext>
            </a:extLst>
          </p:cNvPr>
          <p:cNvSpPr/>
          <p:nvPr/>
        </p:nvSpPr>
        <p:spPr>
          <a:xfrm>
            <a:off x="6441002" y="5541591"/>
            <a:ext cx="2141933"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1</a:t>
            </a:r>
            <a:r>
              <a:rPr lang="cs-CZ" sz="1400" b="1" dirty="0">
                <a:solidFill>
                  <a:schemeClr val="bg1">
                    <a:lumMod val="65000"/>
                  </a:schemeClr>
                </a:solidFill>
                <a:latin typeface="Arial" panose="020B0604020202020204" pitchFamily="34" charset="0"/>
                <a:cs typeface="Arial" panose="020B0604020202020204" pitchFamily="34" charset="0"/>
              </a:rPr>
              <a:t>3</a:t>
            </a:r>
            <a:r>
              <a:rPr lang="en-US" sz="1400" b="1" dirty="0">
                <a:solidFill>
                  <a:schemeClr val="bg1">
                    <a:lumMod val="65000"/>
                  </a:schemeClr>
                </a:solidFill>
                <a:latin typeface="Arial" panose="020B0604020202020204" pitchFamily="34" charset="0"/>
                <a:cs typeface="Arial" panose="020B0604020202020204" pitchFamily="34" charset="0"/>
              </a:rPr>
              <a:t> – Spanning tree</a:t>
            </a:r>
          </a:p>
        </p:txBody>
      </p:sp>
      <p:pic>
        <p:nvPicPr>
          <p:cNvPr id="19" name="Obrázek 18">
            <a:extLst>
              <a:ext uri="{FF2B5EF4-FFF2-40B4-BE49-F238E27FC236}">
                <a16:creationId xmlns:a16="http://schemas.microsoft.com/office/drawing/2014/main" id="{28179E01-2F49-4A5C-B2EE-777D9C69E868}"/>
              </a:ext>
            </a:extLst>
          </p:cNvPr>
          <p:cNvPicPr>
            <a:picLocks noChangeAspect="1"/>
          </p:cNvPicPr>
          <p:nvPr/>
        </p:nvPicPr>
        <p:blipFill>
          <a:blip r:embed="rId5"/>
          <a:stretch>
            <a:fillRect/>
          </a:stretch>
        </p:blipFill>
        <p:spPr>
          <a:xfrm>
            <a:off x="6441002" y="3323829"/>
            <a:ext cx="4828074" cy="2051705"/>
          </a:xfrm>
          <a:prstGeom prst="rect">
            <a:avLst/>
          </a:prstGeom>
          <a:ln>
            <a:solidFill>
              <a:schemeClr val="bg1">
                <a:lumMod val="75000"/>
              </a:schemeClr>
            </a:solidFill>
          </a:ln>
        </p:spPr>
      </p:pic>
    </p:spTree>
    <p:extLst>
      <p:ext uri="{BB962C8B-B14F-4D97-AF65-F5344CB8AC3E}">
        <p14:creationId xmlns:p14="http://schemas.microsoft.com/office/powerpoint/2010/main" val="7302580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72</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Graph Modeling</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dirty="0"/>
              <a:t>The </a:t>
            </a:r>
            <a:r>
              <a:rPr lang="en-US" dirty="0">
                <a:solidFill>
                  <a:srgbClr val="4BA82E"/>
                </a:solidFill>
              </a:rPr>
              <a:t>objective</a:t>
            </a:r>
            <a:r>
              <a:rPr lang="en-US" dirty="0"/>
              <a:t> is </a:t>
            </a:r>
            <a:r>
              <a:rPr lang="en-US" dirty="0">
                <a:solidFill>
                  <a:srgbClr val="4BA82E"/>
                </a:solidFill>
              </a:rPr>
              <a:t>to find the shortest path</a:t>
            </a:r>
            <a:r>
              <a:rPr lang="en-US" dirty="0"/>
              <a:t> </a:t>
            </a:r>
            <a:r>
              <a:rPr lang="en-US" dirty="0">
                <a:solidFill>
                  <a:srgbClr val="4BA82E"/>
                </a:solidFill>
              </a:rPr>
              <a:t>between a pair of nodes</a:t>
            </a:r>
            <a:r>
              <a:rPr lang="en-US" dirty="0"/>
              <a:t>.</a:t>
            </a:r>
          </a:p>
          <a:p>
            <a:pPr marL="285750" lvl="0" indent="-285750">
              <a:lnSpc>
                <a:spcPct val="110000"/>
              </a:lnSpc>
              <a:buFont typeface="Wingdings" panose="05000000000000000000" pitchFamily="2" charset="2"/>
              <a:buChar char="§"/>
            </a:pPr>
            <a:r>
              <a:rPr lang="cs-CZ" dirty="0" err="1"/>
              <a:t>The</a:t>
            </a:r>
            <a:r>
              <a:rPr lang="en-US" dirty="0"/>
              <a:t> problem while using of GPS navigation in the car or with search of connection on a map portal.</a:t>
            </a:r>
          </a:p>
          <a:p>
            <a:pPr marL="285750" lvl="0" indent="-285750">
              <a:lnSpc>
                <a:spcPct val="110000"/>
              </a:lnSpc>
              <a:buFont typeface="Wingdings" panose="05000000000000000000" pitchFamily="2" charset="2"/>
              <a:buChar char="§"/>
            </a:pPr>
            <a:r>
              <a:rPr lang="en-US" dirty="0"/>
              <a:t>Many algorithms are designed specially to find distances between all pairs of nodes in given graph.</a:t>
            </a:r>
          </a:p>
          <a:p>
            <a:pPr marL="285750" lvl="0" indent="-285750">
              <a:lnSpc>
                <a:spcPct val="110000"/>
              </a:lnSpc>
              <a:buFont typeface="Wingdings" panose="05000000000000000000" pitchFamily="2" charset="2"/>
              <a:buChar char="§"/>
            </a:pPr>
            <a:r>
              <a:rPr lang="en-US" dirty="0"/>
              <a:t>Dijkstra’s algorithm is designed to find the shortest path from one particular node to all other nodes in the graph.</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cs-CZ"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Shortest Path Problem</a:t>
            </a:r>
          </a:p>
        </p:txBody>
      </p:sp>
    </p:spTree>
    <p:extLst>
      <p:ext uri="{BB962C8B-B14F-4D97-AF65-F5344CB8AC3E}">
        <p14:creationId xmlns:p14="http://schemas.microsoft.com/office/powerpoint/2010/main" val="6985866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73</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Graph Modeling</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Example</a:t>
            </a: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cs-CZ"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Shortest Path Problem</a:t>
            </a:r>
          </a:p>
        </p:txBody>
      </p:sp>
      <p:grpSp>
        <p:nvGrpSpPr>
          <p:cNvPr id="10" name="Skupina 9">
            <a:extLst>
              <a:ext uri="{FF2B5EF4-FFF2-40B4-BE49-F238E27FC236}">
                <a16:creationId xmlns:a16="http://schemas.microsoft.com/office/drawing/2014/main" id="{92FD373F-F25C-4248-B4CD-952EE0DE8AF7}"/>
              </a:ext>
            </a:extLst>
          </p:cNvPr>
          <p:cNvGrpSpPr>
            <a:grpSpLocks/>
          </p:cNvGrpSpPr>
          <p:nvPr/>
        </p:nvGrpSpPr>
        <p:grpSpPr bwMode="auto">
          <a:xfrm>
            <a:off x="1870242" y="2098987"/>
            <a:ext cx="5109338" cy="3362661"/>
            <a:chOff x="814" y="6462"/>
            <a:chExt cx="5200" cy="3474"/>
          </a:xfrm>
        </p:grpSpPr>
        <p:cxnSp>
          <p:nvCxnSpPr>
            <p:cNvPr id="12" name="Line 385">
              <a:extLst>
                <a:ext uri="{FF2B5EF4-FFF2-40B4-BE49-F238E27FC236}">
                  <a16:creationId xmlns:a16="http://schemas.microsoft.com/office/drawing/2014/main" id="{7AF55F8B-367D-4818-B2C6-1D10A06D36C0}"/>
                </a:ext>
              </a:extLst>
            </p:cNvPr>
            <p:cNvCxnSpPr>
              <a:cxnSpLocks noChangeShapeType="1"/>
            </p:cNvCxnSpPr>
            <p:nvPr/>
          </p:nvCxnSpPr>
          <p:spPr bwMode="auto">
            <a:xfrm flipV="1">
              <a:off x="4093" y="8628"/>
              <a:ext cx="1470" cy="9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3" name="Line 386">
              <a:extLst>
                <a:ext uri="{FF2B5EF4-FFF2-40B4-BE49-F238E27FC236}">
                  <a16:creationId xmlns:a16="http://schemas.microsoft.com/office/drawing/2014/main" id="{AC0729A7-8A7A-4ED0-A309-B6EE1BC52F3A}"/>
                </a:ext>
              </a:extLst>
            </p:cNvPr>
            <p:cNvCxnSpPr>
              <a:cxnSpLocks noChangeShapeType="1"/>
            </p:cNvCxnSpPr>
            <p:nvPr/>
          </p:nvCxnSpPr>
          <p:spPr bwMode="auto">
            <a:xfrm>
              <a:off x="2522" y="8459"/>
              <a:ext cx="1344" cy="1056"/>
            </a:xfrm>
            <a:prstGeom prst="line">
              <a:avLst/>
            </a:prstGeom>
            <a:noFill/>
            <a:ln w="9525">
              <a:solidFill>
                <a:srgbClr val="000000"/>
              </a:solidFill>
              <a:round/>
              <a:headEnd/>
              <a:tailEnd type="stealth" w="med" len="lg"/>
            </a:ln>
            <a:extLst>
              <a:ext uri="{909E8E84-426E-40DD-AFC4-6F175D3DCCD1}">
                <a14:hiddenFill xmlns:a14="http://schemas.microsoft.com/office/drawing/2010/main">
                  <a:noFill/>
                </a14:hiddenFill>
              </a:ext>
            </a:extLst>
          </p:spPr>
        </p:cxnSp>
        <p:cxnSp>
          <p:nvCxnSpPr>
            <p:cNvPr id="14" name="Line 387">
              <a:extLst>
                <a:ext uri="{FF2B5EF4-FFF2-40B4-BE49-F238E27FC236}">
                  <a16:creationId xmlns:a16="http://schemas.microsoft.com/office/drawing/2014/main" id="{56B3206B-F0BA-4321-B7C5-1BBE21EDE328}"/>
                </a:ext>
              </a:extLst>
            </p:cNvPr>
            <p:cNvCxnSpPr>
              <a:cxnSpLocks noChangeShapeType="1"/>
            </p:cNvCxnSpPr>
            <p:nvPr/>
          </p:nvCxnSpPr>
          <p:spPr bwMode="auto">
            <a:xfrm>
              <a:off x="1590" y="9006"/>
              <a:ext cx="2399" cy="6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 name="Line 388">
              <a:extLst>
                <a:ext uri="{FF2B5EF4-FFF2-40B4-BE49-F238E27FC236}">
                  <a16:creationId xmlns:a16="http://schemas.microsoft.com/office/drawing/2014/main" id="{82ACBF93-28D5-4D17-8DF0-40F122A12F88}"/>
                </a:ext>
              </a:extLst>
            </p:cNvPr>
            <p:cNvCxnSpPr>
              <a:cxnSpLocks noChangeShapeType="1"/>
            </p:cNvCxnSpPr>
            <p:nvPr/>
          </p:nvCxnSpPr>
          <p:spPr bwMode="auto">
            <a:xfrm flipV="1">
              <a:off x="1682" y="8380"/>
              <a:ext cx="601" cy="485"/>
            </a:xfrm>
            <a:prstGeom prst="line">
              <a:avLst/>
            </a:prstGeom>
            <a:noFill/>
            <a:ln w="9525">
              <a:solidFill>
                <a:srgbClr val="000000"/>
              </a:solidFill>
              <a:round/>
              <a:headEnd type="stealth" w="med" len="lg"/>
              <a:tailEnd/>
            </a:ln>
            <a:extLst>
              <a:ext uri="{909E8E84-426E-40DD-AFC4-6F175D3DCCD1}">
                <a14:hiddenFill xmlns:a14="http://schemas.microsoft.com/office/drawing/2010/main">
                  <a:noFill/>
                </a14:hiddenFill>
              </a:ext>
            </a:extLst>
          </p:spPr>
        </p:cxnSp>
        <p:cxnSp>
          <p:nvCxnSpPr>
            <p:cNvPr id="16" name="Line 389">
              <a:extLst>
                <a:ext uri="{FF2B5EF4-FFF2-40B4-BE49-F238E27FC236}">
                  <a16:creationId xmlns:a16="http://schemas.microsoft.com/office/drawing/2014/main" id="{4509F79B-FB4B-4E5E-870B-45B5CF940DF9}"/>
                </a:ext>
              </a:extLst>
            </p:cNvPr>
            <p:cNvCxnSpPr>
              <a:cxnSpLocks noChangeShapeType="1"/>
            </p:cNvCxnSpPr>
            <p:nvPr/>
          </p:nvCxnSpPr>
          <p:spPr bwMode="auto">
            <a:xfrm>
              <a:off x="1125" y="7555"/>
              <a:ext cx="354" cy="125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7" name="Line 390">
              <a:extLst>
                <a:ext uri="{FF2B5EF4-FFF2-40B4-BE49-F238E27FC236}">
                  <a16:creationId xmlns:a16="http://schemas.microsoft.com/office/drawing/2014/main" id="{041D1927-6116-4C3C-B287-7224A3BAC90B}"/>
                </a:ext>
              </a:extLst>
            </p:cNvPr>
            <p:cNvCxnSpPr>
              <a:cxnSpLocks noChangeShapeType="1"/>
            </p:cNvCxnSpPr>
            <p:nvPr/>
          </p:nvCxnSpPr>
          <p:spPr bwMode="auto">
            <a:xfrm>
              <a:off x="1222" y="7511"/>
              <a:ext cx="1020" cy="737"/>
            </a:xfrm>
            <a:prstGeom prst="line">
              <a:avLst/>
            </a:prstGeom>
            <a:noFill/>
            <a:ln w="9525">
              <a:solidFill>
                <a:srgbClr val="000000"/>
              </a:solidFill>
              <a:round/>
              <a:headEnd type="stealth" w="med" len="lg"/>
              <a:tailEnd type="none" w="med" len="lg"/>
            </a:ln>
            <a:extLst>
              <a:ext uri="{909E8E84-426E-40DD-AFC4-6F175D3DCCD1}">
                <a14:hiddenFill xmlns:a14="http://schemas.microsoft.com/office/drawing/2010/main">
                  <a:noFill/>
                </a14:hiddenFill>
              </a:ext>
            </a:extLst>
          </p:spPr>
        </p:cxnSp>
        <p:cxnSp>
          <p:nvCxnSpPr>
            <p:cNvPr id="18" name="Line 391">
              <a:extLst>
                <a:ext uri="{FF2B5EF4-FFF2-40B4-BE49-F238E27FC236}">
                  <a16:creationId xmlns:a16="http://schemas.microsoft.com/office/drawing/2014/main" id="{B3B897FE-F231-4039-8231-6FC677F4C0D2}"/>
                </a:ext>
              </a:extLst>
            </p:cNvPr>
            <p:cNvCxnSpPr>
              <a:cxnSpLocks noChangeShapeType="1"/>
            </p:cNvCxnSpPr>
            <p:nvPr/>
          </p:nvCxnSpPr>
          <p:spPr bwMode="auto">
            <a:xfrm flipV="1">
              <a:off x="5488" y="7261"/>
              <a:ext cx="0" cy="1260"/>
            </a:xfrm>
            <a:prstGeom prst="line">
              <a:avLst/>
            </a:prstGeom>
            <a:noFill/>
            <a:ln w="9525">
              <a:solidFill>
                <a:srgbClr val="000000"/>
              </a:solidFill>
              <a:round/>
              <a:headEnd/>
              <a:tailEnd type="none" w="med" len="lg"/>
            </a:ln>
            <a:extLst>
              <a:ext uri="{909E8E84-426E-40DD-AFC4-6F175D3DCCD1}">
                <a14:hiddenFill xmlns:a14="http://schemas.microsoft.com/office/drawing/2010/main">
                  <a:noFill/>
                </a14:hiddenFill>
              </a:ext>
            </a:extLst>
          </p:spPr>
        </p:cxnSp>
        <p:cxnSp>
          <p:nvCxnSpPr>
            <p:cNvPr id="19" name="Line 392">
              <a:extLst>
                <a:ext uri="{FF2B5EF4-FFF2-40B4-BE49-F238E27FC236}">
                  <a16:creationId xmlns:a16="http://schemas.microsoft.com/office/drawing/2014/main" id="{56D3355A-A258-481F-A87D-A6588248BE1C}"/>
                </a:ext>
              </a:extLst>
            </p:cNvPr>
            <p:cNvCxnSpPr>
              <a:cxnSpLocks noChangeShapeType="1"/>
            </p:cNvCxnSpPr>
            <p:nvPr/>
          </p:nvCxnSpPr>
          <p:spPr bwMode="auto">
            <a:xfrm>
              <a:off x="4083" y="7740"/>
              <a:ext cx="1441" cy="865"/>
            </a:xfrm>
            <a:prstGeom prst="line">
              <a:avLst/>
            </a:prstGeom>
            <a:noFill/>
            <a:ln w="9525">
              <a:solidFill>
                <a:srgbClr val="000000"/>
              </a:solidFill>
              <a:round/>
              <a:headEnd type="stealth" w="med" len="lg"/>
              <a:tailEnd/>
            </a:ln>
            <a:extLst>
              <a:ext uri="{909E8E84-426E-40DD-AFC4-6F175D3DCCD1}">
                <a14:hiddenFill xmlns:a14="http://schemas.microsoft.com/office/drawing/2010/main">
                  <a:noFill/>
                </a14:hiddenFill>
              </a:ext>
            </a:extLst>
          </p:spPr>
        </p:cxnSp>
        <p:cxnSp>
          <p:nvCxnSpPr>
            <p:cNvPr id="20" name="Line 393">
              <a:extLst>
                <a:ext uri="{FF2B5EF4-FFF2-40B4-BE49-F238E27FC236}">
                  <a16:creationId xmlns:a16="http://schemas.microsoft.com/office/drawing/2014/main" id="{F1C05E65-3130-4EAF-B1D2-215DFE2C5FF5}"/>
                </a:ext>
              </a:extLst>
            </p:cNvPr>
            <p:cNvCxnSpPr>
              <a:cxnSpLocks noChangeShapeType="1"/>
            </p:cNvCxnSpPr>
            <p:nvPr/>
          </p:nvCxnSpPr>
          <p:spPr bwMode="auto">
            <a:xfrm flipV="1">
              <a:off x="3989" y="7105"/>
              <a:ext cx="1424" cy="5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1" name="Line 394">
              <a:extLst>
                <a:ext uri="{FF2B5EF4-FFF2-40B4-BE49-F238E27FC236}">
                  <a16:creationId xmlns:a16="http://schemas.microsoft.com/office/drawing/2014/main" id="{95907D9A-11E6-4680-8D85-2B1071A0EA0F}"/>
                </a:ext>
              </a:extLst>
            </p:cNvPr>
            <p:cNvCxnSpPr>
              <a:cxnSpLocks noChangeShapeType="1"/>
            </p:cNvCxnSpPr>
            <p:nvPr/>
          </p:nvCxnSpPr>
          <p:spPr bwMode="auto">
            <a:xfrm>
              <a:off x="2518" y="6685"/>
              <a:ext cx="2944" cy="3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2" name="Line 395">
              <a:extLst>
                <a:ext uri="{FF2B5EF4-FFF2-40B4-BE49-F238E27FC236}">
                  <a16:creationId xmlns:a16="http://schemas.microsoft.com/office/drawing/2014/main" id="{2808C335-05E4-497D-A95E-BAD7FF321B5C}"/>
                </a:ext>
              </a:extLst>
            </p:cNvPr>
            <p:cNvCxnSpPr>
              <a:cxnSpLocks noChangeShapeType="1"/>
            </p:cNvCxnSpPr>
            <p:nvPr/>
          </p:nvCxnSpPr>
          <p:spPr bwMode="auto">
            <a:xfrm>
              <a:off x="2503" y="8365"/>
              <a:ext cx="2936" cy="2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3" name="Line 396">
              <a:extLst>
                <a:ext uri="{FF2B5EF4-FFF2-40B4-BE49-F238E27FC236}">
                  <a16:creationId xmlns:a16="http://schemas.microsoft.com/office/drawing/2014/main" id="{F9A091FF-8092-4B4A-B650-4E306660D2CA}"/>
                </a:ext>
              </a:extLst>
            </p:cNvPr>
            <p:cNvCxnSpPr>
              <a:cxnSpLocks noChangeShapeType="1"/>
            </p:cNvCxnSpPr>
            <p:nvPr/>
          </p:nvCxnSpPr>
          <p:spPr bwMode="auto">
            <a:xfrm flipV="1">
              <a:off x="2480" y="7695"/>
              <a:ext cx="1293" cy="5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4" name="Line 397">
              <a:extLst>
                <a:ext uri="{FF2B5EF4-FFF2-40B4-BE49-F238E27FC236}">
                  <a16:creationId xmlns:a16="http://schemas.microsoft.com/office/drawing/2014/main" id="{564E65F3-4CE9-4042-9719-28AB654F1F7B}"/>
                </a:ext>
              </a:extLst>
            </p:cNvPr>
            <p:cNvCxnSpPr>
              <a:cxnSpLocks noChangeShapeType="1"/>
            </p:cNvCxnSpPr>
            <p:nvPr/>
          </p:nvCxnSpPr>
          <p:spPr bwMode="auto">
            <a:xfrm>
              <a:off x="2532" y="6804"/>
              <a:ext cx="1316" cy="785"/>
            </a:xfrm>
            <a:prstGeom prst="line">
              <a:avLst/>
            </a:prstGeom>
            <a:noFill/>
            <a:ln w="9525">
              <a:solidFill>
                <a:srgbClr val="000000"/>
              </a:solidFill>
              <a:round/>
              <a:headEnd type="stealth" w="med" len="lg"/>
              <a:tailEnd/>
            </a:ln>
            <a:extLst>
              <a:ext uri="{909E8E84-426E-40DD-AFC4-6F175D3DCCD1}">
                <a14:hiddenFill xmlns:a14="http://schemas.microsoft.com/office/drawing/2010/main">
                  <a:noFill/>
                </a14:hiddenFill>
              </a:ext>
            </a:extLst>
          </p:spPr>
        </p:cxnSp>
        <p:cxnSp>
          <p:nvCxnSpPr>
            <p:cNvPr id="25" name="Line 398">
              <a:extLst>
                <a:ext uri="{FF2B5EF4-FFF2-40B4-BE49-F238E27FC236}">
                  <a16:creationId xmlns:a16="http://schemas.microsoft.com/office/drawing/2014/main" id="{C281750E-8FA4-4CD0-A99A-4B557D824E03}"/>
                </a:ext>
              </a:extLst>
            </p:cNvPr>
            <p:cNvCxnSpPr>
              <a:cxnSpLocks noChangeShapeType="1"/>
            </p:cNvCxnSpPr>
            <p:nvPr/>
          </p:nvCxnSpPr>
          <p:spPr bwMode="auto">
            <a:xfrm flipV="1">
              <a:off x="1196" y="6694"/>
              <a:ext cx="1070" cy="60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6" name="Line 399">
              <a:extLst>
                <a:ext uri="{FF2B5EF4-FFF2-40B4-BE49-F238E27FC236}">
                  <a16:creationId xmlns:a16="http://schemas.microsoft.com/office/drawing/2014/main" id="{97155B19-8D0D-4F85-984E-99359AEEC1A5}"/>
                </a:ext>
              </a:extLst>
            </p:cNvPr>
            <p:cNvCxnSpPr>
              <a:cxnSpLocks noChangeShapeType="1"/>
            </p:cNvCxnSpPr>
            <p:nvPr/>
          </p:nvCxnSpPr>
          <p:spPr bwMode="auto">
            <a:xfrm flipH="1">
              <a:off x="2357" y="6840"/>
              <a:ext cx="2" cy="13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27" name="Group 400">
              <a:extLst>
                <a:ext uri="{FF2B5EF4-FFF2-40B4-BE49-F238E27FC236}">
                  <a16:creationId xmlns:a16="http://schemas.microsoft.com/office/drawing/2014/main" id="{298D8033-B8D0-49CF-972E-FA5DB0159FC5}"/>
                </a:ext>
              </a:extLst>
            </p:cNvPr>
            <p:cNvGrpSpPr>
              <a:grpSpLocks/>
            </p:cNvGrpSpPr>
            <p:nvPr/>
          </p:nvGrpSpPr>
          <p:grpSpPr bwMode="auto">
            <a:xfrm>
              <a:off x="814" y="7176"/>
              <a:ext cx="476" cy="537"/>
              <a:chOff x="2846" y="10262"/>
              <a:chExt cx="476" cy="537"/>
            </a:xfrm>
          </p:grpSpPr>
          <p:sp>
            <p:nvSpPr>
              <p:cNvPr id="64" name="Oval 401">
                <a:extLst>
                  <a:ext uri="{FF2B5EF4-FFF2-40B4-BE49-F238E27FC236}">
                    <a16:creationId xmlns:a16="http://schemas.microsoft.com/office/drawing/2014/main" id="{74594CC0-904B-4A31-A0DD-E4BDDBBF039F}"/>
                  </a:ext>
                </a:extLst>
              </p:cNvPr>
              <p:cNvSpPr>
                <a:spLocks noChangeArrowheads="1"/>
              </p:cNvSpPr>
              <p:nvPr/>
            </p:nvSpPr>
            <p:spPr bwMode="auto">
              <a:xfrm>
                <a:off x="2880" y="10262"/>
                <a:ext cx="425" cy="425"/>
              </a:xfrm>
              <a:prstGeom prst="ellipse">
                <a:avLst/>
              </a:prstGeom>
              <a:solidFill>
                <a:schemeClr val="accent1">
                  <a:lumMod val="75000"/>
                </a:schemeClr>
              </a:solidFill>
              <a:ln w="9525">
                <a:solidFill>
                  <a:srgbClr val="000000"/>
                </a:solidFill>
                <a:round/>
                <a:headEnd/>
                <a:tailEnd/>
              </a:ln>
            </p:spPr>
            <p:txBody>
              <a:bodyPr rot="0" vert="horz" wrap="square" lIns="91440" tIns="45720" rIns="91440" bIns="45720" anchor="t" anchorCtr="0" upright="1">
                <a:noAutofit/>
              </a:bodyPr>
              <a:lstStyle/>
              <a:p>
                <a:pPr algn="ctr">
                  <a:spcAft>
                    <a:spcPts val="200"/>
                  </a:spcAft>
                </a:pPr>
                <a:r>
                  <a:rPr lang="cs-CZ" sz="1600">
                    <a:effectLst/>
                    <a:latin typeface="Times New Roman" panose="02020603050405020304" pitchFamily="18" charset="0"/>
                    <a:ea typeface="Times New Roman" panose="02020603050405020304" pitchFamily="18" charset="0"/>
                  </a:rPr>
                  <a:t> </a:t>
                </a:r>
              </a:p>
            </p:txBody>
          </p:sp>
          <p:sp>
            <p:nvSpPr>
              <p:cNvPr id="65" name="Text Box 402">
                <a:extLst>
                  <a:ext uri="{FF2B5EF4-FFF2-40B4-BE49-F238E27FC236}">
                    <a16:creationId xmlns:a16="http://schemas.microsoft.com/office/drawing/2014/main" id="{3F654E96-61AB-4842-9814-A23020CA5874}"/>
                  </a:ext>
                </a:extLst>
              </p:cNvPr>
              <p:cNvSpPr txBox="1">
                <a:spLocks noChangeArrowheads="1"/>
              </p:cNvSpPr>
              <p:nvPr/>
            </p:nvSpPr>
            <p:spPr bwMode="auto">
              <a:xfrm>
                <a:off x="2846" y="10323"/>
                <a:ext cx="476"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9200" tIns="21600" rIns="91440" bIns="45720" anchor="t" anchorCtr="0" upright="1">
                <a:noAutofit/>
              </a:bodyPr>
              <a:lstStyle/>
              <a:p>
                <a:pPr algn="just">
                  <a:spcAft>
                    <a:spcPts val="200"/>
                  </a:spcAft>
                </a:pPr>
                <a:r>
                  <a:rPr lang="cs-CZ" sz="1600" i="1" dirty="0">
                    <a:effectLst/>
                    <a:latin typeface="Times New Roman" panose="02020603050405020304" pitchFamily="18" charset="0"/>
                    <a:ea typeface="Times New Roman" panose="02020603050405020304" pitchFamily="18" charset="0"/>
                  </a:rPr>
                  <a:t>  </a:t>
                </a:r>
                <a:r>
                  <a:rPr lang="cs-CZ" sz="1600" dirty="0">
                    <a:effectLst/>
                    <a:latin typeface="Times New Roman" panose="02020603050405020304" pitchFamily="18" charset="0"/>
                    <a:ea typeface="Times New Roman" panose="02020603050405020304" pitchFamily="18" charset="0"/>
                  </a:rPr>
                  <a:t>1</a:t>
                </a:r>
              </a:p>
            </p:txBody>
          </p:sp>
        </p:grpSp>
        <p:grpSp>
          <p:nvGrpSpPr>
            <p:cNvPr id="28" name="Group 403">
              <a:extLst>
                <a:ext uri="{FF2B5EF4-FFF2-40B4-BE49-F238E27FC236}">
                  <a16:creationId xmlns:a16="http://schemas.microsoft.com/office/drawing/2014/main" id="{30B6FAED-9B8A-4969-8D4E-58E6CE74DFA5}"/>
                </a:ext>
              </a:extLst>
            </p:cNvPr>
            <p:cNvGrpSpPr>
              <a:grpSpLocks/>
            </p:cNvGrpSpPr>
            <p:nvPr/>
          </p:nvGrpSpPr>
          <p:grpSpPr bwMode="auto">
            <a:xfrm>
              <a:off x="2123" y="8127"/>
              <a:ext cx="476" cy="547"/>
              <a:chOff x="3679" y="12366"/>
              <a:chExt cx="476" cy="547"/>
            </a:xfrm>
          </p:grpSpPr>
          <p:sp>
            <p:nvSpPr>
              <p:cNvPr id="62" name="Oval 404">
                <a:extLst>
                  <a:ext uri="{FF2B5EF4-FFF2-40B4-BE49-F238E27FC236}">
                    <a16:creationId xmlns:a16="http://schemas.microsoft.com/office/drawing/2014/main" id="{94C48501-F739-4CF8-BA43-52AF14393C90}"/>
                  </a:ext>
                </a:extLst>
              </p:cNvPr>
              <p:cNvSpPr>
                <a:spLocks noChangeArrowheads="1"/>
              </p:cNvSpPr>
              <p:nvPr/>
            </p:nvSpPr>
            <p:spPr bwMode="auto">
              <a:xfrm>
                <a:off x="3713" y="12366"/>
                <a:ext cx="425" cy="42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spcAft>
                    <a:spcPts val="200"/>
                  </a:spcAft>
                </a:pPr>
                <a:r>
                  <a:rPr lang="cs-CZ" sz="1600">
                    <a:effectLst/>
                    <a:latin typeface="Times New Roman" panose="02020603050405020304" pitchFamily="18" charset="0"/>
                    <a:ea typeface="Times New Roman" panose="02020603050405020304" pitchFamily="18" charset="0"/>
                  </a:rPr>
                  <a:t> </a:t>
                </a:r>
              </a:p>
            </p:txBody>
          </p:sp>
          <p:sp>
            <p:nvSpPr>
              <p:cNvPr id="63" name="Text Box 405">
                <a:extLst>
                  <a:ext uri="{FF2B5EF4-FFF2-40B4-BE49-F238E27FC236}">
                    <a16:creationId xmlns:a16="http://schemas.microsoft.com/office/drawing/2014/main" id="{A5562A1D-A656-43CD-8637-0EA5C7538079}"/>
                  </a:ext>
                </a:extLst>
              </p:cNvPr>
              <p:cNvSpPr txBox="1">
                <a:spLocks noChangeArrowheads="1"/>
              </p:cNvSpPr>
              <p:nvPr/>
            </p:nvSpPr>
            <p:spPr bwMode="auto">
              <a:xfrm>
                <a:off x="3679" y="12437"/>
                <a:ext cx="476"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800" tIns="25200" rIns="91440" bIns="45720" anchor="t" anchorCtr="0" upright="1">
                <a:noAutofit/>
              </a:bodyPr>
              <a:lstStyle/>
              <a:p>
                <a:pPr algn="just">
                  <a:spcAft>
                    <a:spcPts val="200"/>
                  </a:spcAft>
                </a:pPr>
                <a:r>
                  <a:rPr lang="cs-CZ" sz="1600" i="1" dirty="0">
                    <a:effectLst/>
                    <a:latin typeface="Times New Roman" panose="02020603050405020304" pitchFamily="18" charset="0"/>
                    <a:ea typeface="Times New Roman" panose="02020603050405020304" pitchFamily="18" charset="0"/>
                  </a:rPr>
                  <a:t>  </a:t>
                </a:r>
                <a:r>
                  <a:rPr lang="cs-CZ" sz="1600" dirty="0">
                    <a:effectLst/>
                    <a:latin typeface="Times New Roman" panose="02020603050405020304" pitchFamily="18" charset="0"/>
                    <a:ea typeface="Times New Roman" panose="02020603050405020304" pitchFamily="18" charset="0"/>
                  </a:rPr>
                  <a:t>3</a:t>
                </a:r>
              </a:p>
            </p:txBody>
          </p:sp>
        </p:grpSp>
        <p:grpSp>
          <p:nvGrpSpPr>
            <p:cNvPr id="29" name="Group 406">
              <a:extLst>
                <a:ext uri="{FF2B5EF4-FFF2-40B4-BE49-F238E27FC236}">
                  <a16:creationId xmlns:a16="http://schemas.microsoft.com/office/drawing/2014/main" id="{F42E0C2C-0B75-496B-8C3B-6DCCF40A42E3}"/>
                </a:ext>
              </a:extLst>
            </p:cNvPr>
            <p:cNvGrpSpPr>
              <a:grpSpLocks/>
            </p:cNvGrpSpPr>
            <p:nvPr/>
          </p:nvGrpSpPr>
          <p:grpSpPr bwMode="auto">
            <a:xfrm>
              <a:off x="2123" y="6462"/>
              <a:ext cx="476" cy="527"/>
              <a:chOff x="2574" y="10703"/>
              <a:chExt cx="476" cy="527"/>
            </a:xfrm>
          </p:grpSpPr>
          <p:sp>
            <p:nvSpPr>
              <p:cNvPr id="60" name="Oval 407">
                <a:extLst>
                  <a:ext uri="{FF2B5EF4-FFF2-40B4-BE49-F238E27FC236}">
                    <a16:creationId xmlns:a16="http://schemas.microsoft.com/office/drawing/2014/main" id="{39221C2D-2A92-4325-A4EF-7CF0BDC6ADA2}"/>
                  </a:ext>
                </a:extLst>
              </p:cNvPr>
              <p:cNvSpPr>
                <a:spLocks noChangeArrowheads="1"/>
              </p:cNvSpPr>
              <p:nvPr/>
            </p:nvSpPr>
            <p:spPr bwMode="auto">
              <a:xfrm>
                <a:off x="2608" y="10703"/>
                <a:ext cx="425" cy="42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spcAft>
                    <a:spcPts val="200"/>
                  </a:spcAft>
                </a:pPr>
                <a:r>
                  <a:rPr lang="cs-CZ" sz="1600">
                    <a:effectLst/>
                    <a:latin typeface="Times New Roman" panose="02020603050405020304" pitchFamily="18" charset="0"/>
                    <a:ea typeface="Times New Roman" panose="02020603050405020304" pitchFamily="18" charset="0"/>
                  </a:rPr>
                  <a:t> </a:t>
                </a:r>
              </a:p>
            </p:txBody>
          </p:sp>
          <p:sp>
            <p:nvSpPr>
              <p:cNvPr id="61" name="Text Box 408">
                <a:extLst>
                  <a:ext uri="{FF2B5EF4-FFF2-40B4-BE49-F238E27FC236}">
                    <a16:creationId xmlns:a16="http://schemas.microsoft.com/office/drawing/2014/main" id="{E5C14B21-9C08-48E4-9114-E7305FC8AC6D}"/>
                  </a:ext>
                </a:extLst>
              </p:cNvPr>
              <p:cNvSpPr txBox="1">
                <a:spLocks noChangeArrowheads="1"/>
              </p:cNvSpPr>
              <p:nvPr/>
            </p:nvSpPr>
            <p:spPr bwMode="auto">
              <a:xfrm>
                <a:off x="2574" y="10754"/>
                <a:ext cx="476"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800" tIns="21600" rIns="91440" bIns="45720" anchor="t" anchorCtr="0" upright="1">
                <a:noAutofit/>
              </a:bodyPr>
              <a:lstStyle/>
              <a:p>
                <a:pPr algn="just">
                  <a:spcAft>
                    <a:spcPts val="200"/>
                  </a:spcAft>
                </a:pPr>
                <a:r>
                  <a:rPr lang="cs-CZ" sz="1600" i="1" dirty="0">
                    <a:effectLst/>
                    <a:latin typeface="Times New Roman" panose="02020603050405020304" pitchFamily="18" charset="0"/>
                    <a:ea typeface="Times New Roman" panose="02020603050405020304" pitchFamily="18" charset="0"/>
                  </a:rPr>
                  <a:t>  </a:t>
                </a:r>
                <a:r>
                  <a:rPr lang="cs-CZ" sz="1600" dirty="0">
                    <a:effectLst/>
                    <a:latin typeface="Times New Roman" panose="02020603050405020304" pitchFamily="18" charset="0"/>
                    <a:ea typeface="Times New Roman" panose="02020603050405020304" pitchFamily="18" charset="0"/>
                  </a:rPr>
                  <a:t>2</a:t>
                </a:r>
              </a:p>
            </p:txBody>
          </p:sp>
        </p:grpSp>
        <p:grpSp>
          <p:nvGrpSpPr>
            <p:cNvPr id="30" name="Group 409">
              <a:extLst>
                <a:ext uri="{FF2B5EF4-FFF2-40B4-BE49-F238E27FC236}">
                  <a16:creationId xmlns:a16="http://schemas.microsoft.com/office/drawing/2014/main" id="{3FEFB71D-8BBB-4B15-B126-234863A8C237}"/>
                </a:ext>
              </a:extLst>
            </p:cNvPr>
            <p:cNvGrpSpPr>
              <a:grpSpLocks/>
            </p:cNvGrpSpPr>
            <p:nvPr/>
          </p:nvGrpSpPr>
          <p:grpSpPr bwMode="auto">
            <a:xfrm>
              <a:off x="3670" y="7413"/>
              <a:ext cx="476" cy="537"/>
              <a:chOff x="2574" y="10703"/>
              <a:chExt cx="476" cy="537"/>
            </a:xfrm>
          </p:grpSpPr>
          <p:sp>
            <p:nvSpPr>
              <p:cNvPr id="58" name="Oval 410">
                <a:extLst>
                  <a:ext uri="{FF2B5EF4-FFF2-40B4-BE49-F238E27FC236}">
                    <a16:creationId xmlns:a16="http://schemas.microsoft.com/office/drawing/2014/main" id="{2E835F40-AEA5-444D-9888-5CF9F4CE51F5}"/>
                  </a:ext>
                </a:extLst>
              </p:cNvPr>
              <p:cNvSpPr>
                <a:spLocks noChangeArrowheads="1"/>
              </p:cNvSpPr>
              <p:nvPr/>
            </p:nvSpPr>
            <p:spPr bwMode="auto">
              <a:xfrm>
                <a:off x="2608" y="10703"/>
                <a:ext cx="425" cy="42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spcAft>
                    <a:spcPts val="200"/>
                  </a:spcAft>
                </a:pPr>
                <a:r>
                  <a:rPr lang="cs-CZ" sz="1600">
                    <a:effectLst/>
                    <a:latin typeface="Times New Roman" panose="02020603050405020304" pitchFamily="18" charset="0"/>
                    <a:ea typeface="Times New Roman" panose="02020603050405020304" pitchFamily="18" charset="0"/>
                  </a:rPr>
                  <a:t> </a:t>
                </a:r>
              </a:p>
            </p:txBody>
          </p:sp>
          <p:sp>
            <p:nvSpPr>
              <p:cNvPr id="59" name="Text Box 411">
                <a:extLst>
                  <a:ext uri="{FF2B5EF4-FFF2-40B4-BE49-F238E27FC236}">
                    <a16:creationId xmlns:a16="http://schemas.microsoft.com/office/drawing/2014/main" id="{A839C37F-D749-4B24-8445-46DCAA5249F5}"/>
                  </a:ext>
                </a:extLst>
              </p:cNvPr>
              <p:cNvSpPr txBox="1">
                <a:spLocks noChangeArrowheads="1"/>
              </p:cNvSpPr>
              <p:nvPr/>
            </p:nvSpPr>
            <p:spPr bwMode="auto">
              <a:xfrm>
                <a:off x="2574" y="10764"/>
                <a:ext cx="476"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9200" tIns="21600" rIns="91440" bIns="45720" anchor="t" anchorCtr="0" upright="1">
                <a:noAutofit/>
              </a:bodyPr>
              <a:lstStyle/>
              <a:p>
                <a:pPr algn="just">
                  <a:spcAft>
                    <a:spcPts val="200"/>
                  </a:spcAft>
                </a:pPr>
                <a:r>
                  <a:rPr lang="cs-CZ" sz="1600" i="1" dirty="0">
                    <a:effectLst/>
                    <a:latin typeface="Times New Roman" panose="02020603050405020304" pitchFamily="18" charset="0"/>
                    <a:ea typeface="Times New Roman" panose="02020603050405020304" pitchFamily="18" charset="0"/>
                  </a:rPr>
                  <a:t>  </a:t>
                </a:r>
                <a:r>
                  <a:rPr lang="cs-CZ" sz="1600" dirty="0">
                    <a:effectLst/>
                    <a:latin typeface="Times New Roman" panose="02020603050405020304" pitchFamily="18" charset="0"/>
                    <a:ea typeface="Times New Roman" panose="02020603050405020304" pitchFamily="18" charset="0"/>
                  </a:rPr>
                  <a:t>5</a:t>
                </a:r>
              </a:p>
            </p:txBody>
          </p:sp>
        </p:grpSp>
        <p:grpSp>
          <p:nvGrpSpPr>
            <p:cNvPr id="31" name="Group 412">
              <a:extLst>
                <a:ext uri="{FF2B5EF4-FFF2-40B4-BE49-F238E27FC236}">
                  <a16:creationId xmlns:a16="http://schemas.microsoft.com/office/drawing/2014/main" id="{8F0F464E-F55E-46CF-892C-2B0C468E7A6F}"/>
                </a:ext>
              </a:extLst>
            </p:cNvPr>
            <p:cNvGrpSpPr>
              <a:grpSpLocks/>
            </p:cNvGrpSpPr>
            <p:nvPr/>
          </p:nvGrpSpPr>
          <p:grpSpPr bwMode="auto">
            <a:xfrm>
              <a:off x="5251" y="6828"/>
              <a:ext cx="476" cy="527"/>
              <a:chOff x="2566" y="10703"/>
              <a:chExt cx="476" cy="527"/>
            </a:xfrm>
          </p:grpSpPr>
          <p:sp>
            <p:nvSpPr>
              <p:cNvPr id="56" name="Oval 413">
                <a:extLst>
                  <a:ext uri="{FF2B5EF4-FFF2-40B4-BE49-F238E27FC236}">
                    <a16:creationId xmlns:a16="http://schemas.microsoft.com/office/drawing/2014/main" id="{CB65A747-3CC7-40D0-A99D-E98FF800C3B0}"/>
                  </a:ext>
                </a:extLst>
              </p:cNvPr>
              <p:cNvSpPr>
                <a:spLocks noChangeArrowheads="1"/>
              </p:cNvSpPr>
              <p:nvPr/>
            </p:nvSpPr>
            <p:spPr bwMode="auto">
              <a:xfrm>
                <a:off x="2608" y="10703"/>
                <a:ext cx="425" cy="425"/>
              </a:xfrm>
              <a:prstGeom prst="ellipse">
                <a:avLst/>
              </a:prstGeom>
              <a:solidFill>
                <a:srgbClr val="FFFFFF"/>
              </a:solidFill>
              <a:ln w="9525">
                <a:solidFill>
                  <a:srgbClr val="000000"/>
                </a:solidFill>
                <a:round/>
                <a:headEnd/>
                <a:tailEnd/>
              </a:ln>
            </p:spPr>
            <p:txBody>
              <a:bodyPr rot="0" vert="horz" wrap="square" lIns="79200" tIns="21600" rIns="91440" bIns="45720" anchor="t" anchorCtr="0" upright="1">
                <a:noAutofit/>
              </a:bodyPr>
              <a:lstStyle/>
              <a:p>
                <a:pPr algn="ctr">
                  <a:spcAft>
                    <a:spcPts val="200"/>
                  </a:spcAft>
                </a:pPr>
                <a:r>
                  <a:rPr lang="cs-CZ" sz="1600">
                    <a:effectLst/>
                    <a:latin typeface="Times New Roman" panose="02020603050405020304" pitchFamily="18" charset="0"/>
                    <a:ea typeface="Times New Roman" panose="02020603050405020304" pitchFamily="18" charset="0"/>
                  </a:rPr>
                  <a:t> </a:t>
                </a:r>
              </a:p>
            </p:txBody>
          </p:sp>
          <p:sp>
            <p:nvSpPr>
              <p:cNvPr id="57" name="Text Box 414">
                <a:extLst>
                  <a:ext uri="{FF2B5EF4-FFF2-40B4-BE49-F238E27FC236}">
                    <a16:creationId xmlns:a16="http://schemas.microsoft.com/office/drawing/2014/main" id="{ED172AAC-2662-4EE4-A16F-A13DF93A25B5}"/>
                  </a:ext>
                </a:extLst>
              </p:cNvPr>
              <p:cNvSpPr txBox="1">
                <a:spLocks noChangeArrowheads="1"/>
              </p:cNvSpPr>
              <p:nvPr/>
            </p:nvSpPr>
            <p:spPr bwMode="auto">
              <a:xfrm>
                <a:off x="2566" y="10754"/>
                <a:ext cx="476"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800" tIns="32400" rIns="91440" bIns="45720" anchor="t" anchorCtr="0" upright="1">
                <a:noAutofit/>
              </a:bodyPr>
              <a:lstStyle/>
              <a:p>
                <a:pPr algn="just">
                  <a:spcAft>
                    <a:spcPts val="200"/>
                  </a:spcAft>
                </a:pPr>
                <a:r>
                  <a:rPr lang="cs-CZ" sz="1600" i="1" dirty="0">
                    <a:effectLst/>
                    <a:latin typeface="Times New Roman" panose="02020603050405020304" pitchFamily="18" charset="0"/>
                    <a:ea typeface="Times New Roman" panose="02020603050405020304" pitchFamily="18" charset="0"/>
                  </a:rPr>
                  <a:t>  </a:t>
                </a:r>
                <a:r>
                  <a:rPr lang="cs-CZ" sz="1600" dirty="0">
                    <a:effectLst/>
                    <a:latin typeface="Times New Roman" panose="02020603050405020304" pitchFamily="18" charset="0"/>
                    <a:ea typeface="Times New Roman" panose="02020603050405020304" pitchFamily="18" charset="0"/>
                  </a:rPr>
                  <a:t>7</a:t>
                </a:r>
              </a:p>
            </p:txBody>
          </p:sp>
        </p:grpSp>
        <p:grpSp>
          <p:nvGrpSpPr>
            <p:cNvPr id="32" name="Group 415">
              <a:extLst>
                <a:ext uri="{FF2B5EF4-FFF2-40B4-BE49-F238E27FC236}">
                  <a16:creationId xmlns:a16="http://schemas.microsoft.com/office/drawing/2014/main" id="{14761094-09CE-435F-835B-191CC4BDD45B}"/>
                </a:ext>
              </a:extLst>
            </p:cNvPr>
            <p:cNvGrpSpPr>
              <a:grpSpLocks/>
            </p:cNvGrpSpPr>
            <p:nvPr/>
          </p:nvGrpSpPr>
          <p:grpSpPr bwMode="auto">
            <a:xfrm>
              <a:off x="5259" y="8448"/>
              <a:ext cx="476" cy="540"/>
              <a:chOff x="2574" y="10703"/>
              <a:chExt cx="476" cy="540"/>
            </a:xfrm>
          </p:grpSpPr>
          <p:sp>
            <p:nvSpPr>
              <p:cNvPr id="54" name="Oval 416">
                <a:extLst>
                  <a:ext uri="{FF2B5EF4-FFF2-40B4-BE49-F238E27FC236}">
                    <a16:creationId xmlns:a16="http://schemas.microsoft.com/office/drawing/2014/main" id="{28E312A0-0079-45D9-AAD8-21D8C6ABAC77}"/>
                  </a:ext>
                </a:extLst>
              </p:cNvPr>
              <p:cNvSpPr>
                <a:spLocks noChangeArrowheads="1"/>
              </p:cNvSpPr>
              <p:nvPr/>
            </p:nvSpPr>
            <p:spPr bwMode="auto">
              <a:xfrm>
                <a:off x="2608" y="10703"/>
                <a:ext cx="425" cy="425"/>
              </a:xfrm>
              <a:prstGeom prst="ellipse">
                <a:avLst/>
              </a:prstGeom>
              <a:solidFill>
                <a:schemeClr val="accent1">
                  <a:lumMod val="75000"/>
                </a:schemeClr>
              </a:solidFill>
              <a:ln w="9525">
                <a:solidFill>
                  <a:srgbClr val="000000"/>
                </a:solidFill>
                <a:round/>
                <a:headEnd/>
                <a:tailEnd/>
              </a:ln>
            </p:spPr>
            <p:txBody>
              <a:bodyPr rot="0" vert="horz" wrap="square" lIns="91440" tIns="45720" rIns="91440" bIns="45720" anchor="t" anchorCtr="0" upright="1">
                <a:noAutofit/>
              </a:bodyPr>
              <a:lstStyle/>
              <a:p>
                <a:pPr algn="ctr">
                  <a:spcAft>
                    <a:spcPts val="200"/>
                  </a:spcAft>
                </a:pPr>
                <a:r>
                  <a:rPr lang="cs-CZ" sz="1600">
                    <a:effectLst/>
                    <a:latin typeface="Times New Roman" panose="02020603050405020304" pitchFamily="18" charset="0"/>
                    <a:ea typeface="Times New Roman" panose="02020603050405020304" pitchFamily="18" charset="0"/>
                  </a:rPr>
                  <a:t> </a:t>
                </a:r>
              </a:p>
            </p:txBody>
          </p:sp>
          <p:sp>
            <p:nvSpPr>
              <p:cNvPr id="55" name="Text Box 417">
                <a:extLst>
                  <a:ext uri="{FF2B5EF4-FFF2-40B4-BE49-F238E27FC236}">
                    <a16:creationId xmlns:a16="http://schemas.microsoft.com/office/drawing/2014/main" id="{F461E22B-839C-46FE-BCFB-42CF7FEF4705}"/>
                  </a:ext>
                </a:extLst>
              </p:cNvPr>
              <p:cNvSpPr txBox="1">
                <a:spLocks noChangeArrowheads="1"/>
              </p:cNvSpPr>
              <p:nvPr/>
            </p:nvSpPr>
            <p:spPr bwMode="auto">
              <a:xfrm>
                <a:off x="2574" y="10767"/>
                <a:ext cx="476"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800" tIns="21600" rIns="91440" bIns="45720" anchor="t" anchorCtr="0" upright="1">
                <a:noAutofit/>
              </a:bodyPr>
              <a:lstStyle/>
              <a:p>
                <a:pPr algn="just">
                  <a:spcAft>
                    <a:spcPts val="200"/>
                  </a:spcAft>
                </a:pPr>
                <a:r>
                  <a:rPr lang="cs-CZ" sz="1600" i="1" dirty="0">
                    <a:effectLst/>
                    <a:latin typeface="Times New Roman" panose="02020603050405020304" pitchFamily="18" charset="0"/>
                    <a:ea typeface="Times New Roman" panose="02020603050405020304" pitchFamily="18" charset="0"/>
                  </a:rPr>
                  <a:t>  </a:t>
                </a:r>
                <a:r>
                  <a:rPr lang="cs-CZ" sz="1600" dirty="0">
                    <a:effectLst/>
                    <a:latin typeface="Times New Roman" panose="02020603050405020304" pitchFamily="18" charset="0"/>
                    <a:ea typeface="Times New Roman" panose="02020603050405020304" pitchFamily="18" charset="0"/>
                  </a:rPr>
                  <a:t>8</a:t>
                </a:r>
              </a:p>
            </p:txBody>
          </p:sp>
        </p:grpSp>
        <p:sp>
          <p:nvSpPr>
            <p:cNvPr id="33" name="Text Box 418">
              <a:extLst>
                <a:ext uri="{FF2B5EF4-FFF2-40B4-BE49-F238E27FC236}">
                  <a16:creationId xmlns:a16="http://schemas.microsoft.com/office/drawing/2014/main" id="{F0D6A6A2-5356-4B55-B894-4CE6DC4BAFD0}"/>
                </a:ext>
              </a:extLst>
            </p:cNvPr>
            <p:cNvSpPr txBox="1">
              <a:spLocks noChangeArrowheads="1"/>
            </p:cNvSpPr>
            <p:nvPr/>
          </p:nvSpPr>
          <p:spPr bwMode="auto">
            <a:xfrm>
              <a:off x="1288" y="6706"/>
              <a:ext cx="595"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200"/>
                </a:spcAft>
              </a:pPr>
              <a:r>
                <a:rPr lang="cs-CZ" sz="1600">
                  <a:effectLst/>
                  <a:latin typeface="Times New Roman" panose="02020603050405020304" pitchFamily="18" charset="0"/>
                  <a:ea typeface="Times New Roman" panose="02020603050405020304" pitchFamily="18" charset="0"/>
                </a:rPr>
                <a:t>8</a:t>
              </a:r>
            </a:p>
          </p:txBody>
        </p:sp>
        <p:sp>
          <p:nvSpPr>
            <p:cNvPr id="34" name="Text Box 419">
              <a:extLst>
                <a:ext uri="{FF2B5EF4-FFF2-40B4-BE49-F238E27FC236}">
                  <a16:creationId xmlns:a16="http://schemas.microsoft.com/office/drawing/2014/main" id="{5DCCECAC-E317-45DD-8D4E-F569717F2C22}"/>
                </a:ext>
              </a:extLst>
            </p:cNvPr>
            <p:cNvSpPr txBox="1">
              <a:spLocks noChangeArrowheads="1"/>
            </p:cNvSpPr>
            <p:nvPr/>
          </p:nvSpPr>
          <p:spPr bwMode="auto">
            <a:xfrm>
              <a:off x="930" y="8061"/>
              <a:ext cx="569"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200"/>
                </a:spcAft>
              </a:pPr>
              <a:r>
                <a:rPr lang="cs-CZ" sz="1600">
                  <a:effectLst/>
                  <a:latin typeface="Times New Roman" panose="02020603050405020304" pitchFamily="18" charset="0"/>
                  <a:ea typeface="Times New Roman" panose="02020603050405020304" pitchFamily="18" charset="0"/>
                </a:rPr>
                <a:t>7</a:t>
              </a:r>
            </a:p>
          </p:txBody>
        </p:sp>
        <p:sp>
          <p:nvSpPr>
            <p:cNvPr id="35" name="Text Box 420">
              <a:extLst>
                <a:ext uri="{FF2B5EF4-FFF2-40B4-BE49-F238E27FC236}">
                  <a16:creationId xmlns:a16="http://schemas.microsoft.com/office/drawing/2014/main" id="{0D6F7BD8-D551-4A6E-B365-8D3D51CD63AE}"/>
                </a:ext>
              </a:extLst>
            </p:cNvPr>
            <p:cNvSpPr txBox="1">
              <a:spLocks noChangeArrowheads="1"/>
            </p:cNvSpPr>
            <p:nvPr/>
          </p:nvSpPr>
          <p:spPr bwMode="auto">
            <a:xfrm>
              <a:off x="2280" y="7236"/>
              <a:ext cx="646"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200"/>
                </a:spcAft>
              </a:pPr>
              <a:r>
                <a:rPr lang="cs-CZ" sz="1600">
                  <a:effectLst/>
                  <a:latin typeface="Times New Roman" panose="02020603050405020304" pitchFamily="18" charset="0"/>
                  <a:ea typeface="Times New Roman" panose="02020603050405020304" pitchFamily="18" charset="0"/>
                </a:rPr>
                <a:t>10</a:t>
              </a:r>
            </a:p>
          </p:txBody>
        </p:sp>
        <p:sp>
          <p:nvSpPr>
            <p:cNvPr id="36" name="Text Box 421">
              <a:extLst>
                <a:ext uri="{FF2B5EF4-FFF2-40B4-BE49-F238E27FC236}">
                  <a16:creationId xmlns:a16="http://schemas.microsoft.com/office/drawing/2014/main" id="{325E3271-32B7-4E3E-9798-26C3DC0820EF}"/>
                </a:ext>
              </a:extLst>
            </p:cNvPr>
            <p:cNvSpPr txBox="1">
              <a:spLocks noChangeArrowheads="1"/>
            </p:cNvSpPr>
            <p:nvPr/>
          </p:nvSpPr>
          <p:spPr bwMode="auto">
            <a:xfrm>
              <a:off x="3064" y="6856"/>
              <a:ext cx="595"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200"/>
                </a:spcAft>
              </a:pPr>
              <a:r>
                <a:rPr lang="cs-CZ" sz="1600">
                  <a:effectLst/>
                  <a:latin typeface="Times New Roman" panose="02020603050405020304" pitchFamily="18" charset="0"/>
                  <a:ea typeface="Times New Roman" panose="02020603050405020304" pitchFamily="18" charset="0"/>
                </a:rPr>
                <a:t>12</a:t>
              </a:r>
            </a:p>
          </p:txBody>
        </p:sp>
        <p:sp>
          <p:nvSpPr>
            <p:cNvPr id="37" name="Text Box 422">
              <a:extLst>
                <a:ext uri="{FF2B5EF4-FFF2-40B4-BE49-F238E27FC236}">
                  <a16:creationId xmlns:a16="http://schemas.microsoft.com/office/drawing/2014/main" id="{292FCA91-0CEF-46C7-B112-DF007C857A2B}"/>
                </a:ext>
              </a:extLst>
            </p:cNvPr>
            <p:cNvSpPr txBox="1">
              <a:spLocks noChangeArrowheads="1"/>
            </p:cNvSpPr>
            <p:nvPr/>
          </p:nvSpPr>
          <p:spPr bwMode="auto">
            <a:xfrm>
              <a:off x="2736" y="7619"/>
              <a:ext cx="595"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200"/>
                </a:spcAft>
              </a:pPr>
              <a:r>
                <a:rPr lang="cs-CZ" sz="1600">
                  <a:effectLst/>
                  <a:latin typeface="Times New Roman" panose="02020603050405020304" pitchFamily="18" charset="0"/>
                  <a:ea typeface="Times New Roman" panose="02020603050405020304" pitchFamily="18" charset="0"/>
                </a:rPr>
                <a:t>9</a:t>
              </a:r>
            </a:p>
          </p:txBody>
        </p:sp>
        <p:sp>
          <p:nvSpPr>
            <p:cNvPr id="38" name="Text Box 423">
              <a:extLst>
                <a:ext uri="{FF2B5EF4-FFF2-40B4-BE49-F238E27FC236}">
                  <a16:creationId xmlns:a16="http://schemas.microsoft.com/office/drawing/2014/main" id="{40975647-3770-4318-B641-1B682A1F29C4}"/>
                </a:ext>
              </a:extLst>
            </p:cNvPr>
            <p:cNvSpPr txBox="1">
              <a:spLocks noChangeArrowheads="1"/>
            </p:cNvSpPr>
            <p:nvPr/>
          </p:nvSpPr>
          <p:spPr bwMode="auto">
            <a:xfrm>
              <a:off x="3639" y="8126"/>
              <a:ext cx="595"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200"/>
                </a:spcAft>
              </a:pPr>
              <a:r>
                <a:rPr lang="cs-CZ" sz="1600">
                  <a:effectLst/>
                  <a:latin typeface="Times New Roman" panose="02020603050405020304" pitchFamily="18" charset="0"/>
                  <a:ea typeface="Times New Roman" panose="02020603050405020304" pitchFamily="18" charset="0"/>
                </a:rPr>
                <a:t>17</a:t>
              </a:r>
            </a:p>
          </p:txBody>
        </p:sp>
        <p:sp>
          <p:nvSpPr>
            <p:cNvPr id="39" name="Text Box 424">
              <a:extLst>
                <a:ext uri="{FF2B5EF4-FFF2-40B4-BE49-F238E27FC236}">
                  <a16:creationId xmlns:a16="http://schemas.microsoft.com/office/drawing/2014/main" id="{B84BA660-8ADE-44CA-A8C1-B79DA928F5C7}"/>
                </a:ext>
              </a:extLst>
            </p:cNvPr>
            <p:cNvSpPr txBox="1">
              <a:spLocks noChangeArrowheads="1"/>
            </p:cNvSpPr>
            <p:nvPr/>
          </p:nvSpPr>
          <p:spPr bwMode="auto">
            <a:xfrm>
              <a:off x="4541" y="7733"/>
              <a:ext cx="595"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200"/>
                </a:spcAft>
              </a:pPr>
              <a:r>
                <a:rPr lang="cs-CZ" sz="1600">
                  <a:effectLst/>
                  <a:latin typeface="Times New Roman" panose="02020603050405020304" pitchFamily="18" charset="0"/>
                  <a:ea typeface="Times New Roman" panose="02020603050405020304" pitchFamily="18" charset="0"/>
                </a:rPr>
                <a:t>13</a:t>
              </a:r>
            </a:p>
          </p:txBody>
        </p:sp>
        <p:sp>
          <p:nvSpPr>
            <p:cNvPr id="40" name="Text Box 425">
              <a:extLst>
                <a:ext uri="{FF2B5EF4-FFF2-40B4-BE49-F238E27FC236}">
                  <a16:creationId xmlns:a16="http://schemas.microsoft.com/office/drawing/2014/main" id="{2F4EBF50-8B8B-4EF1-B743-40B8700B8A17}"/>
                </a:ext>
              </a:extLst>
            </p:cNvPr>
            <p:cNvSpPr txBox="1">
              <a:spLocks noChangeArrowheads="1"/>
            </p:cNvSpPr>
            <p:nvPr/>
          </p:nvSpPr>
          <p:spPr bwMode="auto">
            <a:xfrm>
              <a:off x="4283" y="7042"/>
              <a:ext cx="595"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200"/>
                </a:spcAft>
              </a:pPr>
              <a:r>
                <a:rPr lang="cs-CZ" sz="1600">
                  <a:effectLst/>
                  <a:latin typeface="Times New Roman" panose="02020603050405020304" pitchFamily="18" charset="0"/>
                  <a:ea typeface="Times New Roman" panose="02020603050405020304" pitchFamily="18" charset="0"/>
                </a:rPr>
                <a:t>11</a:t>
              </a:r>
            </a:p>
          </p:txBody>
        </p:sp>
        <p:sp>
          <p:nvSpPr>
            <p:cNvPr id="41" name="Text Box 426">
              <a:extLst>
                <a:ext uri="{FF2B5EF4-FFF2-40B4-BE49-F238E27FC236}">
                  <a16:creationId xmlns:a16="http://schemas.microsoft.com/office/drawing/2014/main" id="{03A9A333-C27B-4593-B3F3-BB84C4382671}"/>
                </a:ext>
              </a:extLst>
            </p:cNvPr>
            <p:cNvSpPr txBox="1">
              <a:spLocks noChangeArrowheads="1"/>
            </p:cNvSpPr>
            <p:nvPr/>
          </p:nvSpPr>
          <p:spPr bwMode="auto">
            <a:xfrm>
              <a:off x="5419" y="7719"/>
              <a:ext cx="595"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200"/>
                </a:spcAft>
              </a:pPr>
              <a:r>
                <a:rPr lang="cs-CZ" sz="1600">
                  <a:effectLst/>
                  <a:latin typeface="Times New Roman" panose="02020603050405020304" pitchFamily="18" charset="0"/>
                  <a:ea typeface="Times New Roman" panose="02020603050405020304" pitchFamily="18" charset="0"/>
                </a:rPr>
                <a:t>6</a:t>
              </a:r>
            </a:p>
          </p:txBody>
        </p:sp>
        <p:sp>
          <p:nvSpPr>
            <p:cNvPr id="42" name="Text Box 427">
              <a:extLst>
                <a:ext uri="{FF2B5EF4-FFF2-40B4-BE49-F238E27FC236}">
                  <a16:creationId xmlns:a16="http://schemas.microsoft.com/office/drawing/2014/main" id="{0C8863D8-685F-4004-BED3-F4FC1657E5A8}"/>
                </a:ext>
              </a:extLst>
            </p:cNvPr>
            <p:cNvSpPr txBox="1">
              <a:spLocks noChangeArrowheads="1"/>
            </p:cNvSpPr>
            <p:nvPr/>
          </p:nvSpPr>
          <p:spPr bwMode="auto">
            <a:xfrm>
              <a:off x="3628" y="6481"/>
              <a:ext cx="743"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200"/>
                </a:spcAft>
              </a:pPr>
              <a:r>
                <a:rPr lang="cs-CZ" sz="1600">
                  <a:effectLst/>
                  <a:latin typeface="Times New Roman" panose="02020603050405020304" pitchFamily="18" charset="0"/>
                  <a:ea typeface="Times New Roman" panose="02020603050405020304" pitchFamily="18" charset="0"/>
                </a:rPr>
                <a:t>16</a:t>
              </a:r>
            </a:p>
          </p:txBody>
        </p:sp>
        <p:grpSp>
          <p:nvGrpSpPr>
            <p:cNvPr id="43" name="Group 428">
              <a:extLst>
                <a:ext uri="{FF2B5EF4-FFF2-40B4-BE49-F238E27FC236}">
                  <a16:creationId xmlns:a16="http://schemas.microsoft.com/office/drawing/2014/main" id="{2DA06506-51CF-4F8C-8D4D-1A7D8358FE80}"/>
                </a:ext>
              </a:extLst>
            </p:cNvPr>
            <p:cNvGrpSpPr>
              <a:grpSpLocks/>
            </p:cNvGrpSpPr>
            <p:nvPr/>
          </p:nvGrpSpPr>
          <p:grpSpPr bwMode="auto">
            <a:xfrm>
              <a:off x="1262" y="8747"/>
              <a:ext cx="476" cy="527"/>
              <a:chOff x="3679" y="12366"/>
              <a:chExt cx="476" cy="527"/>
            </a:xfrm>
          </p:grpSpPr>
          <p:sp>
            <p:nvSpPr>
              <p:cNvPr id="52" name="Oval 429">
                <a:extLst>
                  <a:ext uri="{FF2B5EF4-FFF2-40B4-BE49-F238E27FC236}">
                    <a16:creationId xmlns:a16="http://schemas.microsoft.com/office/drawing/2014/main" id="{6CFA55D3-09E9-45FB-9D55-531A14CB4FF3}"/>
                  </a:ext>
                </a:extLst>
              </p:cNvPr>
              <p:cNvSpPr>
                <a:spLocks noChangeArrowheads="1"/>
              </p:cNvSpPr>
              <p:nvPr/>
            </p:nvSpPr>
            <p:spPr bwMode="auto">
              <a:xfrm>
                <a:off x="3713" y="12366"/>
                <a:ext cx="425" cy="42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spcAft>
                    <a:spcPts val="200"/>
                  </a:spcAft>
                </a:pPr>
                <a:r>
                  <a:rPr lang="cs-CZ" sz="1600">
                    <a:effectLst/>
                    <a:latin typeface="Times New Roman" panose="02020603050405020304" pitchFamily="18" charset="0"/>
                    <a:ea typeface="Times New Roman" panose="02020603050405020304" pitchFamily="18" charset="0"/>
                  </a:rPr>
                  <a:t> </a:t>
                </a:r>
              </a:p>
            </p:txBody>
          </p:sp>
          <p:sp>
            <p:nvSpPr>
              <p:cNvPr id="53" name="Text Box 430">
                <a:extLst>
                  <a:ext uri="{FF2B5EF4-FFF2-40B4-BE49-F238E27FC236}">
                    <a16:creationId xmlns:a16="http://schemas.microsoft.com/office/drawing/2014/main" id="{5A941D58-24F3-4A8B-89FB-199AF426C123}"/>
                  </a:ext>
                </a:extLst>
              </p:cNvPr>
              <p:cNvSpPr txBox="1">
                <a:spLocks noChangeArrowheads="1"/>
              </p:cNvSpPr>
              <p:nvPr/>
            </p:nvSpPr>
            <p:spPr bwMode="auto">
              <a:xfrm>
                <a:off x="3679" y="12417"/>
                <a:ext cx="476"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9200" tIns="21600" rIns="91440" bIns="45720" anchor="t" anchorCtr="0" upright="1">
                <a:noAutofit/>
              </a:bodyPr>
              <a:lstStyle/>
              <a:p>
                <a:pPr algn="just">
                  <a:spcAft>
                    <a:spcPts val="200"/>
                  </a:spcAft>
                </a:pPr>
                <a:r>
                  <a:rPr lang="cs-CZ" sz="1600" i="1" dirty="0">
                    <a:effectLst/>
                    <a:latin typeface="Times New Roman" panose="02020603050405020304" pitchFamily="18" charset="0"/>
                    <a:ea typeface="Times New Roman" panose="02020603050405020304" pitchFamily="18" charset="0"/>
                  </a:rPr>
                  <a:t>  </a:t>
                </a:r>
                <a:r>
                  <a:rPr lang="cs-CZ" sz="1600" dirty="0">
                    <a:effectLst/>
                    <a:latin typeface="Times New Roman" panose="02020603050405020304" pitchFamily="18" charset="0"/>
                    <a:ea typeface="Times New Roman" panose="02020603050405020304" pitchFamily="18" charset="0"/>
                  </a:rPr>
                  <a:t>4</a:t>
                </a:r>
              </a:p>
            </p:txBody>
          </p:sp>
        </p:grpSp>
        <p:grpSp>
          <p:nvGrpSpPr>
            <p:cNvPr id="44" name="Group 431">
              <a:extLst>
                <a:ext uri="{FF2B5EF4-FFF2-40B4-BE49-F238E27FC236}">
                  <a16:creationId xmlns:a16="http://schemas.microsoft.com/office/drawing/2014/main" id="{DA854669-1525-457E-A74A-1D940BD47154}"/>
                </a:ext>
              </a:extLst>
            </p:cNvPr>
            <p:cNvGrpSpPr>
              <a:grpSpLocks/>
            </p:cNvGrpSpPr>
            <p:nvPr/>
          </p:nvGrpSpPr>
          <p:grpSpPr bwMode="auto">
            <a:xfrm>
              <a:off x="3789" y="9399"/>
              <a:ext cx="476" cy="537"/>
              <a:chOff x="2574" y="10703"/>
              <a:chExt cx="476" cy="537"/>
            </a:xfrm>
          </p:grpSpPr>
          <p:sp>
            <p:nvSpPr>
              <p:cNvPr id="50" name="Oval 432">
                <a:extLst>
                  <a:ext uri="{FF2B5EF4-FFF2-40B4-BE49-F238E27FC236}">
                    <a16:creationId xmlns:a16="http://schemas.microsoft.com/office/drawing/2014/main" id="{90CDB1B4-5C34-48C6-B208-0328BAF4569A}"/>
                  </a:ext>
                </a:extLst>
              </p:cNvPr>
              <p:cNvSpPr>
                <a:spLocks noChangeArrowheads="1"/>
              </p:cNvSpPr>
              <p:nvPr/>
            </p:nvSpPr>
            <p:spPr bwMode="auto">
              <a:xfrm>
                <a:off x="2608" y="10703"/>
                <a:ext cx="425" cy="425"/>
              </a:xfrm>
              <a:prstGeom prst="ellipse">
                <a:avLst/>
              </a:prstGeom>
              <a:solidFill>
                <a:srgbClr val="FFFFFF"/>
              </a:solidFill>
              <a:ln w="9525">
                <a:solidFill>
                  <a:srgbClr val="000000"/>
                </a:solidFill>
                <a:round/>
                <a:headEnd/>
                <a:tailEnd/>
              </a:ln>
            </p:spPr>
            <p:txBody>
              <a:bodyPr rot="0" vert="horz" wrap="square" lIns="79200" tIns="21600" rIns="91440" bIns="45720" anchor="t" anchorCtr="0" upright="1">
                <a:noAutofit/>
              </a:bodyPr>
              <a:lstStyle/>
              <a:p>
                <a:pPr algn="ctr">
                  <a:spcAft>
                    <a:spcPts val="200"/>
                  </a:spcAft>
                </a:pPr>
                <a:r>
                  <a:rPr lang="cs-CZ" sz="1600">
                    <a:effectLst/>
                    <a:latin typeface="Times New Roman" panose="02020603050405020304" pitchFamily="18" charset="0"/>
                    <a:ea typeface="Times New Roman" panose="02020603050405020304" pitchFamily="18" charset="0"/>
                  </a:rPr>
                  <a:t> </a:t>
                </a:r>
              </a:p>
            </p:txBody>
          </p:sp>
          <p:sp>
            <p:nvSpPr>
              <p:cNvPr id="51" name="Text Box 433">
                <a:extLst>
                  <a:ext uri="{FF2B5EF4-FFF2-40B4-BE49-F238E27FC236}">
                    <a16:creationId xmlns:a16="http://schemas.microsoft.com/office/drawing/2014/main" id="{BB11B631-9C55-4CA1-B03A-C316A82E3B6A}"/>
                  </a:ext>
                </a:extLst>
              </p:cNvPr>
              <p:cNvSpPr txBox="1">
                <a:spLocks noChangeArrowheads="1"/>
              </p:cNvSpPr>
              <p:nvPr/>
            </p:nvSpPr>
            <p:spPr bwMode="auto">
              <a:xfrm>
                <a:off x="2574" y="10764"/>
                <a:ext cx="476"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9200" tIns="28800" rIns="91440" bIns="45720" anchor="t" anchorCtr="0" upright="1">
                <a:noAutofit/>
              </a:bodyPr>
              <a:lstStyle/>
              <a:p>
                <a:pPr algn="just">
                  <a:spcAft>
                    <a:spcPts val="200"/>
                  </a:spcAft>
                </a:pPr>
                <a:r>
                  <a:rPr lang="cs-CZ" sz="1600" i="1" dirty="0">
                    <a:effectLst/>
                    <a:latin typeface="Times New Roman" panose="02020603050405020304" pitchFamily="18" charset="0"/>
                    <a:ea typeface="Times New Roman" panose="02020603050405020304" pitchFamily="18" charset="0"/>
                  </a:rPr>
                  <a:t>  </a:t>
                </a:r>
                <a:r>
                  <a:rPr lang="cs-CZ" sz="1600" dirty="0">
                    <a:effectLst/>
                    <a:latin typeface="Times New Roman" panose="02020603050405020304" pitchFamily="18" charset="0"/>
                    <a:ea typeface="Times New Roman" panose="02020603050405020304" pitchFamily="18" charset="0"/>
                  </a:rPr>
                  <a:t>6</a:t>
                </a:r>
              </a:p>
            </p:txBody>
          </p:sp>
        </p:grpSp>
        <p:sp>
          <p:nvSpPr>
            <p:cNvPr id="45" name="Text Box 434">
              <a:extLst>
                <a:ext uri="{FF2B5EF4-FFF2-40B4-BE49-F238E27FC236}">
                  <a16:creationId xmlns:a16="http://schemas.microsoft.com/office/drawing/2014/main" id="{EAE76AF7-C816-42D8-B0E9-6E07DC309BE9}"/>
                </a:ext>
              </a:extLst>
            </p:cNvPr>
            <p:cNvSpPr txBox="1">
              <a:spLocks noChangeArrowheads="1"/>
            </p:cNvSpPr>
            <p:nvPr/>
          </p:nvSpPr>
          <p:spPr bwMode="auto">
            <a:xfrm>
              <a:off x="1615" y="7527"/>
              <a:ext cx="685"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200"/>
                </a:spcAft>
              </a:pPr>
              <a:r>
                <a:rPr lang="cs-CZ" sz="1600" dirty="0">
                  <a:effectLst/>
                  <a:latin typeface="Times New Roman" panose="02020603050405020304" pitchFamily="18" charset="0"/>
                  <a:ea typeface="Times New Roman" panose="02020603050405020304" pitchFamily="18" charset="0"/>
                </a:rPr>
                <a:t>11</a:t>
              </a:r>
            </a:p>
          </p:txBody>
        </p:sp>
        <p:sp>
          <p:nvSpPr>
            <p:cNvPr id="46" name="Text Box 435">
              <a:extLst>
                <a:ext uri="{FF2B5EF4-FFF2-40B4-BE49-F238E27FC236}">
                  <a16:creationId xmlns:a16="http://schemas.microsoft.com/office/drawing/2014/main" id="{DF9FE07C-92C3-4F74-83A6-415EECF58023}"/>
                </a:ext>
              </a:extLst>
            </p:cNvPr>
            <p:cNvSpPr txBox="1">
              <a:spLocks noChangeArrowheads="1"/>
            </p:cNvSpPr>
            <p:nvPr/>
          </p:nvSpPr>
          <p:spPr bwMode="auto">
            <a:xfrm>
              <a:off x="1695" y="8289"/>
              <a:ext cx="540"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200"/>
                </a:spcAft>
              </a:pPr>
              <a:r>
                <a:rPr lang="cs-CZ" sz="1600">
                  <a:effectLst/>
                  <a:latin typeface="Times New Roman" panose="02020603050405020304" pitchFamily="18" charset="0"/>
                  <a:ea typeface="Times New Roman" panose="02020603050405020304" pitchFamily="18" charset="0"/>
                </a:rPr>
                <a:t>4</a:t>
              </a:r>
            </a:p>
          </p:txBody>
        </p:sp>
        <p:sp>
          <p:nvSpPr>
            <p:cNvPr id="47" name="Text Box 436">
              <a:extLst>
                <a:ext uri="{FF2B5EF4-FFF2-40B4-BE49-F238E27FC236}">
                  <a16:creationId xmlns:a16="http://schemas.microsoft.com/office/drawing/2014/main" id="{CE777DDD-0B19-4317-9A68-D9471F1916A8}"/>
                </a:ext>
              </a:extLst>
            </p:cNvPr>
            <p:cNvSpPr txBox="1">
              <a:spLocks noChangeArrowheads="1"/>
            </p:cNvSpPr>
            <p:nvPr/>
          </p:nvSpPr>
          <p:spPr bwMode="auto">
            <a:xfrm>
              <a:off x="2333" y="9219"/>
              <a:ext cx="748"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200"/>
                </a:spcAft>
              </a:pPr>
              <a:r>
                <a:rPr lang="cs-CZ" sz="1600">
                  <a:effectLst/>
                  <a:latin typeface="Times New Roman" panose="02020603050405020304" pitchFamily="18" charset="0"/>
                  <a:ea typeface="Times New Roman" panose="02020603050405020304" pitchFamily="18" charset="0"/>
                </a:rPr>
                <a:t>15</a:t>
              </a:r>
            </a:p>
          </p:txBody>
        </p:sp>
        <p:sp>
          <p:nvSpPr>
            <p:cNvPr id="48" name="Text Box 437">
              <a:extLst>
                <a:ext uri="{FF2B5EF4-FFF2-40B4-BE49-F238E27FC236}">
                  <a16:creationId xmlns:a16="http://schemas.microsoft.com/office/drawing/2014/main" id="{D583F50A-5C08-4284-B3CD-FA2EB8750010}"/>
                </a:ext>
              </a:extLst>
            </p:cNvPr>
            <p:cNvSpPr txBox="1">
              <a:spLocks noChangeArrowheads="1"/>
            </p:cNvSpPr>
            <p:nvPr/>
          </p:nvSpPr>
          <p:spPr bwMode="auto">
            <a:xfrm>
              <a:off x="4426" y="8775"/>
              <a:ext cx="74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200"/>
                </a:spcAft>
              </a:pPr>
              <a:r>
                <a:rPr lang="cs-CZ" sz="1600">
                  <a:effectLst/>
                  <a:latin typeface="Times New Roman" panose="02020603050405020304" pitchFamily="18" charset="0"/>
                  <a:ea typeface="Times New Roman" panose="02020603050405020304" pitchFamily="18" charset="0"/>
                </a:rPr>
                <a:t>7</a:t>
              </a:r>
            </a:p>
          </p:txBody>
        </p:sp>
        <p:sp>
          <p:nvSpPr>
            <p:cNvPr id="49" name="Text Box 439">
              <a:extLst>
                <a:ext uri="{FF2B5EF4-FFF2-40B4-BE49-F238E27FC236}">
                  <a16:creationId xmlns:a16="http://schemas.microsoft.com/office/drawing/2014/main" id="{AA30621F-33D4-4419-B36B-05344576911C}"/>
                </a:ext>
              </a:extLst>
            </p:cNvPr>
            <p:cNvSpPr txBox="1">
              <a:spLocks noChangeArrowheads="1"/>
            </p:cNvSpPr>
            <p:nvPr/>
          </p:nvSpPr>
          <p:spPr bwMode="auto">
            <a:xfrm>
              <a:off x="3015" y="8619"/>
              <a:ext cx="748"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200"/>
                </a:spcAft>
              </a:pPr>
              <a:r>
                <a:rPr lang="cs-CZ" sz="1600">
                  <a:effectLst/>
                  <a:latin typeface="Times New Roman" panose="02020603050405020304" pitchFamily="18" charset="0"/>
                  <a:ea typeface="Times New Roman" panose="02020603050405020304" pitchFamily="18" charset="0"/>
                </a:rPr>
                <a:t>14</a:t>
              </a:r>
            </a:p>
          </p:txBody>
        </p:sp>
      </p:grpSp>
      <p:sp>
        <p:nvSpPr>
          <p:cNvPr id="66" name="Obdélník 65">
            <a:extLst>
              <a:ext uri="{FF2B5EF4-FFF2-40B4-BE49-F238E27FC236}">
                <a16:creationId xmlns:a16="http://schemas.microsoft.com/office/drawing/2014/main" id="{9C58911E-7DFE-4740-8FF3-569B15051032}"/>
              </a:ext>
            </a:extLst>
          </p:cNvPr>
          <p:cNvSpPr/>
          <p:nvPr/>
        </p:nvSpPr>
        <p:spPr>
          <a:xfrm>
            <a:off x="1804743" y="5515850"/>
            <a:ext cx="5758308"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14 – Distribution network for the transport of overweight load</a:t>
            </a:r>
          </a:p>
        </p:txBody>
      </p:sp>
    </p:spTree>
    <p:extLst>
      <p:ext uri="{BB962C8B-B14F-4D97-AF65-F5344CB8AC3E}">
        <p14:creationId xmlns:p14="http://schemas.microsoft.com/office/powerpoint/2010/main" val="10657565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74</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Graph Modeling</a:t>
            </a:r>
          </a:p>
        </p:txBody>
      </p:sp>
      <mc:AlternateContent xmlns:mc="http://schemas.openxmlformats.org/markup-compatibility/2006" xmlns:a14="http://schemas.microsoft.com/office/drawing/2010/main">
        <mc:Choice Requires="a14">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dirty="0"/>
                  <a:t>In the first step, it is necessary to transcript the graph into the Table 20, where are node numbers (first row), calculated distances – reserved for later (second row) and the table list (for each node </a:t>
                </a:r>
                <a14:m>
                  <m:oMath xmlns:m="http://schemas.openxmlformats.org/officeDocument/2006/math">
                    <m:r>
                      <a:rPr lang="en-US" sz="1800" b="0" i="1" smtClean="0">
                        <a:latin typeface="Cambria Math" panose="02040503050406030204" pitchFamily="18" charset="0"/>
                      </a:rPr>
                      <m:t>𝑖</m:t>
                    </m:r>
                  </m:oMath>
                </a14:m>
                <a:r>
                  <a:rPr lang="en-US" dirty="0"/>
                  <a:t>, all nodes </a:t>
                </a:r>
                <a14:m>
                  <m:oMath xmlns:m="http://schemas.openxmlformats.org/officeDocument/2006/math">
                    <m:r>
                      <a:rPr lang="en-US" sz="1800" b="0" i="1" smtClean="0">
                        <a:latin typeface="Cambria Math" panose="02040503050406030204" pitchFamily="18" charset="0"/>
                      </a:rPr>
                      <m:t>𝑗</m:t>
                    </m:r>
                  </m:oMath>
                </a14:m>
                <a:r>
                  <a:rPr lang="en-US" dirty="0"/>
                  <a:t> to which an arc leads from it).</a:t>
                </a:r>
              </a:p>
              <a:p>
                <a:pPr marL="285750" lvl="0" indent="-285750">
                  <a:lnSpc>
                    <a:spcPct val="110000"/>
                  </a:lnSpc>
                  <a:buFont typeface="Wingdings" panose="05000000000000000000" pitchFamily="2" charset="2"/>
                  <a:buChar char="§"/>
                </a:pPr>
                <a:endParaRPr lang="en-US" dirty="0"/>
              </a:p>
              <a:p>
                <a:pPr marL="285750" lvl="0" indent="-285750">
                  <a:lnSpc>
                    <a:spcPct val="110000"/>
                  </a:lnSpc>
                  <a:buFont typeface="Wingdings" panose="05000000000000000000" pitchFamily="2" charset="2"/>
                  <a:buChar char="§"/>
                </a:pPr>
                <a:endParaRPr lang="en-US" dirty="0"/>
              </a:p>
              <a:p>
                <a:pPr marL="285750" lvl="0" indent="-285750">
                  <a:lnSpc>
                    <a:spcPct val="110000"/>
                  </a:lnSpc>
                  <a:buFont typeface="Wingdings" panose="05000000000000000000" pitchFamily="2" charset="2"/>
                  <a:buChar char="§"/>
                </a:pPr>
                <a:endParaRPr lang="en-US" dirty="0"/>
              </a:p>
              <a:p>
                <a:pPr marL="285750" lvl="0" indent="-285750">
                  <a:lnSpc>
                    <a:spcPct val="110000"/>
                  </a:lnSpc>
                  <a:buFont typeface="Wingdings" panose="05000000000000000000" pitchFamily="2" charset="2"/>
                  <a:buChar char="§"/>
                </a:pPr>
                <a:endParaRPr lang="en-US" dirty="0"/>
              </a:p>
              <a:p>
                <a:pPr marL="285750" lvl="0" indent="-285750">
                  <a:lnSpc>
                    <a:spcPct val="110000"/>
                  </a:lnSpc>
                  <a:buFont typeface="Wingdings" panose="05000000000000000000" pitchFamily="2" charset="2"/>
                  <a:buChar char="§"/>
                </a:pPr>
                <a:endParaRPr lang="en-US" dirty="0"/>
              </a:p>
              <a:p>
                <a:pPr marL="285750" lvl="0" indent="-285750">
                  <a:lnSpc>
                    <a:spcPct val="110000"/>
                  </a:lnSpc>
                  <a:buFont typeface="Wingdings" panose="05000000000000000000" pitchFamily="2" charset="2"/>
                  <a:buChar char="§"/>
                </a:pPr>
                <a:endParaRPr lang="en-US" dirty="0"/>
              </a:p>
              <a:p>
                <a:pPr marL="285750" lvl="0" indent="-285750">
                  <a:lnSpc>
                    <a:spcPct val="110000"/>
                  </a:lnSpc>
                  <a:buFont typeface="Wingdings" panose="05000000000000000000" pitchFamily="2" charset="2"/>
                  <a:buChar char="§"/>
                </a:pPr>
                <a:endParaRPr lang="en-US" dirty="0"/>
              </a:p>
              <a:p>
                <a:pPr marL="285750" lvl="0" indent="-285750">
                  <a:lnSpc>
                    <a:spcPct val="110000"/>
                  </a:lnSpc>
                  <a:buFont typeface="Wingdings" panose="05000000000000000000" pitchFamily="2" charset="2"/>
                  <a:buChar char="§"/>
                </a:pPr>
                <a:r>
                  <a:rPr lang="en-US" dirty="0"/>
                  <a:t>In the following steps, we will consider only the columns in which value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𝑡</m:t>
                        </m:r>
                      </m:e>
                      <m:sub>
                        <m:r>
                          <a:rPr lang="en-US" sz="1800" b="0" i="1" smtClean="0">
                            <a:latin typeface="Cambria Math" panose="02040503050406030204" pitchFamily="18" charset="0"/>
                          </a:rPr>
                          <m:t>𝑖</m:t>
                        </m:r>
                      </m:sub>
                    </m:sSub>
                  </m:oMath>
                </a14:m>
                <a:r>
                  <a:rPr lang="en-US" dirty="0"/>
                  <a:t> is already calculated. We always look for the shortest paths from just these nodes to all nodes </a:t>
                </a:r>
                <a14:m>
                  <m:oMath xmlns:m="http://schemas.openxmlformats.org/officeDocument/2006/math">
                    <m:r>
                      <a:rPr lang="en-US" sz="1800" b="0" i="1" smtClean="0">
                        <a:latin typeface="Cambria Math" panose="02040503050406030204" pitchFamily="18" charset="0"/>
                      </a:rPr>
                      <m:t>𝑗</m:t>
                    </m:r>
                  </m:oMath>
                </a14:m>
                <a:r>
                  <a:rPr lang="en-US" dirty="0"/>
                  <a:t> whose value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𝑡</m:t>
                        </m:r>
                      </m:e>
                      <m:sub>
                        <m:r>
                          <a:rPr lang="en-US" sz="1800" b="0" i="1" smtClean="0">
                            <a:latin typeface="Cambria Math" panose="02040503050406030204" pitchFamily="18" charset="0"/>
                          </a:rPr>
                          <m:t>𝑖</m:t>
                        </m:r>
                      </m:sub>
                    </m:sSub>
                  </m:oMath>
                </a14:m>
                <a:r>
                  <a:rPr lang="en-US" dirty="0"/>
                  <a:t> is not yet determined, through the arcs listed.  </a:t>
                </a:r>
              </a:p>
            </p:txBody>
          </p:sp>
        </mc:Choice>
        <mc:Fallback xmlns="">
          <p:sp>
            <p:nvSpPr>
              <p:cNvPr id="5" name="Zástupný text 4">
                <a:extLst>
                  <a:ext uri="{FF2B5EF4-FFF2-40B4-BE49-F238E27FC236}">
                    <a16:creationId xmlns:a16="http://schemas.microsoft.com/office/drawing/2014/main" id="{33502196-6FCB-40AA-8BBA-D5F9D6D1CC5C}"/>
                  </a:ext>
                </a:extLst>
              </p:cNvPr>
              <p:cNvSpPr>
                <a:spLocks noGrp="1" noRot="1" noChangeAspect="1" noMove="1" noResize="1" noEditPoints="1" noAdjustHandles="1" noChangeArrowheads="1" noChangeShapeType="1" noTextEdit="1"/>
              </p:cNvSpPr>
              <p:nvPr>
                <p:ph type="body" sz="half" idx="22"/>
              </p:nvPr>
            </p:nvSpPr>
            <p:spPr>
              <a:xfrm>
                <a:off x="438468" y="1647546"/>
                <a:ext cx="11317005" cy="3773488"/>
              </a:xfrm>
              <a:blipFill>
                <a:blip r:embed="rId3"/>
                <a:stretch>
                  <a:fillRect l="-216" t="-323" b="-11147"/>
                </a:stretch>
              </a:blipFill>
            </p:spPr>
            <p:txBody>
              <a:bodyPr/>
              <a:lstStyle/>
              <a:p>
                <a:r>
                  <a:rPr lang="cs-CZ">
                    <a:noFill/>
                  </a:rPr>
                  <a:t> </a:t>
                </a:r>
              </a:p>
            </p:txBody>
          </p:sp>
        </mc:Fallback>
      </mc:AlternateContent>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cs-CZ"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Shortest Path Problem</a:t>
            </a:r>
          </a:p>
        </p:txBody>
      </p:sp>
      <p:graphicFrame>
        <p:nvGraphicFramePr>
          <p:cNvPr id="7" name="Objekt 6">
            <a:extLst>
              <a:ext uri="{FF2B5EF4-FFF2-40B4-BE49-F238E27FC236}">
                <a16:creationId xmlns:a16="http://schemas.microsoft.com/office/drawing/2014/main" id="{BA8D2260-BC04-4CB0-9748-BA0D7BF6B0A8}"/>
              </a:ext>
            </a:extLst>
          </p:cNvPr>
          <p:cNvGraphicFramePr>
            <a:graphicFrameLocks noChangeAspect="1"/>
          </p:cNvGraphicFramePr>
          <p:nvPr>
            <p:extLst>
              <p:ext uri="{D42A27DB-BD31-4B8C-83A1-F6EECF244321}">
                <p14:modId xmlns:p14="http://schemas.microsoft.com/office/powerpoint/2010/main" val="2804922641"/>
              </p:ext>
            </p:extLst>
          </p:nvPr>
        </p:nvGraphicFramePr>
        <p:xfrm>
          <a:off x="1499734" y="2672517"/>
          <a:ext cx="7442056" cy="2389340"/>
        </p:xfrm>
        <a:graphic>
          <a:graphicData uri="http://schemas.openxmlformats.org/presentationml/2006/ole">
            <mc:AlternateContent xmlns:mc="http://schemas.openxmlformats.org/markup-compatibility/2006">
              <mc:Choice xmlns:v="urn:schemas-microsoft-com:vml" Requires="v">
                <p:oleObj name="Document" r:id="rId4" imgW="5216978" imgH="1675648" progId="Word.Document.12">
                  <p:embed/>
                </p:oleObj>
              </mc:Choice>
              <mc:Fallback>
                <p:oleObj name="Document" r:id="rId4" imgW="5216978" imgH="1675648" progId="Word.Document.12">
                  <p:embed/>
                  <p:pic>
                    <p:nvPicPr>
                      <p:cNvPr id="0" name=""/>
                      <p:cNvPicPr/>
                      <p:nvPr/>
                    </p:nvPicPr>
                    <p:blipFill>
                      <a:blip r:embed="rId5"/>
                      <a:stretch>
                        <a:fillRect/>
                      </a:stretch>
                    </p:blipFill>
                    <p:spPr>
                      <a:xfrm>
                        <a:off x="1499734" y="2672517"/>
                        <a:ext cx="7442056" cy="2389340"/>
                      </a:xfrm>
                      <a:prstGeom prst="rect">
                        <a:avLst/>
                      </a:prstGeom>
                    </p:spPr>
                  </p:pic>
                </p:oleObj>
              </mc:Fallback>
            </mc:AlternateContent>
          </a:graphicData>
        </a:graphic>
      </p:graphicFrame>
      <p:sp>
        <p:nvSpPr>
          <p:cNvPr id="67" name="Obdélník 66">
            <a:extLst>
              <a:ext uri="{FF2B5EF4-FFF2-40B4-BE49-F238E27FC236}">
                <a16:creationId xmlns:a16="http://schemas.microsoft.com/office/drawing/2014/main" id="{D957D06B-6AA9-46B1-9873-172BD0D4A441}"/>
              </a:ext>
            </a:extLst>
          </p:cNvPr>
          <p:cNvSpPr/>
          <p:nvPr/>
        </p:nvSpPr>
        <p:spPr>
          <a:xfrm>
            <a:off x="1230647" y="2361549"/>
            <a:ext cx="3109634"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Tab. </a:t>
            </a:r>
            <a:r>
              <a:rPr lang="cs-CZ" sz="1400" b="1" dirty="0">
                <a:solidFill>
                  <a:schemeClr val="bg1">
                    <a:lumMod val="65000"/>
                  </a:schemeClr>
                </a:solidFill>
                <a:latin typeface="Arial" panose="020B0604020202020204" pitchFamily="34" charset="0"/>
                <a:cs typeface="Arial" panose="020B0604020202020204" pitchFamily="34" charset="0"/>
              </a:rPr>
              <a:t>20</a:t>
            </a:r>
            <a:r>
              <a:rPr lang="en-US" sz="1400" b="1" dirty="0">
                <a:solidFill>
                  <a:schemeClr val="bg1">
                    <a:lumMod val="65000"/>
                  </a:schemeClr>
                </a:solidFill>
                <a:latin typeface="Arial" panose="020B0604020202020204" pitchFamily="34" charset="0"/>
                <a:cs typeface="Arial" panose="020B0604020202020204" pitchFamily="34" charset="0"/>
              </a:rPr>
              <a:t> – Input data for calculation</a:t>
            </a:r>
          </a:p>
        </p:txBody>
      </p:sp>
    </p:spTree>
    <p:extLst>
      <p:ext uri="{BB962C8B-B14F-4D97-AF65-F5344CB8AC3E}">
        <p14:creationId xmlns:p14="http://schemas.microsoft.com/office/powerpoint/2010/main" val="32948315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C4126CC6-37E5-4D5F-ABE8-F070179532B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kt 5" hidden="1">
                        <a:extLst>
                          <a:ext uri="{FF2B5EF4-FFF2-40B4-BE49-F238E27FC236}">
                            <a16:creationId xmlns:a16="http://schemas.microsoft.com/office/drawing/2014/main" id="{C4126CC6-37E5-4D5F-ABE8-F070179532B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dirty="0"/>
                  <a:t>In the second step, we will consider only the first column and nodes 2 and 4.</a:t>
                </a:r>
              </a:p>
              <a:p>
                <a:pPr marL="285750" lvl="0" indent="-285750">
                  <a:lnSpc>
                    <a:spcPct val="110000"/>
                  </a:lnSpc>
                  <a:buFont typeface="Wingdings" panose="05000000000000000000" pitchFamily="2" charset="2"/>
                  <a:buChar char="§"/>
                </a:pPr>
                <a:r>
                  <a:rPr lang="en-US" dirty="0"/>
                  <a:t>There are two direct paths from node 1: to node 2, which length is (0+8), and to node 4, which length is (0+7). We take the minimum of these two values i.e., 7, and write this value to the corresponding node i.e., 4. Thus,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𝑡</m:t>
                        </m:r>
                      </m:e>
                      <m:sub>
                        <m:r>
                          <a:rPr lang="en-US" sz="1800" b="0" i="1" smtClean="0">
                            <a:latin typeface="Cambria Math" panose="02040503050406030204" pitchFamily="18" charset="0"/>
                          </a:rPr>
                          <m:t>4</m:t>
                        </m:r>
                      </m:sub>
                    </m:sSub>
                    <m:r>
                      <a:rPr lang="en-US" sz="1800" b="0" i="1" smtClean="0">
                        <a:latin typeface="Cambria Math" panose="02040503050406030204" pitchFamily="18" charset="0"/>
                      </a:rPr>
                      <m:t>=7</m:t>
                    </m:r>
                  </m:oMath>
                </a14:m>
                <a:r>
                  <a:rPr lang="en-US" dirty="0"/>
                  <a:t>. The </a:t>
                </a:r>
                <a:r>
                  <a:rPr lang="en-US" dirty="0">
                    <a:solidFill>
                      <a:srgbClr val="4BA82E"/>
                    </a:solidFill>
                  </a:rPr>
                  <a:t>selected value (arc) is framed </a:t>
                </a:r>
                <a:r>
                  <a:rPr lang="en-US" dirty="0"/>
                  <a:t>and </a:t>
                </a:r>
                <a:r>
                  <a:rPr lang="en-US" dirty="0">
                    <a:solidFill>
                      <a:srgbClr val="4BA82E"/>
                    </a:solidFill>
                  </a:rPr>
                  <a:t>scratched</a:t>
                </a:r>
                <a:r>
                  <a:rPr lang="en-US" dirty="0"/>
                  <a:t> </a:t>
                </a:r>
                <a:r>
                  <a:rPr lang="en-US" dirty="0">
                    <a:solidFill>
                      <a:srgbClr val="4BA82E"/>
                    </a:solidFill>
                  </a:rPr>
                  <a:t>are those arcs ending in currently selected node</a:t>
                </a:r>
                <a:r>
                  <a:rPr lang="en-US" dirty="0"/>
                  <a:t>.</a:t>
                </a:r>
              </a:p>
            </p:txBody>
          </p:sp>
        </mc:Choice>
        <mc:Fallback xmlns="">
          <p:sp>
            <p:nvSpPr>
              <p:cNvPr id="5" name="Zástupný text 4">
                <a:extLst>
                  <a:ext uri="{FF2B5EF4-FFF2-40B4-BE49-F238E27FC236}">
                    <a16:creationId xmlns:a16="http://schemas.microsoft.com/office/drawing/2014/main" id="{33502196-6FCB-40AA-8BBA-D5F9D6D1CC5C}"/>
                  </a:ext>
                </a:extLst>
              </p:cNvPr>
              <p:cNvSpPr>
                <a:spLocks noGrp="1" noRot="1" noChangeAspect="1" noMove="1" noResize="1" noEditPoints="1" noAdjustHandles="1" noChangeArrowheads="1" noChangeShapeType="1" noTextEdit="1"/>
              </p:cNvSpPr>
              <p:nvPr>
                <p:ph type="body" sz="half" idx="22"/>
              </p:nvPr>
            </p:nvSpPr>
            <p:spPr>
              <a:xfrm>
                <a:off x="438468" y="1647546"/>
                <a:ext cx="11317005" cy="3773488"/>
              </a:xfrm>
              <a:blipFill>
                <a:blip r:embed="rId7"/>
                <a:stretch>
                  <a:fillRect l="-216" t="-323"/>
                </a:stretch>
              </a:blipFill>
            </p:spPr>
            <p:txBody>
              <a:bodyPr/>
              <a:lstStyle/>
              <a:p>
                <a:r>
                  <a:rPr lang="cs-CZ">
                    <a:noFill/>
                  </a:rPr>
                  <a:t> </a:t>
                </a:r>
              </a:p>
            </p:txBody>
          </p:sp>
        </mc:Fallback>
      </mc:AlternateContent>
      <p:graphicFrame>
        <p:nvGraphicFramePr>
          <p:cNvPr id="3" name="Objekt 2">
            <a:extLst>
              <a:ext uri="{FF2B5EF4-FFF2-40B4-BE49-F238E27FC236}">
                <a16:creationId xmlns:a16="http://schemas.microsoft.com/office/drawing/2014/main" id="{3EC52AB0-57C7-4930-A8BB-6F7E8C394A5A}"/>
              </a:ext>
            </a:extLst>
          </p:cNvPr>
          <p:cNvGraphicFramePr>
            <a:graphicFrameLocks noChangeAspect="1"/>
          </p:cNvGraphicFramePr>
          <p:nvPr>
            <p:extLst>
              <p:ext uri="{D42A27DB-BD31-4B8C-83A1-F6EECF244321}">
                <p14:modId xmlns:p14="http://schemas.microsoft.com/office/powerpoint/2010/main" val="127258022"/>
              </p:ext>
            </p:extLst>
          </p:nvPr>
        </p:nvGraphicFramePr>
        <p:xfrm>
          <a:off x="1499734" y="3390976"/>
          <a:ext cx="7435011" cy="2389340"/>
        </p:xfrm>
        <a:graphic>
          <a:graphicData uri="http://schemas.openxmlformats.org/presentationml/2006/ole">
            <mc:AlternateContent xmlns:mc="http://schemas.openxmlformats.org/markup-compatibility/2006">
              <mc:Choice xmlns:v="urn:schemas-microsoft-com:vml" Requires="v">
                <p:oleObj name="Document" r:id="rId8" imgW="5216978" imgH="1675648" progId="Word.Document.12">
                  <p:embed/>
                </p:oleObj>
              </mc:Choice>
              <mc:Fallback>
                <p:oleObj name="Document" r:id="rId8" imgW="5216978" imgH="1675648" progId="Word.Document.12">
                  <p:embed/>
                  <p:pic>
                    <p:nvPicPr>
                      <p:cNvPr id="3" name="Objekt 2">
                        <a:extLst>
                          <a:ext uri="{FF2B5EF4-FFF2-40B4-BE49-F238E27FC236}">
                            <a16:creationId xmlns:a16="http://schemas.microsoft.com/office/drawing/2014/main" id="{3EC52AB0-57C7-4930-A8BB-6F7E8C394A5A}"/>
                          </a:ext>
                        </a:extLst>
                      </p:cNvPr>
                      <p:cNvPicPr/>
                      <p:nvPr/>
                    </p:nvPicPr>
                    <p:blipFill>
                      <a:blip r:embed="rId9"/>
                      <a:stretch>
                        <a:fillRect/>
                      </a:stretch>
                    </p:blipFill>
                    <p:spPr>
                      <a:xfrm>
                        <a:off x="1499734" y="3390976"/>
                        <a:ext cx="7435011" cy="2389340"/>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75</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Graph Modeling</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cs-CZ"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Shortest Path Problem</a:t>
            </a:r>
          </a:p>
        </p:txBody>
      </p:sp>
      <p:sp>
        <p:nvSpPr>
          <p:cNvPr id="67" name="Obdélník 66">
            <a:extLst>
              <a:ext uri="{FF2B5EF4-FFF2-40B4-BE49-F238E27FC236}">
                <a16:creationId xmlns:a16="http://schemas.microsoft.com/office/drawing/2014/main" id="{D957D06B-6AA9-46B1-9873-172BD0D4A441}"/>
              </a:ext>
            </a:extLst>
          </p:cNvPr>
          <p:cNvSpPr/>
          <p:nvPr/>
        </p:nvSpPr>
        <p:spPr>
          <a:xfrm>
            <a:off x="1230647" y="3080008"/>
            <a:ext cx="4509055"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Tab. </a:t>
            </a:r>
            <a:r>
              <a:rPr lang="cs-CZ" sz="1400" b="1" dirty="0">
                <a:solidFill>
                  <a:schemeClr val="bg1">
                    <a:lumMod val="65000"/>
                  </a:schemeClr>
                </a:solidFill>
                <a:latin typeface="Arial" panose="020B0604020202020204" pitchFamily="34" charset="0"/>
                <a:cs typeface="Arial" panose="020B0604020202020204" pitchFamily="34" charset="0"/>
              </a:rPr>
              <a:t>2</a:t>
            </a:r>
            <a:r>
              <a:rPr lang="en-US" sz="1400" b="1" dirty="0">
                <a:solidFill>
                  <a:schemeClr val="bg1">
                    <a:lumMod val="65000"/>
                  </a:schemeClr>
                </a:solidFill>
                <a:latin typeface="Arial" panose="020B0604020202020204" pitchFamily="34" charset="0"/>
                <a:cs typeface="Arial" panose="020B0604020202020204" pitchFamily="34" charset="0"/>
              </a:rPr>
              <a:t>1 – Calculation of the shortest path to node 4</a:t>
            </a:r>
          </a:p>
        </p:txBody>
      </p:sp>
    </p:spTree>
    <p:extLst>
      <p:ext uri="{BB962C8B-B14F-4D97-AF65-F5344CB8AC3E}">
        <p14:creationId xmlns:p14="http://schemas.microsoft.com/office/powerpoint/2010/main" val="24860489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C4126CC6-37E5-4D5F-ABE8-F070179532B3}"/>
              </a:ext>
            </a:extLst>
          </p:cNvPr>
          <p:cNvGraphicFramePr>
            <a:graphicFrameLocks noChangeAspect="1"/>
          </p:cNvGraphicFramePr>
          <p:nvPr>
            <p:custDataLst>
              <p:tags r:id="rId1"/>
            </p:custDataLst>
            <p:extLst>
              <p:ext uri="{D42A27DB-BD31-4B8C-83A1-F6EECF244321}">
                <p14:modId xmlns:p14="http://schemas.microsoft.com/office/powerpoint/2010/main" val="30713820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dirty="0"/>
                  <a:t>In the third step, based on Table </a:t>
                </a:r>
                <a:r>
                  <a:rPr lang="cs-CZ" dirty="0"/>
                  <a:t>21</a:t>
                </a:r>
                <a:r>
                  <a:rPr lang="en-US" dirty="0"/>
                  <a:t>, we look for the minimum of two values: (0+8) and (7+15). In the next step, we calculate min(8+10, 8+16, 7+15) = 8+10 = 18. </a:t>
                </a:r>
                <a:endParaRPr lang="cs-CZ" dirty="0"/>
              </a:p>
              <a:p>
                <a:pPr marL="285750" lvl="0" indent="-285750">
                  <a:lnSpc>
                    <a:spcPct val="110000"/>
                  </a:lnSpc>
                  <a:buFont typeface="Wingdings" panose="05000000000000000000" pitchFamily="2" charset="2"/>
                  <a:buChar char="§"/>
                </a:pPr>
                <a:endParaRPr lang="cs-CZ" dirty="0"/>
              </a:p>
              <a:p>
                <a:pPr marL="285750" lvl="0" indent="-285750">
                  <a:lnSpc>
                    <a:spcPct val="110000"/>
                  </a:lnSpc>
                  <a:buFont typeface="Wingdings" panose="05000000000000000000" pitchFamily="2" charset="2"/>
                  <a:buChar char="§"/>
                </a:pPr>
                <a:endParaRPr lang="cs-CZ" dirty="0"/>
              </a:p>
              <a:p>
                <a:pPr marL="285750" lvl="0" indent="-285750">
                  <a:lnSpc>
                    <a:spcPct val="110000"/>
                  </a:lnSpc>
                  <a:buFont typeface="Wingdings" panose="05000000000000000000" pitchFamily="2" charset="2"/>
                  <a:buChar char="§"/>
                </a:pPr>
                <a:endParaRPr lang="cs-CZ" dirty="0"/>
              </a:p>
              <a:p>
                <a:pPr marL="285750" lvl="0" indent="-285750">
                  <a:lnSpc>
                    <a:spcPct val="110000"/>
                  </a:lnSpc>
                  <a:buFont typeface="Wingdings" panose="05000000000000000000" pitchFamily="2" charset="2"/>
                  <a:buChar char="§"/>
                </a:pPr>
                <a:endParaRPr lang="cs-CZ" dirty="0"/>
              </a:p>
              <a:p>
                <a:pPr marL="285750" lvl="0" indent="-285750">
                  <a:lnSpc>
                    <a:spcPct val="110000"/>
                  </a:lnSpc>
                  <a:buFont typeface="Wingdings" panose="05000000000000000000" pitchFamily="2" charset="2"/>
                  <a:buChar char="§"/>
                </a:pPr>
                <a:endParaRPr lang="cs-CZ" dirty="0"/>
              </a:p>
              <a:p>
                <a:pPr marL="285750" lvl="0" indent="-285750">
                  <a:lnSpc>
                    <a:spcPct val="110000"/>
                  </a:lnSpc>
                  <a:buFont typeface="Wingdings" panose="05000000000000000000" pitchFamily="2" charset="2"/>
                  <a:buChar char="§"/>
                </a:pPr>
                <a:endParaRPr lang="cs-CZ" dirty="0"/>
              </a:p>
              <a:p>
                <a:pPr marL="285750" lvl="0" indent="-285750">
                  <a:lnSpc>
                    <a:spcPct val="110000"/>
                  </a:lnSpc>
                  <a:buFont typeface="Wingdings" panose="05000000000000000000" pitchFamily="2" charset="2"/>
                  <a:buChar char="§"/>
                </a:pPr>
                <a:endParaRPr lang="cs-CZ" dirty="0"/>
              </a:p>
              <a:p>
                <a:pPr marL="285750" lvl="0" indent="-285750">
                  <a:lnSpc>
                    <a:spcPct val="110000"/>
                  </a:lnSpc>
                  <a:buFont typeface="Wingdings" panose="05000000000000000000" pitchFamily="2" charset="2"/>
                  <a:buChar char="§"/>
                </a:pPr>
                <a:r>
                  <a:rPr lang="en-US" dirty="0"/>
                  <a:t>We continue in this process till all values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𝑡</m:t>
                        </m:r>
                      </m:e>
                      <m:sub>
                        <m:r>
                          <a:rPr lang="en-US" sz="1800" b="0" i="1" smtClean="0">
                            <a:latin typeface="Cambria Math" panose="02040503050406030204" pitchFamily="18" charset="0"/>
                          </a:rPr>
                          <m:t>𝑖</m:t>
                        </m:r>
                      </m:sub>
                    </m:sSub>
                  </m:oMath>
                </a14:m>
                <a:r>
                  <a:rPr lang="en-US" b="0" dirty="0"/>
                  <a:t> are determined.</a:t>
                </a:r>
              </a:p>
            </p:txBody>
          </p:sp>
        </mc:Choice>
        <mc:Fallback xmlns="">
          <p:sp>
            <p:nvSpPr>
              <p:cNvPr id="5" name="Zástupný text 4">
                <a:extLst>
                  <a:ext uri="{FF2B5EF4-FFF2-40B4-BE49-F238E27FC236}">
                    <a16:creationId xmlns:a16="http://schemas.microsoft.com/office/drawing/2014/main" id="{33502196-6FCB-40AA-8BBA-D5F9D6D1CC5C}"/>
                  </a:ext>
                </a:extLst>
              </p:cNvPr>
              <p:cNvSpPr>
                <a:spLocks noGrp="1" noRot="1" noChangeAspect="1" noMove="1" noResize="1" noEditPoints="1" noAdjustHandles="1" noChangeArrowheads="1" noChangeShapeType="1" noTextEdit="1"/>
              </p:cNvSpPr>
              <p:nvPr>
                <p:ph type="body" sz="half" idx="22"/>
              </p:nvPr>
            </p:nvSpPr>
            <p:spPr>
              <a:xfrm>
                <a:off x="438468" y="1647546"/>
                <a:ext cx="11317005" cy="3773488"/>
              </a:xfrm>
              <a:blipFill>
                <a:blip r:embed="rId6"/>
                <a:stretch>
                  <a:fillRect l="-216" t="-323" b="-2585"/>
                </a:stretch>
              </a:blipFill>
            </p:spPr>
            <p:txBody>
              <a:bodyPr/>
              <a:lstStyle/>
              <a:p>
                <a:r>
                  <a:rPr lang="en-US">
                    <a:noFill/>
                  </a:rPr>
                  <a:t> </a:t>
                </a:r>
              </a:p>
            </p:txBody>
          </p:sp>
        </mc:Fallback>
      </mc:AlternateContent>
      <p:graphicFrame>
        <p:nvGraphicFramePr>
          <p:cNvPr id="10" name="Objekt 9">
            <a:extLst>
              <a:ext uri="{FF2B5EF4-FFF2-40B4-BE49-F238E27FC236}">
                <a16:creationId xmlns:a16="http://schemas.microsoft.com/office/drawing/2014/main" id="{AE8FB377-9703-4F5D-A006-4B7F63A394EE}"/>
              </a:ext>
            </a:extLst>
          </p:cNvPr>
          <p:cNvGraphicFramePr>
            <a:graphicFrameLocks noChangeAspect="1"/>
          </p:cNvGraphicFramePr>
          <p:nvPr>
            <p:extLst>
              <p:ext uri="{D42A27DB-BD31-4B8C-83A1-F6EECF244321}">
                <p14:modId xmlns:p14="http://schemas.microsoft.com/office/powerpoint/2010/main" val="4108635649"/>
              </p:ext>
            </p:extLst>
          </p:nvPr>
        </p:nvGraphicFramePr>
        <p:xfrm>
          <a:off x="1499734" y="2705170"/>
          <a:ext cx="7435011" cy="2389340"/>
        </p:xfrm>
        <a:graphic>
          <a:graphicData uri="http://schemas.openxmlformats.org/presentationml/2006/ole">
            <mc:AlternateContent xmlns:mc="http://schemas.openxmlformats.org/markup-compatibility/2006">
              <mc:Choice xmlns:v="urn:schemas-microsoft-com:vml" Requires="v">
                <p:oleObj name="Document" r:id="rId7" imgW="5216978" imgH="1675648" progId="Word.Document.12">
                  <p:embed/>
                </p:oleObj>
              </mc:Choice>
              <mc:Fallback>
                <p:oleObj name="Document" r:id="rId7" imgW="5216978" imgH="1675648" progId="Word.Document.12">
                  <p:embed/>
                  <p:pic>
                    <p:nvPicPr>
                      <p:cNvPr id="0" name=""/>
                      <p:cNvPicPr/>
                      <p:nvPr/>
                    </p:nvPicPr>
                    <p:blipFill>
                      <a:blip r:embed="rId8"/>
                      <a:stretch>
                        <a:fillRect/>
                      </a:stretch>
                    </p:blipFill>
                    <p:spPr>
                      <a:xfrm>
                        <a:off x="1499734" y="2705170"/>
                        <a:ext cx="7435011" cy="2389340"/>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76</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Graph Modeling</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cs-CZ"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Shortest Path Problem</a:t>
            </a:r>
          </a:p>
        </p:txBody>
      </p:sp>
      <p:sp>
        <p:nvSpPr>
          <p:cNvPr id="67" name="Obdélník 66">
            <a:extLst>
              <a:ext uri="{FF2B5EF4-FFF2-40B4-BE49-F238E27FC236}">
                <a16:creationId xmlns:a16="http://schemas.microsoft.com/office/drawing/2014/main" id="{D957D06B-6AA9-46B1-9873-172BD0D4A441}"/>
              </a:ext>
            </a:extLst>
          </p:cNvPr>
          <p:cNvSpPr/>
          <p:nvPr/>
        </p:nvSpPr>
        <p:spPr>
          <a:xfrm>
            <a:off x="1230647" y="2394202"/>
            <a:ext cx="4509055"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Tab. </a:t>
            </a:r>
            <a:r>
              <a:rPr lang="cs-CZ" sz="1400" b="1" dirty="0">
                <a:solidFill>
                  <a:schemeClr val="bg1">
                    <a:lumMod val="65000"/>
                  </a:schemeClr>
                </a:solidFill>
                <a:latin typeface="Arial" panose="020B0604020202020204" pitchFamily="34" charset="0"/>
                <a:cs typeface="Arial" panose="020B0604020202020204" pitchFamily="34" charset="0"/>
              </a:rPr>
              <a:t>2</a:t>
            </a:r>
            <a:r>
              <a:rPr lang="en-US" sz="1400" b="1" dirty="0">
                <a:solidFill>
                  <a:schemeClr val="bg1">
                    <a:lumMod val="65000"/>
                  </a:schemeClr>
                </a:solidFill>
                <a:latin typeface="Arial" panose="020B0604020202020204" pitchFamily="34" charset="0"/>
                <a:cs typeface="Arial" panose="020B0604020202020204" pitchFamily="34" charset="0"/>
              </a:rPr>
              <a:t>2 – Calculation of the shortest path to node 2</a:t>
            </a:r>
          </a:p>
        </p:txBody>
      </p:sp>
    </p:spTree>
    <p:extLst>
      <p:ext uri="{BB962C8B-B14F-4D97-AF65-F5344CB8AC3E}">
        <p14:creationId xmlns:p14="http://schemas.microsoft.com/office/powerpoint/2010/main" val="33743022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C4126CC6-37E5-4D5F-ABE8-F070179532B3}"/>
              </a:ext>
            </a:extLst>
          </p:cNvPr>
          <p:cNvGraphicFramePr>
            <a:graphicFrameLocks noChangeAspect="1"/>
          </p:cNvGraphicFramePr>
          <p:nvPr>
            <p:custDataLst>
              <p:tags r:id="rId1"/>
            </p:custDataLst>
            <p:extLst>
              <p:ext uri="{D42A27DB-BD31-4B8C-83A1-F6EECF244321}">
                <p14:modId xmlns:p14="http://schemas.microsoft.com/office/powerpoint/2010/main" val="1875589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kt 5" hidden="1">
                        <a:extLst>
                          <a:ext uri="{FF2B5EF4-FFF2-40B4-BE49-F238E27FC236}">
                            <a16:creationId xmlns:a16="http://schemas.microsoft.com/office/drawing/2014/main" id="{C4126CC6-37E5-4D5F-ABE8-F070179532B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3" name="Objekt 2">
            <a:extLst>
              <a:ext uri="{FF2B5EF4-FFF2-40B4-BE49-F238E27FC236}">
                <a16:creationId xmlns:a16="http://schemas.microsoft.com/office/drawing/2014/main" id="{918DE7B1-EB9A-41F4-A978-969DC257D55B}"/>
              </a:ext>
            </a:extLst>
          </p:cNvPr>
          <p:cNvGraphicFramePr>
            <a:graphicFrameLocks noChangeAspect="1"/>
          </p:cNvGraphicFramePr>
          <p:nvPr>
            <p:extLst>
              <p:ext uri="{D42A27DB-BD31-4B8C-83A1-F6EECF244321}">
                <p14:modId xmlns:p14="http://schemas.microsoft.com/office/powerpoint/2010/main" val="3494304796"/>
              </p:ext>
            </p:extLst>
          </p:nvPr>
        </p:nvGraphicFramePr>
        <p:xfrm>
          <a:off x="1499734" y="2030252"/>
          <a:ext cx="7435008" cy="2389339"/>
        </p:xfrm>
        <a:graphic>
          <a:graphicData uri="http://schemas.openxmlformats.org/presentationml/2006/ole">
            <mc:AlternateContent xmlns:mc="http://schemas.openxmlformats.org/markup-compatibility/2006">
              <mc:Choice xmlns:v="urn:schemas-microsoft-com:vml" Requires="v">
                <p:oleObj name="Document" r:id="rId5" imgW="5216978" imgH="1675648" progId="Word.Document.12">
                  <p:embed/>
                </p:oleObj>
              </mc:Choice>
              <mc:Fallback>
                <p:oleObj name="Document" r:id="rId5" imgW="5216978" imgH="1675648" progId="Word.Document.12">
                  <p:embed/>
                  <p:pic>
                    <p:nvPicPr>
                      <p:cNvPr id="0" name=""/>
                      <p:cNvPicPr/>
                      <p:nvPr/>
                    </p:nvPicPr>
                    <p:blipFill>
                      <a:blip r:embed="rId6"/>
                      <a:stretch>
                        <a:fillRect/>
                      </a:stretch>
                    </p:blipFill>
                    <p:spPr>
                      <a:xfrm>
                        <a:off x="1499734" y="2030252"/>
                        <a:ext cx="7435008" cy="2389339"/>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77</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Graph Modeling</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cs-CZ"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Shortest Path Problem</a:t>
            </a:r>
          </a:p>
        </p:txBody>
      </p:sp>
      <p:sp>
        <p:nvSpPr>
          <p:cNvPr id="67" name="Obdélník 66">
            <a:extLst>
              <a:ext uri="{FF2B5EF4-FFF2-40B4-BE49-F238E27FC236}">
                <a16:creationId xmlns:a16="http://schemas.microsoft.com/office/drawing/2014/main" id="{D957D06B-6AA9-46B1-9873-172BD0D4A441}"/>
              </a:ext>
            </a:extLst>
          </p:cNvPr>
          <p:cNvSpPr/>
          <p:nvPr/>
        </p:nvSpPr>
        <p:spPr>
          <a:xfrm>
            <a:off x="1230647" y="1730171"/>
            <a:ext cx="3933577"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Tab. </a:t>
            </a:r>
            <a:r>
              <a:rPr lang="cs-CZ" sz="1400" b="1" dirty="0">
                <a:solidFill>
                  <a:schemeClr val="bg1">
                    <a:lumMod val="65000"/>
                  </a:schemeClr>
                </a:solidFill>
                <a:latin typeface="Arial" panose="020B0604020202020204" pitchFamily="34" charset="0"/>
                <a:cs typeface="Arial" panose="020B0604020202020204" pitchFamily="34" charset="0"/>
              </a:rPr>
              <a:t>2</a:t>
            </a:r>
            <a:r>
              <a:rPr lang="en-US" sz="1400" b="1" dirty="0">
                <a:solidFill>
                  <a:schemeClr val="bg1">
                    <a:lumMod val="65000"/>
                  </a:schemeClr>
                </a:solidFill>
                <a:latin typeface="Arial" panose="020B0604020202020204" pitchFamily="34" charset="0"/>
                <a:cs typeface="Arial" panose="020B0604020202020204" pitchFamily="34" charset="0"/>
              </a:rPr>
              <a:t>3 – Final solution for the shortest path</a:t>
            </a:r>
          </a:p>
        </p:txBody>
      </p:sp>
    </p:spTree>
    <p:extLst>
      <p:ext uri="{BB962C8B-B14F-4D97-AF65-F5344CB8AC3E}">
        <p14:creationId xmlns:p14="http://schemas.microsoft.com/office/powerpoint/2010/main" val="787188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C4126CC6-37E5-4D5F-ABE8-F070179532B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kt 5" hidden="1">
                        <a:extLst>
                          <a:ext uri="{FF2B5EF4-FFF2-40B4-BE49-F238E27FC236}">
                            <a16:creationId xmlns:a16="http://schemas.microsoft.com/office/drawing/2014/main" id="{C4126CC6-37E5-4D5F-ABE8-F070179532B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78</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Graph Modeling</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cs-CZ"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Shortest Path Problem</a:t>
            </a:r>
          </a:p>
        </p:txBody>
      </p:sp>
      <p:grpSp>
        <p:nvGrpSpPr>
          <p:cNvPr id="11" name="Skupina 10">
            <a:extLst>
              <a:ext uri="{FF2B5EF4-FFF2-40B4-BE49-F238E27FC236}">
                <a16:creationId xmlns:a16="http://schemas.microsoft.com/office/drawing/2014/main" id="{8C8CEFE5-4DB9-4CDD-B807-A43CBB7DAD03}"/>
              </a:ext>
            </a:extLst>
          </p:cNvPr>
          <p:cNvGrpSpPr>
            <a:grpSpLocks/>
          </p:cNvGrpSpPr>
          <p:nvPr/>
        </p:nvGrpSpPr>
        <p:grpSpPr bwMode="auto">
          <a:xfrm>
            <a:off x="2162328" y="2166756"/>
            <a:ext cx="4284000" cy="3003608"/>
            <a:chOff x="847" y="6462"/>
            <a:chExt cx="4921" cy="3444"/>
          </a:xfrm>
        </p:grpSpPr>
        <p:cxnSp>
          <p:nvCxnSpPr>
            <p:cNvPr id="13" name="Line 387">
              <a:extLst>
                <a:ext uri="{FF2B5EF4-FFF2-40B4-BE49-F238E27FC236}">
                  <a16:creationId xmlns:a16="http://schemas.microsoft.com/office/drawing/2014/main" id="{B88794CC-A6F7-4C57-93FE-8C7EFE22706C}"/>
                </a:ext>
              </a:extLst>
            </p:cNvPr>
            <p:cNvCxnSpPr>
              <a:cxnSpLocks noChangeShapeType="1"/>
            </p:cNvCxnSpPr>
            <p:nvPr/>
          </p:nvCxnSpPr>
          <p:spPr bwMode="auto">
            <a:xfrm>
              <a:off x="1536" y="8978"/>
              <a:ext cx="2283" cy="593"/>
            </a:xfrm>
            <a:prstGeom prst="line">
              <a:avLst/>
            </a:prstGeom>
            <a:noFill/>
            <a:ln w="9525">
              <a:solidFill>
                <a:srgbClr val="000000"/>
              </a:solidFill>
              <a:round/>
              <a:headEnd/>
              <a:tailEnd type="stealth" w="med" len="lg"/>
            </a:ln>
            <a:extLst>
              <a:ext uri="{909E8E84-426E-40DD-AFC4-6F175D3DCCD1}">
                <a14:hiddenFill xmlns:a14="http://schemas.microsoft.com/office/drawing/2010/main">
                  <a:noFill/>
                </a14:hiddenFill>
              </a:ext>
            </a:extLst>
          </p:spPr>
        </p:cxnSp>
        <p:cxnSp>
          <p:nvCxnSpPr>
            <p:cNvPr id="14" name="Line 385">
              <a:extLst>
                <a:ext uri="{FF2B5EF4-FFF2-40B4-BE49-F238E27FC236}">
                  <a16:creationId xmlns:a16="http://schemas.microsoft.com/office/drawing/2014/main" id="{ECEA9E43-4FF3-4D08-9F5D-2A259FA3E282}"/>
                </a:ext>
              </a:extLst>
            </p:cNvPr>
            <p:cNvCxnSpPr>
              <a:cxnSpLocks noChangeShapeType="1"/>
            </p:cNvCxnSpPr>
            <p:nvPr/>
          </p:nvCxnSpPr>
          <p:spPr bwMode="auto">
            <a:xfrm flipV="1">
              <a:off x="4041" y="8789"/>
              <a:ext cx="1286" cy="850"/>
            </a:xfrm>
            <a:prstGeom prst="line">
              <a:avLst/>
            </a:prstGeom>
            <a:noFill/>
            <a:ln w="9525">
              <a:solidFill>
                <a:srgbClr val="000000"/>
              </a:solidFill>
              <a:round/>
              <a:headEnd/>
              <a:tailEnd type="stealth" w="med" len="lg"/>
            </a:ln>
            <a:extLst>
              <a:ext uri="{909E8E84-426E-40DD-AFC4-6F175D3DCCD1}">
                <a14:hiddenFill xmlns:a14="http://schemas.microsoft.com/office/drawing/2010/main">
                  <a:noFill/>
                </a14:hiddenFill>
              </a:ext>
            </a:extLst>
          </p:spPr>
        </p:cxnSp>
        <p:cxnSp>
          <p:nvCxnSpPr>
            <p:cNvPr id="15" name="Line 389">
              <a:extLst>
                <a:ext uri="{FF2B5EF4-FFF2-40B4-BE49-F238E27FC236}">
                  <a16:creationId xmlns:a16="http://schemas.microsoft.com/office/drawing/2014/main" id="{888484FE-1338-4119-BFC1-37602B2D9EAA}"/>
                </a:ext>
              </a:extLst>
            </p:cNvPr>
            <p:cNvCxnSpPr>
              <a:cxnSpLocks noChangeShapeType="1"/>
            </p:cNvCxnSpPr>
            <p:nvPr/>
          </p:nvCxnSpPr>
          <p:spPr bwMode="auto">
            <a:xfrm>
              <a:off x="1075" y="7399"/>
              <a:ext cx="352" cy="1364"/>
            </a:xfrm>
            <a:prstGeom prst="line">
              <a:avLst/>
            </a:prstGeom>
            <a:noFill/>
            <a:ln w="9525">
              <a:solidFill>
                <a:srgbClr val="000000"/>
              </a:solidFill>
              <a:round/>
              <a:headEnd/>
              <a:tailEnd type="stealth" w="med" len="lg"/>
            </a:ln>
            <a:extLst>
              <a:ext uri="{909E8E84-426E-40DD-AFC4-6F175D3DCCD1}">
                <a14:hiddenFill xmlns:a14="http://schemas.microsoft.com/office/drawing/2010/main">
                  <a:noFill/>
                </a14:hiddenFill>
              </a:ext>
            </a:extLst>
          </p:spPr>
        </p:cxnSp>
        <p:cxnSp>
          <p:nvCxnSpPr>
            <p:cNvPr id="16" name="Line 394">
              <a:extLst>
                <a:ext uri="{FF2B5EF4-FFF2-40B4-BE49-F238E27FC236}">
                  <a16:creationId xmlns:a16="http://schemas.microsoft.com/office/drawing/2014/main" id="{1F39FCE6-5F41-4D76-AA68-2057859068DB}"/>
                </a:ext>
              </a:extLst>
            </p:cNvPr>
            <p:cNvCxnSpPr>
              <a:cxnSpLocks noChangeShapeType="1"/>
            </p:cNvCxnSpPr>
            <p:nvPr/>
          </p:nvCxnSpPr>
          <p:spPr bwMode="auto">
            <a:xfrm>
              <a:off x="2345" y="6679"/>
              <a:ext cx="2936" cy="349"/>
            </a:xfrm>
            <a:prstGeom prst="line">
              <a:avLst/>
            </a:prstGeom>
            <a:noFill/>
            <a:ln w="9525">
              <a:solidFill>
                <a:srgbClr val="000000"/>
              </a:solidFill>
              <a:round/>
              <a:headEnd/>
              <a:tailEnd type="stealth" w="med" len="lg"/>
            </a:ln>
            <a:extLst>
              <a:ext uri="{909E8E84-426E-40DD-AFC4-6F175D3DCCD1}">
                <a14:hiddenFill xmlns:a14="http://schemas.microsoft.com/office/drawing/2010/main">
                  <a:noFill/>
                </a14:hiddenFill>
              </a:ext>
            </a:extLst>
          </p:spPr>
        </p:cxnSp>
        <p:cxnSp>
          <p:nvCxnSpPr>
            <p:cNvPr id="17" name="Line 396">
              <a:extLst>
                <a:ext uri="{FF2B5EF4-FFF2-40B4-BE49-F238E27FC236}">
                  <a16:creationId xmlns:a16="http://schemas.microsoft.com/office/drawing/2014/main" id="{50CB10F2-5754-4205-A776-A5B091BD698D}"/>
                </a:ext>
              </a:extLst>
            </p:cNvPr>
            <p:cNvCxnSpPr>
              <a:cxnSpLocks noChangeShapeType="1"/>
            </p:cNvCxnSpPr>
            <p:nvPr/>
          </p:nvCxnSpPr>
          <p:spPr bwMode="auto">
            <a:xfrm flipV="1">
              <a:off x="2335" y="7734"/>
              <a:ext cx="1389" cy="662"/>
            </a:xfrm>
            <a:prstGeom prst="line">
              <a:avLst/>
            </a:prstGeom>
            <a:noFill/>
            <a:ln w="9525">
              <a:solidFill>
                <a:srgbClr val="000000"/>
              </a:solidFill>
              <a:round/>
              <a:headEnd/>
              <a:tailEnd type="stealth" w="med" len="lg"/>
            </a:ln>
            <a:extLst>
              <a:ext uri="{909E8E84-426E-40DD-AFC4-6F175D3DCCD1}">
                <a14:hiddenFill xmlns:a14="http://schemas.microsoft.com/office/drawing/2010/main">
                  <a:noFill/>
                </a14:hiddenFill>
              </a:ext>
            </a:extLst>
          </p:spPr>
        </p:cxnSp>
        <p:cxnSp>
          <p:nvCxnSpPr>
            <p:cNvPr id="18" name="Line 398">
              <a:extLst>
                <a:ext uri="{FF2B5EF4-FFF2-40B4-BE49-F238E27FC236}">
                  <a16:creationId xmlns:a16="http://schemas.microsoft.com/office/drawing/2014/main" id="{5702716E-232E-4E1D-8FBD-74C357BD85C1}"/>
                </a:ext>
              </a:extLst>
            </p:cNvPr>
            <p:cNvCxnSpPr>
              <a:cxnSpLocks noChangeShapeType="1"/>
            </p:cNvCxnSpPr>
            <p:nvPr/>
          </p:nvCxnSpPr>
          <p:spPr bwMode="auto">
            <a:xfrm flipV="1">
              <a:off x="1094" y="6783"/>
              <a:ext cx="1083" cy="596"/>
            </a:xfrm>
            <a:prstGeom prst="line">
              <a:avLst/>
            </a:prstGeom>
            <a:noFill/>
            <a:ln w="9525">
              <a:solidFill>
                <a:srgbClr val="000000"/>
              </a:solidFill>
              <a:round/>
              <a:headEnd/>
              <a:tailEnd type="stealth" w="med" len="lg"/>
            </a:ln>
            <a:extLst>
              <a:ext uri="{909E8E84-426E-40DD-AFC4-6F175D3DCCD1}">
                <a14:hiddenFill xmlns:a14="http://schemas.microsoft.com/office/drawing/2010/main">
                  <a:noFill/>
                </a14:hiddenFill>
              </a:ext>
            </a:extLst>
          </p:spPr>
        </p:cxnSp>
        <p:cxnSp>
          <p:nvCxnSpPr>
            <p:cNvPr id="19" name="Line 399">
              <a:extLst>
                <a:ext uri="{FF2B5EF4-FFF2-40B4-BE49-F238E27FC236}">
                  <a16:creationId xmlns:a16="http://schemas.microsoft.com/office/drawing/2014/main" id="{A3302879-48D6-4241-8526-A2F35C1618C1}"/>
                </a:ext>
              </a:extLst>
            </p:cNvPr>
            <p:cNvCxnSpPr>
              <a:cxnSpLocks noChangeShapeType="1"/>
            </p:cNvCxnSpPr>
            <p:nvPr/>
          </p:nvCxnSpPr>
          <p:spPr bwMode="auto">
            <a:xfrm flipH="1">
              <a:off x="2357" y="6795"/>
              <a:ext cx="2" cy="1319"/>
            </a:xfrm>
            <a:prstGeom prst="line">
              <a:avLst/>
            </a:prstGeom>
            <a:noFill/>
            <a:ln w="9525">
              <a:solidFill>
                <a:srgbClr val="000000"/>
              </a:solidFill>
              <a:round/>
              <a:headEnd/>
              <a:tailEnd type="stealth" w="med" len="lg"/>
            </a:ln>
            <a:extLst>
              <a:ext uri="{909E8E84-426E-40DD-AFC4-6F175D3DCCD1}">
                <a14:hiddenFill xmlns:a14="http://schemas.microsoft.com/office/drawing/2010/main">
                  <a:noFill/>
                </a14:hiddenFill>
              </a:ext>
            </a:extLst>
          </p:spPr>
        </p:cxnSp>
        <p:grpSp>
          <p:nvGrpSpPr>
            <p:cNvPr id="20" name="Group 400">
              <a:extLst>
                <a:ext uri="{FF2B5EF4-FFF2-40B4-BE49-F238E27FC236}">
                  <a16:creationId xmlns:a16="http://schemas.microsoft.com/office/drawing/2014/main" id="{FC2B16D5-00C1-4831-BDCF-48F4165F1EF2}"/>
                </a:ext>
              </a:extLst>
            </p:cNvPr>
            <p:cNvGrpSpPr>
              <a:grpSpLocks/>
            </p:cNvGrpSpPr>
            <p:nvPr/>
          </p:nvGrpSpPr>
          <p:grpSpPr bwMode="auto">
            <a:xfrm>
              <a:off x="847" y="7176"/>
              <a:ext cx="476" cy="518"/>
              <a:chOff x="2879" y="10262"/>
              <a:chExt cx="476" cy="518"/>
            </a:xfrm>
          </p:grpSpPr>
          <p:sp>
            <p:nvSpPr>
              <p:cNvPr id="49" name="Oval 401">
                <a:extLst>
                  <a:ext uri="{FF2B5EF4-FFF2-40B4-BE49-F238E27FC236}">
                    <a16:creationId xmlns:a16="http://schemas.microsoft.com/office/drawing/2014/main" id="{9CC3A489-7408-48E1-87A6-AB76CA9C1E78}"/>
                  </a:ext>
                </a:extLst>
              </p:cNvPr>
              <p:cNvSpPr>
                <a:spLocks noChangeArrowheads="1"/>
              </p:cNvSpPr>
              <p:nvPr/>
            </p:nvSpPr>
            <p:spPr bwMode="auto">
              <a:xfrm>
                <a:off x="2880" y="10262"/>
                <a:ext cx="425" cy="425"/>
              </a:xfrm>
              <a:prstGeom prst="ellipse">
                <a:avLst/>
              </a:prstGeom>
              <a:solidFill>
                <a:schemeClr val="accent1">
                  <a:lumMod val="75000"/>
                </a:schemeClr>
              </a:solidFill>
              <a:ln w="9525">
                <a:solidFill>
                  <a:srgbClr val="000000"/>
                </a:solidFill>
                <a:round/>
                <a:headEnd/>
                <a:tailEnd/>
              </a:ln>
            </p:spPr>
            <p:txBody>
              <a:bodyPr rot="0" vert="horz" wrap="square" lIns="91440" tIns="45720" rIns="91440" bIns="45720" anchor="t" anchorCtr="0" upright="1">
                <a:noAutofit/>
              </a:bodyPr>
              <a:lstStyle/>
              <a:p>
                <a:pPr algn="ctr">
                  <a:spcAft>
                    <a:spcPts val="200"/>
                  </a:spcAft>
                </a:pPr>
                <a:r>
                  <a:rPr lang="cs-CZ" sz="1600">
                    <a:effectLst/>
                    <a:latin typeface="Times New Roman" panose="02020603050405020304" pitchFamily="18" charset="0"/>
                    <a:ea typeface="Times New Roman" panose="02020603050405020304" pitchFamily="18" charset="0"/>
                  </a:rPr>
                  <a:t> </a:t>
                </a:r>
              </a:p>
            </p:txBody>
          </p:sp>
          <p:sp>
            <p:nvSpPr>
              <p:cNvPr id="50" name="Text Box 402">
                <a:extLst>
                  <a:ext uri="{FF2B5EF4-FFF2-40B4-BE49-F238E27FC236}">
                    <a16:creationId xmlns:a16="http://schemas.microsoft.com/office/drawing/2014/main" id="{0EC608E5-B5FC-419A-915E-305DABE1CB86}"/>
                  </a:ext>
                </a:extLst>
              </p:cNvPr>
              <p:cNvSpPr txBox="1">
                <a:spLocks noChangeArrowheads="1"/>
              </p:cNvSpPr>
              <p:nvPr/>
            </p:nvSpPr>
            <p:spPr bwMode="auto">
              <a:xfrm>
                <a:off x="2879" y="10304"/>
                <a:ext cx="476"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9200" tIns="21600" rIns="91440" bIns="45720" anchor="t" anchorCtr="0" upright="1">
                <a:noAutofit/>
              </a:bodyPr>
              <a:lstStyle/>
              <a:p>
                <a:pPr algn="just">
                  <a:spcAft>
                    <a:spcPts val="200"/>
                  </a:spcAft>
                </a:pPr>
                <a:r>
                  <a:rPr lang="cs-CZ" sz="1600" i="1" dirty="0">
                    <a:effectLst/>
                    <a:latin typeface="Times New Roman" panose="02020603050405020304" pitchFamily="18" charset="0"/>
                    <a:ea typeface="Times New Roman" panose="02020603050405020304" pitchFamily="18" charset="0"/>
                  </a:rPr>
                  <a:t> </a:t>
                </a:r>
                <a:r>
                  <a:rPr lang="cs-CZ" sz="1600" dirty="0">
                    <a:effectLst/>
                    <a:latin typeface="Times New Roman" panose="02020603050405020304" pitchFamily="18" charset="0"/>
                    <a:ea typeface="Times New Roman" panose="02020603050405020304" pitchFamily="18" charset="0"/>
                  </a:rPr>
                  <a:t>1</a:t>
                </a:r>
              </a:p>
            </p:txBody>
          </p:sp>
        </p:grpSp>
        <p:grpSp>
          <p:nvGrpSpPr>
            <p:cNvPr id="21" name="Group 403">
              <a:extLst>
                <a:ext uri="{FF2B5EF4-FFF2-40B4-BE49-F238E27FC236}">
                  <a16:creationId xmlns:a16="http://schemas.microsoft.com/office/drawing/2014/main" id="{64714CD4-4B98-44A0-9D2C-BB5DFC1E1571}"/>
                </a:ext>
              </a:extLst>
            </p:cNvPr>
            <p:cNvGrpSpPr>
              <a:grpSpLocks/>
            </p:cNvGrpSpPr>
            <p:nvPr/>
          </p:nvGrpSpPr>
          <p:grpSpPr bwMode="auto">
            <a:xfrm>
              <a:off x="2157" y="8127"/>
              <a:ext cx="486" cy="518"/>
              <a:chOff x="3713" y="12366"/>
              <a:chExt cx="486" cy="518"/>
            </a:xfrm>
          </p:grpSpPr>
          <p:sp>
            <p:nvSpPr>
              <p:cNvPr id="47" name="Oval 404">
                <a:extLst>
                  <a:ext uri="{FF2B5EF4-FFF2-40B4-BE49-F238E27FC236}">
                    <a16:creationId xmlns:a16="http://schemas.microsoft.com/office/drawing/2014/main" id="{2324DEB7-609A-4BFC-B0F9-168A7A563F24}"/>
                  </a:ext>
                </a:extLst>
              </p:cNvPr>
              <p:cNvSpPr>
                <a:spLocks noChangeArrowheads="1"/>
              </p:cNvSpPr>
              <p:nvPr/>
            </p:nvSpPr>
            <p:spPr bwMode="auto">
              <a:xfrm>
                <a:off x="3713" y="12366"/>
                <a:ext cx="425" cy="42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spcAft>
                    <a:spcPts val="200"/>
                  </a:spcAft>
                </a:pPr>
                <a:r>
                  <a:rPr lang="cs-CZ" sz="1600">
                    <a:effectLst/>
                    <a:latin typeface="Times New Roman" panose="02020603050405020304" pitchFamily="18" charset="0"/>
                    <a:ea typeface="Times New Roman" panose="02020603050405020304" pitchFamily="18" charset="0"/>
                  </a:rPr>
                  <a:t> </a:t>
                </a:r>
              </a:p>
            </p:txBody>
          </p:sp>
          <p:sp>
            <p:nvSpPr>
              <p:cNvPr id="48" name="Text Box 405">
                <a:extLst>
                  <a:ext uri="{FF2B5EF4-FFF2-40B4-BE49-F238E27FC236}">
                    <a16:creationId xmlns:a16="http://schemas.microsoft.com/office/drawing/2014/main" id="{A485F38D-A729-4750-A4A3-784C5992FB8E}"/>
                  </a:ext>
                </a:extLst>
              </p:cNvPr>
              <p:cNvSpPr txBox="1">
                <a:spLocks noChangeArrowheads="1"/>
              </p:cNvSpPr>
              <p:nvPr/>
            </p:nvSpPr>
            <p:spPr bwMode="auto">
              <a:xfrm>
                <a:off x="3723" y="12408"/>
                <a:ext cx="476"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800" tIns="25200" rIns="91440" bIns="45720" anchor="t" anchorCtr="0" upright="1">
                <a:noAutofit/>
              </a:bodyPr>
              <a:lstStyle/>
              <a:p>
                <a:pPr algn="just">
                  <a:spcAft>
                    <a:spcPts val="200"/>
                  </a:spcAft>
                </a:pPr>
                <a:r>
                  <a:rPr lang="cs-CZ" sz="1600" i="1" dirty="0">
                    <a:effectLst/>
                    <a:latin typeface="Times New Roman" panose="02020603050405020304" pitchFamily="18" charset="0"/>
                    <a:ea typeface="Times New Roman" panose="02020603050405020304" pitchFamily="18" charset="0"/>
                  </a:rPr>
                  <a:t> </a:t>
                </a:r>
                <a:r>
                  <a:rPr lang="cs-CZ" sz="1600" dirty="0">
                    <a:effectLst/>
                    <a:latin typeface="Times New Roman" panose="02020603050405020304" pitchFamily="18" charset="0"/>
                    <a:ea typeface="Times New Roman" panose="02020603050405020304" pitchFamily="18" charset="0"/>
                  </a:rPr>
                  <a:t>3</a:t>
                </a:r>
              </a:p>
            </p:txBody>
          </p:sp>
        </p:grpSp>
        <p:grpSp>
          <p:nvGrpSpPr>
            <p:cNvPr id="22" name="Group 406">
              <a:extLst>
                <a:ext uri="{FF2B5EF4-FFF2-40B4-BE49-F238E27FC236}">
                  <a16:creationId xmlns:a16="http://schemas.microsoft.com/office/drawing/2014/main" id="{90F759E4-5119-4080-9430-904D5F950725}"/>
                </a:ext>
              </a:extLst>
            </p:cNvPr>
            <p:cNvGrpSpPr>
              <a:grpSpLocks/>
            </p:cNvGrpSpPr>
            <p:nvPr/>
          </p:nvGrpSpPr>
          <p:grpSpPr bwMode="auto">
            <a:xfrm>
              <a:off x="2157" y="6462"/>
              <a:ext cx="486" cy="507"/>
              <a:chOff x="2608" y="10703"/>
              <a:chExt cx="486" cy="507"/>
            </a:xfrm>
          </p:grpSpPr>
          <p:sp>
            <p:nvSpPr>
              <p:cNvPr id="45" name="Oval 407">
                <a:extLst>
                  <a:ext uri="{FF2B5EF4-FFF2-40B4-BE49-F238E27FC236}">
                    <a16:creationId xmlns:a16="http://schemas.microsoft.com/office/drawing/2014/main" id="{7329C257-7E5F-4E03-9F4B-5CDF57995449}"/>
                  </a:ext>
                </a:extLst>
              </p:cNvPr>
              <p:cNvSpPr>
                <a:spLocks noChangeArrowheads="1"/>
              </p:cNvSpPr>
              <p:nvPr/>
            </p:nvSpPr>
            <p:spPr bwMode="auto">
              <a:xfrm>
                <a:off x="2608" y="10703"/>
                <a:ext cx="425" cy="42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spcAft>
                    <a:spcPts val="200"/>
                  </a:spcAft>
                </a:pPr>
                <a:r>
                  <a:rPr lang="cs-CZ" sz="1600">
                    <a:effectLst/>
                    <a:latin typeface="Times New Roman" panose="02020603050405020304" pitchFamily="18" charset="0"/>
                    <a:ea typeface="Times New Roman" panose="02020603050405020304" pitchFamily="18" charset="0"/>
                  </a:rPr>
                  <a:t> </a:t>
                </a:r>
              </a:p>
            </p:txBody>
          </p:sp>
          <p:sp>
            <p:nvSpPr>
              <p:cNvPr id="46" name="Text Box 408">
                <a:extLst>
                  <a:ext uri="{FF2B5EF4-FFF2-40B4-BE49-F238E27FC236}">
                    <a16:creationId xmlns:a16="http://schemas.microsoft.com/office/drawing/2014/main" id="{40EF760F-45F8-421D-AFE5-3955A9659BB7}"/>
                  </a:ext>
                </a:extLst>
              </p:cNvPr>
              <p:cNvSpPr txBox="1">
                <a:spLocks noChangeArrowheads="1"/>
              </p:cNvSpPr>
              <p:nvPr/>
            </p:nvSpPr>
            <p:spPr bwMode="auto">
              <a:xfrm>
                <a:off x="2618" y="10734"/>
                <a:ext cx="476"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800" tIns="21600" rIns="91440" bIns="45720" anchor="t" anchorCtr="0" upright="1">
                <a:noAutofit/>
              </a:bodyPr>
              <a:lstStyle/>
              <a:p>
                <a:pPr algn="just">
                  <a:spcAft>
                    <a:spcPts val="200"/>
                  </a:spcAft>
                </a:pPr>
                <a:r>
                  <a:rPr lang="cs-CZ" sz="1600" i="1" dirty="0">
                    <a:effectLst/>
                    <a:latin typeface="Times New Roman" panose="02020603050405020304" pitchFamily="18" charset="0"/>
                    <a:ea typeface="Times New Roman" panose="02020603050405020304" pitchFamily="18" charset="0"/>
                  </a:rPr>
                  <a:t> </a:t>
                </a:r>
                <a:r>
                  <a:rPr lang="cs-CZ" sz="1600" dirty="0">
                    <a:effectLst/>
                    <a:latin typeface="Times New Roman" panose="02020603050405020304" pitchFamily="18" charset="0"/>
                    <a:ea typeface="Times New Roman" panose="02020603050405020304" pitchFamily="18" charset="0"/>
                  </a:rPr>
                  <a:t>2</a:t>
                </a:r>
              </a:p>
            </p:txBody>
          </p:sp>
        </p:grpSp>
        <p:grpSp>
          <p:nvGrpSpPr>
            <p:cNvPr id="23" name="Group 409">
              <a:extLst>
                <a:ext uri="{FF2B5EF4-FFF2-40B4-BE49-F238E27FC236}">
                  <a16:creationId xmlns:a16="http://schemas.microsoft.com/office/drawing/2014/main" id="{F3FC1ED5-9A9A-4D11-930A-938880E96E69}"/>
                </a:ext>
              </a:extLst>
            </p:cNvPr>
            <p:cNvGrpSpPr>
              <a:grpSpLocks/>
            </p:cNvGrpSpPr>
            <p:nvPr/>
          </p:nvGrpSpPr>
          <p:grpSpPr bwMode="auto">
            <a:xfrm>
              <a:off x="3703" y="7413"/>
              <a:ext cx="476" cy="507"/>
              <a:chOff x="2607" y="10703"/>
              <a:chExt cx="476" cy="507"/>
            </a:xfrm>
          </p:grpSpPr>
          <p:sp>
            <p:nvSpPr>
              <p:cNvPr id="43" name="Oval 410">
                <a:extLst>
                  <a:ext uri="{FF2B5EF4-FFF2-40B4-BE49-F238E27FC236}">
                    <a16:creationId xmlns:a16="http://schemas.microsoft.com/office/drawing/2014/main" id="{FAA50447-3CF8-4A03-AB8D-FCDD3056F1D3}"/>
                  </a:ext>
                </a:extLst>
              </p:cNvPr>
              <p:cNvSpPr>
                <a:spLocks noChangeArrowheads="1"/>
              </p:cNvSpPr>
              <p:nvPr/>
            </p:nvSpPr>
            <p:spPr bwMode="auto">
              <a:xfrm>
                <a:off x="2608" y="10703"/>
                <a:ext cx="425" cy="42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spcAft>
                    <a:spcPts val="200"/>
                  </a:spcAft>
                </a:pPr>
                <a:r>
                  <a:rPr lang="cs-CZ" sz="1600">
                    <a:effectLst/>
                    <a:latin typeface="Times New Roman" panose="02020603050405020304" pitchFamily="18" charset="0"/>
                    <a:ea typeface="Times New Roman" panose="02020603050405020304" pitchFamily="18" charset="0"/>
                  </a:rPr>
                  <a:t> </a:t>
                </a:r>
              </a:p>
            </p:txBody>
          </p:sp>
          <p:sp>
            <p:nvSpPr>
              <p:cNvPr id="44" name="Text Box 411">
                <a:extLst>
                  <a:ext uri="{FF2B5EF4-FFF2-40B4-BE49-F238E27FC236}">
                    <a16:creationId xmlns:a16="http://schemas.microsoft.com/office/drawing/2014/main" id="{E634AD26-5343-4307-8895-E388AEC9CA83}"/>
                  </a:ext>
                </a:extLst>
              </p:cNvPr>
              <p:cNvSpPr txBox="1">
                <a:spLocks noChangeArrowheads="1"/>
              </p:cNvSpPr>
              <p:nvPr/>
            </p:nvSpPr>
            <p:spPr bwMode="auto">
              <a:xfrm>
                <a:off x="2607" y="10734"/>
                <a:ext cx="476"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9200" tIns="21600" rIns="91440" bIns="45720" anchor="t" anchorCtr="0" upright="1">
                <a:noAutofit/>
              </a:bodyPr>
              <a:lstStyle/>
              <a:p>
                <a:pPr algn="just">
                  <a:spcAft>
                    <a:spcPts val="200"/>
                  </a:spcAft>
                </a:pPr>
                <a:r>
                  <a:rPr lang="cs-CZ" sz="1600" i="1" dirty="0">
                    <a:effectLst/>
                    <a:latin typeface="Times New Roman" panose="02020603050405020304" pitchFamily="18" charset="0"/>
                    <a:ea typeface="Times New Roman" panose="02020603050405020304" pitchFamily="18" charset="0"/>
                  </a:rPr>
                  <a:t> </a:t>
                </a:r>
                <a:r>
                  <a:rPr lang="cs-CZ" sz="1600" dirty="0">
                    <a:effectLst/>
                    <a:latin typeface="Times New Roman" panose="02020603050405020304" pitchFamily="18" charset="0"/>
                    <a:ea typeface="Times New Roman" panose="02020603050405020304" pitchFamily="18" charset="0"/>
                  </a:rPr>
                  <a:t>5</a:t>
                </a:r>
              </a:p>
            </p:txBody>
          </p:sp>
        </p:grpSp>
        <p:grpSp>
          <p:nvGrpSpPr>
            <p:cNvPr id="24" name="Group 412">
              <a:extLst>
                <a:ext uri="{FF2B5EF4-FFF2-40B4-BE49-F238E27FC236}">
                  <a16:creationId xmlns:a16="http://schemas.microsoft.com/office/drawing/2014/main" id="{FFCFB3CF-5A9A-4513-BDFB-DFC93FAA8816}"/>
                </a:ext>
              </a:extLst>
            </p:cNvPr>
            <p:cNvGrpSpPr>
              <a:grpSpLocks/>
            </p:cNvGrpSpPr>
            <p:nvPr/>
          </p:nvGrpSpPr>
          <p:grpSpPr bwMode="auto">
            <a:xfrm>
              <a:off x="5284" y="6828"/>
              <a:ext cx="476" cy="496"/>
              <a:chOff x="2599" y="10703"/>
              <a:chExt cx="476" cy="496"/>
            </a:xfrm>
          </p:grpSpPr>
          <p:sp>
            <p:nvSpPr>
              <p:cNvPr id="41" name="Oval 413">
                <a:extLst>
                  <a:ext uri="{FF2B5EF4-FFF2-40B4-BE49-F238E27FC236}">
                    <a16:creationId xmlns:a16="http://schemas.microsoft.com/office/drawing/2014/main" id="{8658CFAA-12B1-4B99-930C-32CC9FFBB351}"/>
                  </a:ext>
                </a:extLst>
              </p:cNvPr>
              <p:cNvSpPr>
                <a:spLocks noChangeArrowheads="1"/>
              </p:cNvSpPr>
              <p:nvPr/>
            </p:nvSpPr>
            <p:spPr bwMode="auto">
              <a:xfrm>
                <a:off x="2608" y="10703"/>
                <a:ext cx="425" cy="425"/>
              </a:xfrm>
              <a:prstGeom prst="ellipse">
                <a:avLst/>
              </a:prstGeom>
              <a:solidFill>
                <a:srgbClr val="FFFFFF"/>
              </a:solidFill>
              <a:ln w="9525">
                <a:solidFill>
                  <a:srgbClr val="000000"/>
                </a:solidFill>
                <a:round/>
                <a:headEnd/>
                <a:tailEnd/>
              </a:ln>
            </p:spPr>
            <p:txBody>
              <a:bodyPr rot="0" vert="horz" wrap="square" lIns="79200" tIns="21600" rIns="91440" bIns="45720" anchor="t" anchorCtr="0" upright="1">
                <a:noAutofit/>
              </a:bodyPr>
              <a:lstStyle/>
              <a:p>
                <a:pPr algn="ctr">
                  <a:spcAft>
                    <a:spcPts val="200"/>
                  </a:spcAft>
                </a:pPr>
                <a:r>
                  <a:rPr lang="cs-CZ" sz="1600">
                    <a:effectLst/>
                    <a:latin typeface="Times New Roman" panose="02020603050405020304" pitchFamily="18" charset="0"/>
                    <a:ea typeface="Times New Roman" panose="02020603050405020304" pitchFamily="18" charset="0"/>
                  </a:rPr>
                  <a:t> </a:t>
                </a:r>
              </a:p>
            </p:txBody>
          </p:sp>
          <p:sp>
            <p:nvSpPr>
              <p:cNvPr id="42" name="Text Box 414">
                <a:extLst>
                  <a:ext uri="{FF2B5EF4-FFF2-40B4-BE49-F238E27FC236}">
                    <a16:creationId xmlns:a16="http://schemas.microsoft.com/office/drawing/2014/main" id="{47513EEF-6F85-48C0-A0A6-4616322BC9A5}"/>
                  </a:ext>
                </a:extLst>
              </p:cNvPr>
              <p:cNvSpPr txBox="1">
                <a:spLocks noChangeArrowheads="1"/>
              </p:cNvSpPr>
              <p:nvPr/>
            </p:nvSpPr>
            <p:spPr bwMode="auto">
              <a:xfrm>
                <a:off x="2599" y="10723"/>
                <a:ext cx="476"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800" tIns="32400" rIns="91440" bIns="45720" anchor="t" anchorCtr="0" upright="1">
                <a:noAutofit/>
              </a:bodyPr>
              <a:lstStyle/>
              <a:p>
                <a:pPr algn="just">
                  <a:spcAft>
                    <a:spcPts val="200"/>
                  </a:spcAft>
                </a:pPr>
                <a:r>
                  <a:rPr lang="cs-CZ" sz="1600" i="1" dirty="0">
                    <a:effectLst/>
                    <a:latin typeface="Times New Roman" panose="02020603050405020304" pitchFamily="18" charset="0"/>
                    <a:ea typeface="Times New Roman" panose="02020603050405020304" pitchFamily="18" charset="0"/>
                  </a:rPr>
                  <a:t> </a:t>
                </a:r>
                <a:r>
                  <a:rPr lang="cs-CZ" sz="1600" dirty="0">
                    <a:effectLst/>
                    <a:latin typeface="Times New Roman" panose="02020603050405020304" pitchFamily="18" charset="0"/>
                    <a:ea typeface="Times New Roman" panose="02020603050405020304" pitchFamily="18" charset="0"/>
                  </a:rPr>
                  <a:t>7</a:t>
                </a:r>
              </a:p>
            </p:txBody>
          </p:sp>
        </p:grpSp>
        <p:grpSp>
          <p:nvGrpSpPr>
            <p:cNvPr id="25" name="Group 415">
              <a:extLst>
                <a:ext uri="{FF2B5EF4-FFF2-40B4-BE49-F238E27FC236}">
                  <a16:creationId xmlns:a16="http://schemas.microsoft.com/office/drawing/2014/main" id="{B003492B-E643-42C0-AFE7-FA99BE29E523}"/>
                </a:ext>
              </a:extLst>
            </p:cNvPr>
            <p:cNvGrpSpPr>
              <a:grpSpLocks/>
            </p:cNvGrpSpPr>
            <p:nvPr/>
          </p:nvGrpSpPr>
          <p:grpSpPr bwMode="auto">
            <a:xfrm>
              <a:off x="5292" y="8448"/>
              <a:ext cx="476" cy="509"/>
              <a:chOff x="2607" y="10703"/>
              <a:chExt cx="476" cy="509"/>
            </a:xfrm>
          </p:grpSpPr>
          <p:sp>
            <p:nvSpPr>
              <p:cNvPr id="39" name="Oval 416">
                <a:extLst>
                  <a:ext uri="{FF2B5EF4-FFF2-40B4-BE49-F238E27FC236}">
                    <a16:creationId xmlns:a16="http://schemas.microsoft.com/office/drawing/2014/main" id="{AB2B2736-08D7-4405-B962-819CCD7C38B3}"/>
                  </a:ext>
                </a:extLst>
              </p:cNvPr>
              <p:cNvSpPr>
                <a:spLocks noChangeArrowheads="1"/>
              </p:cNvSpPr>
              <p:nvPr/>
            </p:nvSpPr>
            <p:spPr bwMode="auto">
              <a:xfrm>
                <a:off x="2608" y="10703"/>
                <a:ext cx="425" cy="425"/>
              </a:xfrm>
              <a:prstGeom prst="ellipse">
                <a:avLst/>
              </a:prstGeom>
              <a:solidFill>
                <a:schemeClr val="accent1">
                  <a:lumMod val="75000"/>
                </a:schemeClr>
              </a:solidFill>
              <a:ln w="9525">
                <a:solidFill>
                  <a:srgbClr val="000000"/>
                </a:solidFill>
                <a:round/>
                <a:headEnd/>
                <a:tailEnd/>
              </a:ln>
            </p:spPr>
            <p:txBody>
              <a:bodyPr rot="0" vert="horz" wrap="square" lIns="91440" tIns="45720" rIns="91440" bIns="45720" anchor="t" anchorCtr="0" upright="1">
                <a:noAutofit/>
              </a:bodyPr>
              <a:lstStyle/>
              <a:p>
                <a:pPr algn="ctr">
                  <a:spcAft>
                    <a:spcPts val="200"/>
                  </a:spcAft>
                </a:pPr>
                <a:r>
                  <a:rPr lang="cs-CZ" sz="1600">
                    <a:effectLst/>
                    <a:latin typeface="Times New Roman" panose="02020603050405020304" pitchFamily="18" charset="0"/>
                    <a:ea typeface="Times New Roman" panose="02020603050405020304" pitchFamily="18" charset="0"/>
                  </a:rPr>
                  <a:t> </a:t>
                </a:r>
              </a:p>
            </p:txBody>
          </p:sp>
          <p:sp>
            <p:nvSpPr>
              <p:cNvPr id="40" name="Text Box 417">
                <a:extLst>
                  <a:ext uri="{FF2B5EF4-FFF2-40B4-BE49-F238E27FC236}">
                    <a16:creationId xmlns:a16="http://schemas.microsoft.com/office/drawing/2014/main" id="{A9EED37B-D932-43BD-9DB6-8BF042B643C5}"/>
                  </a:ext>
                </a:extLst>
              </p:cNvPr>
              <p:cNvSpPr txBox="1">
                <a:spLocks noChangeArrowheads="1"/>
              </p:cNvSpPr>
              <p:nvPr/>
            </p:nvSpPr>
            <p:spPr bwMode="auto">
              <a:xfrm>
                <a:off x="2607" y="10736"/>
                <a:ext cx="476"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800" tIns="21600" rIns="91440" bIns="45720" anchor="t" anchorCtr="0" upright="1">
                <a:noAutofit/>
              </a:bodyPr>
              <a:lstStyle/>
              <a:p>
                <a:pPr algn="just">
                  <a:spcAft>
                    <a:spcPts val="200"/>
                  </a:spcAft>
                </a:pPr>
                <a:r>
                  <a:rPr lang="cs-CZ" sz="1600" i="1" dirty="0">
                    <a:effectLst/>
                    <a:latin typeface="Times New Roman" panose="02020603050405020304" pitchFamily="18" charset="0"/>
                    <a:ea typeface="Times New Roman" panose="02020603050405020304" pitchFamily="18" charset="0"/>
                  </a:rPr>
                  <a:t> </a:t>
                </a:r>
                <a:r>
                  <a:rPr lang="cs-CZ" sz="1600" dirty="0">
                    <a:effectLst/>
                    <a:latin typeface="Times New Roman" panose="02020603050405020304" pitchFamily="18" charset="0"/>
                    <a:ea typeface="Times New Roman" panose="02020603050405020304" pitchFamily="18" charset="0"/>
                  </a:rPr>
                  <a:t>8</a:t>
                </a:r>
              </a:p>
            </p:txBody>
          </p:sp>
        </p:grpSp>
        <p:sp>
          <p:nvSpPr>
            <p:cNvPr id="26" name="Text Box 418">
              <a:extLst>
                <a:ext uri="{FF2B5EF4-FFF2-40B4-BE49-F238E27FC236}">
                  <a16:creationId xmlns:a16="http://schemas.microsoft.com/office/drawing/2014/main" id="{8EBD05BB-BD9D-4ACD-8B81-6F25022458A7}"/>
                </a:ext>
              </a:extLst>
            </p:cNvPr>
            <p:cNvSpPr txBox="1">
              <a:spLocks noChangeArrowheads="1"/>
            </p:cNvSpPr>
            <p:nvPr/>
          </p:nvSpPr>
          <p:spPr bwMode="auto">
            <a:xfrm>
              <a:off x="1288" y="6706"/>
              <a:ext cx="595"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200"/>
                </a:spcAft>
              </a:pPr>
              <a:r>
                <a:rPr lang="cs-CZ" sz="1600" dirty="0">
                  <a:effectLst/>
                  <a:latin typeface="Times New Roman" panose="02020603050405020304" pitchFamily="18" charset="0"/>
                  <a:ea typeface="Times New Roman" panose="02020603050405020304" pitchFamily="18" charset="0"/>
                </a:rPr>
                <a:t>8</a:t>
              </a:r>
            </a:p>
          </p:txBody>
        </p:sp>
        <p:sp>
          <p:nvSpPr>
            <p:cNvPr id="27" name="Text Box 419">
              <a:extLst>
                <a:ext uri="{FF2B5EF4-FFF2-40B4-BE49-F238E27FC236}">
                  <a16:creationId xmlns:a16="http://schemas.microsoft.com/office/drawing/2014/main" id="{8C90C637-EEC6-4F22-B294-6D74C64E7493}"/>
                </a:ext>
              </a:extLst>
            </p:cNvPr>
            <p:cNvSpPr txBox="1">
              <a:spLocks noChangeArrowheads="1"/>
            </p:cNvSpPr>
            <p:nvPr/>
          </p:nvSpPr>
          <p:spPr bwMode="auto">
            <a:xfrm>
              <a:off x="930" y="8061"/>
              <a:ext cx="569"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200"/>
                </a:spcAft>
              </a:pPr>
              <a:r>
                <a:rPr lang="cs-CZ" sz="1600">
                  <a:effectLst/>
                  <a:latin typeface="Times New Roman" panose="02020603050405020304" pitchFamily="18" charset="0"/>
                  <a:ea typeface="Times New Roman" panose="02020603050405020304" pitchFamily="18" charset="0"/>
                </a:rPr>
                <a:t>7</a:t>
              </a:r>
            </a:p>
          </p:txBody>
        </p:sp>
        <p:sp>
          <p:nvSpPr>
            <p:cNvPr id="28" name="Text Box 420">
              <a:extLst>
                <a:ext uri="{FF2B5EF4-FFF2-40B4-BE49-F238E27FC236}">
                  <a16:creationId xmlns:a16="http://schemas.microsoft.com/office/drawing/2014/main" id="{434BF4F2-F8F9-462A-B744-1093304A8694}"/>
                </a:ext>
              </a:extLst>
            </p:cNvPr>
            <p:cNvSpPr txBox="1">
              <a:spLocks noChangeArrowheads="1"/>
            </p:cNvSpPr>
            <p:nvPr/>
          </p:nvSpPr>
          <p:spPr bwMode="auto">
            <a:xfrm>
              <a:off x="2280" y="7236"/>
              <a:ext cx="646"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200"/>
                </a:spcAft>
              </a:pPr>
              <a:r>
                <a:rPr lang="cs-CZ" sz="1600">
                  <a:effectLst/>
                  <a:latin typeface="Times New Roman" panose="02020603050405020304" pitchFamily="18" charset="0"/>
                  <a:ea typeface="Times New Roman" panose="02020603050405020304" pitchFamily="18" charset="0"/>
                </a:rPr>
                <a:t>10</a:t>
              </a:r>
            </a:p>
          </p:txBody>
        </p:sp>
        <p:sp>
          <p:nvSpPr>
            <p:cNvPr id="29" name="Text Box 422">
              <a:extLst>
                <a:ext uri="{FF2B5EF4-FFF2-40B4-BE49-F238E27FC236}">
                  <a16:creationId xmlns:a16="http://schemas.microsoft.com/office/drawing/2014/main" id="{E74D6D3B-03DF-43BC-AA10-7AEABB1624D4}"/>
                </a:ext>
              </a:extLst>
            </p:cNvPr>
            <p:cNvSpPr txBox="1">
              <a:spLocks noChangeArrowheads="1"/>
            </p:cNvSpPr>
            <p:nvPr/>
          </p:nvSpPr>
          <p:spPr bwMode="auto">
            <a:xfrm>
              <a:off x="2736" y="7619"/>
              <a:ext cx="595"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200"/>
                </a:spcAft>
              </a:pPr>
              <a:r>
                <a:rPr lang="cs-CZ" sz="1600">
                  <a:effectLst/>
                  <a:latin typeface="Times New Roman" panose="02020603050405020304" pitchFamily="18" charset="0"/>
                  <a:ea typeface="Times New Roman" panose="02020603050405020304" pitchFamily="18" charset="0"/>
                </a:rPr>
                <a:t>9</a:t>
              </a:r>
            </a:p>
          </p:txBody>
        </p:sp>
        <p:sp>
          <p:nvSpPr>
            <p:cNvPr id="30" name="Text Box 427">
              <a:extLst>
                <a:ext uri="{FF2B5EF4-FFF2-40B4-BE49-F238E27FC236}">
                  <a16:creationId xmlns:a16="http://schemas.microsoft.com/office/drawing/2014/main" id="{1BF662F6-0DFD-4008-958E-2DEA29D3163B}"/>
                </a:ext>
              </a:extLst>
            </p:cNvPr>
            <p:cNvSpPr txBox="1">
              <a:spLocks noChangeArrowheads="1"/>
            </p:cNvSpPr>
            <p:nvPr/>
          </p:nvSpPr>
          <p:spPr bwMode="auto">
            <a:xfrm>
              <a:off x="3628" y="6481"/>
              <a:ext cx="743"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200"/>
                </a:spcAft>
              </a:pPr>
              <a:r>
                <a:rPr lang="cs-CZ" sz="1600">
                  <a:effectLst/>
                  <a:latin typeface="Times New Roman" panose="02020603050405020304" pitchFamily="18" charset="0"/>
                  <a:ea typeface="Times New Roman" panose="02020603050405020304" pitchFamily="18" charset="0"/>
                </a:rPr>
                <a:t>16</a:t>
              </a:r>
            </a:p>
          </p:txBody>
        </p:sp>
        <p:grpSp>
          <p:nvGrpSpPr>
            <p:cNvPr id="31" name="Group 428">
              <a:extLst>
                <a:ext uri="{FF2B5EF4-FFF2-40B4-BE49-F238E27FC236}">
                  <a16:creationId xmlns:a16="http://schemas.microsoft.com/office/drawing/2014/main" id="{09244E27-1A38-41AD-BB05-871C20B3BEF0}"/>
                </a:ext>
              </a:extLst>
            </p:cNvPr>
            <p:cNvGrpSpPr>
              <a:grpSpLocks/>
            </p:cNvGrpSpPr>
            <p:nvPr/>
          </p:nvGrpSpPr>
          <p:grpSpPr bwMode="auto">
            <a:xfrm>
              <a:off x="1295" y="8747"/>
              <a:ext cx="476" cy="507"/>
              <a:chOff x="3712" y="12366"/>
              <a:chExt cx="476" cy="507"/>
            </a:xfrm>
          </p:grpSpPr>
          <p:sp>
            <p:nvSpPr>
              <p:cNvPr id="37" name="Oval 429">
                <a:extLst>
                  <a:ext uri="{FF2B5EF4-FFF2-40B4-BE49-F238E27FC236}">
                    <a16:creationId xmlns:a16="http://schemas.microsoft.com/office/drawing/2014/main" id="{CDAC394B-06F4-448C-9D68-0037B7009B0E}"/>
                  </a:ext>
                </a:extLst>
              </p:cNvPr>
              <p:cNvSpPr>
                <a:spLocks noChangeArrowheads="1"/>
              </p:cNvSpPr>
              <p:nvPr/>
            </p:nvSpPr>
            <p:spPr bwMode="auto">
              <a:xfrm>
                <a:off x="3713" y="12366"/>
                <a:ext cx="425" cy="42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spcAft>
                    <a:spcPts val="200"/>
                  </a:spcAft>
                </a:pPr>
                <a:r>
                  <a:rPr lang="cs-CZ" sz="1600">
                    <a:effectLst/>
                    <a:latin typeface="Times New Roman" panose="02020603050405020304" pitchFamily="18" charset="0"/>
                    <a:ea typeface="Times New Roman" panose="02020603050405020304" pitchFamily="18" charset="0"/>
                  </a:rPr>
                  <a:t> </a:t>
                </a:r>
              </a:p>
            </p:txBody>
          </p:sp>
          <p:sp>
            <p:nvSpPr>
              <p:cNvPr id="38" name="Text Box 430">
                <a:extLst>
                  <a:ext uri="{FF2B5EF4-FFF2-40B4-BE49-F238E27FC236}">
                    <a16:creationId xmlns:a16="http://schemas.microsoft.com/office/drawing/2014/main" id="{32368C8C-29DB-48C0-8CCE-B30258E1D398}"/>
                  </a:ext>
                </a:extLst>
              </p:cNvPr>
              <p:cNvSpPr txBox="1">
                <a:spLocks noChangeArrowheads="1"/>
              </p:cNvSpPr>
              <p:nvPr/>
            </p:nvSpPr>
            <p:spPr bwMode="auto">
              <a:xfrm>
                <a:off x="3712" y="12397"/>
                <a:ext cx="476"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9200" tIns="21600" rIns="91440" bIns="45720" anchor="t" anchorCtr="0" upright="1">
                <a:noAutofit/>
              </a:bodyPr>
              <a:lstStyle/>
              <a:p>
                <a:pPr algn="just">
                  <a:spcAft>
                    <a:spcPts val="200"/>
                  </a:spcAft>
                </a:pPr>
                <a:r>
                  <a:rPr lang="cs-CZ" sz="1600" i="1">
                    <a:effectLst/>
                    <a:latin typeface="Times New Roman" panose="02020603050405020304" pitchFamily="18" charset="0"/>
                    <a:ea typeface="Times New Roman" panose="02020603050405020304" pitchFamily="18" charset="0"/>
                  </a:rPr>
                  <a:t> </a:t>
                </a:r>
                <a:r>
                  <a:rPr lang="cs-CZ" sz="1600">
                    <a:effectLst/>
                    <a:latin typeface="Times New Roman" panose="02020603050405020304" pitchFamily="18" charset="0"/>
                    <a:ea typeface="Times New Roman" panose="02020603050405020304" pitchFamily="18" charset="0"/>
                  </a:rPr>
                  <a:t>4</a:t>
                </a:r>
              </a:p>
            </p:txBody>
          </p:sp>
        </p:grpSp>
        <p:grpSp>
          <p:nvGrpSpPr>
            <p:cNvPr id="32" name="Group 431">
              <a:extLst>
                <a:ext uri="{FF2B5EF4-FFF2-40B4-BE49-F238E27FC236}">
                  <a16:creationId xmlns:a16="http://schemas.microsoft.com/office/drawing/2014/main" id="{30764002-1061-4AD2-A90F-FDBA47B36C3B}"/>
                </a:ext>
              </a:extLst>
            </p:cNvPr>
            <p:cNvGrpSpPr>
              <a:grpSpLocks/>
            </p:cNvGrpSpPr>
            <p:nvPr/>
          </p:nvGrpSpPr>
          <p:grpSpPr bwMode="auto">
            <a:xfrm>
              <a:off x="3822" y="9399"/>
              <a:ext cx="476" cy="507"/>
              <a:chOff x="2607" y="10703"/>
              <a:chExt cx="476" cy="507"/>
            </a:xfrm>
          </p:grpSpPr>
          <p:sp>
            <p:nvSpPr>
              <p:cNvPr id="35" name="Oval 432">
                <a:extLst>
                  <a:ext uri="{FF2B5EF4-FFF2-40B4-BE49-F238E27FC236}">
                    <a16:creationId xmlns:a16="http://schemas.microsoft.com/office/drawing/2014/main" id="{C0F61698-702D-4DC1-ACBB-C0D94C98086E}"/>
                  </a:ext>
                </a:extLst>
              </p:cNvPr>
              <p:cNvSpPr>
                <a:spLocks noChangeArrowheads="1"/>
              </p:cNvSpPr>
              <p:nvPr/>
            </p:nvSpPr>
            <p:spPr bwMode="auto">
              <a:xfrm>
                <a:off x="2608" y="10703"/>
                <a:ext cx="425" cy="425"/>
              </a:xfrm>
              <a:prstGeom prst="ellipse">
                <a:avLst/>
              </a:prstGeom>
              <a:solidFill>
                <a:srgbClr val="FFFFFF"/>
              </a:solidFill>
              <a:ln w="9525">
                <a:solidFill>
                  <a:srgbClr val="000000"/>
                </a:solidFill>
                <a:round/>
                <a:headEnd/>
                <a:tailEnd/>
              </a:ln>
            </p:spPr>
            <p:txBody>
              <a:bodyPr rot="0" vert="horz" wrap="square" lIns="79200" tIns="21600" rIns="91440" bIns="45720" anchor="t" anchorCtr="0" upright="1">
                <a:noAutofit/>
              </a:bodyPr>
              <a:lstStyle/>
              <a:p>
                <a:pPr algn="ctr">
                  <a:spcAft>
                    <a:spcPts val="200"/>
                  </a:spcAft>
                </a:pPr>
                <a:r>
                  <a:rPr lang="cs-CZ" sz="1600">
                    <a:effectLst/>
                    <a:latin typeface="Times New Roman" panose="02020603050405020304" pitchFamily="18" charset="0"/>
                    <a:ea typeface="Times New Roman" panose="02020603050405020304" pitchFamily="18" charset="0"/>
                  </a:rPr>
                  <a:t> </a:t>
                </a:r>
              </a:p>
            </p:txBody>
          </p:sp>
          <p:sp>
            <p:nvSpPr>
              <p:cNvPr id="36" name="Text Box 433">
                <a:extLst>
                  <a:ext uri="{FF2B5EF4-FFF2-40B4-BE49-F238E27FC236}">
                    <a16:creationId xmlns:a16="http://schemas.microsoft.com/office/drawing/2014/main" id="{FBA3BBCE-1CA5-4F79-B7E1-03E080BB1DD8}"/>
                  </a:ext>
                </a:extLst>
              </p:cNvPr>
              <p:cNvSpPr txBox="1">
                <a:spLocks noChangeArrowheads="1"/>
              </p:cNvSpPr>
              <p:nvPr/>
            </p:nvSpPr>
            <p:spPr bwMode="auto">
              <a:xfrm>
                <a:off x="2607" y="10734"/>
                <a:ext cx="476"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9200" tIns="28800" rIns="91440" bIns="45720" anchor="t" anchorCtr="0" upright="1">
                <a:noAutofit/>
              </a:bodyPr>
              <a:lstStyle/>
              <a:p>
                <a:pPr algn="just">
                  <a:spcAft>
                    <a:spcPts val="200"/>
                  </a:spcAft>
                </a:pPr>
                <a:r>
                  <a:rPr lang="cs-CZ" sz="1600" i="1" dirty="0">
                    <a:effectLst/>
                    <a:latin typeface="Times New Roman" panose="02020603050405020304" pitchFamily="18" charset="0"/>
                    <a:ea typeface="Times New Roman" panose="02020603050405020304" pitchFamily="18" charset="0"/>
                  </a:rPr>
                  <a:t> </a:t>
                </a:r>
                <a:r>
                  <a:rPr lang="cs-CZ" sz="1600" dirty="0">
                    <a:effectLst/>
                    <a:latin typeface="Times New Roman" panose="02020603050405020304" pitchFamily="18" charset="0"/>
                    <a:ea typeface="Times New Roman" panose="02020603050405020304" pitchFamily="18" charset="0"/>
                  </a:rPr>
                  <a:t>6</a:t>
                </a:r>
              </a:p>
            </p:txBody>
          </p:sp>
        </p:grpSp>
        <p:sp>
          <p:nvSpPr>
            <p:cNvPr id="33" name="Text Box 436">
              <a:extLst>
                <a:ext uri="{FF2B5EF4-FFF2-40B4-BE49-F238E27FC236}">
                  <a16:creationId xmlns:a16="http://schemas.microsoft.com/office/drawing/2014/main" id="{78A6FDC9-3B37-4630-91BB-85C4104D5386}"/>
                </a:ext>
              </a:extLst>
            </p:cNvPr>
            <p:cNvSpPr txBox="1">
              <a:spLocks noChangeArrowheads="1"/>
            </p:cNvSpPr>
            <p:nvPr/>
          </p:nvSpPr>
          <p:spPr bwMode="auto">
            <a:xfrm>
              <a:off x="2333" y="9219"/>
              <a:ext cx="748"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200"/>
                </a:spcAft>
              </a:pPr>
              <a:r>
                <a:rPr lang="cs-CZ" sz="1600">
                  <a:effectLst/>
                  <a:latin typeface="Times New Roman" panose="02020603050405020304" pitchFamily="18" charset="0"/>
                  <a:ea typeface="Times New Roman" panose="02020603050405020304" pitchFamily="18" charset="0"/>
                </a:rPr>
                <a:t>15</a:t>
              </a:r>
            </a:p>
          </p:txBody>
        </p:sp>
        <p:sp>
          <p:nvSpPr>
            <p:cNvPr id="34" name="Text Box 437">
              <a:extLst>
                <a:ext uri="{FF2B5EF4-FFF2-40B4-BE49-F238E27FC236}">
                  <a16:creationId xmlns:a16="http://schemas.microsoft.com/office/drawing/2014/main" id="{C4B4ACC5-E90E-4507-A143-3D4B5A816323}"/>
                </a:ext>
              </a:extLst>
            </p:cNvPr>
            <p:cNvSpPr txBox="1">
              <a:spLocks noChangeArrowheads="1"/>
            </p:cNvSpPr>
            <p:nvPr/>
          </p:nvSpPr>
          <p:spPr bwMode="auto">
            <a:xfrm>
              <a:off x="4426" y="8775"/>
              <a:ext cx="74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200"/>
                </a:spcAft>
              </a:pPr>
              <a:r>
                <a:rPr lang="cs-CZ" sz="1600">
                  <a:effectLst/>
                  <a:latin typeface="Times New Roman" panose="02020603050405020304" pitchFamily="18" charset="0"/>
                  <a:ea typeface="Times New Roman" panose="02020603050405020304" pitchFamily="18" charset="0"/>
                </a:rPr>
                <a:t>7</a:t>
              </a:r>
            </a:p>
          </p:txBody>
        </p:sp>
      </p:grpSp>
      <p:sp>
        <p:nvSpPr>
          <p:cNvPr id="107" name="Obdélník 106">
            <a:extLst>
              <a:ext uri="{FF2B5EF4-FFF2-40B4-BE49-F238E27FC236}">
                <a16:creationId xmlns:a16="http://schemas.microsoft.com/office/drawing/2014/main" id="{E368D894-4988-4B43-9BDC-24E4693EA431}"/>
              </a:ext>
            </a:extLst>
          </p:cNvPr>
          <p:cNvSpPr/>
          <p:nvPr/>
        </p:nvSpPr>
        <p:spPr>
          <a:xfrm>
            <a:off x="1804743" y="5515850"/>
            <a:ext cx="4814138"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15 – Shortest paths from node 1 to all other nodes</a:t>
            </a:r>
          </a:p>
        </p:txBody>
      </p:sp>
    </p:spTree>
    <p:extLst>
      <p:ext uri="{BB962C8B-B14F-4D97-AF65-F5344CB8AC3E}">
        <p14:creationId xmlns:p14="http://schemas.microsoft.com/office/powerpoint/2010/main" val="25116037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29835D4E-A87A-46DE-951B-5C769388D50F}"/>
              </a:ext>
            </a:extLst>
          </p:cNvPr>
          <p:cNvGraphicFramePr>
            <a:graphicFrameLocks noChangeAspect="1"/>
          </p:cNvGraphicFramePr>
          <p:nvPr>
            <p:custDataLst>
              <p:tags r:id="rId1"/>
            </p:custDataLst>
            <p:extLst>
              <p:ext uri="{D42A27DB-BD31-4B8C-83A1-F6EECF244321}">
                <p14:modId xmlns:p14="http://schemas.microsoft.com/office/powerpoint/2010/main" val="40607873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79</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Graph Modeling</a:t>
            </a:r>
          </a:p>
          <a:p>
            <a:endParaRPr lang="en-US" dirty="0"/>
          </a:p>
        </p:txBody>
      </p:sp>
      <mc:AlternateContent xmlns:mc="http://schemas.openxmlformats.org/markup-compatibility/2006" xmlns:a14="http://schemas.microsoft.com/office/drawing/2010/main">
        <mc:Choice Requires="a14">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Definition of the problem </a:t>
                </a:r>
              </a:p>
              <a:p>
                <a:pPr lvl="1">
                  <a:lnSpc>
                    <a:spcPct val="110000"/>
                  </a:lnSpc>
                </a:pPr>
                <a:r>
                  <a:rPr lang="en-US" dirty="0">
                    <a:solidFill>
                      <a:srgbClr val="4BA82E"/>
                    </a:solidFill>
                  </a:rPr>
                  <a:t>Graph</a:t>
                </a:r>
                <a:r>
                  <a:rPr lang="en-US" dirty="0"/>
                  <a:t> with </a:t>
                </a:r>
                <a14:m>
                  <m:oMath xmlns:m="http://schemas.openxmlformats.org/officeDocument/2006/math">
                    <m:r>
                      <a:rPr lang="en-US" sz="1800" b="0" i="1" smtClean="0">
                        <a:latin typeface="Cambria Math" panose="02040503050406030204" pitchFamily="18" charset="0"/>
                      </a:rPr>
                      <m:t>𝑛</m:t>
                    </m:r>
                  </m:oMath>
                </a14:m>
                <a:r>
                  <a:rPr lang="en-US" dirty="0"/>
                  <a:t> </a:t>
                </a:r>
                <a:r>
                  <a:rPr lang="en-US" dirty="0">
                    <a:solidFill>
                      <a:srgbClr val="4BA82E"/>
                    </a:solidFill>
                  </a:rPr>
                  <a:t>nodes</a:t>
                </a:r>
                <a:r>
                  <a:rPr lang="en-US" dirty="0"/>
                  <a:t> and </a:t>
                </a:r>
                <a:r>
                  <a:rPr lang="en-US" dirty="0">
                    <a:solidFill>
                      <a:srgbClr val="4BA82E"/>
                    </a:solidFill>
                  </a:rPr>
                  <a:t>valued</a:t>
                </a:r>
                <a:r>
                  <a:rPr lang="en-US" dirty="0"/>
                  <a:t> </a:t>
                </a:r>
                <a:r>
                  <a:rPr lang="en-US" dirty="0">
                    <a:solidFill>
                      <a:srgbClr val="4BA82E"/>
                    </a:solidFill>
                  </a:rPr>
                  <a:t>arcs</a:t>
                </a:r>
                <a:r>
                  <a:rPr lang="en-US" dirty="0"/>
                  <a:t>.</a:t>
                </a:r>
              </a:p>
              <a:p>
                <a:pPr lvl="1">
                  <a:lnSpc>
                    <a:spcPct val="110000"/>
                  </a:lnSpc>
                </a:pPr>
                <a:r>
                  <a:rPr lang="en-US" dirty="0">
                    <a:solidFill>
                      <a:srgbClr val="4BA82E"/>
                    </a:solidFill>
                  </a:rPr>
                  <a:t>Objective</a:t>
                </a:r>
                <a:r>
                  <a:rPr lang="en-US" dirty="0"/>
                  <a:t> is to find the </a:t>
                </a:r>
                <a:r>
                  <a:rPr lang="en-US" dirty="0">
                    <a:solidFill>
                      <a:srgbClr val="4BA82E"/>
                    </a:solidFill>
                  </a:rPr>
                  <a:t>spanning</a:t>
                </a:r>
                <a:r>
                  <a:rPr lang="en-US" dirty="0"/>
                  <a:t> </a:t>
                </a:r>
                <a:r>
                  <a:rPr lang="en-US" dirty="0">
                    <a:solidFill>
                      <a:srgbClr val="4BA82E"/>
                    </a:solidFill>
                  </a:rPr>
                  <a:t>tree</a:t>
                </a:r>
                <a:r>
                  <a:rPr lang="en-US" dirty="0"/>
                  <a:t> with the </a:t>
                </a:r>
                <a:r>
                  <a:rPr lang="en-US" dirty="0">
                    <a:solidFill>
                      <a:srgbClr val="4BA82E"/>
                    </a:solidFill>
                  </a:rPr>
                  <a:t>minimal</a:t>
                </a:r>
                <a:r>
                  <a:rPr lang="en-US" dirty="0"/>
                  <a:t> </a:t>
                </a:r>
                <a:r>
                  <a:rPr lang="en-US" dirty="0">
                    <a:solidFill>
                      <a:srgbClr val="4BA82E"/>
                    </a:solidFill>
                  </a:rPr>
                  <a:t>sum</a:t>
                </a:r>
                <a:r>
                  <a:rPr lang="en-US" dirty="0"/>
                  <a:t> of </a:t>
                </a:r>
                <a:r>
                  <a:rPr lang="en-US" dirty="0">
                    <a:solidFill>
                      <a:srgbClr val="4BA82E"/>
                    </a:solidFill>
                  </a:rPr>
                  <a:t>values</a:t>
                </a:r>
                <a:r>
                  <a:rPr lang="en-US" dirty="0"/>
                  <a:t> assigned to selected arcs.</a:t>
                </a:r>
              </a:p>
              <a:p>
                <a:pPr marL="285750" lvl="0" indent="-285750">
                  <a:lnSpc>
                    <a:spcPct val="110000"/>
                  </a:lnSpc>
                  <a:buFont typeface="Wingdings" panose="05000000000000000000" pitchFamily="2" charset="2"/>
                  <a:buChar char="§"/>
                </a:pPr>
                <a:r>
                  <a:rPr lang="en-US" b="1" dirty="0"/>
                  <a:t>Optimization method</a:t>
                </a:r>
              </a:p>
              <a:p>
                <a:pPr marL="723900" lvl="1" indent="-342900">
                  <a:lnSpc>
                    <a:spcPct val="110000"/>
                  </a:lnSpc>
                  <a:buFont typeface="+mj-lt"/>
                  <a:buAutoNum type="arabicPeriod"/>
                </a:pPr>
                <a:r>
                  <a:rPr lang="en-US" dirty="0"/>
                  <a:t>Sort arcs in ascending (non-descending) order according to values.</a:t>
                </a:r>
              </a:p>
              <a:p>
                <a:pPr marL="723900" lvl="1" indent="-342900">
                  <a:lnSpc>
                    <a:spcPct val="110000"/>
                  </a:lnSpc>
                  <a:buFont typeface="+mj-lt"/>
                  <a:buAutoNum type="arabicPeriod"/>
                </a:pPr>
                <a:r>
                  <a:rPr lang="en-US" dirty="0"/>
                  <a:t>Select two arcs with minimal values.</a:t>
                </a:r>
              </a:p>
              <a:p>
                <a:pPr marL="723900" lvl="1" indent="-342900">
                  <a:lnSpc>
                    <a:spcPct val="110000"/>
                  </a:lnSpc>
                  <a:buFont typeface="+mj-lt"/>
                  <a:buAutoNum type="arabicPeriod"/>
                </a:pPr>
                <a:r>
                  <a:rPr lang="en-US" dirty="0"/>
                  <a:t>Select the arc (in the ordered list) with the minimal value.</a:t>
                </a:r>
              </a:p>
              <a:p>
                <a:pPr marL="723900" lvl="1" indent="-342900">
                  <a:lnSpc>
                    <a:spcPct val="110000"/>
                  </a:lnSpc>
                  <a:buFont typeface="+mj-lt"/>
                  <a:buAutoNum type="arabicPeriod"/>
                </a:pPr>
                <a:r>
                  <a:rPr lang="en-US" dirty="0"/>
                  <a:t>If the arc creates a cycle with any of selected arcs, skip the arc, otherwise add the arc to the set of selected arcs.</a:t>
                </a:r>
              </a:p>
              <a:p>
                <a:pPr marL="723900" lvl="1" indent="-342900">
                  <a:lnSpc>
                    <a:spcPct val="110000"/>
                  </a:lnSpc>
                  <a:buFont typeface="+mj-lt"/>
                  <a:buAutoNum type="arabicPeriod"/>
                </a:pPr>
                <a:r>
                  <a:rPr lang="en-US" dirty="0"/>
                  <a:t>If the number of selected arcs is equal to </a:t>
                </a:r>
                <a14:m>
                  <m:oMath xmlns:m="http://schemas.openxmlformats.org/officeDocument/2006/math">
                    <m:r>
                      <a:rPr lang="en-US" sz="1800" b="0" i="1" smtClean="0">
                        <a:latin typeface="Cambria Math" panose="02040503050406030204" pitchFamily="18" charset="0"/>
                      </a:rPr>
                      <m:t>𝑛</m:t>
                    </m:r>
                    <m:r>
                      <a:rPr lang="en-US" sz="1800" b="0" i="1" smtClean="0">
                        <a:latin typeface="Cambria Math" panose="02040503050406030204" pitchFamily="18" charset="0"/>
                      </a:rPr>
                      <m:t>−1</m:t>
                    </m:r>
                  </m:oMath>
                </a14:m>
                <a:r>
                  <a:rPr lang="en-US" dirty="0"/>
                  <a:t> then go to step 6, otherwise go to step 3.</a:t>
                </a:r>
              </a:p>
              <a:p>
                <a:pPr marL="723900" lvl="1" indent="-342900">
                  <a:lnSpc>
                    <a:spcPct val="110000"/>
                  </a:lnSpc>
                  <a:buFont typeface="+mj-lt"/>
                  <a:buAutoNum type="arabicPeriod"/>
                </a:pPr>
                <a:r>
                  <a:rPr lang="en-US" dirty="0"/>
                  <a:t>End.</a:t>
                </a:r>
              </a:p>
            </p:txBody>
          </p:sp>
        </mc:Choice>
        <mc:Fallback xmlns="">
          <p:sp>
            <p:nvSpPr>
              <p:cNvPr id="5" name="Zástupný text 4">
                <a:extLst>
                  <a:ext uri="{FF2B5EF4-FFF2-40B4-BE49-F238E27FC236}">
                    <a16:creationId xmlns:a16="http://schemas.microsoft.com/office/drawing/2014/main" id="{33502196-6FCB-40AA-8BBA-D5F9D6D1CC5C}"/>
                  </a:ext>
                </a:extLst>
              </p:cNvPr>
              <p:cNvSpPr>
                <a:spLocks noGrp="1" noRot="1" noChangeAspect="1" noMove="1" noResize="1" noEditPoints="1" noAdjustHandles="1" noChangeArrowheads="1" noChangeShapeType="1" noTextEdit="1"/>
              </p:cNvSpPr>
              <p:nvPr>
                <p:ph type="body" sz="half" idx="22"/>
              </p:nvPr>
            </p:nvSpPr>
            <p:spPr>
              <a:xfrm>
                <a:off x="438468" y="1647546"/>
                <a:ext cx="11317005" cy="3773488"/>
              </a:xfrm>
              <a:blipFill>
                <a:blip r:embed="rId6"/>
                <a:stretch>
                  <a:fillRect l="-216" t="-323"/>
                </a:stretch>
              </a:blipFill>
            </p:spPr>
            <p:txBody>
              <a:bodyPr/>
              <a:lstStyle/>
              <a:p>
                <a:r>
                  <a:rPr lang="cs-CZ">
                    <a:noFill/>
                  </a:rPr>
                  <a:t> </a:t>
                </a:r>
              </a:p>
            </p:txBody>
          </p:sp>
        </mc:Fallback>
      </mc:AlternateContent>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Minimal Spanning Tree</a:t>
            </a:r>
          </a:p>
        </p:txBody>
      </p:sp>
    </p:spTree>
    <p:extLst>
      <p:ext uri="{BB962C8B-B14F-4D97-AF65-F5344CB8AC3E}">
        <p14:creationId xmlns:p14="http://schemas.microsoft.com/office/powerpoint/2010/main" val="2791321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8</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Introduction to Operational Research</a:t>
            </a:r>
          </a:p>
          <a:p>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dirty="0"/>
              <a:t>Two or more alternatives.</a:t>
            </a:r>
          </a:p>
          <a:p>
            <a:pPr marL="285750" lvl="0" indent="-285750">
              <a:lnSpc>
                <a:spcPct val="110000"/>
              </a:lnSpc>
              <a:buFont typeface="Wingdings" panose="05000000000000000000" pitchFamily="2" charset="2"/>
              <a:buChar char="§"/>
            </a:pPr>
            <a:r>
              <a:rPr lang="en-US" dirty="0"/>
              <a:t>Conclusion = Decision.</a:t>
            </a:r>
          </a:p>
          <a:p>
            <a:pPr marL="285750" lvl="0" indent="-285750">
              <a:lnSpc>
                <a:spcPct val="110000"/>
              </a:lnSpc>
              <a:buFont typeface="Wingdings" panose="05000000000000000000" pitchFamily="2" charset="2"/>
              <a:buChar char="§"/>
            </a:pPr>
            <a:r>
              <a:rPr lang="en-US" dirty="0"/>
              <a:t>Systematic process.</a:t>
            </a:r>
          </a:p>
          <a:p>
            <a:pPr marL="285750" lvl="0" indent="-285750">
              <a:lnSpc>
                <a:spcPct val="110000"/>
              </a:lnSpc>
              <a:buFont typeface="Wingdings" panose="05000000000000000000" pitchFamily="2" charset="2"/>
              <a:buChar char="§"/>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17" name="Zástupný text 16">
            <a:extLst>
              <a:ext uri="{FF2B5EF4-FFF2-40B4-BE49-F238E27FC236}">
                <a16:creationId xmlns:a16="http://schemas.microsoft.com/office/drawing/2014/main" id="{C4651C19-76C0-4C04-9FEF-DEE86C33B387}"/>
              </a:ext>
            </a:extLst>
          </p:cNvPr>
          <p:cNvSpPr>
            <a:spLocks noGrp="1"/>
          </p:cNvSpPr>
          <p:nvPr>
            <p:ph type="body" sz="quarter" idx="23"/>
          </p:nvPr>
        </p:nvSpPr>
        <p:spPr>
          <a:xfrm>
            <a:off x="460326" y="1066638"/>
            <a:ext cx="9242159" cy="369332"/>
          </a:xfrm>
        </p:spPr>
        <p:txBody>
          <a:bodyPr/>
          <a:lstStyle/>
          <a:p>
            <a:r>
              <a:rPr lang="en-US" dirty="0"/>
              <a:t>Decision</a:t>
            </a:r>
            <a:r>
              <a:rPr lang="cs-CZ" dirty="0"/>
              <a:t>-</a:t>
            </a:r>
            <a:r>
              <a:rPr lang="en-US" dirty="0"/>
              <a:t>making </a:t>
            </a:r>
          </a:p>
        </p:txBody>
      </p:sp>
      <p:sp>
        <p:nvSpPr>
          <p:cNvPr id="7" name="Text Box 9">
            <a:extLst>
              <a:ext uri="{FF2B5EF4-FFF2-40B4-BE49-F238E27FC236}">
                <a16:creationId xmlns:a16="http://schemas.microsoft.com/office/drawing/2014/main" id="{04C62A25-3998-45A1-A687-049A16F73647}"/>
              </a:ext>
            </a:extLst>
          </p:cNvPr>
          <p:cNvSpPr txBox="1">
            <a:spLocks noChangeArrowheads="1"/>
          </p:cNvSpPr>
          <p:nvPr/>
        </p:nvSpPr>
        <p:spPr bwMode="auto">
          <a:xfrm>
            <a:off x="2674321" y="3058164"/>
            <a:ext cx="1850054" cy="675877"/>
          </a:xfrm>
          <a:prstGeom prst="rect">
            <a:avLst/>
          </a:prstGeom>
          <a:noFill/>
          <a:ln w="12700">
            <a:solidFill>
              <a:srgbClr val="4BA82E"/>
            </a:solidFill>
            <a:miter lim="800000"/>
            <a:headEnd/>
            <a:tailEnd/>
          </a:ln>
          <a:effectLst/>
        </p:spPr>
        <p:txBody>
          <a:bodyPr wrap="square" tIns="108000">
            <a:spAutoFit/>
          </a:bodyPr>
          <a:lstStyle/>
          <a:p>
            <a:pPr marL="285750" indent="-285750">
              <a:lnSpc>
                <a:spcPct val="110000"/>
              </a:lnSpc>
              <a:spcBef>
                <a:spcPts val="1000"/>
              </a:spcBef>
              <a:buClr>
                <a:srgbClr val="D9D9D9"/>
              </a:buClr>
              <a:buFont typeface="Wingdings" panose="05000000000000000000" pitchFamily="2" charset="2"/>
              <a:buChar char="§"/>
              <a:defRPr/>
            </a:pPr>
            <a:r>
              <a:rPr lang="en-US" sz="1600" dirty="0">
                <a:latin typeface="Arial" panose="020B0604020202020204" pitchFamily="34" charset="0"/>
                <a:cs typeface="Arial" panose="020B0604020202020204" pitchFamily="34" charset="0"/>
              </a:rPr>
              <a:t>Defining</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the problem</a:t>
            </a:r>
          </a:p>
        </p:txBody>
      </p:sp>
      <p:sp>
        <p:nvSpPr>
          <p:cNvPr id="10" name="Text Box 13">
            <a:extLst>
              <a:ext uri="{FF2B5EF4-FFF2-40B4-BE49-F238E27FC236}">
                <a16:creationId xmlns:a16="http://schemas.microsoft.com/office/drawing/2014/main" id="{83FFBA17-3BBF-43AC-833D-04B31DAE9D8F}"/>
              </a:ext>
            </a:extLst>
          </p:cNvPr>
          <p:cNvSpPr txBox="1">
            <a:spLocks noChangeArrowheads="1"/>
          </p:cNvSpPr>
          <p:nvPr/>
        </p:nvSpPr>
        <p:spPr bwMode="auto">
          <a:xfrm>
            <a:off x="2977673" y="4556201"/>
            <a:ext cx="2746851" cy="675877"/>
          </a:xfrm>
          <a:prstGeom prst="rect">
            <a:avLst/>
          </a:prstGeom>
          <a:noFill/>
          <a:ln w="12700">
            <a:solidFill>
              <a:srgbClr val="4BA82E"/>
            </a:solidFill>
            <a:miter lim="800000"/>
            <a:headEnd/>
            <a:tailEnd/>
          </a:ln>
          <a:effectLst/>
        </p:spPr>
        <p:txBody>
          <a:bodyPr wrap="square" tIns="108000">
            <a:spAutoFit/>
          </a:bodyPr>
          <a:lstStyle/>
          <a:p>
            <a:pPr marL="285750" indent="-285750">
              <a:lnSpc>
                <a:spcPct val="110000"/>
              </a:lnSpc>
              <a:spcBef>
                <a:spcPts val="1000"/>
              </a:spcBef>
              <a:buClr>
                <a:srgbClr val="D9D9D9"/>
              </a:buClr>
              <a:buFont typeface="Wingdings" panose="05000000000000000000" pitchFamily="2" charset="2"/>
              <a:buChar char="§"/>
              <a:defRPr/>
            </a:pPr>
            <a:r>
              <a:rPr lang="en-US" sz="1600">
                <a:latin typeface="Arial" panose="020B0604020202020204" pitchFamily="34" charset="0"/>
                <a:cs typeface="Arial" panose="020B0604020202020204" pitchFamily="34" charset="0"/>
              </a:rPr>
              <a:t>Searching for alternative courses of action</a:t>
            </a:r>
          </a:p>
        </p:txBody>
      </p:sp>
      <p:sp>
        <p:nvSpPr>
          <p:cNvPr id="11" name="Text Box 17">
            <a:extLst>
              <a:ext uri="{FF2B5EF4-FFF2-40B4-BE49-F238E27FC236}">
                <a16:creationId xmlns:a16="http://schemas.microsoft.com/office/drawing/2014/main" id="{2022C70A-E627-47FD-A793-D42C88495C81}"/>
              </a:ext>
            </a:extLst>
          </p:cNvPr>
          <p:cNvSpPr txBox="1">
            <a:spLocks noChangeArrowheads="1"/>
          </p:cNvSpPr>
          <p:nvPr/>
        </p:nvSpPr>
        <p:spPr bwMode="auto">
          <a:xfrm>
            <a:off x="7189239" y="4304440"/>
            <a:ext cx="1840461" cy="675877"/>
          </a:xfrm>
          <a:prstGeom prst="rect">
            <a:avLst/>
          </a:prstGeom>
          <a:noFill/>
          <a:ln w="12700">
            <a:solidFill>
              <a:srgbClr val="4BA82E"/>
            </a:solidFill>
            <a:miter lim="800000"/>
            <a:headEnd/>
            <a:tailEnd/>
          </a:ln>
          <a:effectLst/>
        </p:spPr>
        <p:txBody>
          <a:bodyPr wrap="square" tIns="108000">
            <a:spAutoFit/>
          </a:bodyPr>
          <a:lstStyle/>
          <a:p>
            <a:pPr marL="285750" indent="-285750">
              <a:lnSpc>
                <a:spcPct val="110000"/>
              </a:lnSpc>
              <a:spcBef>
                <a:spcPts val="1000"/>
              </a:spcBef>
              <a:buClr>
                <a:srgbClr val="D9D9D9"/>
              </a:buClr>
              <a:buFont typeface="Wingdings" panose="05000000000000000000" pitchFamily="2" charset="2"/>
              <a:buChar char="§"/>
              <a:defRPr/>
            </a:pPr>
            <a:r>
              <a:rPr lang="en-US" sz="1600">
                <a:latin typeface="Arial" panose="020B0604020202020204" pitchFamily="34" charset="0"/>
                <a:cs typeface="Arial" panose="020B0604020202020204" pitchFamily="34" charset="0"/>
              </a:rPr>
              <a:t>Selecting one alternative</a:t>
            </a:r>
          </a:p>
        </p:txBody>
      </p:sp>
      <p:sp>
        <p:nvSpPr>
          <p:cNvPr id="12" name="Text Box 21">
            <a:extLst>
              <a:ext uri="{FF2B5EF4-FFF2-40B4-BE49-F238E27FC236}">
                <a16:creationId xmlns:a16="http://schemas.microsoft.com/office/drawing/2014/main" id="{5EC015EB-9EF5-41CA-A34F-E302EEDECC54}"/>
              </a:ext>
            </a:extLst>
          </p:cNvPr>
          <p:cNvSpPr txBox="1">
            <a:spLocks noChangeArrowheads="1"/>
          </p:cNvSpPr>
          <p:nvPr/>
        </p:nvSpPr>
        <p:spPr bwMode="auto">
          <a:xfrm>
            <a:off x="6096000" y="2663054"/>
            <a:ext cx="2028826" cy="666062"/>
          </a:xfrm>
          <a:prstGeom prst="rect">
            <a:avLst/>
          </a:prstGeom>
          <a:noFill/>
          <a:ln w="12700">
            <a:solidFill>
              <a:srgbClr val="4BA82E"/>
            </a:solidFill>
            <a:miter lim="800000"/>
            <a:headEnd/>
            <a:tailEnd/>
          </a:ln>
          <a:effectLst/>
        </p:spPr>
        <p:txBody>
          <a:bodyPr wrap="square" tIns="108000" bIns="36000">
            <a:spAutoFit/>
          </a:bodyPr>
          <a:lstStyle/>
          <a:p>
            <a:pPr marL="285750" indent="-285750">
              <a:lnSpc>
                <a:spcPct val="110000"/>
              </a:lnSpc>
              <a:spcBef>
                <a:spcPts val="1000"/>
              </a:spcBef>
              <a:buClr>
                <a:srgbClr val="D9D9D9"/>
              </a:buClr>
              <a:buFont typeface="Wingdings" panose="05000000000000000000" pitchFamily="2" charset="2"/>
              <a:buChar char="§"/>
              <a:defRPr/>
            </a:pPr>
            <a:r>
              <a:rPr lang="en-US" sz="1600">
                <a:latin typeface="Arial" panose="020B0604020202020204" pitchFamily="34" charset="0"/>
                <a:cs typeface="Arial" panose="020B0604020202020204" pitchFamily="34" charset="0"/>
              </a:rPr>
              <a:t>Evaluating the alternatives</a:t>
            </a:r>
          </a:p>
        </p:txBody>
      </p:sp>
      <p:sp>
        <p:nvSpPr>
          <p:cNvPr id="13" name="Line 24">
            <a:extLst>
              <a:ext uri="{FF2B5EF4-FFF2-40B4-BE49-F238E27FC236}">
                <a16:creationId xmlns:a16="http://schemas.microsoft.com/office/drawing/2014/main" id="{FE960E3A-32C9-4364-BAD0-9862AAE4A7F1}"/>
              </a:ext>
            </a:extLst>
          </p:cNvPr>
          <p:cNvSpPr>
            <a:spLocks noChangeShapeType="1"/>
          </p:cNvSpPr>
          <p:nvPr/>
        </p:nvSpPr>
        <p:spPr bwMode="auto">
          <a:xfrm>
            <a:off x="4006374" y="3829248"/>
            <a:ext cx="152400" cy="533400"/>
          </a:xfrm>
          <a:prstGeom prst="line">
            <a:avLst/>
          </a:prstGeom>
          <a:noFill/>
          <a:ln w="76200">
            <a:solidFill>
              <a:srgbClr val="4BA82E"/>
            </a:solidFill>
            <a:round/>
            <a:headEnd/>
            <a:tailEnd type="triangle" w="med" len="med"/>
          </a:ln>
          <a:effectLst/>
        </p:spPr>
        <p:txBody>
          <a:bodyPr>
            <a:spAutoFit/>
          </a:bodyPr>
          <a:lstStyle/>
          <a:p>
            <a:pPr>
              <a:defRPr/>
            </a:pPr>
            <a:endParaRPr lang="en-US" sz="2000">
              <a:effectLst>
                <a:outerShdw blurRad="38100" dist="38100" dir="2700000" algn="tl">
                  <a:srgbClr val="000000">
                    <a:alpha val="43137"/>
                  </a:srgbClr>
                </a:outerShdw>
              </a:effectLst>
              <a:latin typeface="Times New Roman" charset="0"/>
            </a:endParaRPr>
          </a:p>
        </p:txBody>
      </p:sp>
      <p:sp>
        <p:nvSpPr>
          <p:cNvPr id="14" name="Line 25">
            <a:extLst>
              <a:ext uri="{FF2B5EF4-FFF2-40B4-BE49-F238E27FC236}">
                <a16:creationId xmlns:a16="http://schemas.microsoft.com/office/drawing/2014/main" id="{957BCB95-03D8-4C8A-B241-8072812C5997}"/>
              </a:ext>
            </a:extLst>
          </p:cNvPr>
          <p:cNvSpPr>
            <a:spLocks noChangeShapeType="1"/>
          </p:cNvSpPr>
          <p:nvPr/>
        </p:nvSpPr>
        <p:spPr bwMode="auto">
          <a:xfrm flipV="1">
            <a:off x="5317871" y="3419027"/>
            <a:ext cx="762000" cy="838200"/>
          </a:xfrm>
          <a:prstGeom prst="line">
            <a:avLst/>
          </a:prstGeom>
          <a:noFill/>
          <a:ln w="76200">
            <a:solidFill>
              <a:srgbClr val="4BA82E"/>
            </a:solidFill>
            <a:round/>
            <a:headEnd/>
            <a:tailEnd type="triangle" w="med" len="med"/>
          </a:ln>
          <a:effectLst/>
        </p:spPr>
        <p:txBody>
          <a:bodyPr>
            <a:spAutoFit/>
          </a:bodyPr>
          <a:lstStyle/>
          <a:p>
            <a:pPr>
              <a:defRPr/>
            </a:pPr>
            <a:endParaRPr lang="en-US" sz="2000">
              <a:effectLst>
                <a:outerShdw blurRad="38100" dist="38100" dir="2700000" algn="tl">
                  <a:srgbClr val="000000">
                    <a:alpha val="43137"/>
                  </a:srgbClr>
                </a:outerShdw>
              </a:effectLst>
              <a:latin typeface="Times New Roman" charset="0"/>
            </a:endParaRPr>
          </a:p>
        </p:txBody>
      </p:sp>
      <p:sp>
        <p:nvSpPr>
          <p:cNvPr id="15" name="Line 26">
            <a:extLst>
              <a:ext uri="{FF2B5EF4-FFF2-40B4-BE49-F238E27FC236}">
                <a16:creationId xmlns:a16="http://schemas.microsoft.com/office/drawing/2014/main" id="{1A2BA8AD-5199-49B8-9A12-2B1AFF01DF28}"/>
              </a:ext>
            </a:extLst>
          </p:cNvPr>
          <p:cNvSpPr>
            <a:spLocks noChangeShapeType="1"/>
          </p:cNvSpPr>
          <p:nvPr/>
        </p:nvSpPr>
        <p:spPr bwMode="auto">
          <a:xfrm>
            <a:off x="7970289" y="3486348"/>
            <a:ext cx="228600" cy="609600"/>
          </a:xfrm>
          <a:prstGeom prst="line">
            <a:avLst/>
          </a:prstGeom>
          <a:noFill/>
          <a:ln w="76200">
            <a:solidFill>
              <a:srgbClr val="4BA82E"/>
            </a:solidFill>
            <a:round/>
            <a:headEnd/>
            <a:tailEnd type="triangle" w="med" len="med"/>
          </a:ln>
          <a:effectLst/>
        </p:spPr>
        <p:txBody>
          <a:bodyPr>
            <a:spAutoFit/>
          </a:bodyPr>
          <a:lstStyle/>
          <a:p>
            <a:pPr>
              <a:defRPr/>
            </a:pPr>
            <a:endParaRPr lang="en-US" sz="2000">
              <a:effectLst>
                <a:outerShdw blurRad="38100" dist="38100" dir="2700000" algn="tl">
                  <a:srgbClr val="000000">
                    <a:alpha val="43137"/>
                  </a:srgbClr>
                </a:outerShdw>
              </a:effectLst>
              <a:latin typeface="Times New Roman" charset="0"/>
            </a:endParaRPr>
          </a:p>
        </p:txBody>
      </p:sp>
      <p:sp>
        <p:nvSpPr>
          <p:cNvPr id="3" name="Obdélník 2">
            <a:extLst>
              <a:ext uri="{FF2B5EF4-FFF2-40B4-BE49-F238E27FC236}">
                <a16:creationId xmlns:a16="http://schemas.microsoft.com/office/drawing/2014/main" id="{79C414CC-328C-4C89-A6E0-69FD72764AE2}"/>
              </a:ext>
            </a:extLst>
          </p:cNvPr>
          <p:cNvSpPr/>
          <p:nvPr/>
        </p:nvSpPr>
        <p:spPr>
          <a:xfrm>
            <a:off x="2674321" y="5531052"/>
            <a:ext cx="3983783"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1 – Scheme of Decision</a:t>
            </a:r>
            <a:r>
              <a:rPr lang="cs-CZ" sz="1400" b="1" dirty="0">
                <a:solidFill>
                  <a:schemeClr val="bg1">
                    <a:lumMod val="65000"/>
                  </a:schemeClr>
                </a:solidFill>
                <a:latin typeface="Arial" panose="020B0604020202020204" pitchFamily="34" charset="0"/>
                <a:cs typeface="Arial" panose="020B0604020202020204" pitchFamily="34" charset="0"/>
              </a:rPr>
              <a:t>-m</a:t>
            </a:r>
            <a:r>
              <a:rPr lang="en-US" sz="1400" b="1" dirty="0" err="1">
                <a:solidFill>
                  <a:schemeClr val="bg1">
                    <a:lumMod val="65000"/>
                  </a:schemeClr>
                </a:solidFill>
                <a:latin typeface="Arial" panose="020B0604020202020204" pitchFamily="34" charset="0"/>
                <a:cs typeface="Arial" panose="020B0604020202020204" pitchFamily="34" charset="0"/>
              </a:rPr>
              <a:t>aking</a:t>
            </a:r>
            <a:r>
              <a:rPr lang="en-US" sz="1400" b="1" dirty="0">
                <a:solidFill>
                  <a:schemeClr val="bg1">
                    <a:lumMod val="65000"/>
                  </a:schemeClr>
                </a:solidFill>
                <a:latin typeface="Arial" panose="020B0604020202020204" pitchFamily="34" charset="0"/>
                <a:cs typeface="Arial" panose="020B0604020202020204" pitchFamily="34" charset="0"/>
              </a:rPr>
              <a:t> Process</a:t>
            </a:r>
          </a:p>
        </p:txBody>
      </p:sp>
    </p:spTree>
    <p:extLst>
      <p:ext uri="{BB962C8B-B14F-4D97-AF65-F5344CB8AC3E}">
        <p14:creationId xmlns:p14="http://schemas.microsoft.com/office/powerpoint/2010/main" val="35906089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80</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Graph Modeling</a:t>
            </a:r>
          </a:p>
          <a:p>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Example</a:t>
            </a:r>
          </a:p>
          <a:p>
            <a:pPr lvl="1">
              <a:lnSpc>
                <a:spcPct val="110000"/>
              </a:lnSpc>
            </a:pPr>
            <a:r>
              <a:rPr lang="en-US" dirty="0"/>
              <a:t>The managerial problem is to </a:t>
            </a:r>
            <a:r>
              <a:rPr lang="en-US" dirty="0">
                <a:solidFill>
                  <a:srgbClr val="4BA82E"/>
                </a:solidFill>
              </a:rPr>
              <a:t>connect</a:t>
            </a:r>
            <a:r>
              <a:rPr lang="en-US" dirty="0"/>
              <a:t> 9 </a:t>
            </a:r>
            <a:r>
              <a:rPr lang="en-US" dirty="0">
                <a:solidFill>
                  <a:srgbClr val="4BA82E"/>
                </a:solidFill>
              </a:rPr>
              <a:t>locations</a:t>
            </a:r>
            <a:r>
              <a:rPr lang="en-US" dirty="0"/>
              <a:t> of an exhibition area with the </a:t>
            </a:r>
            <a:r>
              <a:rPr lang="en-US" dirty="0">
                <a:solidFill>
                  <a:srgbClr val="4BA82E"/>
                </a:solidFill>
              </a:rPr>
              <a:t>source</a:t>
            </a:r>
            <a:r>
              <a:rPr lang="en-US" dirty="0"/>
              <a:t> of </a:t>
            </a:r>
            <a:r>
              <a:rPr lang="en-US" dirty="0">
                <a:solidFill>
                  <a:srgbClr val="4BA82E"/>
                </a:solidFill>
              </a:rPr>
              <a:t>electricity</a:t>
            </a:r>
            <a:r>
              <a:rPr lang="en-US" dirty="0"/>
              <a:t> </a:t>
            </a:r>
            <a:r>
              <a:rPr lang="en-US" dirty="0">
                <a:solidFill>
                  <a:srgbClr val="4BA82E"/>
                </a:solidFill>
              </a:rPr>
              <a:t>power</a:t>
            </a:r>
            <a:r>
              <a:rPr lang="en-US" dirty="0"/>
              <a:t>.</a:t>
            </a:r>
          </a:p>
          <a:p>
            <a:pPr lvl="1">
              <a:lnSpc>
                <a:spcPct val="110000"/>
              </a:lnSpc>
            </a:pPr>
            <a:r>
              <a:rPr lang="en-US" dirty="0"/>
              <a:t>The </a:t>
            </a:r>
            <a:r>
              <a:rPr lang="en-US" dirty="0">
                <a:solidFill>
                  <a:srgbClr val="4BA82E"/>
                </a:solidFill>
              </a:rPr>
              <a:t>objective</a:t>
            </a:r>
            <a:r>
              <a:rPr lang="en-US" dirty="0"/>
              <a:t> is to </a:t>
            </a:r>
            <a:r>
              <a:rPr lang="en-US" dirty="0">
                <a:solidFill>
                  <a:srgbClr val="4BA82E"/>
                </a:solidFill>
              </a:rPr>
              <a:t>minimize</a:t>
            </a:r>
            <a:r>
              <a:rPr lang="en-US" dirty="0"/>
              <a:t> </a:t>
            </a:r>
            <a:r>
              <a:rPr lang="en-US" dirty="0">
                <a:solidFill>
                  <a:srgbClr val="4BA82E"/>
                </a:solidFill>
              </a:rPr>
              <a:t>the</a:t>
            </a:r>
            <a:r>
              <a:rPr lang="en-US" dirty="0"/>
              <a:t> </a:t>
            </a:r>
            <a:r>
              <a:rPr lang="en-US" dirty="0">
                <a:solidFill>
                  <a:srgbClr val="4BA82E"/>
                </a:solidFill>
              </a:rPr>
              <a:t>cost</a:t>
            </a:r>
            <a:r>
              <a:rPr lang="en-US" dirty="0"/>
              <a:t> of all the extensions. </a:t>
            </a:r>
            <a:br>
              <a:rPr lang="en-US" dirty="0"/>
            </a:br>
            <a:r>
              <a:rPr lang="en-US" dirty="0"/>
              <a:t>The </a:t>
            </a:r>
            <a:r>
              <a:rPr lang="en-US" dirty="0">
                <a:solidFill>
                  <a:srgbClr val="4BA82E"/>
                </a:solidFill>
              </a:rPr>
              <a:t>direct</a:t>
            </a:r>
            <a:r>
              <a:rPr lang="en-US" dirty="0"/>
              <a:t> </a:t>
            </a:r>
            <a:r>
              <a:rPr lang="en-US" dirty="0">
                <a:solidFill>
                  <a:srgbClr val="4BA82E"/>
                </a:solidFill>
              </a:rPr>
              <a:t>distances</a:t>
            </a:r>
            <a:r>
              <a:rPr lang="en-US" dirty="0"/>
              <a:t> (in meters) between </a:t>
            </a:r>
            <a:br>
              <a:rPr lang="en-US" dirty="0"/>
            </a:br>
            <a:r>
              <a:rPr lang="en-US" dirty="0"/>
              <a:t>locations can be found in figure 1</a:t>
            </a:r>
            <a:r>
              <a:rPr lang="cs-CZ" dirty="0"/>
              <a:t>6</a:t>
            </a:r>
            <a:r>
              <a:rPr lang="en-US" dirty="0"/>
              <a:t>. </a:t>
            </a:r>
          </a:p>
          <a:p>
            <a:pPr lvl="1">
              <a:lnSpc>
                <a:spcPct val="110000"/>
              </a:lnSpc>
            </a:pPr>
            <a:r>
              <a:rPr lang="en-US" dirty="0"/>
              <a:t>The </a:t>
            </a:r>
            <a:r>
              <a:rPr lang="en-US" dirty="0">
                <a:solidFill>
                  <a:srgbClr val="4BA82E"/>
                </a:solidFill>
              </a:rPr>
              <a:t>node</a:t>
            </a:r>
            <a:r>
              <a:rPr lang="en-US" dirty="0"/>
              <a:t> </a:t>
            </a:r>
            <a:r>
              <a:rPr lang="en-US" dirty="0">
                <a:solidFill>
                  <a:srgbClr val="4BA82E"/>
                </a:solidFill>
              </a:rPr>
              <a:t>1</a:t>
            </a:r>
            <a:r>
              <a:rPr lang="en-US" dirty="0"/>
              <a:t> is the source </a:t>
            </a:r>
            <a:br>
              <a:rPr lang="en-US" dirty="0"/>
            </a:br>
            <a:r>
              <a:rPr lang="en-US" dirty="0"/>
              <a:t>of power. </a:t>
            </a:r>
          </a:p>
          <a:p>
            <a:pPr lvl="1">
              <a:lnSpc>
                <a:spcPct val="110000"/>
              </a:lnSpc>
            </a:pPr>
            <a:r>
              <a:rPr lang="en-US" dirty="0"/>
              <a:t>The </a:t>
            </a:r>
            <a:r>
              <a:rPr lang="en-US" dirty="0">
                <a:solidFill>
                  <a:srgbClr val="4BA82E"/>
                </a:solidFill>
              </a:rPr>
              <a:t>price</a:t>
            </a:r>
            <a:r>
              <a:rPr lang="en-US" dirty="0"/>
              <a:t> per meter of </a:t>
            </a:r>
            <a:br>
              <a:rPr lang="en-US" dirty="0"/>
            </a:br>
            <a:r>
              <a:rPr lang="en-US" dirty="0"/>
              <a:t>a cable is 10 CZK.</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Minimal Spanning Tree</a:t>
            </a:r>
          </a:p>
        </p:txBody>
      </p:sp>
      <p:pic>
        <p:nvPicPr>
          <p:cNvPr id="7" name="Obrázek 6">
            <a:extLst>
              <a:ext uri="{FF2B5EF4-FFF2-40B4-BE49-F238E27FC236}">
                <a16:creationId xmlns:a16="http://schemas.microsoft.com/office/drawing/2014/main" id="{BB912927-BAAA-46ED-8B25-3F96E1367B39}"/>
              </a:ext>
            </a:extLst>
          </p:cNvPr>
          <p:cNvPicPr>
            <a:picLocks noChangeAspect="1"/>
          </p:cNvPicPr>
          <p:nvPr/>
        </p:nvPicPr>
        <p:blipFill>
          <a:blip r:embed="rId2"/>
          <a:stretch>
            <a:fillRect/>
          </a:stretch>
        </p:blipFill>
        <p:spPr>
          <a:xfrm>
            <a:off x="4938242" y="2717204"/>
            <a:ext cx="6043184" cy="3011685"/>
          </a:xfrm>
          <a:prstGeom prst="rect">
            <a:avLst/>
          </a:prstGeom>
          <a:ln>
            <a:solidFill>
              <a:schemeClr val="bg1">
                <a:lumMod val="75000"/>
              </a:schemeClr>
            </a:solidFill>
          </a:ln>
        </p:spPr>
      </p:pic>
      <p:sp>
        <p:nvSpPr>
          <p:cNvPr id="10" name="Obdélník 9">
            <a:extLst>
              <a:ext uri="{FF2B5EF4-FFF2-40B4-BE49-F238E27FC236}">
                <a16:creationId xmlns:a16="http://schemas.microsoft.com/office/drawing/2014/main" id="{70E96050-B0D4-4D35-8F6F-FBE549F7202D}"/>
              </a:ext>
            </a:extLst>
          </p:cNvPr>
          <p:cNvSpPr/>
          <p:nvPr/>
        </p:nvSpPr>
        <p:spPr>
          <a:xfrm>
            <a:off x="5076508" y="5873705"/>
            <a:ext cx="3153427"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16 – Map of the exhibition area</a:t>
            </a:r>
          </a:p>
        </p:txBody>
      </p:sp>
    </p:spTree>
    <p:extLst>
      <p:ext uri="{BB962C8B-B14F-4D97-AF65-F5344CB8AC3E}">
        <p14:creationId xmlns:p14="http://schemas.microsoft.com/office/powerpoint/2010/main" val="27258159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81</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Graph Modeling</a:t>
            </a:r>
          </a:p>
          <a:p>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Optimal solution</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Minimal Spanning Tree</a:t>
            </a:r>
          </a:p>
        </p:txBody>
      </p:sp>
      <p:sp>
        <p:nvSpPr>
          <p:cNvPr id="10" name="Obdélník 9">
            <a:extLst>
              <a:ext uri="{FF2B5EF4-FFF2-40B4-BE49-F238E27FC236}">
                <a16:creationId xmlns:a16="http://schemas.microsoft.com/office/drawing/2014/main" id="{70E96050-B0D4-4D35-8F6F-FBE549F7202D}"/>
              </a:ext>
            </a:extLst>
          </p:cNvPr>
          <p:cNvSpPr/>
          <p:nvPr/>
        </p:nvSpPr>
        <p:spPr>
          <a:xfrm>
            <a:off x="1430042" y="5393101"/>
            <a:ext cx="2371162"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17 – Cable placement</a:t>
            </a:r>
          </a:p>
        </p:txBody>
      </p:sp>
      <p:pic>
        <p:nvPicPr>
          <p:cNvPr id="11" name="Obrázek 10">
            <a:extLst>
              <a:ext uri="{FF2B5EF4-FFF2-40B4-BE49-F238E27FC236}">
                <a16:creationId xmlns:a16="http://schemas.microsoft.com/office/drawing/2014/main" id="{4BF081DA-D282-4A23-85EC-27AB55D7112B}"/>
              </a:ext>
            </a:extLst>
          </p:cNvPr>
          <p:cNvPicPr>
            <a:picLocks noChangeAspect="1"/>
          </p:cNvPicPr>
          <p:nvPr/>
        </p:nvPicPr>
        <p:blipFill>
          <a:blip r:embed="rId2"/>
          <a:stretch>
            <a:fillRect/>
          </a:stretch>
        </p:blipFill>
        <p:spPr>
          <a:xfrm>
            <a:off x="900109" y="2143455"/>
            <a:ext cx="6097590" cy="3053818"/>
          </a:xfrm>
          <a:prstGeom prst="rect">
            <a:avLst/>
          </a:prstGeom>
          <a:ln>
            <a:solidFill>
              <a:schemeClr val="bg1">
                <a:lumMod val="75000"/>
              </a:schemeClr>
            </a:solidFill>
          </a:ln>
        </p:spPr>
      </p:pic>
      <p:sp>
        <p:nvSpPr>
          <p:cNvPr id="13" name="TextovéPole 12">
            <a:extLst>
              <a:ext uri="{FF2B5EF4-FFF2-40B4-BE49-F238E27FC236}">
                <a16:creationId xmlns:a16="http://schemas.microsoft.com/office/drawing/2014/main" id="{8DA2D249-DF19-49F3-A2C7-B70ADAD39D9A}"/>
              </a:ext>
            </a:extLst>
          </p:cNvPr>
          <p:cNvSpPr txBox="1"/>
          <p:nvPr/>
        </p:nvSpPr>
        <p:spPr>
          <a:xfrm>
            <a:off x="7067924" y="2472460"/>
            <a:ext cx="4223967" cy="342145"/>
          </a:xfrm>
          <a:prstGeom prst="rect">
            <a:avLst/>
          </a:prstGeom>
          <a:noFill/>
        </p:spPr>
        <p:txBody>
          <a:bodyPr wrap="square">
            <a:spAutoFit/>
          </a:bodyPr>
          <a:lstStyle/>
          <a:p>
            <a:pPr marL="228600" lvl="1" indent="-228600">
              <a:lnSpc>
                <a:spcPct val="110000"/>
              </a:lnSpc>
              <a:spcBef>
                <a:spcPts val="500"/>
              </a:spcBef>
              <a:buClr>
                <a:schemeClr val="bg1">
                  <a:lumMod val="75000"/>
                </a:schemeClr>
              </a:buClr>
              <a:buFont typeface="Wingdings" panose="05000000000000000000" pitchFamily="2" charset="2"/>
              <a:buChar char="§"/>
            </a:pPr>
            <a:r>
              <a:rPr lang="en-US" sz="1600" dirty="0">
                <a:latin typeface="Arial" panose="020B0604020202020204" pitchFamily="34" charset="0"/>
                <a:cs typeface="Arial" panose="020B0604020202020204" pitchFamily="34" charset="0"/>
              </a:rPr>
              <a:t>Minimal value of spanning tree</a:t>
            </a:r>
          </a:p>
        </p:txBody>
      </p:sp>
      <mc:AlternateContent xmlns:mc="http://schemas.openxmlformats.org/markup-compatibility/2006" xmlns:a14="http://schemas.microsoft.com/office/drawing/2010/main">
        <mc:Choice Requires="a14">
          <p:sp>
            <p:nvSpPr>
              <p:cNvPr id="14" name="TextovéPole 13">
                <a:extLst>
                  <a:ext uri="{FF2B5EF4-FFF2-40B4-BE49-F238E27FC236}">
                    <a16:creationId xmlns:a16="http://schemas.microsoft.com/office/drawing/2014/main" id="{8C422B8E-90CE-4DA9-8F91-A4F648577052}"/>
                  </a:ext>
                </a:extLst>
              </p:cNvPr>
              <p:cNvSpPr txBox="1"/>
              <p:nvPr/>
            </p:nvSpPr>
            <p:spPr>
              <a:xfrm>
                <a:off x="7644375" y="2851726"/>
                <a:ext cx="1030859" cy="2923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900" i="1" smtClean="0">
                              <a:latin typeface="Cambria Math" panose="02040503050406030204" pitchFamily="18" charset="0"/>
                            </a:rPr>
                          </m:ctrlPr>
                        </m:sSubPr>
                        <m:e>
                          <m:r>
                            <a:rPr lang="en-US" sz="1900" b="0" i="1" smtClean="0">
                              <a:latin typeface="Cambria Math" panose="02040503050406030204" pitchFamily="18" charset="0"/>
                            </a:rPr>
                            <m:t>𝑧</m:t>
                          </m:r>
                        </m:e>
                        <m:sub>
                          <m:r>
                            <a:rPr lang="en-US" sz="1900" b="0" i="1" smtClean="0">
                              <a:latin typeface="Cambria Math" panose="02040503050406030204" pitchFamily="18" charset="0"/>
                            </a:rPr>
                            <m:t>0</m:t>
                          </m:r>
                        </m:sub>
                      </m:sSub>
                      <m:r>
                        <a:rPr lang="en-US" sz="1900" i="1" smtClean="0">
                          <a:latin typeface="Cambria Math" panose="02040503050406030204" pitchFamily="18" charset="0"/>
                        </a:rPr>
                        <m:t>=</m:t>
                      </m:r>
                      <m:r>
                        <a:rPr lang="en-US" sz="1900" b="0" i="1" smtClean="0">
                          <a:latin typeface="Cambria Math" panose="02040503050406030204" pitchFamily="18" charset="0"/>
                        </a:rPr>
                        <m:t>490</m:t>
                      </m:r>
                    </m:oMath>
                  </m:oMathPara>
                </a14:m>
                <a:endParaRPr lang="en-US" sz="1900" dirty="0"/>
              </a:p>
            </p:txBody>
          </p:sp>
        </mc:Choice>
        <mc:Fallback xmlns="">
          <p:sp>
            <p:nvSpPr>
              <p:cNvPr id="14" name="TextovéPole 13">
                <a:extLst>
                  <a:ext uri="{FF2B5EF4-FFF2-40B4-BE49-F238E27FC236}">
                    <a16:creationId xmlns:a16="http://schemas.microsoft.com/office/drawing/2014/main" id="{8C422B8E-90CE-4DA9-8F91-A4F648577052}"/>
                  </a:ext>
                </a:extLst>
              </p:cNvPr>
              <p:cNvSpPr txBox="1">
                <a:spLocks noRot="1" noChangeAspect="1" noMove="1" noResize="1" noEditPoints="1" noAdjustHandles="1" noChangeArrowheads="1" noChangeShapeType="1" noTextEdit="1"/>
              </p:cNvSpPr>
              <p:nvPr/>
            </p:nvSpPr>
            <p:spPr>
              <a:xfrm>
                <a:off x="7644375" y="2851726"/>
                <a:ext cx="1030859" cy="292388"/>
              </a:xfrm>
              <a:prstGeom prst="rect">
                <a:avLst/>
              </a:prstGeom>
              <a:blipFill>
                <a:blip r:embed="rId3"/>
                <a:stretch>
                  <a:fillRect l="-1183" r="-4142" b="-12500"/>
                </a:stretch>
              </a:blipFill>
            </p:spPr>
            <p:txBody>
              <a:bodyPr/>
              <a:lstStyle/>
              <a:p>
                <a:r>
                  <a:rPr lang="cs-CZ">
                    <a:noFill/>
                  </a:rPr>
                  <a:t> </a:t>
                </a:r>
              </a:p>
            </p:txBody>
          </p:sp>
        </mc:Fallback>
      </mc:AlternateContent>
    </p:spTree>
    <p:extLst>
      <p:ext uri="{BB962C8B-B14F-4D97-AF65-F5344CB8AC3E}">
        <p14:creationId xmlns:p14="http://schemas.microsoft.com/office/powerpoint/2010/main" val="20578193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82</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Graph Modeling</a:t>
            </a:r>
          </a:p>
          <a:p>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Connection</a:t>
            </a:r>
          </a:p>
          <a:p>
            <a:pPr lvl="1">
              <a:lnSpc>
                <a:spcPct val="110000"/>
              </a:lnSpc>
            </a:pPr>
            <a:r>
              <a:rPr lang="en-US" dirty="0"/>
              <a:t>Minimal Spanning Tree.</a:t>
            </a:r>
          </a:p>
          <a:p>
            <a:pPr lvl="1">
              <a:lnSpc>
                <a:spcPct val="110000"/>
              </a:lnSpc>
            </a:pPr>
            <a:r>
              <a:rPr lang="en-US" dirty="0"/>
              <a:t>Minimal Steiner Tree.</a:t>
            </a:r>
          </a:p>
          <a:p>
            <a:pPr marL="285750" indent="-285750">
              <a:lnSpc>
                <a:spcPct val="110000"/>
              </a:lnSpc>
              <a:buFont typeface="Wingdings" panose="05000000000000000000" pitchFamily="2" charset="2"/>
              <a:buChar char="§"/>
            </a:pPr>
            <a:r>
              <a:rPr lang="en-US" b="1" dirty="0"/>
              <a:t>Paths and routes </a:t>
            </a:r>
          </a:p>
          <a:p>
            <a:pPr lvl="1">
              <a:lnSpc>
                <a:spcPct val="110000"/>
              </a:lnSpc>
            </a:pPr>
            <a:r>
              <a:rPr lang="en-US" dirty="0"/>
              <a:t>Minimal Path Problem.</a:t>
            </a:r>
          </a:p>
          <a:p>
            <a:pPr lvl="1">
              <a:lnSpc>
                <a:spcPct val="110000"/>
              </a:lnSpc>
            </a:pPr>
            <a:r>
              <a:rPr lang="en-US" dirty="0"/>
              <a:t>Traveling Salesman Problem.</a:t>
            </a:r>
          </a:p>
          <a:p>
            <a:pPr lvl="1">
              <a:lnSpc>
                <a:spcPct val="110000"/>
              </a:lnSpc>
            </a:pPr>
            <a:r>
              <a:rPr lang="en-US" dirty="0"/>
              <a:t>Vehicle Routing Problem.</a:t>
            </a:r>
          </a:p>
          <a:p>
            <a:pPr lvl="1">
              <a:lnSpc>
                <a:spcPct val="110000"/>
              </a:lnSpc>
            </a:pPr>
            <a:r>
              <a:rPr lang="en-US" dirty="0"/>
              <a:t>Pick-up and Delivery Problem.</a:t>
            </a:r>
          </a:p>
          <a:p>
            <a:pPr lvl="1">
              <a:lnSpc>
                <a:spcPct val="110000"/>
              </a:lnSpc>
            </a:pPr>
            <a:r>
              <a:rPr lang="en-US" dirty="0"/>
              <a:t>Chinese Postman Problem.</a:t>
            </a:r>
          </a:p>
          <a:p>
            <a:pPr marL="285750" indent="-285750">
              <a:lnSpc>
                <a:spcPct val="110000"/>
              </a:lnSpc>
              <a:buFont typeface="Wingdings" panose="05000000000000000000" pitchFamily="2" charset="2"/>
              <a:buChar char="§"/>
            </a:pPr>
            <a:r>
              <a:rPr lang="en-US" b="1" dirty="0"/>
              <a:t>Flows</a:t>
            </a:r>
          </a:p>
          <a:p>
            <a:pPr lvl="1">
              <a:lnSpc>
                <a:spcPct val="110000"/>
              </a:lnSpc>
            </a:pPr>
            <a:r>
              <a:rPr lang="en-US" dirty="0"/>
              <a:t>Maximal Flow Problem.</a:t>
            </a:r>
          </a:p>
          <a:p>
            <a:pPr lvl="1">
              <a:lnSpc>
                <a:spcPct val="110000"/>
              </a:lnSpc>
            </a:pPr>
            <a:r>
              <a:rPr lang="en-US" dirty="0"/>
              <a:t>Minimal Cost Flow Problem.</a:t>
            </a:r>
          </a:p>
          <a:p>
            <a:pPr lvl="1">
              <a:lnSpc>
                <a:spcPct val="110000"/>
              </a:lnSpc>
            </a:pPr>
            <a:r>
              <a:rPr lang="en-US" dirty="0"/>
              <a:t>Transshipment Problem.</a:t>
            </a:r>
          </a:p>
          <a:p>
            <a:pPr marL="342900" indent="-342900" algn="just">
              <a:buFont typeface="Arial" panose="020B0604020202020204" pitchFamily="34" charset="0"/>
              <a:buChar char="•"/>
            </a:pPr>
            <a:endParaRPr lang="en-US" b="1"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Other optimization problems </a:t>
            </a:r>
          </a:p>
        </p:txBody>
      </p:sp>
    </p:spTree>
    <p:extLst>
      <p:ext uri="{BB962C8B-B14F-4D97-AF65-F5344CB8AC3E}">
        <p14:creationId xmlns:p14="http://schemas.microsoft.com/office/powerpoint/2010/main" val="248325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Zástupný symbol obrázku 31">
            <a:extLst>
              <a:ext uri="{FF2B5EF4-FFF2-40B4-BE49-F238E27FC236}">
                <a16:creationId xmlns:a16="http://schemas.microsoft.com/office/drawing/2014/main" id="{5B3EA87A-2211-4D8D-AA7D-71F22C00DE28}"/>
              </a:ext>
            </a:extLst>
          </p:cNvPr>
          <p:cNvPicPr>
            <a:picLocks noGrp="1" noChangeAspect="1"/>
          </p:cNvPicPr>
          <p:nvPr>
            <p:ph type="pic" sz="quarter" idx="24"/>
          </p:nvPr>
        </p:nvPicPr>
        <p:blipFill>
          <a:blip r:embed="rId2">
            <a:extLst>
              <a:ext uri="{28A0092B-C50C-407E-A947-70E740481C1C}">
                <a14:useLocalDpi xmlns:a14="http://schemas.microsoft.com/office/drawing/2010/main" val="0"/>
              </a:ext>
            </a:extLst>
          </a:blip>
          <a:srcRect l="15753" r="15753"/>
          <a:stretch/>
        </p:blipFill>
        <p:spPr>
          <a:xfrm>
            <a:off x="7749459" y="0"/>
            <a:ext cx="4442541" cy="6180138"/>
          </a:xfrm>
          <a:gradFill>
            <a:gsLst>
              <a:gs pos="0">
                <a:schemeClr val="bg1">
                  <a:lumMod val="65000"/>
                </a:schemeClr>
              </a:gs>
              <a:gs pos="100000">
                <a:schemeClr val="bg1">
                  <a:lumMod val="85000"/>
                </a:schemeClr>
              </a:gs>
            </a:gsLst>
          </a:gradFill>
          <a:ln>
            <a:solidFill>
              <a:schemeClr val="bg1">
                <a:lumMod val="75000"/>
              </a:schemeClr>
            </a:solidFill>
          </a:ln>
        </p:spPr>
      </p:pic>
      <p:sp>
        <p:nvSpPr>
          <p:cNvPr id="4" name="Nadpis 3">
            <a:extLst>
              <a:ext uri="{FF2B5EF4-FFF2-40B4-BE49-F238E27FC236}">
                <a16:creationId xmlns:a16="http://schemas.microsoft.com/office/drawing/2014/main" id="{72530C58-EC1B-446E-B89F-B1AB5B904AA4}"/>
              </a:ext>
            </a:extLst>
          </p:cNvPr>
          <p:cNvSpPr>
            <a:spLocks noGrp="1"/>
          </p:cNvSpPr>
          <p:nvPr>
            <p:ph type="title"/>
          </p:nvPr>
        </p:nvSpPr>
        <p:spPr/>
        <p:txBody>
          <a:bodyPr/>
          <a:lstStyle/>
          <a:p>
            <a:r>
              <a:rPr lang="cs-CZ" dirty="0"/>
              <a:t>Project Management</a:t>
            </a:r>
            <a:endParaRPr lang="en-US" dirty="0"/>
          </a:p>
        </p:txBody>
      </p:sp>
      <p:sp>
        <p:nvSpPr>
          <p:cNvPr id="5" name="Zástupný text 4">
            <a:extLst>
              <a:ext uri="{FF2B5EF4-FFF2-40B4-BE49-F238E27FC236}">
                <a16:creationId xmlns:a16="http://schemas.microsoft.com/office/drawing/2014/main" id="{834CC7CE-B507-49F1-B90C-703BDC4E530E}"/>
              </a:ext>
            </a:extLst>
          </p:cNvPr>
          <p:cNvSpPr>
            <a:spLocks noGrp="1"/>
          </p:cNvSpPr>
          <p:nvPr>
            <p:ph type="body" sz="quarter" idx="21"/>
          </p:nvPr>
        </p:nvSpPr>
        <p:spPr/>
        <p:txBody>
          <a:bodyPr/>
          <a:lstStyle/>
          <a:p>
            <a:r>
              <a:rPr lang="cs-CZ" dirty="0"/>
              <a:t>4</a:t>
            </a:r>
            <a:endParaRPr lang="en-US" dirty="0"/>
          </a:p>
        </p:txBody>
      </p:sp>
      <p:sp>
        <p:nvSpPr>
          <p:cNvPr id="6" name="Zástupný text 5">
            <a:extLst>
              <a:ext uri="{FF2B5EF4-FFF2-40B4-BE49-F238E27FC236}">
                <a16:creationId xmlns:a16="http://schemas.microsoft.com/office/drawing/2014/main" id="{9E67B2E4-657E-4883-9D7F-EEFA64C274F7}"/>
              </a:ext>
            </a:extLst>
          </p:cNvPr>
          <p:cNvSpPr>
            <a:spLocks noGrp="1"/>
          </p:cNvSpPr>
          <p:nvPr>
            <p:ph type="body" sz="quarter" idx="23"/>
          </p:nvPr>
        </p:nvSpPr>
        <p:spPr/>
        <p:txBody>
          <a:bodyPr/>
          <a:lstStyle/>
          <a:p>
            <a:r>
              <a:rPr lang="en-US" dirty="0"/>
              <a:t> </a:t>
            </a:r>
          </a:p>
        </p:txBody>
      </p:sp>
      <p:sp>
        <p:nvSpPr>
          <p:cNvPr id="8" name="Slide Number Placeholder 7">
            <a:extLst>
              <a:ext uri="{FF2B5EF4-FFF2-40B4-BE49-F238E27FC236}">
                <a16:creationId xmlns:a16="http://schemas.microsoft.com/office/drawing/2014/main" id="{FF43DD7D-4ED8-1748-A273-28A6C878115F}"/>
              </a:ext>
            </a:extLst>
          </p:cNvPr>
          <p:cNvSpPr>
            <a:spLocks noGrp="1"/>
          </p:cNvSpPr>
          <p:nvPr>
            <p:ph type="sldNum" sz="quarter" idx="12"/>
          </p:nvPr>
        </p:nvSpPr>
        <p:spPr/>
        <p:txBody>
          <a:bodyPr/>
          <a:lstStyle/>
          <a:p>
            <a:fld id="{2CCBFC96-D0B0-4748-8307-6E5E2D74C2B0}" type="slidenum">
              <a:rPr lang="en-US" smtClean="0"/>
              <a:t>83</a:t>
            </a:fld>
            <a:endParaRPr lang="en-US"/>
          </a:p>
        </p:txBody>
      </p:sp>
      <p:sp>
        <p:nvSpPr>
          <p:cNvPr id="2" name="Zástupný symbol pro zápatí 1">
            <a:extLst>
              <a:ext uri="{FF2B5EF4-FFF2-40B4-BE49-F238E27FC236}">
                <a16:creationId xmlns:a16="http://schemas.microsoft.com/office/drawing/2014/main" id="{23503029-9990-40D7-B4D5-D622760AC1C0}"/>
              </a:ext>
            </a:extLst>
          </p:cNvPr>
          <p:cNvSpPr>
            <a:spLocks noGrp="1"/>
          </p:cNvSpPr>
          <p:nvPr>
            <p:ph type="ftr" sz="quarter" idx="11"/>
          </p:nvPr>
        </p:nvSpPr>
        <p:spPr/>
        <p:txBody>
          <a:bodyPr/>
          <a:lstStyle/>
          <a:p>
            <a:pPr algn="l"/>
            <a:r>
              <a:rPr lang="en-US"/>
              <a:t>Operational Research I, ŠAU, Jan Fábry, 9.11. 2022</a:t>
            </a:r>
            <a:endParaRPr lang="cs-CZ" dirty="0"/>
          </a:p>
        </p:txBody>
      </p:sp>
    </p:spTree>
    <p:extLst>
      <p:ext uri="{BB962C8B-B14F-4D97-AF65-F5344CB8AC3E}">
        <p14:creationId xmlns:p14="http://schemas.microsoft.com/office/powerpoint/2010/main" val="31808035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84</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Project Management</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Project</a:t>
            </a:r>
          </a:p>
          <a:p>
            <a:pPr marL="895350" lvl="1" indent="-285750"/>
            <a:r>
              <a:rPr lang="en-US" dirty="0">
                <a:solidFill>
                  <a:srgbClr val="4BA82E"/>
                </a:solidFill>
              </a:rPr>
              <a:t>Set</a:t>
            </a:r>
            <a:r>
              <a:rPr lang="en-US" dirty="0"/>
              <a:t> of interrelated </a:t>
            </a:r>
            <a:r>
              <a:rPr lang="en-US" dirty="0">
                <a:solidFill>
                  <a:srgbClr val="4BA82E"/>
                </a:solidFill>
              </a:rPr>
              <a:t>activities</a:t>
            </a:r>
            <a:r>
              <a:rPr lang="en-US" dirty="0"/>
              <a:t> (jobs, operations).</a:t>
            </a:r>
          </a:p>
          <a:p>
            <a:pPr marL="895350" lvl="1" indent="-285750"/>
            <a:r>
              <a:rPr lang="en-US" dirty="0"/>
              <a:t>Activity: </a:t>
            </a:r>
          </a:p>
          <a:p>
            <a:pPr marL="1276350" lvl="2" indent="-285750"/>
            <a:r>
              <a:rPr lang="en-US" dirty="0"/>
              <a:t>duration </a:t>
            </a:r>
            <a:r>
              <a:rPr lang="en-US" dirty="0">
                <a:solidFill>
                  <a:srgbClr val="4BA82E"/>
                </a:solidFill>
              </a:rPr>
              <a:t>time</a:t>
            </a:r>
            <a:r>
              <a:rPr lang="en-US" dirty="0"/>
              <a:t>,</a:t>
            </a:r>
          </a:p>
          <a:p>
            <a:pPr marL="1276350" lvl="2" indent="-285750"/>
            <a:r>
              <a:rPr lang="en-US" dirty="0">
                <a:solidFill>
                  <a:srgbClr val="4BA82E"/>
                </a:solidFill>
              </a:rPr>
              <a:t>cost</a:t>
            </a:r>
            <a:r>
              <a:rPr lang="en-US" dirty="0"/>
              <a:t>,</a:t>
            </a:r>
          </a:p>
          <a:p>
            <a:pPr marL="1276350" lvl="2" indent="-285750"/>
            <a:r>
              <a:rPr lang="en-US" dirty="0">
                <a:solidFill>
                  <a:srgbClr val="4BA82E"/>
                </a:solidFill>
              </a:rPr>
              <a:t>resources</a:t>
            </a:r>
            <a:r>
              <a:rPr lang="en-US" dirty="0"/>
              <a:t>,</a:t>
            </a:r>
          </a:p>
          <a:p>
            <a:pPr marL="1276350" lvl="2" indent="-285750"/>
            <a:r>
              <a:rPr lang="en-US" dirty="0">
                <a:solidFill>
                  <a:srgbClr val="4BA82E"/>
                </a:solidFill>
              </a:rPr>
              <a:t>immediate</a:t>
            </a:r>
            <a:r>
              <a:rPr lang="en-US" dirty="0"/>
              <a:t> </a:t>
            </a:r>
            <a:r>
              <a:rPr lang="en-US" dirty="0">
                <a:solidFill>
                  <a:srgbClr val="4BA82E"/>
                </a:solidFill>
              </a:rPr>
              <a:t>predecessors</a:t>
            </a:r>
            <a:r>
              <a:rPr lang="en-US" dirty="0"/>
              <a:t>.</a:t>
            </a:r>
          </a:p>
          <a:p>
            <a:pPr marL="285750" indent="-285750">
              <a:lnSpc>
                <a:spcPct val="110000"/>
              </a:lnSpc>
              <a:buFont typeface="Wingdings" panose="05000000000000000000" pitchFamily="2" charset="2"/>
              <a:buChar char="§"/>
            </a:pPr>
            <a:r>
              <a:rPr lang="en-US" b="1" dirty="0"/>
              <a:t>Duration time</a:t>
            </a:r>
          </a:p>
          <a:p>
            <a:pPr marL="895350" lvl="1" indent="-285750">
              <a:defRPr/>
            </a:pPr>
            <a:r>
              <a:rPr lang="en-US" dirty="0">
                <a:solidFill>
                  <a:srgbClr val="4BA82E"/>
                </a:solidFill>
              </a:rPr>
              <a:t>deterministic</a:t>
            </a:r>
            <a:r>
              <a:rPr lang="en-US" dirty="0"/>
              <a:t> (constant) – Critical Path Method (CPM), Metra Potential Method (MPM)</a:t>
            </a:r>
          </a:p>
          <a:p>
            <a:pPr marL="895350" lvl="1" indent="-285750">
              <a:defRPr/>
            </a:pPr>
            <a:r>
              <a:rPr lang="en-US" dirty="0">
                <a:solidFill>
                  <a:srgbClr val="4BA82E"/>
                </a:solidFill>
              </a:rPr>
              <a:t>probabilistic</a:t>
            </a:r>
            <a:r>
              <a:rPr lang="en-US" dirty="0"/>
              <a:t> (random variable) – Program Evaluation and Review Technique (PERT)</a:t>
            </a:r>
          </a:p>
          <a:p>
            <a:pPr marL="285750" indent="-285750">
              <a:lnSpc>
                <a:spcPct val="110000"/>
              </a:lnSpc>
              <a:buFont typeface="Wingdings" panose="05000000000000000000" pitchFamily="2" charset="2"/>
              <a:buChar char="§"/>
            </a:pPr>
            <a:endParaRPr lang="en-US" b="1" dirty="0"/>
          </a:p>
          <a:p>
            <a:pPr marL="285750" indent="-285750">
              <a:lnSpc>
                <a:spcPct val="110000"/>
              </a:lnSpc>
              <a:buFont typeface="Wingdings" panose="05000000000000000000" pitchFamily="2" charset="2"/>
              <a:buChar char="§"/>
            </a:pPr>
            <a:endParaRPr lang="en-US" b="1" dirty="0"/>
          </a:p>
          <a:p>
            <a:pPr marL="1276350" lvl="2" indent="-285750"/>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Introduction</a:t>
            </a:r>
          </a:p>
        </p:txBody>
      </p:sp>
    </p:spTree>
    <p:extLst>
      <p:ext uri="{BB962C8B-B14F-4D97-AF65-F5344CB8AC3E}">
        <p14:creationId xmlns:p14="http://schemas.microsoft.com/office/powerpoint/2010/main" val="10982828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85</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Project Management</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cs-CZ" b="1" dirty="0"/>
              <a:t>Network</a:t>
            </a:r>
          </a:p>
          <a:p>
            <a:pPr marL="895350" lvl="1" indent="-285750">
              <a:defRPr/>
            </a:pPr>
            <a:r>
              <a:rPr lang="en-US" dirty="0">
                <a:solidFill>
                  <a:srgbClr val="4BA82E"/>
                </a:solidFill>
              </a:rPr>
              <a:t>Graphical</a:t>
            </a:r>
            <a:r>
              <a:rPr lang="en-US" dirty="0"/>
              <a:t> </a:t>
            </a:r>
            <a:r>
              <a:rPr lang="en-US" dirty="0">
                <a:solidFill>
                  <a:srgbClr val="4BA82E"/>
                </a:solidFill>
              </a:rPr>
              <a:t>representation</a:t>
            </a:r>
            <a:r>
              <a:rPr lang="en-US" dirty="0"/>
              <a:t> of a project.</a:t>
            </a:r>
          </a:p>
          <a:p>
            <a:pPr marL="895350" lvl="1" indent="-285750">
              <a:defRPr/>
            </a:pPr>
            <a:r>
              <a:rPr lang="en-US" dirty="0"/>
              <a:t>Activities are represented by</a:t>
            </a:r>
          </a:p>
          <a:p>
            <a:pPr marL="1276350" lvl="2" indent="-285750">
              <a:defRPr/>
            </a:pPr>
            <a:r>
              <a:rPr lang="en-US" dirty="0">
                <a:solidFill>
                  <a:srgbClr val="4BA82E"/>
                </a:solidFill>
              </a:rPr>
              <a:t>arcs</a:t>
            </a:r>
            <a:r>
              <a:rPr lang="cs-CZ" dirty="0"/>
              <a:t> (CPM),</a:t>
            </a:r>
            <a:endParaRPr lang="en-US" dirty="0"/>
          </a:p>
          <a:p>
            <a:pPr marL="1276350" lvl="2" indent="-285750">
              <a:defRPr/>
            </a:pPr>
            <a:r>
              <a:rPr lang="en-US" dirty="0">
                <a:solidFill>
                  <a:srgbClr val="4BA82E"/>
                </a:solidFill>
              </a:rPr>
              <a:t>nodes</a:t>
            </a:r>
            <a:r>
              <a:rPr lang="cs-CZ" dirty="0"/>
              <a:t> (MPM)</a:t>
            </a:r>
            <a:r>
              <a:rPr lang="en-US" dirty="0"/>
              <a:t>.</a:t>
            </a:r>
            <a:endParaRPr lang="en-US" b="1" dirty="0"/>
          </a:p>
          <a:p>
            <a:pPr marL="1276350" lvl="2" indent="-285750"/>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Introduction</a:t>
            </a:r>
          </a:p>
        </p:txBody>
      </p:sp>
      <p:sp>
        <p:nvSpPr>
          <p:cNvPr id="7" name="Obdélník 6">
            <a:extLst>
              <a:ext uri="{FF2B5EF4-FFF2-40B4-BE49-F238E27FC236}">
                <a16:creationId xmlns:a16="http://schemas.microsoft.com/office/drawing/2014/main" id="{A6BAA2DF-4EDB-4184-8D3D-CD4247103ABA}"/>
              </a:ext>
            </a:extLst>
          </p:cNvPr>
          <p:cNvSpPr/>
          <p:nvPr/>
        </p:nvSpPr>
        <p:spPr>
          <a:xfrm>
            <a:off x="1304257" y="5593368"/>
            <a:ext cx="4043094"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18 – Project network represented by arcs</a:t>
            </a:r>
          </a:p>
        </p:txBody>
      </p:sp>
      <p:sp>
        <p:nvSpPr>
          <p:cNvPr id="10" name="Obdélník 9">
            <a:extLst>
              <a:ext uri="{FF2B5EF4-FFF2-40B4-BE49-F238E27FC236}">
                <a16:creationId xmlns:a16="http://schemas.microsoft.com/office/drawing/2014/main" id="{16909415-FB5C-4B5F-B084-26F106057AFC}"/>
              </a:ext>
            </a:extLst>
          </p:cNvPr>
          <p:cNvSpPr/>
          <p:nvPr/>
        </p:nvSpPr>
        <p:spPr>
          <a:xfrm>
            <a:off x="6014566" y="5610077"/>
            <a:ext cx="4200189"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19 – Project network represented by nodes</a:t>
            </a:r>
          </a:p>
        </p:txBody>
      </p:sp>
      <p:pic>
        <p:nvPicPr>
          <p:cNvPr id="11" name="Obrázek 10">
            <a:extLst>
              <a:ext uri="{FF2B5EF4-FFF2-40B4-BE49-F238E27FC236}">
                <a16:creationId xmlns:a16="http://schemas.microsoft.com/office/drawing/2014/main" id="{E0D6CD95-5DFC-412C-8554-213BB9CA89AF}"/>
              </a:ext>
            </a:extLst>
          </p:cNvPr>
          <p:cNvPicPr>
            <a:picLocks noChangeAspect="1"/>
          </p:cNvPicPr>
          <p:nvPr/>
        </p:nvPicPr>
        <p:blipFill>
          <a:blip r:embed="rId2"/>
          <a:stretch>
            <a:fillRect/>
          </a:stretch>
        </p:blipFill>
        <p:spPr>
          <a:xfrm>
            <a:off x="6096000" y="3374922"/>
            <a:ext cx="3773980" cy="1966671"/>
          </a:xfrm>
          <a:prstGeom prst="rect">
            <a:avLst/>
          </a:prstGeom>
          <a:ln>
            <a:solidFill>
              <a:schemeClr val="bg1">
                <a:lumMod val="75000"/>
              </a:schemeClr>
            </a:solidFill>
          </a:ln>
        </p:spPr>
      </p:pic>
      <p:pic>
        <p:nvPicPr>
          <p:cNvPr id="12" name="Obrázek 11">
            <a:extLst>
              <a:ext uri="{FF2B5EF4-FFF2-40B4-BE49-F238E27FC236}">
                <a16:creationId xmlns:a16="http://schemas.microsoft.com/office/drawing/2014/main" id="{D96CE784-408E-45EB-99AC-2F47EF6DA39B}"/>
              </a:ext>
            </a:extLst>
          </p:cNvPr>
          <p:cNvPicPr>
            <a:picLocks noChangeAspect="1"/>
          </p:cNvPicPr>
          <p:nvPr/>
        </p:nvPicPr>
        <p:blipFill>
          <a:blip r:embed="rId3"/>
          <a:stretch>
            <a:fillRect/>
          </a:stretch>
        </p:blipFill>
        <p:spPr>
          <a:xfrm>
            <a:off x="1427757" y="3370747"/>
            <a:ext cx="3515936" cy="1970846"/>
          </a:xfrm>
          <a:prstGeom prst="rect">
            <a:avLst/>
          </a:prstGeom>
          <a:ln>
            <a:solidFill>
              <a:schemeClr val="bg1">
                <a:lumMod val="75000"/>
              </a:schemeClr>
            </a:solidFill>
          </a:ln>
        </p:spPr>
      </p:pic>
    </p:spTree>
    <p:extLst>
      <p:ext uri="{BB962C8B-B14F-4D97-AF65-F5344CB8AC3E}">
        <p14:creationId xmlns:p14="http://schemas.microsoft.com/office/powerpoint/2010/main" val="16582262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86</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Project Management</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Phases of project</a:t>
            </a:r>
          </a:p>
          <a:p>
            <a:pPr marL="895350" lvl="1" indent="-285750"/>
            <a:r>
              <a:rPr lang="en-US" dirty="0">
                <a:solidFill>
                  <a:srgbClr val="4BA82E"/>
                </a:solidFill>
              </a:rPr>
              <a:t>Planning</a:t>
            </a:r>
            <a:r>
              <a:rPr lang="en-US" dirty="0"/>
              <a:t> </a:t>
            </a:r>
          </a:p>
          <a:p>
            <a:pPr marL="1276350" lvl="2" indent="-285750"/>
            <a:r>
              <a:rPr lang="cs-CZ" dirty="0"/>
              <a:t>de</a:t>
            </a:r>
            <a:r>
              <a:rPr lang="en-US" dirty="0"/>
              <a:t>termination of all activities, their time durations and immediate predecessors,</a:t>
            </a:r>
          </a:p>
          <a:p>
            <a:pPr marL="1276350" lvl="2" indent="-285750"/>
            <a:r>
              <a:rPr lang="en-US" dirty="0"/>
              <a:t>construction of a network representing the project.</a:t>
            </a:r>
          </a:p>
          <a:p>
            <a:pPr marL="895350" lvl="1" indent="-285750">
              <a:defRPr/>
            </a:pPr>
            <a:r>
              <a:rPr lang="en-US" dirty="0">
                <a:solidFill>
                  <a:srgbClr val="4BA82E"/>
                </a:solidFill>
              </a:rPr>
              <a:t>Scheduling</a:t>
            </a:r>
            <a:endParaRPr lang="cs-CZ" dirty="0">
              <a:solidFill>
                <a:srgbClr val="4BA82E"/>
              </a:solidFill>
            </a:endParaRPr>
          </a:p>
          <a:p>
            <a:pPr marL="1276350" lvl="2" indent="-285750">
              <a:defRPr/>
            </a:pPr>
            <a:r>
              <a:rPr lang="en-US" dirty="0"/>
              <a:t>finish time of the project,</a:t>
            </a:r>
          </a:p>
          <a:p>
            <a:pPr marL="1276350" lvl="2" indent="-285750">
              <a:defRPr/>
            </a:pPr>
            <a:r>
              <a:rPr lang="en-US" dirty="0"/>
              <a:t>start and finish times of each activity,</a:t>
            </a:r>
          </a:p>
          <a:p>
            <a:pPr marL="1276350" lvl="2" indent="-285750">
              <a:defRPr/>
            </a:pPr>
            <a:r>
              <a:rPr lang="en-US" dirty="0"/>
              <a:t>a critical path consisting of critical activities,</a:t>
            </a:r>
          </a:p>
          <a:p>
            <a:pPr marL="1276350" lvl="2" indent="-285750">
              <a:defRPr/>
            </a:pPr>
            <a:r>
              <a:rPr lang="en-US" dirty="0"/>
              <a:t>non-critical activities and their possible delay,</a:t>
            </a:r>
          </a:p>
          <a:p>
            <a:pPr marL="1276350" lvl="2" indent="-285750">
              <a:defRPr/>
            </a:pPr>
            <a:r>
              <a:rPr lang="en-US" dirty="0"/>
              <a:t>Gantt chart.</a:t>
            </a:r>
          </a:p>
          <a:p>
            <a:pPr marL="895350" lvl="1" indent="-285750">
              <a:defRPr/>
            </a:pPr>
            <a:r>
              <a:rPr lang="en-US" dirty="0">
                <a:solidFill>
                  <a:srgbClr val="4BA82E"/>
                </a:solidFill>
              </a:rPr>
              <a:t>Controlling</a:t>
            </a:r>
            <a:endParaRPr lang="cs-CZ" dirty="0">
              <a:solidFill>
                <a:srgbClr val="4BA82E"/>
              </a:solidFill>
            </a:endParaRPr>
          </a:p>
          <a:p>
            <a:pPr marL="1276350" lvl="2" indent="-285750">
              <a:defRPr/>
            </a:pPr>
            <a:r>
              <a:rPr lang="en-US" dirty="0"/>
              <a:t>comparison of the real performance of the project with the proposed schedule,</a:t>
            </a:r>
          </a:p>
          <a:p>
            <a:pPr marL="1276350" lvl="2" indent="-285750">
              <a:defRPr/>
            </a:pPr>
            <a:r>
              <a:rPr lang="en-US" dirty="0"/>
              <a:t>dynamic changes in the schedule.</a:t>
            </a:r>
          </a:p>
          <a:p>
            <a:pPr marL="1276350" lvl="2" indent="-285750">
              <a:defRPr/>
            </a:pPr>
            <a:endParaRPr lang="en-US" dirty="0"/>
          </a:p>
          <a:p>
            <a:pPr marL="285750" indent="-285750">
              <a:lnSpc>
                <a:spcPct val="110000"/>
              </a:lnSpc>
              <a:buFont typeface="Wingdings" panose="05000000000000000000" pitchFamily="2" charset="2"/>
              <a:buChar char="§"/>
            </a:pPr>
            <a:endParaRPr lang="cs-CZ" b="1" dirty="0"/>
          </a:p>
          <a:p>
            <a:pPr marL="285750" indent="-285750">
              <a:lnSpc>
                <a:spcPct val="110000"/>
              </a:lnSpc>
              <a:buFont typeface="Wingdings" panose="05000000000000000000" pitchFamily="2" charset="2"/>
              <a:buChar char="§"/>
            </a:pPr>
            <a:endParaRPr lang="en-US" b="1" dirty="0"/>
          </a:p>
          <a:p>
            <a:pPr marL="1276350" lvl="2" indent="-285750"/>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Critical Path Method </a:t>
            </a:r>
          </a:p>
        </p:txBody>
      </p:sp>
    </p:spTree>
    <p:extLst>
      <p:ext uri="{BB962C8B-B14F-4D97-AF65-F5344CB8AC3E}">
        <p14:creationId xmlns:p14="http://schemas.microsoft.com/office/powerpoint/2010/main" val="31996810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87</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Project Management</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Example</a:t>
            </a:r>
          </a:p>
          <a:p>
            <a:pPr marL="895350" lvl="1" indent="-285750">
              <a:defRPr/>
            </a:pPr>
            <a:r>
              <a:rPr lang="en-US" dirty="0"/>
              <a:t>Project manager of direct marketing company has received the direction to prepare the Christmas compilation of </a:t>
            </a:r>
            <a:r>
              <a:rPr lang="en-US" dirty="0">
                <a:solidFill>
                  <a:srgbClr val="4BA82E"/>
                </a:solidFill>
              </a:rPr>
              <a:t>Czech</a:t>
            </a:r>
            <a:r>
              <a:rPr lang="en-US" dirty="0"/>
              <a:t> </a:t>
            </a:r>
            <a:r>
              <a:rPr lang="en-US" dirty="0">
                <a:solidFill>
                  <a:srgbClr val="4BA82E"/>
                </a:solidFill>
              </a:rPr>
              <a:t>carols</a:t>
            </a:r>
            <a:r>
              <a:rPr lang="en-US" dirty="0"/>
              <a:t>. </a:t>
            </a:r>
          </a:p>
          <a:p>
            <a:pPr marL="895350" lvl="1" indent="-285750">
              <a:defRPr/>
            </a:pPr>
            <a:r>
              <a:rPr lang="en-US" dirty="0"/>
              <a:t>The </a:t>
            </a:r>
            <a:r>
              <a:rPr lang="en-US" dirty="0">
                <a:solidFill>
                  <a:srgbClr val="4BA82E"/>
                </a:solidFill>
              </a:rPr>
              <a:t>offer</a:t>
            </a:r>
            <a:r>
              <a:rPr lang="en-US" dirty="0"/>
              <a:t> should be sent to the </a:t>
            </a:r>
            <a:r>
              <a:rPr lang="en-US" dirty="0">
                <a:solidFill>
                  <a:srgbClr val="4BA82E"/>
                </a:solidFill>
              </a:rPr>
              <a:t>address</a:t>
            </a:r>
            <a:r>
              <a:rPr lang="cs-CZ" dirty="0">
                <a:solidFill>
                  <a:srgbClr val="4BA82E"/>
                </a:solidFill>
              </a:rPr>
              <a:t>es</a:t>
            </a:r>
            <a:r>
              <a:rPr lang="en-US" dirty="0"/>
              <a:t> of company’s </a:t>
            </a:r>
            <a:r>
              <a:rPr lang="en-US" dirty="0">
                <a:solidFill>
                  <a:srgbClr val="4BA82E"/>
                </a:solidFill>
              </a:rPr>
              <a:t>customers</a:t>
            </a:r>
            <a:r>
              <a:rPr lang="en-US" dirty="0"/>
              <a:t>, who are interested in carols. For this purpose, a thorough analysis should be carried out to select the best customers for the </a:t>
            </a:r>
            <a:r>
              <a:rPr lang="en-US" dirty="0">
                <a:solidFill>
                  <a:srgbClr val="4BA82E"/>
                </a:solidFill>
              </a:rPr>
              <a:t>promotion</a:t>
            </a:r>
            <a:r>
              <a:rPr lang="en-US" dirty="0"/>
              <a:t>. </a:t>
            </a:r>
          </a:p>
          <a:p>
            <a:pPr marL="895350" lvl="1" indent="-285750">
              <a:defRPr/>
            </a:pPr>
            <a:r>
              <a:rPr lang="en-US" dirty="0"/>
              <a:t>The project manager must consider </a:t>
            </a:r>
            <a:r>
              <a:rPr lang="en-US" dirty="0">
                <a:solidFill>
                  <a:srgbClr val="4BA82E"/>
                </a:solidFill>
              </a:rPr>
              <a:t>11 activities </a:t>
            </a:r>
            <a:r>
              <a:rPr lang="en-US" dirty="0"/>
              <a:t>to realize the project (see </a:t>
            </a:r>
            <a:r>
              <a:rPr lang="cs-CZ" dirty="0"/>
              <a:t>T</a:t>
            </a:r>
            <a:r>
              <a:rPr lang="en-US" dirty="0"/>
              <a:t>able</a:t>
            </a:r>
            <a:r>
              <a:rPr lang="cs-CZ" dirty="0"/>
              <a:t> 13</a:t>
            </a:r>
            <a:r>
              <a:rPr lang="en-US" dirty="0"/>
              <a:t>).</a:t>
            </a:r>
          </a:p>
          <a:p>
            <a:pPr marL="895350" lvl="1" indent="-285750">
              <a:defRPr/>
            </a:pPr>
            <a:r>
              <a:rPr lang="en-US" dirty="0"/>
              <a:t>All the envelopes have to be delivered until December 12 (Thursday). </a:t>
            </a:r>
            <a:r>
              <a:rPr lang="cs-CZ" dirty="0"/>
              <a:t>D</a:t>
            </a:r>
            <a:r>
              <a:rPr lang="en-US" dirty="0"/>
              <a:t>escribed activities together with their </a:t>
            </a:r>
            <a:r>
              <a:rPr lang="en-US" dirty="0">
                <a:solidFill>
                  <a:srgbClr val="4BA82E"/>
                </a:solidFill>
              </a:rPr>
              <a:t>duration</a:t>
            </a:r>
            <a:r>
              <a:rPr lang="en-US" dirty="0"/>
              <a:t> (in working days) and their </a:t>
            </a:r>
            <a:r>
              <a:rPr lang="en-US" dirty="0">
                <a:solidFill>
                  <a:srgbClr val="4BA82E"/>
                </a:solidFill>
              </a:rPr>
              <a:t>immediate</a:t>
            </a:r>
            <a:r>
              <a:rPr lang="en-US" dirty="0"/>
              <a:t> </a:t>
            </a:r>
            <a:r>
              <a:rPr lang="en-US" dirty="0">
                <a:solidFill>
                  <a:srgbClr val="4BA82E"/>
                </a:solidFill>
              </a:rPr>
              <a:t>predecessors</a:t>
            </a:r>
            <a:r>
              <a:rPr lang="en-US" dirty="0"/>
              <a:t> can be found in </a:t>
            </a:r>
            <a:r>
              <a:rPr lang="cs-CZ" dirty="0"/>
              <a:t>Table 13</a:t>
            </a:r>
            <a:r>
              <a:rPr lang="en-US" dirty="0"/>
              <a:t>.</a:t>
            </a:r>
          </a:p>
          <a:p>
            <a:pPr marL="895350" lvl="1" indent="-285750">
              <a:defRPr/>
            </a:pPr>
            <a:r>
              <a:rPr lang="en-US" dirty="0"/>
              <a:t>The project manager must now </a:t>
            </a:r>
            <a:r>
              <a:rPr lang="en-US" dirty="0">
                <a:solidFill>
                  <a:srgbClr val="4BA82E"/>
                </a:solidFill>
              </a:rPr>
              <a:t>set</a:t>
            </a:r>
            <a:r>
              <a:rPr lang="en-US" dirty="0"/>
              <a:t> the </a:t>
            </a:r>
            <a:r>
              <a:rPr lang="en-US" dirty="0">
                <a:solidFill>
                  <a:srgbClr val="4BA82E"/>
                </a:solidFill>
              </a:rPr>
              <a:t>starting</a:t>
            </a:r>
            <a:r>
              <a:rPr lang="en-US" dirty="0"/>
              <a:t> </a:t>
            </a:r>
            <a:r>
              <a:rPr lang="en-US" dirty="0">
                <a:solidFill>
                  <a:srgbClr val="4BA82E"/>
                </a:solidFill>
              </a:rPr>
              <a:t>date</a:t>
            </a:r>
            <a:r>
              <a:rPr lang="en-US" dirty="0"/>
              <a:t> of the project such that it will be finished exactly on the specified date.</a:t>
            </a:r>
          </a:p>
          <a:p>
            <a:pPr marL="285750" indent="-285750">
              <a:lnSpc>
                <a:spcPct val="110000"/>
              </a:lnSpc>
              <a:buFont typeface="Wingdings" panose="05000000000000000000" pitchFamily="2" charset="2"/>
              <a:buChar char="§"/>
            </a:pPr>
            <a:endParaRPr lang="cs-CZ" b="1" dirty="0"/>
          </a:p>
          <a:p>
            <a:pPr marL="285750" indent="-285750">
              <a:lnSpc>
                <a:spcPct val="110000"/>
              </a:lnSpc>
              <a:buFont typeface="Wingdings" panose="05000000000000000000" pitchFamily="2" charset="2"/>
              <a:buChar char="§"/>
            </a:pPr>
            <a:endParaRPr lang="en-US" b="1" dirty="0"/>
          </a:p>
          <a:p>
            <a:pPr marL="1276350" lvl="2" indent="-285750"/>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Critical Path Method </a:t>
            </a:r>
          </a:p>
        </p:txBody>
      </p:sp>
    </p:spTree>
    <p:extLst>
      <p:ext uri="{BB962C8B-B14F-4D97-AF65-F5344CB8AC3E}">
        <p14:creationId xmlns:p14="http://schemas.microsoft.com/office/powerpoint/2010/main" val="21937727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88</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Project Management</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Example</a:t>
            </a:r>
          </a:p>
          <a:p>
            <a:pPr marL="285750" indent="-285750">
              <a:lnSpc>
                <a:spcPct val="110000"/>
              </a:lnSpc>
              <a:buFont typeface="Wingdings" panose="05000000000000000000" pitchFamily="2" charset="2"/>
              <a:buChar char="§"/>
            </a:pPr>
            <a:endParaRPr lang="cs-CZ" b="1" dirty="0"/>
          </a:p>
          <a:p>
            <a:pPr marL="285750" indent="-285750">
              <a:lnSpc>
                <a:spcPct val="110000"/>
              </a:lnSpc>
              <a:buFont typeface="Wingdings" panose="05000000000000000000" pitchFamily="2" charset="2"/>
              <a:buChar char="§"/>
            </a:pPr>
            <a:endParaRPr lang="en-US" b="1" dirty="0"/>
          </a:p>
          <a:p>
            <a:pPr marL="1276350" lvl="2" indent="-285750"/>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Critical Path Method </a:t>
            </a:r>
          </a:p>
        </p:txBody>
      </p:sp>
      <p:sp>
        <p:nvSpPr>
          <p:cNvPr id="7" name="Obdélník 6">
            <a:extLst>
              <a:ext uri="{FF2B5EF4-FFF2-40B4-BE49-F238E27FC236}">
                <a16:creationId xmlns:a16="http://schemas.microsoft.com/office/drawing/2014/main" id="{9E2D02D5-96EE-4933-A852-E71474B24E75}"/>
              </a:ext>
            </a:extLst>
          </p:cNvPr>
          <p:cNvSpPr/>
          <p:nvPr/>
        </p:nvSpPr>
        <p:spPr>
          <a:xfrm>
            <a:off x="1238123" y="2187972"/>
            <a:ext cx="4080797"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Tab. </a:t>
            </a:r>
            <a:r>
              <a:rPr lang="cs-CZ" sz="1400" b="1" dirty="0">
                <a:solidFill>
                  <a:schemeClr val="bg1">
                    <a:lumMod val="65000"/>
                  </a:schemeClr>
                </a:solidFill>
                <a:latin typeface="Arial" panose="020B0604020202020204" pitchFamily="34" charset="0"/>
                <a:cs typeface="Arial" panose="020B0604020202020204" pitchFamily="34" charset="0"/>
              </a:rPr>
              <a:t>2</a:t>
            </a:r>
            <a:r>
              <a:rPr lang="en-US" sz="1400" b="1" dirty="0">
                <a:solidFill>
                  <a:schemeClr val="bg1">
                    <a:lumMod val="65000"/>
                  </a:schemeClr>
                </a:solidFill>
                <a:latin typeface="Arial" panose="020B0604020202020204" pitchFamily="34" charset="0"/>
                <a:cs typeface="Arial" panose="020B0604020202020204" pitchFamily="34" charset="0"/>
              </a:rPr>
              <a:t>4 – Activities of direct</a:t>
            </a:r>
            <a:r>
              <a:rPr lang="cs-CZ" sz="1400" b="1" dirty="0">
                <a:solidFill>
                  <a:schemeClr val="bg1">
                    <a:lumMod val="65000"/>
                  </a:schemeClr>
                </a:solidFill>
                <a:latin typeface="Arial" panose="020B0604020202020204" pitchFamily="34" charset="0"/>
                <a:cs typeface="Arial" panose="020B0604020202020204" pitchFamily="34" charset="0"/>
              </a:rPr>
              <a:t> </a:t>
            </a:r>
            <a:r>
              <a:rPr lang="en-US" sz="1400" b="1" dirty="0">
                <a:solidFill>
                  <a:schemeClr val="bg1">
                    <a:lumMod val="65000"/>
                  </a:schemeClr>
                </a:solidFill>
                <a:latin typeface="Arial" panose="020B0604020202020204" pitchFamily="34" charset="0"/>
                <a:cs typeface="Arial" panose="020B0604020202020204" pitchFamily="34" charset="0"/>
              </a:rPr>
              <a:t>marketing project</a:t>
            </a:r>
          </a:p>
        </p:txBody>
      </p:sp>
      <p:graphicFrame>
        <p:nvGraphicFramePr>
          <p:cNvPr id="10" name="Tabulka 9">
            <a:extLst>
              <a:ext uri="{FF2B5EF4-FFF2-40B4-BE49-F238E27FC236}">
                <a16:creationId xmlns:a16="http://schemas.microsoft.com/office/drawing/2014/main" id="{EF317B69-DA26-417C-A644-6D1ADFC68C79}"/>
              </a:ext>
            </a:extLst>
          </p:cNvPr>
          <p:cNvGraphicFramePr>
            <a:graphicFrameLocks noGrp="1"/>
          </p:cNvGraphicFramePr>
          <p:nvPr>
            <p:extLst>
              <p:ext uri="{D42A27DB-BD31-4B8C-83A1-F6EECF244321}">
                <p14:modId xmlns:p14="http://schemas.microsoft.com/office/powerpoint/2010/main" val="3149129300"/>
              </p:ext>
            </p:extLst>
          </p:nvPr>
        </p:nvGraphicFramePr>
        <p:xfrm>
          <a:off x="1147688" y="2570397"/>
          <a:ext cx="7807570" cy="3220965"/>
        </p:xfrm>
        <a:graphic>
          <a:graphicData uri="http://schemas.openxmlformats.org/drawingml/2006/table">
            <a:tbl>
              <a:tblPr/>
              <a:tblGrid>
                <a:gridCol w="1119059">
                  <a:extLst>
                    <a:ext uri="{9D8B030D-6E8A-4147-A177-3AD203B41FA5}">
                      <a16:colId xmlns:a16="http://schemas.microsoft.com/office/drawing/2014/main" val="2622262128"/>
                    </a:ext>
                  </a:extLst>
                </a:gridCol>
                <a:gridCol w="4139921">
                  <a:extLst>
                    <a:ext uri="{9D8B030D-6E8A-4147-A177-3AD203B41FA5}">
                      <a16:colId xmlns:a16="http://schemas.microsoft.com/office/drawing/2014/main" val="2114992858"/>
                    </a:ext>
                  </a:extLst>
                </a:gridCol>
                <a:gridCol w="1131772">
                  <a:extLst>
                    <a:ext uri="{9D8B030D-6E8A-4147-A177-3AD203B41FA5}">
                      <a16:colId xmlns:a16="http://schemas.microsoft.com/office/drawing/2014/main" val="1556483431"/>
                    </a:ext>
                  </a:extLst>
                </a:gridCol>
                <a:gridCol w="1416818">
                  <a:extLst>
                    <a:ext uri="{9D8B030D-6E8A-4147-A177-3AD203B41FA5}">
                      <a16:colId xmlns:a16="http://schemas.microsoft.com/office/drawing/2014/main" val="1669160918"/>
                    </a:ext>
                  </a:extLst>
                </a:gridCol>
              </a:tblGrid>
              <a:tr h="0">
                <a:tc>
                  <a:txBody>
                    <a:bodyPr/>
                    <a:lstStyle/>
                    <a:p>
                      <a:pPr marL="0" indent="0" algn="ctr">
                        <a:lnSpc>
                          <a:spcPct val="100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Activity</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00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Activity</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p>
                      <a:pPr marL="0" indent="0" algn="l">
                        <a:lnSpc>
                          <a:spcPct val="100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Description</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Duration</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00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Immediate</a:t>
                      </a:r>
                      <a:br>
                        <a:rPr lang="en-US" sz="1600" dirty="0">
                          <a:effectLst/>
                          <a:latin typeface="Arial" panose="020B0604020202020204" pitchFamily="34" charset="0"/>
                          <a:ea typeface="Times New Roman" panose="02020603050405020304" pitchFamily="18" charset="0"/>
                          <a:cs typeface="Arial" panose="020B0604020202020204" pitchFamily="34" charset="0"/>
                        </a:rPr>
                      </a:br>
                      <a:r>
                        <a:rPr lang="en-US" sz="1600" dirty="0">
                          <a:effectLst/>
                          <a:latin typeface="Arial" panose="020B0604020202020204" pitchFamily="34" charset="0"/>
                          <a:ea typeface="Times New Roman" panose="02020603050405020304" pitchFamily="18" charset="0"/>
                          <a:cs typeface="Arial" panose="020B0604020202020204" pitchFamily="34" charset="0"/>
                        </a:rPr>
                        <a:t>Predecessors</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6125627"/>
                  </a:ext>
                </a:extLst>
              </a:tr>
              <a:tr h="0">
                <a:tc>
                  <a:txBody>
                    <a:bodyPr/>
                    <a:lstStyle/>
                    <a:p>
                      <a:pPr indent="0" algn="ctr">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A</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Songs Selection</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15</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None</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8464331"/>
                  </a:ext>
                </a:extLst>
              </a:tr>
              <a:tr h="0">
                <a:tc>
                  <a:txBody>
                    <a:bodyPr/>
                    <a:lstStyle/>
                    <a:p>
                      <a:pPr indent="0" algn="ctr">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B</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Mastering</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8</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A</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6653354"/>
                  </a:ext>
                </a:extLst>
              </a:tr>
              <a:tr h="0">
                <a:tc>
                  <a:txBody>
                    <a:bodyPr/>
                    <a:lstStyle/>
                    <a:p>
                      <a:pPr indent="0" algn="ctr">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C</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Promotion Material Elaborating</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6</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A</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9575003"/>
                  </a:ext>
                </a:extLst>
              </a:tr>
              <a:tr h="0">
                <a:tc>
                  <a:txBody>
                    <a:bodyPr/>
                    <a:lstStyle/>
                    <a:p>
                      <a:pPr indent="0" algn="ctr">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D</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Customers Analysis</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7</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A</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0108250"/>
                  </a:ext>
                </a:extLst>
              </a:tr>
              <a:tr h="0">
                <a:tc>
                  <a:txBody>
                    <a:bodyPr/>
                    <a:lstStyle/>
                    <a:p>
                      <a:pPr indent="0" algn="ctr">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E</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Promotion Material Production</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4</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a:effectLst/>
                          <a:latin typeface="Arial" panose="020B0604020202020204" pitchFamily="34" charset="0"/>
                          <a:ea typeface="Times New Roman" panose="02020603050405020304" pitchFamily="18" charset="0"/>
                          <a:cs typeface="Arial" panose="020B0604020202020204" pitchFamily="34" charset="0"/>
                        </a:rPr>
                        <a:t>C, </a:t>
                      </a:r>
                      <a:r>
                        <a:rPr lang="en-US" sz="1600" dirty="0">
                          <a:effectLst/>
                          <a:latin typeface="Arial" panose="020B0604020202020204" pitchFamily="34" charset="0"/>
                          <a:ea typeface="Times New Roman" panose="02020603050405020304" pitchFamily="18" charset="0"/>
                          <a:cs typeface="Arial" panose="020B0604020202020204" pitchFamily="34" charset="0"/>
                        </a:rPr>
                        <a:t>D</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5310476"/>
                  </a:ext>
                </a:extLst>
              </a:tr>
              <a:tr h="0">
                <a:tc>
                  <a:txBody>
                    <a:bodyPr/>
                    <a:lstStyle/>
                    <a:p>
                      <a:pPr indent="0" algn="ctr">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Promotion Material to Printing House</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5</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E</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4605972"/>
                  </a:ext>
                </a:extLst>
              </a:tr>
              <a:tr h="0">
                <a:tc>
                  <a:txBody>
                    <a:bodyPr/>
                    <a:lstStyle/>
                    <a:p>
                      <a:pPr indent="0" algn="ctr">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G</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Customers Selection</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3</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D</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5292024"/>
                  </a:ext>
                </a:extLst>
              </a:tr>
              <a:tr h="0">
                <a:tc>
                  <a:txBody>
                    <a:bodyPr/>
                    <a:lstStyle/>
                    <a:p>
                      <a:pPr indent="0" algn="ctr">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H</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Make CD Copies</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12</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a:effectLst/>
                          <a:latin typeface="Arial" panose="020B0604020202020204" pitchFamily="34" charset="0"/>
                          <a:ea typeface="Times New Roman" panose="02020603050405020304" pitchFamily="18" charset="0"/>
                          <a:cs typeface="Arial" panose="020B0604020202020204" pitchFamily="34" charset="0"/>
                        </a:rPr>
                        <a:t>B, </a:t>
                      </a:r>
                      <a:r>
                        <a:rPr lang="en-US" sz="1600" dirty="0">
                          <a:effectLst/>
                          <a:latin typeface="Arial" panose="020B0604020202020204" pitchFamily="34" charset="0"/>
                          <a:ea typeface="Times New Roman" panose="02020603050405020304" pitchFamily="18" charset="0"/>
                          <a:cs typeface="Arial" panose="020B0604020202020204" pitchFamily="34" charset="0"/>
                        </a:rPr>
                        <a:t>D</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3191471"/>
                  </a:ext>
                </a:extLst>
              </a:tr>
              <a:tr h="0">
                <a:tc>
                  <a:txBody>
                    <a:bodyPr/>
                    <a:lstStyle/>
                    <a:p>
                      <a:pPr indent="0" algn="ctr">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I</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Data to Printing House</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de-DE" sz="1600" dirty="0">
                          <a:effectLst/>
                          <a:latin typeface="Arial" panose="020B0604020202020204" pitchFamily="34" charset="0"/>
                          <a:ea typeface="Times New Roman" panose="02020603050405020304" pitchFamily="18" charset="0"/>
                          <a:cs typeface="Arial" panose="020B0604020202020204" pitchFamily="34" charset="0"/>
                        </a:rPr>
                        <a:t>3</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de-DE" sz="1600" dirty="0">
                          <a:effectLst/>
                          <a:latin typeface="Arial" panose="020B0604020202020204" pitchFamily="34" charset="0"/>
                          <a:ea typeface="Times New Roman" panose="02020603050405020304" pitchFamily="18" charset="0"/>
                          <a:cs typeface="Arial" panose="020B0604020202020204" pitchFamily="34" charset="0"/>
                        </a:rPr>
                        <a:t>G</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0799080"/>
                  </a:ext>
                </a:extLst>
              </a:tr>
              <a:tr h="0">
                <a:tc>
                  <a:txBody>
                    <a:bodyPr/>
                    <a:lstStyle/>
                    <a:p>
                      <a:pPr indent="0" algn="ctr">
                        <a:lnSpc>
                          <a:spcPct val="107000"/>
                        </a:lnSpc>
                        <a:spcAft>
                          <a:spcPts val="0"/>
                        </a:spcAft>
                      </a:pPr>
                      <a:r>
                        <a:rPr lang="de-DE" sz="1600" dirty="0">
                          <a:effectLst/>
                          <a:latin typeface="Arial" panose="020B0604020202020204" pitchFamily="34" charset="0"/>
                          <a:ea typeface="Times New Roman" panose="02020603050405020304" pitchFamily="18" charset="0"/>
                          <a:cs typeface="Arial" panose="020B0604020202020204" pitchFamily="34" charset="0"/>
                        </a:rPr>
                        <a:t>J</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de-DE" sz="1600" dirty="0">
                          <a:effectLst/>
                          <a:latin typeface="Arial" panose="020B0604020202020204" pitchFamily="34" charset="0"/>
                          <a:ea typeface="Times New Roman" panose="02020603050405020304" pitchFamily="18" charset="0"/>
                          <a:cs typeface="Arial" panose="020B0604020202020204" pitchFamily="34" charset="0"/>
                        </a:rPr>
                        <a:t>Laser Print</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9</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a:effectLst/>
                          <a:latin typeface="Arial" panose="020B0604020202020204" pitchFamily="34" charset="0"/>
                          <a:ea typeface="Times New Roman" panose="02020603050405020304" pitchFamily="18" charset="0"/>
                          <a:cs typeface="Arial" panose="020B0604020202020204" pitchFamily="34" charset="0"/>
                        </a:rPr>
                        <a:t>F, </a:t>
                      </a:r>
                      <a:r>
                        <a:rPr lang="en-US" sz="1600" dirty="0">
                          <a:effectLst/>
                          <a:latin typeface="Arial" panose="020B0604020202020204" pitchFamily="34" charset="0"/>
                          <a:ea typeface="Times New Roman" panose="02020603050405020304" pitchFamily="18" charset="0"/>
                          <a:cs typeface="Arial" panose="020B0604020202020204" pitchFamily="34" charset="0"/>
                        </a:rPr>
                        <a:t>I</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8846148"/>
                  </a:ext>
                </a:extLst>
              </a:tr>
              <a:tr h="0">
                <a:tc>
                  <a:txBody>
                    <a:bodyPr/>
                    <a:lstStyle/>
                    <a:p>
                      <a:pPr indent="0" algn="ctr">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K</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Mailing</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8</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H, J</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1851718"/>
                  </a:ext>
                </a:extLst>
              </a:tr>
            </a:tbl>
          </a:graphicData>
        </a:graphic>
      </p:graphicFrame>
    </p:spTree>
    <p:extLst>
      <p:ext uri="{BB962C8B-B14F-4D97-AF65-F5344CB8AC3E}">
        <p14:creationId xmlns:p14="http://schemas.microsoft.com/office/powerpoint/2010/main" val="10516931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89</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Project Management</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Construction of the network</a:t>
            </a:r>
          </a:p>
          <a:p>
            <a:pPr marL="895350" lvl="1" indent="-285750">
              <a:defRPr/>
            </a:pPr>
            <a:r>
              <a:rPr lang="en-US" dirty="0">
                <a:solidFill>
                  <a:srgbClr val="4BA82E"/>
                </a:solidFill>
              </a:rPr>
              <a:t>One</a:t>
            </a:r>
            <a:r>
              <a:rPr lang="en-US" dirty="0"/>
              <a:t> </a:t>
            </a:r>
            <a:r>
              <a:rPr lang="en-US" dirty="0">
                <a:solidFill>
                  <a:srgbClr val="4BA82E"/>
                </a:solidFill>
              </a:rPr>
              <a:t>start</a:t>
            </a:r>
            <a:r>
              <a:rPr lang="en-US" dirty="0"/>
              <a:t> </a:t>
            </a:r>
            <a:r>
              <a:rPr lang="en-US" dirty="0">
                <a:solidFill>
                  <a:srgbClr val="4BA82E"/>
                </a:solidFill>
              </a:rPr>
              <a:t>node</a:t>
            </a:r>
            <a:r>
              <a:rPr lang="en-US" dirty="0"/>
              <a:t> and </a:t>
            </a:r>
            <a:r>
              <a:rPr lang="en-US" dirty="0">
                <a:solidFill>
                  <a:srgbClr val="4BA82E"/>
                </a:solidFill>
              </a:rPr>
              <a:t>one</a:t>
            </a:r>
            <a:r>
              <a:rPr lang="en-US" dirty="0"/>
              <a:t> </a:t>
            </a:r>
            <a:r>
              <a:rPr lang="en-US" dirty="0">
                <a:solidFill>
                  <a:srgbClr val="4BA82E"/>
                </a:solidFill>
              </a:rPr>
              <a:t>finish</a:t>
            </a:r>
            <a:r>
              <a:rPr lang="en-US" dirty="0"/>
              <a:t> </a:t>
            </a:r>
            <a:r>
              <a:rPr lang="en-US" dirty="0">
                <a:solidFill>
                  <a:srgbClr val="4BA82E"/>
                </a:solidFill>
              </a:rPr>
              <a:t>node</a:t>
            </a:r>
            <a:r>
              <a:rPr lang="en-US" dirty="0"/>
              <a:t>.</a:t>
            </a:r>
          </a:p>
          <a:p>
            <a:pPr marL="895350" lvl="1" indent="-285750">
              <a:defRPr/>
            </a:pPr>
            <a:r>
              <a:rPr lang="en-US" dirty="0"/>
              <a:t>Each </a:t>
            </a:r>
            <a:r>
              <a:rPr lang="en-US" dirty="0">
                <a:solidFill>
                  <a:srgbClr val="4BA82E"/>
                </a:solidFill>
              </a:rPr>
              <a:t>activity</a:t>
            </a:r>
            <a:r>
              <a:rPr lang="en-US" dirty="0"/>
              <a:t> must be represented just by </a:t>
            </a:r>
            <a:r>
              <a:rPr lang="en-US" dirty="0">
                <a:solidFill>
                  <a:srgbClr val="4BA82E"/>
                </a:solidFill>
              </a:rPr>
              <a:t>one</a:t>
            </a:r>
            <a:r>
              <a:rPr lang="en-US" dirty="0"/>
              <a:t> </a:t>
            </a:r>
            <a:r>
              <a:rPr lang="en-US" dirty="0">
                <a:solidFill>
                  <a:srgbClr val="4BA82E"/>
                </a:solidFill>
              </a:rPr>
              <a:t>arc</a:t>
            </a:r>
            <a:r>
              <a:rPr lang="en-US" dirty="0"/>
              <a:t>.</a:t>
            </a:r>
          </a:p>
          <a:p>
            <a:pPr marL="895350" lvl="1" indent="-285750">
              <a:defRPr/>
            </a:pPr>
            <a:r>
              <a:rPr lang="en-US" dirty="0">
                <a:solidFill>
                  <a:srgbClr val="4BA82E"/>
                </a:solidFill>
              </a:rPr>
              <a:t>Two</a:t>
            </a:r>
            <a:r>
              <a:rPr lang="en-US" dirty="0"/>
              <a:t> </a:t>
            </a:r>
            <a:r>
              <a:rPr lang="en-US" dirty="0">
                <a:solidFill>
                  <a:srgbClr val="4BA82E"/>
                </a:solidFill>
              </a:rPr>
              <a:t>nodes</a:t>
            </a:r>
            <a:r>
              <a:rPr lang="en-US" dirty="0"/>
              <a:t> are connected </a:t>
            </a:r>
            <a:r>
              <a:rPr lang="en-US" dirty="0">
                <a:solidFill>
                  <a:srgbClr val="4BA82E"/>
                </a:solidFill>
              </a:rPr>
              <a:t>maximally</a:t>
            </a:r>
            <a:r>
              <a:rPr lang="en-US" dirty="0"/>
              <a:t> by </a:t>
            </a:r>
            <a:r>
              <a:rPr lang="en-US" dirty="0">
                <a:solidFill>
                  <a:srgbClr val="4BA82E"/>
                </a:solidFill>
              </a:rPr>
              <a:t>one</a:t>
            </a:r>
            <a:r>
              <a:rPr lang="en-US" dirty="0"/>
              <a:t> </a:t>
            </a:r>
            <a:r>
              <a:rPr lang="en-US" dirty="0">
                <a:solidFill>
                  <a:srgbClr val="4BA82E"/>
                </a:solidFill>
              </a:rPr>
              <a:t>arc</a:t>
            </a:r>
            <a:r>
              <a:rPr lang="en-US" dirty="0"/>
              <a:t>.</a:t>
            </a:r>
          </a:p>
          <a:p>
            <a:pPr marL="895350" lvl="1" indent="-285750">
              <a:defRPr/>
            </a:pPr>
            <a:r>
              <a:rPr lang="en-US" dirty="0"/>
              <a:t>The </a:t>
            </a:r>
            <a:r>
              <a:rPr lang="en-US" dirty="0">
                <a:solidFill>
                  <a:srgbClr val="4BA82E"/>
                </a:solidFill>
              </a:rPr>
              <a:t>node</a:t>
            </a:r>
            <a:r>
              <a:rPr lang="en-US" dirty="0"/>
              <a:t>, representing the </a:t>
            </a:r>
            <a:r>
              <a:rPr lang="en-US" dirty="0">
                <a:solidFill>
                  <a:srgbClr val="4BA82E"/>
                </a:solidFill>
              </a:rPr>
              <a:t>completion</a:t>
            </a:r>
            <a:r>
              <a:rPr lang="en-US" dirty="0"/>
              <a:t> of an </a:t>
            </a:r>
            <a:r>
              <a:rPr lang="en-US" dirty="0">
                <a:solidFill>
                  <a:srgbClr val="4BA82E"/>
                </a:solidFill>
              </a:rPr>
              <a:t>activity</a:t>
            </a:r>
            <a:r>
              <a:rPr lang="en-US" dirty="0"/>
              <a:t>, has </a:t>
            </a:r>
            <a:r>
              <a:rPr lang="en-US" dirty="0">
                <a:solidFill>
                  <a:srgbClr val="4BA82E"/>
                </a:solidFill>
              </a:rPr>
              <a:t>higher</a:t>
            </a:r>
            <a:r>
              <a:rPr lang="en-US" dirty="0"/>
              <a:t> </a:t>
            </a:r>
            <a:r>
              <a:rPr lang="en-US" dirty="0">
                <a:solidFill>
                  <a:srgbClr val="4BA82E"/>
                </a:solidFill>
              </a:rPr>
              <a:t>number</a:t>
            </a:r>
            <a:r>
              <a:rPr lang="en-US" dirty="0"/>
              <a:t> than the </a:t>
            </a:r>
            <a:r>
              <a:rPr lang="en-US" dirty="0">
                <a:solidFill>
                  <a:srgbClr val="4BA82E"/>
                </a:solidFill>
              </a:rPr>
              <a:t>node</a:t>
            </a:r>
            <a:r>
              <a:rPr lang="en-US" dirty="0"/>
              <a:t> representing the </a:t>
            </a:r>
            <a:r>
              <a:rPr lang="en-US" dirty="0">
                <a:solidFill>
                  <a:srgbClr val="4BA82E"/>
                </a:solidFill>
              </a:rPr>
              <a:t>start</a:t>
            </a:r>
            <a:r>
              <a:rPr lang="en-US" dirty="0"/>
              <a:t> of this </a:t>
            </a:r>
            <a:r>
              <a:rPr lang="en-US" dirty="0">
                <a:solidFill>
                  <a:srgbClr val="4BA82E"/>
                </a:solidFill>
              </a:rPr>
              <a:t>activity</a:t>
            </a:r>
            <a:r>
              <a:rPr lang="en-US" dirty="0"/>
              <a:t> – the rule prevents circuits in the network.</a:t>
            </a:r>
          </a:p>
          <a:p>
            <a:pPr marL="895350" lvl="1" indent="-285750">
              <a:defRPr/>
            </a:pPr>
            <a:r>
              <a:rPr lang="en-US" dirty="0">
                <a:solidFill>
                  <a:srgbClr val="4BA82E"/>
                </a:solidFill>
              </a:rPr>
              <a:t>Dummy</a:t>
            </a:r>
            <a:r>
              <a:rPr lang="en-US" dirty="0"/>
              <a:t> </a:t>
            </a:r>
            <a:r>
              <a:rPr lang="en-US" dirty="0">
                <a:solidFill>
                  <a:srgbClr val="4BA82E"/>
                </a:solidFill>
              </a:rPr>
              <a:t>activity</a:t>
            </a:r>
            <a:r>
              <a:rPr lang="en-US" dirty="0"/>
              <a:t> (arc) assures the correct interrelations between real activities. Its </a:t>
            </a:r>
            <a:r>
              <a:rPr lang="en-US" dirty="0">
                <a:solidFill>
                  <a:srgbClr val="4BA82E"/>
                </a:solidFill>
              </a:rPr>
              <a:t>duration</a:t>
            </a:r>
            <a:r>
              <a:rPr lang="en-US" dirty="0"/>
              <a:t> is </a:t>
            </a:r>
            <a:r>
              <a:rPr lang="en-US" dirty="0">
                <a:solidFill>
                  <a:srgbClr val="4BA82E"/>
                </a:solidFill>
              </a:rPr>
              <a:t>zero</a:t>
            </a:r>
            <a:endParaRPr lang="cs-CZ" dirty="0">
              <a:solidFill>
                <a:srgbClr val="4BA82E"/>
              </a:solidFill>
            </a:endParaRPr>
          </a:p>
          <a:p>
            <a:pPr marL="285750" indent="-285750">
              <a:lnSpc>
                <a:spcPct val="110000"/>
              </a:lnSpc>
              <a:buFont typeface="Wingdings" panose="05000000000000000000" pitchFamily="2" charset="2"/>
              <a:buChar char="§"/>
            </a:pPr>
            <a:endParaRPr lang="en-US" b="1" dirty="0"/>
          </a:p>
          <a:p>
            <a:pPr marL="1276350" lvl="2" indent="-285750"/>
            <a:endParaRPr lang="en-US" dirty="0">
              <a:solidFill>
                <a:srgbClr val="4BA82E"/>
              </a:solidFill>
            </a:endParaRP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Critical Path Method </a:t>
            </a:r>
          </a:p>
        </p:txBody>
      </p:sp>
    </p:spTree>
    <p:extLst>
      <p:ext uri="{BB962C8B-B14F-4D97-AF65-F5344CB8AC3E}">
        <p14:creationId xmlns:p14="http://schemas.microsoft.com/office/powerpoint/2010/main" val="2294254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9</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Introduction to Operational Research</a:t>
            </a:r>
          </a:p>
          <a:p>
            <a:endParaRPr lang="en-US"/>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29" name="Zástupný text 28">
            <a:extLst>
              <a:ext uri="{FF2B5EF4-FFF2-40B4-BE49-F238E27FC236}">
                <a16:creationId xmlns:a16="http://schemas.microsoft.com/office/drawing/2014/main" id="{65865F5F-09AA-4591-A019-16A2A4251C6E}"/>
              </a:ext>
            </a:extLst>
          </p:cNvPr>
          <p:cNvSpPr>
            <a:spLocks noGrp="1"/>
          </p:cNvSpPr>
          <p:nvPr>
            <p:ph type="body" sz="quarter" idx="23"/>
          </p:nvPr>
        </p:nvSpPr>
        <p:spPr>
          <a:xfrm>
            <a:off x="460326" y="1066638"/>
            <a:ext cx="9242159" cy="369332"/>
          </a:xfrm>
        </p:spPr>
        <p:txBody>
          <a:bodyPr/>
          <a:lstStyle/>
          <a:p>
            <a:r>
              <a:rPr lang="en-US" dirty="0"/>
              <a:t>Modeling Process (Analytical Approach)</a:t>
            </a:r>
          </a:p>
        </p:txBody>
      </p:sp>
      <p:grpSp>
        <p:nvGrpSpPr>
          <p:cNvPr id="10" name="Group 71">
            <a:extLst>
              <a:ext uri="{FF2B5EF4-FFF2-40B4-BE49-F238E27FC236}">
                <a16:creationId xmlns:a16="http://schemas.microsoft.com/office/drawing/2014/main" id="{0A1E88B1-4AC1-41CB-95AD-FA5604B6C819}"/>
              </a:ext>
            </a:extLst>
          </p:cNvPr>
          <p:cNvGrpSpPr>
            <a:grpSpLocks/>
          </p:cNvGrpSpPr>
          <p:nvPr/>
        </p:nvGrpSpPr>
        <p:grpSpPr bwMode="auto">
          <a:xfrm>
            <a:off x="1074637" y="1724518"/>
            <a:ext cx="2930631" cy="1759462"/>
            <a:chOff x="249" y="1947"/>
            <a:chExt cx="1680" cy="10"/>
          </a:xfrm>
        </p:grpSpPr>
        <p:sp>
          <p:nvSpPr>
            <p:cNvPr id="11" name="AutoShape 47">
              <a:extLst>
                <a:ext uri="{FF2B5EF4-FFF2-40B4-BE49-F238E27FC236}">
                  <a16:creationId xmlns:a16="http://schemas.microsoft.com/office/drawing/2014/main" id="{F45ACCB5-3E34-4823-8F50-3E332C9F7D25}"/>
                </a:ext>
              </a:extLst>
            </p:cNvPr>
            <p:cNvSpPr>
              <a:spLocks noChangeArrowheads="1"/>
            </p:cNvSpPr>
            <p:nvPr/>
          </p:nvSpPr>
          <p:spPr bwMode="auto">
            <a:xfrm>
              <a:off x="249" y="1947"/>
              <a:ext cx="1680" cy="10"/>
            </a:xfrm>
            <a:prstGeom prst="irregularSeal2">
              <a:avLst/>
            </a:prstGeom>
            <a:noFill/>
            <a:ln w="12700">
              <a:solidFill>
                <a:srgbClr val="4BA82E"/>
              </a:solidFill>
              <a:miter lim="800000"/>
              <a:headEnd/>
              <a:tailEnd/>
            </a:ln>
            <a:effectLst/>
          </p:spPr>
          <p:txBody>
            <a:bodyPr anchor="ctr">
              <a:spAutoFit/>
            </a:bodyPr>
            <a:lstStyle/>
            <a:p>
              <a:pPr>
                <a:defRPr/>
              </a:pPr>
              <a:endParaRPr lang="en-US" sz="1600">
                <a:latin typeface="Times New Roman" charset="0"/>
              </a:endParaRPr>
            </a:p>
          </p:txBody>
        </p:sp>
        <p:sp>
          <p:nvSpPr>
            <p:cNvPr id="12" name="Text Box 48">
              <a:extLst>
                <a:ext uri="{FF2B5EF4-FFF2-40B4-BE49-F238E27FC236}">
                  <a16:creationId xmlns:a16="http://schemas.microsoft.com/office/drawing/2014/main" id="{2C8B2FB0-0FC7-4887-87BD-49B1B93CFCDA}"/>
                </a:ext>
              </a:extLst>
            </p:cNvPr>
            <p:cNvSpPr txBox="1">
              <a:spLocks noChangeArrowheads="1"/>
            </p:cNvSpPr>
            <p:nvPr/>
          </p:nvSpPr>
          <p:spPr bwMode="auto">
            <a:xfrm>
              <a:off x="586" y="1951"/>
              <a:ext cx="1152" cy="3"/>
            </a:xfrm>
            <a:prstGeom prst="rect">
              <a:avLst/>
            </a:prstGeom>
            <a:noFill/>
            <a:ln w="9525">
              <a:noFill/>
              <a:miter lim="800000"/>
              <a:headEnd/>
              <a:tailEnd/>
            </a:ln>
            <a:effectLst/>
          </p:spPr>
          <p:txBody>
            <a:bodyPr>
              <a:spAutoFit/>
            </a:bodyPr>
            <a:lstStyle/>
            <a:p>
              <a:pPr marL="285750" indent="-285750">
                <a:lnSpc>
                  <a:spcPct val="110000"/>
                </a:lnSpc>
                <a:spcBef>
                  <a:spcPts val="1000"/>
                </a:spcBef>
                <a:buClr>
                  <a:srgbClr val="D9D9D9"/>
                </a:buClr>
                <a:buFont typeface="Wingdings" panose="05000000000000000000" pitchFamily="2" charset="2"/>
                <a:buChar char="§"/>
                <a:defRPr/>
              </a:pPr>
              <a:r>
                <a:rPr lang="en-US" sz="1600" dirty="0">
                  <a:latin typeface="Arial" panose="020B0604020202020204" pitchFamily="34" charset="0"/>
                  <a:cs typeface="Arial" panose="020B0604020202020204" pitchFamily="34" charset="0"/>
                </a:rPr>
                <a:t>Real-World</a:t>
              </a:r>
              <a:br>
                <a:rPr lang="en-US" sz="1600" dirty="0">
                  <a:latin typeface="Arial" panose="020B0604020202020204" pitchFamily="34" charset="0"/>
                  <a:cs typeface="Arial" panose="020B0604020202020204" pitchFamily="34" charset="0"/>
                </a:rPr>
              </a:br>
              <a:r>
                <a:rPr lang="cs-CZ" sz="1600" dirty="0" err="1">
                  <a:latin typeface="Arial" panose="020B0604020202020204" pitchFamily="34" charset="0"/>
                  <a:cs typeface="Arial" panose="020B0604020202020204" pitchFamily="34" charset="0"/>
                </a:rPr>
                <a:t>System</a:t>
              </a:r>
              <a:endParaRPr lang="en-US" sz="1600" dirty="0">
                <a:latin typeface="Arial" panose="020B0604020202020204" pitchFamily="34" charset="0"/>
                <a:cs typeface="Arial" panose="020B0604020202020204" pitchFamily="34" charset="0"/>
              </a:endParaRPr>
            </a:p>
          </p:txBody>
        </p:sp>
      </p:grpSp>
      <p:grpSp>
        <p:nvGrpSpPr>
          <p:cNvPr id="13" name="Group 74">
            <a:extLst>
              <a:ext uri="{FF2B5EF4-FFF2-40B4-BE49-F238E27FC236}">
                <a16:creationId xmlns:a16="http://schemas.microsoft.com/office/drawing/2014/main" id="{18852CA6-81C9-4FEB-BC5F-CE256A43B623}"/>
              </a:ext>
            </a:extLst>
          </p:cNvPr>
          <p:cNvGrpSpPr>
            <a:grpSpLocks/>
          </p:cNvGrpSpPr>
          <p:nvPr/>
        </p:nvGrpSpPr>
        <p:grpSpPr bwMode="auto">
          <a:xfrm>
            <a:off x="4113639" y="2222020"/>
            <a:ext cx="3624225" cy="1012509"/>
            <a:chOff x="1872" y="1584"/>
            <a:chExt cx="1728" cy="919"/>
          </a:xfrm>
        </p:grpSpPr>
        <p:sp>
          <p:nvSpPr>
            <p:cNvPr id="14" name="Text Box 58">
              <a:extLst>
                <a:ext uri="{FF2B5EF4-FFF2-40B4-BE49-F238E27FC236}">
                  <a16:creationId xmlns:a16="http://schemas.microsoft.com/office/drawing/2014/main" id="{F1521D5F-BFD7-487B-BBFB-821C0C8DF920}"/>
                </a:ext>
              </a:extLst>
            </p:cNvPr>
            <p:cNvSpPr txBox="1">
              <a:spLocks noChangeArrowheads="1"/>
            </p:cNvSpPr>
            <p:nvPr/>
          </p:nvSpPr>
          <p:spPr bwMode="auto">
            <a:xfrm>
              <a:off x="2283" y="1584"/>
              <a:ext cx="1317" cy="919"/>
            </a:xfrm>
            <a:prstGeom prst="rect">
              <a:avLst/>
            </a:prstGeom>
            <a:noFill/>
            <a:ln w="12700">
              <a:solidFill>
                <a:srgbClr val="4BA82E"/>
              </a:solidFill>
              <a:miter lim="800000"/>
              <a:headEnd/>
              <a:tailEnd/>
            </a:ln>
            <a:effectLst/>
          </p:spPr>
          <p:txBody>
            <a:bodyPr wrap="square">
              <a:spAutoFit/>
            </a:bodyPr>
            <a:lstStyle/>
            <a:p>
              <a:pPr marL="285750" indent="-285750">
                <a:lnSpc>
                  <a:spcPct val="110000"/>
                </a:lnSpc>
                <a:spcBef>
                  <a:spcPts val="1000"/>
                </a:spcBef>
                <a:buClr>
                  <a:srgbClr val="D9D9D9"/>
                </a:buClr>
                <a:buFont typeface="Wingdings" panose="05000000000000000000" pitchFamily="2" charset="2"/>
                <a:buChar char="§"/>
                <a:defRPr/>
              </a:pPr>
              <a:r>
                <a:rPr lang="en-US" sz="1600">
                  <a:latin typeface="Arial" panose="020B0604020202020204" pitchFamily="34" charset="0"/>
                  <a:cs typeface="Arial" panose="020B0604020202020204" pitchFamily="34" charset="0"/>
                </a:rPr>
                <a:t>Definition of the Problem</a:t>
              </a:r>
            </a:p>
            <a:p>
              <a:pPr marL="285750" indent="-285750">
                <a:lnSpc>
                  <a:spcPct val="110000"/>
                </a:lnSpc>
                <a:spcBef>
                  <a:spcPts val="1000"/>
                </a:spcBef>
                <a:buClr>
                  <a:srgbClr val="D9D9D9"/>
                </a:buClr>
                <a:buFont typeface="Wingdings" panose="05000000000000000000" pitchFamily="2" charset="2"/>
                <a:buChar char="§"/>
                <a:defRPr/>
              </a:pPr>
              <a:r>
                <a:rPr lang="en-US" sz="1600">
                  <a:latin typeface="Arial" panose="020B0604020202020204" pitchFamily="34" charset="0"/>
                  <a:cs typeface="Arial" panose="020B0604020202020204" pitchFamily="34" charset="0"/>
                </a:rPr>
                <a:t>Formulation of the Conceptual Model</a:t>
              </a:r>
            </a:p>
          </p:txBody>
        </p:sp>
        <p:sp>
          <p:nvSpPr>
            <p:cNvPr id="15" name="Line 59">
              <a:extLst>
                <a:ext uri="{FF2B5EF4-FFF2-40B4-BE49-F238E27FC236}">
                  <a16:creationId xmlns:a16="http://schemas.microsoft.com/office/drawing/2014/main" id="{0F00AF3E-5CAA-43C7-8610-F7A5C748CBCB}"/>
                </a:ext>
              </a:extLst>
            </p:cNvPr>
            <p:cNvSpPr>
              <a:spLocks noChangeShapeType="1"/>
            </p:cNvSpPr>
            <p:nvPr/>
          </p:nvSpPr>
          <p:spPr bwMode="auto">
            <a:xfrm>
              <a:off x="1872" y="2011"/>
              <a:ext cx="336" cy="0"/>
            </a:xfrm>
            <a:prstGeom prst="line">
              <a:avLst/>
            </a:prstGeom>
            <a:noFill/>
            <a:ln w="38100">
              <a:solidFill>
                <a:srgbClr val="4BA82E"/>
              </a:solidFill>
              <a:round/>
              <a:headEnd/>
              <a:tailEnd type="triangle" w="med" len="med"/>
            </a:ln>
            <a:effectLst/>
          </p:spPr>
          <p:txBody>
            <a:bodyPr>
              <a:spAutoFit/>
            </a:bodyPr>
            <a:lstStyle/>
            <a:p>
              <a:pPr>
                <a:defRPr/>
              </a:pPr>
              <a:endParaRPr lang="en-US" sz="1600">
                <a:latin typeface="Times New Roman" charset="0"/>
              </a:endParaRPr>
            </a:p>
          </p:txBody>
        </p:sp>
      </p:grpSp>
      <p:grpSp>
        <p:nvGrpSpPr>
          <p:cNvPr id="16" name="Group 75">
            <a:extLst>
              <a:ext uri="{FF2B5EF4-FFF2-40B4-BE49-F238E27FC236}">
                <a16:creationId xmlns:a16="http://schemas.microsoft.com/office/drawing/2014/main" id="{797C60FE-3657-4BD0-89AC-D457DB10C30B}"/>
              </a:ext>
            </a:extLst>
          </p:cNvPr>
          <p:cNvGrpSpPr>
            <a:grpSpLocks/>
          </p:cNvGrpSpPr>
          <p:nvPr/>
        </p:nvGrpSpPr>
        <p:grpSpPr bwMode="auto">
          <a:xfrm>
            <a:off x="8003129" y="2407360"/>
            <a:ext cx="3216162" cy="614363"/>
            <a:chOff x="3739" y="1620"/>
            <a:chExt cx="1840" cy="387"/>
          </a:xfrm>
        </p:grpSpPr>
        <p:sp>
          <p:nvSpPr>
            <p:cNvPr id="17" name="Text Box 50">
              <a:extLst>
                <a:ext uri="{FF2B5EF4-FFF2-40B4-BE49-F238E27FC236}">
                  <a16:creationId xmlns:a16="http://schemas.microsoft.com/office/drawing/2014/main" id="{C3D311B3-84E1-4D26-851E-B07B05B39E64}"/>
                </a:ext>
              </a:extLst>
            </p:cNvPr>
            <p:cNvSpPr txBox="1">
              <a:spLocks noChangeArrowheads="1"/>
            </p:cNvSpPr>
            <p:nvPr/>
          </p:nvSpPr>
          <p:spPr bwMode="auto">
            <a:xfrm>
              <a:off x="4046" y="1620"/>
              <a:ext cx="1533" cy="387"/>
            </a:xfrm>
            <a:prstGeom prst="rect">
              <a:avLst/>
            </a:prstGeom>
            <a:noFill/>
            <a:ln w="12700">
              <a:solidFill>
                <a:srgbClr val="4BA82E"/>
              </a:solidFill>
              <a:miter lim="800000"/>
              <a:headEnd/>
              <a:tailEnd/>
            </a:ln>
            <a:effectLst/>
          </p:spPr>
          <p:txBody>
            <a:bodyPr wrap="square">
              <a:spAutoFit/>
            </a:bodyPr>
            <a:lstStyle/>
            <a:p>
              <a:pPr marL="285750" indent="-285750">
                <a:lnSpc>
                  <a:spcPct val="110000"/>
                </a:lnSpc>
                <a:spcBef>
                  <a:spcPts val="1000"/>
                </a:spcBef>
                <a:buClr>
                  <a:srgbClr val="D9D9D9"/>
                </a:buClr>
                <a:buFont typeface="Wingdings" panose="05000000000000000000" pitchFamily="2" charset="2"/>
                <a:buChar char="§"/>
                <a:defRPr/>
              </a:pPr>
              <a:r>
                <a:rPr lang="en-US" sz="1600">
                  <a:latin typeface="Arial" panose="020B0604020202020204" pitchFamily="34" charset="0"/>
                  <a:cs typeface="Arial" panose="020B0604020202020204" pitchFamily="34" charset="0"/>
                </a:rPr>
                <a:t>Formulation of the Mathematical Model</a:t>
              </a:r>
            </a:p>
          </p:txBody>
        </p:sp>
        <p:sp>
          <p:nvSpPr>
            <p:cNvPr id="18" name="Line 60">
              <a:extLst>
                <a:ext uri="{FF2B5EF4-FFF2-40B4-BE49-F238E27FC236}">
                  <a16:creationId xmlns:a16="http://schemas.microsoft.com/office/drawing/2014/main" id="{1A08E147-33DD-449E-B9DD-F682DC9D5BC0}"/>
                </a:ext>
              </a:extLst>
            </p:cNvPr>
            <p:cNvSpPr>
              <a:spLocks noChangeShapeType="1"/>
            </p:cNvSpPr>
            <p:nvPr/>
          </p:nvSpPr>
          <p:spPr bwMode="auto">
            <a:xfrm>
              <a:off x="3739" y="1846"/>
              <a:ext cx="245" cy="0"/>
            </a:xfrm>
            <a:prstGeom prst="line">
              <a:avLst/>
            </a:prstGeom>
            <a:noFill/>
            <a:ln w="38100">
              <a:solidFill>
                <a:srgbClr val="4BA82E"/>
              </a:solidFill>
              <a:round/>
              <a:headEnd/>
              <a:tailEnd type="triangle" w="med" len="med"/>
            </a:ln>
            <a:effectLst/>
          </p:spPr>
          <p:txBody>
            <a:bodyPr wrap="square">
              <a:spAutoFit/>
            </a:bodyPr>
            <a:lstStyle/>
            <a:p>
              <a:pPr>
                <a:defRPr/>
              </a:pPr>
              <a:endParaRPr lang="en-US" sz="1600">
                <a:latin typeface="Times New Roman" charset="0"/>
              </a:endParaRPr>
            </a:p>
          </p:txBody>
        </p:sp>
      </p:grpSp>
      <p:grpSp>
        <p:nvGrpSpPr>
          <p:cNvPr id="19" name="Group 76">
            <a:extLst>
              <a:ext uri="{FF2B5EF4-FFF2-40B4-BE49-F238E27FC236}">
                <a16:creationId xmlns:a16="http://schemas.microsoft.com/office/drawing/2014/main" id="{2F073060-DB30-4C0F-A451-F497C78D98FD}"/>
              </a:ext>
            </a:extLst>
          </p:cNvPr>
          <p:cNvGrpSpPr>
            <a:grpSpLocks/>
          </p:cNvGrpSpPr>
          <p:nvPr/>
        </p:nvGrpSpPr>
        <p:grpSpPr bwMode="auto">
          <a:xfrm>
            <a:off x="8316622" y="3300634"/>
            <a:ext cx="2584451" cy="1455738"/>
            <a:chOff x="3774" y="2046"/>
            <a:chExt cx="1628" cy="917"/>
          </a:xfrm>
        </p:grpSpPr>
        <p:sp>
          <p:nvSpPr>
            <p:cNvPr id="20" name="Text Box 51">
              <a:extLst>
                <a:ext uri="{FF2B5EF4-FFF2-40B4-BE49-F238E27FC236}">
                  <a16:creationId xmlns:a16="http://schemas.microsoft.com/office/drawing/2014/main" id="{A11FCE83-82A2-4C6E-A7C7-1921DB013AB0}"/>
                </a:ext>
              </a:extLst>
            </p:cNvPr>
            <p:cNvSpPr txBox="1">
              <a:spLocks noChangeArrowheads="1"/>
            </p:cNvSpPr>
            <p:nvPr/>
          </p:nvSpPr>
          <p:spPr bwMode="auto">
            <a:xfrm>
              <a:off x="3774" y="2747"/>
              <a:ext cx="1628" cy="216"/>
            </a:xfrm>
            <a:prstGeom prst="rect">
              <a:avLst/>
            </a:prstGeom>
            <a:noFill/>
            <a:ln w="12700">
              <a:solidFill>
                <a:srgbClr val="4BA82E"/>
              </a:solidFill>
              <a:miter lim="800000"/>
              <a:headEnd/>
              <a:tailEnd/>
            </a:ln>
            <a:effectLst/>
          </p:spPr>
          <p:txBody>
            <a:bodyPr wrap="square">
              <a:spAutoFit/>
            </a:bodyPr>
            <a:lstStyle/>
            <a:p>
              <a:pPr marL="285750" indent="-285750">
                <a:lnSpc>
                  <a:spcPct val="110000"/>
                </a:lnSpc>
                <a:spcBef>
                  <a:spcPts val="1000"/>
                </a:spcBef>
                <a:buClr>
                  <a:srgbClr val="D9D9D9"/>
                </a:buClr>
                <a:buFont typeface="Wingdings" panose="05000000000000000000" pitchFamily="2" charset="2"/>
                <a:buChar char="§"/>
                <a:defRPr/>
              </a:pPr>
              <a:r>
                <a:rPr lang="en-US" sz="1600">
                  <a:latin typeface="Arial" panose="020B0604020202020204" pitchFamily="34" charset="0"/>
                  <a:cs typeface="Arial" panose="020B0604020202020204" pitchFamily="34" charset="0"/>
                </a:rPr>
                <a:t>Solution of the Model</a:t>
              </a:r>
            </a:p>
          </p:txBody>
        </p:sp>
        <p:sp>
          <p:nvSpPr>
            <p:cNvPr id="21" name="Line 61">
              <a:extLst>
                <a:ext uri="{FF2B5EF4-FFF2-40B4-BE49-F238E27FC236}">
                  <a16:creationId xmlns:a16="http://schemas.microsoft.com/office/drawing/2014/main" id="{D9DA8282-C330-4AD7-B894-1201C64BA185}"/>
                </a:ext>
              </a:extLst>
            </p:cNvPr>
            <p:cNvSpPr>
              <a:spLocks noChangeShapeType="1"/>
            </p:cNvSpPr>
            <p:nvPr/>
          </p:nvSpPr>
          <p:spPr bwMode="auto">
            <a:xfrm flipH="1">
              <a:off x="4647" y="2046"/>
              <a:ext cx="9" cy="507"/>
            </a:xfrm>
            <a:prstGeom prst="line">
              <a:avLst/>
            </a:prstGeom>
            <a:noFill/>
            <a:ln w="38100">
              <a:solidFill>
                <a:srgbClr val="4BA82E"/>
              </a:solidFill>
              <a:round/>
              <a:headEnd/>
              <a:tailEnd type="triangle" w="med" len="med"/>
            </a:ln>
            <a:effectLst/>
          </p:spPr>
          <p:txBody>
            <a:bodyPr wrap="square">
              <a:spAutoFit/>
            </a:bodyPr>
            <a:lstStyle/>
            <a:p>
              <a:pPr>
                <a:defRPr/>
              </a:pPr>
              <a:endParaRPr lang="en-US" sz="1600">
                <a:latin typeface="Times New Roman" charset="0"/>
              </a:endParaRPr>
            </a:p>
          </p:txBody>
        </p:sp>
      </p:grpSp>
      <p:sp>
        <p:nvSpPr>
          <p:cNvPr id="22" name="Text Box 52">
            <a:extLst>
              <a:ext uri="{FF2B5EF4-FFF2-40B4-BE49-F238E27FC236}">
                <a16:creationId xmlns:a16="http://schemas.microsoft.com/office/drawing/2014/main" id="{68971BA7-3B25-412D-898C-691221A6BF3E}"/>
              </a:ext>
            </a:extLst>
          </p:cNvPr>
          <p:cNvSpPr txBox="1">
            <a:spLocks noChangeArrowheads="1"/>
          </p:cNvSpPr>
          <p:nvPr/>
        </p:nvSpPr>
        <p:spPr bwMode="auto">
          <a:xfrm>
            <a:off x="4296464" y="3794027"/>
            <a:ext cx="2875488" cy="1540806"/>
          </a:xfrm>
          <a:prstGeom prst="rect">
            <a:avLst/>
          </a:prstGeom>
          <a:noFill/>
          <a:ln w="12700">
            <a:solidFill>
              <a:srgbClr val="4BA82E"/>
            </a:solidFill>
            <a:miter lim="800000"/>
            <a:headEnd/>
            <a:tailEnd/>
          </a:ln>
          <a:effectLst/>
        </p:spPr>
        <p:txBody>
          <a:bodyPr wrap="square">
            <a:spAutoFit/>
          </a:bodyPr>
          <a:lstStyle/>
          <a:p>
            <a:pPr marL="285750" indent="-285750">
              <a:lnSpc>
                <a:spcPct val="110000"/>
              </a:lnSpc>
              <a:spcBef>
                <a:spcPts val="1000"/>
              </a:spcBef>
              <a:buClr>
                <a:srgbClr val="D9D9D9"/>
              </a:buClr>
              <a:buFont typeface="Wingdings" panose="05000000000000000000" pitchFamily="2" charset="2"/>
              <a:buChar char="§"/>
              <a:defRPr/>
            </a:pPr>
            <a:r>
              <a:rPr lang="en-US" sz="1600">
                <a:latin typeface="Arial" panose="020B0604020202020204" pitchFamily="34" charset="0"/>
                <a:cs typeface="Arial" panose="020B0604020202020204" pitchFamily="34" charset="0"/>
              </a:rPr>
              <a:t>Results Interpretation</a:t>
            </a:r>
          </a:p>
          <a:p>
            <a:pPr marL="285750" indent="-285750">
              <a:lnSpc>
                <a:spcPct val="110000"/>
              </a:lnSpc>
              <a:spcBef>
                <a:spcPts val="1000"/>
              </a:spcBef>
              <a:buClr>
                <a:srgbClr val="D9D9D9"/>
              </a:buClr>
              <a:buFont typeface="Wingdings" panose="05000000000000000000" pitchFamily="2" charset="2"/>
              <a:buChar char="§"/>
              <a:defRPr/>
            </a:pPr>
            <a:r>
              <a:rPr lang="en-US" sz="1600">
                <a:latin typeface="Arial" panose="020B0604020202020204" pitchFamily="34" charset="0"/>
                <a:cs typeface="Arial" panose="020B0604020202020204" pitchFamily="34" charset="0"/>
              </a:rPr>
              <a:t>Model Verification</a:t>
            </a:r>
          </a:p>
          <a:p>
            <a:pPr marL="285750" indent="-285750">
              <a:lnSpc>
                <a:spcPct val="110000"/>
              </a:lnSpc>
              <a:spcBef>
                <a:spcPts val="1000"/>
              </a:spcBef>
              <a:buClr>
                <a:srgbClr val="D9D9D9"/>
              </a:buClr>
              <a:buFont typeface="Wingdings" panose="05000000000000000000" pitchFamily="2" charset="2"/>
              <a:buChar char="§"/>
              <a:defRPr/>
            </a:pPr>
            <a:r>
              <a:rPr lang="en-US" sz="1600">
                <a:latin typeface="Arial" panose="020B0604020202020204" pitchFamily="34" charset="0"/>
                <a:cs typeface="Arial" panose="020B0604020202020204" pitchFamily="34" charset="0"/>
              </a:rPr>
              <a:t>Model Validation</a:t>
            </a:r>
          </a:p>
          <a:p>
            <a:pPr marL="285750" indent="-285750">
              <a:lnSpc>
                <a:spcPct val="110000"/>
              </a:lnSpc>
              <a:spcBef>
                <a:spcPts val="1000"/>
              </a:spcBef>
              <a:buClr>
                <a:srgbClr val="D9D9D9"/>
              </a:buClr>
              <a:buFont typeface="Wingdings" panose="05000000000000000000" pitchFamily="2" charset="2"/>
              <a:buChar char="§"/>
              <a:defRPr/>
            </a:pPr>
            <a:r>
              <a:rPr lang="en-US" sz="1600">
                <a:latin typeface="Arial" panose="020B0604020202020204" pitchFamily="34" charset="0"/>
                <a:cs typeface="Arial" panose="020B0604020202020204" pitchFamily="34" charset="0"/>
              </a:rPr>
              <a:t>Sensitivity Analysis</a:t>
            </a:r>
          </a:p>
        </p:txBody>
      </p:sp>
      <p:sp>
        <p:nvSpPr>
          <p:cNvPr id="23" name="Line 62">
            <a:extLst>
              <a:ext uri="{FF2B5EF4-FFF2-40B4-BE49-F238E27FC236}">
                <a16:creationId xmlns:a16="http://schemas.microsoft.com/office/drawing/2014/main" id="{5664BDC4-6B23-4431-A22C-D45D565089E8}"/>
              </a:ext>
            </a:extLst>
          </p:cNvPr>
          <p:cNvSpPr>
            <a:spLocks noChangeShapeType="1"/>
          </p:cNvSpPr>
          <p:nvPr/>
        </p:nvSpPr>
        <p:spPr bwMode="auto">
          <a:xfrm flipH="1">
            <a:off x="7385508" y="4606782"/>
            <a:ext cx="617621" cy="0"/>
          </a:xfrm>
          <a:prstGeom prst="line">
            <a:avLst/>
          </a:prstGeom>
          <a:noFill/>
          <a:ln w="38100">
            <a:solidFill>
              <a:srgbClr val="4BA82E"/>
            </a:solidFill>
            <a:round/>
            <a:headEnd/>
            <a:tailEnd type="triangle" w="med" len="med"/>
          </a:ln>
          <a:effectLst/>
        </p:spPr>
        <p:txBody>
          <a:bodyPr>
            <a:spAutoFit/>
          </a:bodyPr>
          <a:lstStyle/>
          <a:p>
            <a:pPr>
              <a:defRPr/>
            </a:pPr>
            <a:endParaRPr lang="en-US" sz="1600">
              <a:latin typeface="Times New Roman" charset="0"/>
            </a:endParaRPr>
          </a:p>
        </p:txBody>
      </p:sp>
      <p:grpSp>
        <p:nvGrpSpPr>
          <p:cNvPr id="24" name="Group 78">
            <a:extLst>
              <a:ext uri="{FF2B5EF4-FFF2-40B4-BE49-F238E27FC236}">
                <a16:creationId xmlns:a16="http://schemas.microsoft.com/office/drawing/2014/main" id="{6AD07576-44FD-4DB3-9816-2C4611161A3D}"/>
              </a:ext>
            </a:extLst>
          </p:cNvPr>
          <p:cNvGrpSpPr>
            <a:grpSpLocks/>
          </p:cNvGrpSpPr>
          <p:nvPr/>
        </p:nvGrpSpPr>
        <p:grpSpPr bwMode="auto">
          <a:xfrm>
            <a:off x="1111855" y="3493943"/>
            <a:ext cx="3001964" cy="1284289"/>
            <a:chOff x="272" y="2421"/>
            <a:chExt cx="1891" cy="809"/>
          </a:xfrm>
        </p:grpSpPr>
        <p:sp>
          <p:nvSpPr>
            <p:cNvPr id="25" name="Text Box 49">
              <a:extLst>
                <a:ext uri="{FF2B5EF4-FFF2-40B4-BE49-F238E27FC236}">
                  <a16:creationId xmlns:a16="http://schemas.microsoft.com/office/drawing/2014/main" id="{F58BC7D6-2F8D-44EE-8325-0FD5F4C7090E}"/>
                </a:ext>
              </a:extLst>
            </p:cNvPr>
            <p:cNvSpPr txBox="1">
              <a:spLocks noChangeArrowheads="1"/>
            </p:cNvSpPr>
            <p:nvPr/>
          </p:nvSpPr>
          <p:spPr bwMode="auto">
            <a:xfrm>
              <a:off x="272" y="3014"/>
              <a:ext cx="1431" cy="216"/>
            </a:xfrm>
            <a:prstGeom prst="rect">
              <a:avLst/>
            </a:prstGeom>
            <a:noFill/>
            <a:ln w="12700">
              <a:solidFill>
                <a:srgbClr val="4BA82E"/>
              </a:solidFill>
              <a:miter lim="800000"/>
              <a:headEnd/>
              <a:tailEnd/>
            </a:ln>
            <a:effectLst/>
          </p:spPr>
          <p:txBody>
            <a:bodyPr wrap="square">
              <a:spAutoFit/>
            </a:bodyPr>
            <a:lstStyle/>
            <a:p>
              <a:pPr marL="285750" indent="-285750">
                <a:lnSpc>
                  <a:spcPct val="110000"/>
                </a:lnSpc>
                <a:spcBef>
                  <a:spcPts val="1000"/>
                </a:spcBef>
                <a:buClr>
                  <a:srgbClr val="D9D9D9"/>
                </a:buClr>
                <a:buFont typeface="Wingdings" panose="05000000000000000000" pitchFamily="2" charset="2"/>
                <a:buChar char="§"/>
                <a:defRPr/>
              </a:pPr>
              <a:r>
                <a:rPr lang="en-US" sz="1600">
                  <a:latin typeface="Arial" panose="020B0604020202020204" pitchFamily="34" charset="0"/>
                  <a:cs typeface="Arial" panose="020B0604020202020204" pitchFamily="34" charset="0"/>
                </a:rPr>
                <a:t>Implementation</a:t>
              </a:r>
            </a:p>
          </p:txBody>
        </p:sp>
        <p:sp>
          <p:nvSpPr>
            <p:cNvPr id="26" name="Line 63">
              <a:extLst>
                <a:ext uri="{FF2B5EF4-FFF2-40B4-BE49-F238E27FC236}">
                  <a16:creationId xmlns:a16="http://schemas.microsoft.com/office/drawing/2014/main" id="{A68D4996-87A3-48BC-805B-138E5363E4B7}"/>
                </a:ext>
              </a:extLst>
            </p:cNvPr>
            <p:cNvSpPr>
              <a:spLocks noChangeShapeType="1"/>
            </p:cNvSpPr>
            <p:nvPr/>
          </p:nvSpPr>
          <p:spPr bwMode="auto">
            <a:xfrm flipH="1">
              <a:off x="1827" y="3122"/>
              <a:ext cx="336" cy="0"/>
            </a:xfrm>
            <a:prstGeom prst="line">
              <a:avLst/>
            </a:prstGeom>
            <a:noFill/>
            <a:ln w="38100">
              <a:solidFill>
                <a:srgbClr val="4BA82E"/>
              </a:solidFill>
              <a:round/>
              <a:headEnd/>
              <a:tailEnd type="triangle" w="med" len="med"/>
            </a:ln>
            <a:effectLst/>
          </p:spPr>
          <p:txBody>
            <a:bodyPr>
              <a:spAutoFit/>
            </a:bodyPr>
            <a:lstStyle/>
            <a:p>
              <a:pPr>
                <a:defRPr/>
              </a:pPr>
              <a:endParaRPr lang="en-US" sz="1600">
                <a:latin typeface="Times New Roman" charset="0"/>
              </a:endParaRPr>
            </a:p>
          </p:txBody>
        </p:sp>
        <p:sp>
          <p:nvSpPr>
            <p:cNvPr id="27" name="Line 64">
              <a:extLst>
                <a:ext uri="{FF2B5EF4-FFF2-40B4-BE49-F238E27FC236}">
                  <a16:creationId xmlns:a16="http://schemas.microsoft.com/office/drawing/2014/main" id="{B0591BD5-85CD-42AD-84E5-101809EC2717}"/>
                </a:ext>
              </a:extLst>
            </p:cNvPr>
            <p:cNvSpPr>
              <a:spLocks noChangeShapeType="1"/>
            </p:cNvSpPr>
            <p:nvPr/>
          </p:nvSpPr>
          <p:spPr bwMode="auto">
            <a:xfrm flipH="1" flipV="1">
              <a:off x="1120" y="2421"/>
              <a:ext cx="0" cy="456"/>
            </a:xfrm>
            <a:prstGeom prst="line">
              <a:avLst/>
            </a:prstGeom>
            <a:noFill/>
            <a:ln w="38100">
              <a:solidFill>
                <a:srgbClr val="4BA82E"/>
              </a:solidFill>
              <a:round/>
              <a:headEnd/>
              <a:tailEnd type="triangle" w="med" len="med"/>
            </a:ln>
            <a:effectLst/>
          </p:spPr>
          <p:txBody>
            <a:bodyPr wrap="square">
              <a:spAutoFit/>
            </a:bodyPr>
            <a:lstStyle/>
            <a:p>
              <a:pPr>
                <a:defRPr/>
              </a:pPr>
              <a:endParaRPr lang="en-US" sz="1600">
                <a:latin typeface="Times New Roman" charset="0"/>
              </a:endParaRPr>
            </a:p>
          </p:txBody>
        </p:sp>
      </p:grpSp>
      <p:sp>
        <p:nvSpPr>
          <p:cNvPr id="28" name="Obdélník 27">
            <a:extLst>
              <a:ext uri="{FF2B5EF4-FFF2-40B4-BE49-F238E27FC236}">
                <a16:creationId xmlns:a16="http://schemas.microsoft.com/office/drawing/2014/main" id="{E3F833BE-B081-4330-A278-D96444F77462}"/>
              </a:ext>
            </a:extLst>
          </p:cNvPr>
          <p:cNvSpPr/>
          <p:nvPr/>
        </p:nvSpPr>
        <p:spPr>
          <a:xfrm>
            <a:off x="1111855" y="5604269"/>
            <a:ext cx="3336170"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2 – Scheme of Modeling Process</a:t>
            </a:r>
          </a:p>
        </p:txBody>
      </p:sp>
    </p:spTree>
    <p:extLst>
      <p:ext uri="{BB962C8B-B14F-4D97-AF65-F5344CB8AC3E}">
        <p14:creationId xmlns:p14="http://schemas.microsoft.com/office/powerpoint/2010/main" val="6514457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90</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Project Management</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Construction of the network</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Critical Path Method </a:t>
            </a:r>
          </a:p>
        </p:txBody>
      </p:sp>
      <p:pic>
        <p:nvPicPr>
          <p:cNvPr id="7" name="Obrázek 6">
            <a:extLst>
              <a:ext uri="{FF2B5EF4-FFF2-40B4-BE49-F238E27FC236}">
                <a16:creationId xmlns:a16="http://schemas.microsoft.com/office/drawing/2014/main" id="{4ABD6A60-CC92-433E-924C-B2DCBA6666F6}"/>
              </a:ext>
            </a:extLst>
          </p:cNvPr>
          <p:cNvPicPr>
            <a:picLocks noChangeAspect="1"/>
          </p:cNvPicPr>
          <p:nvPr/>
        </p:nvPicPr>
        <p:blipFill>
          <a:blip r:embed="rId2"/>
          <a:stretch>
            <a:fillRect/>
          </a:stretch>
        </p:blipFill>
        <p:spPr>
          <a:xfrm>
            <a:off x="752562" y="2114543"/>
            <a:ext cx="6886962" cy="3242695"/>
          </a:xfrm>
          <a:prstGeom prst="rect">
            <a:avLst/>
          </a:prstGeom>
        </p:spPr>
      </p:pic>
      <p:sp>
        <p:nvSpPr>
          <p:cNvPr id="10" name="Obdélník 9">
            <a:extLst>
              <a:ext uri="{FF2B5EF4-FFF2-40B4-BE49-F238E27FC236}">
                <a16:creationId xmlns:a16="http://schemas.microsoft.com/office/drawing/2014/main" id="{59352822-99A3-411C-90F6-E98812FB16B0}"/>
              </a:ext>
            </a:extLst>
          </p:cNvPr>
          <p:cNvSpPr/>
          <p:nvPr/>
        </p:nvSpPr>
        <p:spPr>
          <a:xfrm>
            <a:off x="1021091" y="5541436"/>
            <a:ext cx="3962944"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20 – Network of direct marketing project</a:t>
            </a:r>
          </a:p>
        </p:txBody>
      </p:sp>
      <p:sp>
        <p:nvSpPr>
          <p:cNvPr id="11" name="Obdélník 10">
            <a:extLst>
              <a:ext uri="{FF2B5EF4-FFF2-40B4-BE49-F238E27FC236}">
                <a16:creationId xmlns:a16="http://schemas.microsoft.com/office/drawing/2014/main" id="{2110AAA4-E4C1-4741-ADC7-D67BD0635C2A}"/>
              </a:ext>
            </a:extLst>
          </p:cNvPr>
          <p:cNvSpPr/>
          <p:nvPr/>
        </p:nvSpPr>
        <p:spPr>
          <a:xfrm>
            <a:off x="6521867" y="3040513"/>
            <a:ext cx="3616920" cy="338554"/>
          </a:xfrm>
          <a:prstGeom prst="rect">
            <a:avLst/>
          </a:prstGeom>
        </p:spPr>
        <p:txBody>
          <a:bodyPr wrap="square">
            <a:spAutoFit/>
          </a:bodyPr>
          <a:lstStyle/>
          <a:p>
            <a:pPr marL="895350" lvl="1" indent="-285750">
              <a:spcBef>
                <a:spcPts val="500"/>
              </a:spcBef>
              <a:spcAft>
                <a:spcPts val="0"/>
              </a:spcAft>
              <a:buClr>
                <a:schemeClr val="bg1">
                  <a:lumMod val="75000"/>
                </a:schemeClr>
              </a:buClr>
              <a:buFont typeface="Wingdings" panose="05000000000000000000" pitchFamily="2" charset="2"/>
              <a:buChar char="§"/>
              <a:defRPr/>
            </a:pPr>
            <a:r>
              <a:rPr lang="en-US" sz="1600" dirty="0">
                <a:latin typeface="Arial" panose="020B0604020202020204" pitchFamily="34" charset="0"/>
                <a:ea typeface="Times New Roman" panose="02020603050405020304" pitchFamily="18" charset="0"/>
                <a:cs typeface="Arial" panose="020B0604020202020204" pitchFamily="34" charset="0"/>
              </a:rPr>
              <a:t>D</a:t>
            </a:r>
            <a:r>
              <a:rPr lang="en-US" sz="1600" baseline="-25000" dirty="0">
                <a:latin typeface="Arial" panose="020B0604020202020204" pitchFamily="34" charset="0"/>
                <a:ea typeface="Times New Roman" panose="02020603050405020304" pitchFamily="18" charset="0"/>
                <a:cs typeface="Arial" panose="020B0604020202020204" pitchFamily="34" charset="0"/>
              </a:rPr>
              <a:t>1</a:t>
            </a:r>
            <a:r>
              <a:rPr lang="en-US" sz="1600" dirty="0">
                <a:latin typeface="Arial" panose="020B0604020202020204" pitchFamily="34" charset="0"/>
                <a:ea typeface="Times New Roman" panose="02020603050405020304" pitchFamily="18" charset="0"/>
                <a:cs typeface="Arial" panose="020B0604020202020204" pitchFamily="34" charset="0"/>
              </a:rPr>
              <a:t>, D</a:t>
            </a:r>
            <a:r>
              <a:rPr lang="en-US" sz="1600" baseline="-25000" dirty="0">
                <a:latin typeface="Arial" panose="020B0604020202020204" pitchFamily="34" charset="0"/>
                <a:ea typeface="Times New Roman" panose="02020603050405020304" pitchFamily="18" charset="0"/>
                <a:cs typeface="Arial" panose="020B0604020202020204" pitchFamily="34" charset="0"/>
              </a:rPr>
              <a:t>2</a:t>
            </a:r>
            <a:r>
              <a:rPr lang="cs-CZ" sz="1600" baseline="-25000" dirty="0">
                <a:latin typeface="Arial" panose="020B0604020202020204" pitchFamily="34" charset="0"/>
                <a:ea typeface="Times New Roman" panose="02020603050405020304" pitchFamily="18" charset="0"/>
                <a:cs typeface="Arial" panose="020B0604020202020204" pitchFamily="34" charset="0"/>
              </a:rPr>
              <a:t> </a:t>
            </a:r>
            <a:r>
              <a:rPr lang="en-US" sz="1600" dirty="0">
                <a:latin typeface="Arial" panose="020B0604020202020204" pitchFamily="34" charset="0"/>
                <a:cs typeface="Arial" panose="020B0604020202020204" pitchFamily="34" charset="0"/>
              </a:rPr>
              <a:t>– dummy activities</a:t>
            </a:r>
          </a:p>
        </p:txBody>
      </p:sp>
    </p:spTree>
    <p:extLst>
      <p:ext uri="{BB962C8B-B14F-4D97-AF65-F5344CB8AC3E}">
        <p14:creationId xmlns:p14="http://schemas.microsoft.com/office/powerpoint/2010/main" val="38995037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BCF0DE1-DCB3-4B3C-997C-AC9F1E18E797}"/>
              </a:ext>
            </a:extLst>
          </p:cNvPr>
          <p:cNvGraphicFramePr>
            <a:graphicFrameLocks noChangeAspect="1"/>
          </p:cNvGraphicFramePr>
          <p:nvPr>
            <p:custDataLst>
              <p:tags r:id="rId1"/>
            </p:custDataLst>
            <p:extLst>
              <p:ext uri="{D42A27DB-BD31-4B8C-83A1-F6EECF244321}">
                <p14:modId xmlns:p14="http://schemas.microsoft.com/office/powerpoint/2010/main" val="39199244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91</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Project Management</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Event analysis – forward pass</a:t>
            </a:r>
            <a:endParaRPr lang="cs-CZ" b="1" dirty="0"/>
          </a:p>
          <a:p>
            <a:pPr marL="895350" lvl="1" indent="-285750">
              <a:defRPr/>
            </a:pPr>
            <a:r>
              <a:rPr lang="en-US" dirty="0"/>
              <a:t>The </a:t>
            </a:r>
            <a:r>
              <a:rPr lang="en-US" dirty="0">
                <a:solidFill>
                  <a:srgbClr val="4BA82E"/>
                </a:solidFill>
              </a:rPr>
              <a:t>earliest</a:t>
            </a:r>
            <a:r>
              <a:rPr lang="en-US" dirty="0"/>
              <a:t> </a:t>
            </a:r>
            <a:r>
              <a:rPr lang="en-US" dirty="0">
                <a:solidFill>
                  <a:srgbClr val="4BA82E"/>
                </a:solidFill>
              </a:rPr>
              <a:t>event</a:t>
            </a:r>
            <a:r>
              <a:rPr lang="en-US" dirty="0"/>
              <a:t> </a:t>
            </a:r>
            <a:r>
              <a:rPr lang="en-US" dirty="0">
                <a:solidFill>
                  <a:srgbClr val="4BA82E"/>
                </a:solidFill>
              </a:rPr>
              <a:t>time</a:t>
            </a:r>
            <a:r>
              <a:rPr lang="en-US" dirty="0"/>
              <a:t> for a </a:t>
            </a:r>
            <a:r>
              <a:rPr lang="en-US" dirty="0">
                <a:solidFill>
                  <a:srgbClr val="4BA82E"/>
                </a:solidFill>
              </a:rPr>
              <a:t>node</a:t>
            </a:r>
            <a:r>
              <a:rPr lang="en-US" dirty="0"/>
              <a:t> is the earliest time at which all the preceding activities have been completed. </a:t>
            </a:r>
          </a:p>
          <a:p>
            <a:pPr marL="895350" lvl="1" indent="-285750">
              <a:defRPr/>
            </a:pPr>
            <a:r>
              <a:rPr lang="en-US" dirty="0"/>
              <a:t>The computation runs through the nodes according to their numbers (in ascending order), from the start of the project to its finish. </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Critical Path Method </a:t>
            </a:r>
          </a:p>
        </p:txBody>
      </p:sp>
      <p:sp>
        <p:nvSpPr>
          <p:cNvPr id="10" name="Obdélník 9">
            <a:extLst>
              <a:ext uri="{FF2B5EF4-FFF2-40B4-BE49-F238E27FC236}">
                <a16:creationId xmlns:a16="http://schemas.microsoft.com/office/drawing/2014/main" id="{59352822-99A3-411C-90F6-E98812FB16B0}"/>
              </a:ext>
            </a:extLst>
          </p:cNvPr>
          <p:cNvSpPr/>
          <p:nvPr/>
        </p:nvSpPr>
        <p:spPr>
          <a:xfrm>
            <a:off x="1443122" y="4904159"/>
            <a:ext cx="3494867"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21 – Earliest event time for a node </a:t>
            </a:r>
          </a:p>
        </p:txBody>
      </p:sp>
      <p:pic>
        <p:nvPicPr>
          <p:cNvPr id="12" name="Obrázek 11">
            <a:extLst>
              <a:ext uri="{FF2B5EF4-FFF2-40B4-BE49-F238E27FC236}">
                <a16:creationId xmlns:a16="http://schemas.microsoft.com/office/drawing/2014/main" id="{E865A55C-7D07-4E96-BB3C-8D5BAE1E223F}"/>
              </a:ext>
            </a:extLst>
          </p:cNvPr>
          <p:cNvPicPr>
            <a:picLocks noChangeAspect="1"/>
          </p:cNvPicPr>
          <p:nvPr/>
        </p:nvPicPr>
        <p:blipFill>
          <a:blip r:embed="rId5"/>
          <a:stretch>
            <a:fillRect/>
          </a:stretch>
        </p:blipFill>
        <p:spPr>
          <a:xfrm>
            <a:off x="1759259" y="3345635"/>
            <a:ext cx="2122613" cy="1177955"/>
          </a:xfrm>
          <a:prstGeom prst="rect">
            <a:avLst/>
          </a:prstGeom>
        </p:spPr>
      </p:pic>
      <p:graphicFrame>
        <p:nvGraphicFramePr>
          <p:cNvPr id="13" name="Objekt 12">
            <a:extLst>
              <a:ext uri="{FF2B5EF4-FFF2-40B4-BE49-F238E27FC236}">
                <a16:creationId xmlns:a16="http://schemas.microsoft.com/office/drawing/2014/main" id="{33E8C854-0700-4C7A-92A9-FE2F9CC7C6F9}"/>
              </a:ext>
            </a:extLst>
          </p:cNvPr>
          <p:cNvGraphicFramePr>
            <a:graphicFrameLocks/>
          </p:cNvGraphicFramePr>
          <p:nvPr>
            <p:extLst>
              <p:ext uri="{D42A27DB-BD31-4B8C-83A1-F6EECF244321}">
                <p14:modId xmlns:p14="http://schemas.microsoft.com/office/powerpoint/2010/main" val="1288636395"/>
              </p:ext>
            </p:extLst>
          </p:nvPr>
        </p:nvGraphicFramePr>
        <p:xfrm>
          <a:off x="4175125" y="3290888"/>
          <a:ext cx="2266950" cy="474662"/>
        </p:xfrm>
        <a:graphic>
          <a:graphicData uri="http://schemas.openxmlformats.org/presentationml/2006/ole">
            <mc:AlternateContent xmlns:mc="http://schemas.openxmlformats.org/markup-compatibility/2006">
              <mc:Choice xmlns:v="urn:schemas-microsoft-com:vml" Requires="v">
                <p:oleObj name="Equation" r:id="rId6" imgW="1333500" imgH="279400" progId="Equation.3">
                  <p:embed/>
                </p:oleObj>
              </mc:Choice>
              <mc:Fallback>
                <p:oleObj name="Equation" r:id="rId6" imgW="1333500" imgH="279400" progId="Equation.3">
                  <p:embed/>
                  <p:pic>
                    <p:nvPicPr>
                      <p:cNvPr id="58" name="Objekt 57">
                        <a:extLst>
                          <a:ext uri="{FF2B5EF4-FFF2-40B4-BE49-F238E27FC236}">
                            <a16:creationId xmlns:a16="http://schemas.microsoft.com/office/drawing/2014/main" id="{BA275FFE-AC27-4AA6-BAE8-0293C92DFC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5125" y="3290888"/>
                        <a:ext cx="2266950" cy="474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Obdélník 13">
            <a:extLst>
              <a:ext uri="{FF2B5EF4-FFF2-40B4-BE49-F238E27FC236}">
                <a16:creationId xmlns:a16="http://schemas.microsoft.com/office/drawing/2014/main" id="{73777296-4611-4CE4-8B54-551C3F30C7B3}"/>
              </a:ext>
            </a:extLst>
          </p:cNvPr>
          <p:cNvSpPr/>
          <p:nvPr/>
        </p:nvSpPr>
        <p:spPr>
          <a:xfrm>
            <a:off x="6666698" y="3262818"/>
            <a:ext cx="1879871" cy="400110"/>
          </a:xfrm>
          <a:prstGeom prst="rect">
            <a:avLst/>
          </a:prstGeom>
        </p:spPr>
        <p:txBody>
          <a:bodyPr wrap="square">
            <a:spAutoFit/>
          </a:bodyPr>
          <a:lstStyle/>
          <a:p>
            <a:pPr algn="just"/>
            <a:r>
              <a:rPr lang="cs-CZ" sz="2000" i="1" dirty="0">
                <a:latin typeface="Times New Roman" panose="02020603050405020304" pitchFamily="18" charset="0"/>
              </a:rPr>
              <a:t>j</a:t>
            </a:r>
            <a:r>
              <a:rPr lang="cs-CZ" sz="2000" dirty="0">
                <a:latin typeface="Times New Roman" panose="02020603050405020304" pitchFamily="18" charset="0"/>
              </a:rPr>
              <a:t> </a:t>
            </a:r>
            <a:r>
              <a:rPr lang="cs-CZ" sz="2000">
                <a:latin typeface="Times New Roman" panose="02020603050405020304" pitchFamily="18" charset="0"/>
              </a:rPr>
              <a:t>= 2, 3, …, </a:t>
            </a:r>
            <a:r>
              <a:rPr lang="cs-CZ" sz="2000" i="1" dirty="0">
                <a:latin typeface="Times New Roman" panose="02020603050405020304" pitchFamily="18" charset="0"/>
              </a:rPr>
              <a:t>n</a:t>
            </a:r>
            <a:endParaRPr lang="cs-CZ" sz="2000" i="1" dirty="0"/>
          </a:p>
        </p:txBody>
      </p:sp>
      <p:sp>
        <p:nvSpPr>
          <p:cNvPr id="17" name="Text Box 24">
            <a:extLst>
              <a:ext uri="{FF2B5EF4-FFF2-40B4-BE49-F238E27FC236}">
                <a16:creationId xmlns:a16="http://schemas.microsoft.com/office/drawing/2014/main" id="{27AA8C78-E070-4656-986A-BC3AA341FA6F}"/>
              </a:ext>
            </a:extLst>
          </p:cNvPr>
          <p:cNvSpPr txBox="1">
            <a:spLocks noChangeArrowheads="1"/>
          </p:cNvSpPr>
          <p:nvPr/>
        </p:nvSpPr>
        <p:spPr bwMode="auto">
          <a:xfrm>
            <a:off x="5770406" y="4654090"/>
            <a:ext cx="1287299" cy="400110"/>
          </a:xfrm>
          <a:prstGeom prst="rect">
            <a:avLst/>
          </a:prstGeom>
          <a:noFill/>
          <a:ln w="9525">
            <a:noFill/>
            <a:miter lim="800000"/>
            <a:headEnd/>
            <a:tailEnd/>
          </a:ln>
          <a:effectLst/>
        </p:spPr>
        <p:txBody>
          <a:bodyPr wrap="square">
            <a:spAutoFit/>
          </a:bodyPr>
          <a:lstStyle/>
          <a:p>
            <a:pPr defTabSz="914400" fontAlgn="base">
              <a:spcBef>
                <a:spcPct val="50000"/>
              </a:spcBef>
              <a:spcAft>
                <a:spcPct val="0"/>
              </a:spcAft>
              <a:defRPr/>
            </a:pPr>
            <a:r>
              <a:rPr lang="en-US" sz="2000" i="1" dirty="0">
                <a:solidFill>
                  <a:srgbClr val="000000"/>
                </a:solidFill>
                <a:latin typeface="Times New Roman" panose="02020603050405020304" pitchFamily="18" charset="0"/>
              </a:rPr>
              <a:t>T </a:t>
            </a:r>
            <a:r>
              <a:rPr lang="en-US" sz="2000" dirty="0">
                <a:solidFill>
                  <a:srgbClr val="000000"/>
                </a:solidFill>
                <a:latin typeface="Times New Roman" panose="02020603050405020304" pitchFamily="18" charset="0"/>
              </a:rPr>
              <a:t>= </a:t>
            </a:r>
            <a:r>
              <a:rPr lang="en-US" sz="2000" i="1" dirty="0" err="1">
                <a:solidFill>
                  <a:srgbClr val="000000"/>
                </a:solidFill>
                <a:latin typeface="Times New Roman" panose="02020603050405020304" pitchFamily="18" charset="0"/>
              </a:rPr>
              <a:t>ET</a:t>
            </a:r>
            <a:r>
              <a:rPr lang="en-US" sz="2000" i="1" baseline="-25000" dirty="0" err="1">
                <a:solidFill>
                  <a:srgbClr val="000000"/>
                </a:solidFill>
                <a:latin typeface="Times New Roman" panose="02020603050405020304" pitchFamily="18" charset="0"/>
              </a:rPr>
              <a:t>n</a:t>
            </a:r>
            <a:endParaRPr lang="en-US" sz="2000" i="1" dirty="0">
              <a:solidFill>
                <a:srgbClr val="000000"/>
              </a:solidFill>
              <a:latin typeface="Times New Roman" panose="02020603050405020304" pitchFamily="18" charset="0"/>
            </a:endParaRPr>
          </a:p>
        </p:txBody>
      </p:sp>
      <p:sp>
        <p:nvSpPr>
          <p:cNvPr id="18" name="Obdélník 17">
            <a:extLst>
              <a:ext uri="{FF2B5EF4-FFF2-40B4-BE49-F238E27FC236}">
                <a16:creationId xmlns:a16="http://schemas.microsoft.com/office/drawing/2014/main" id="{2A6CCB47-792B-4BCB-A57D-0DA9F136646B}"/>
              </a:ext>
            </a:extLst>
          </p:cNvPr>
          <p:cNvSpPr/>
          <p:nvPr/>
        </p:nvSpPr>
        <p:spPr>
          <a:xfrm>
            <a:off x="4652182" y="4014395"/>
            <a:ext cx="5780559" cy="584775"/>
          </a:xfrm>
          <a:prstGeom prst="rect">
            <a:avLst/>
          </a:prstGeom>
        </p:spPr>
        <p:txBody>
          <a:bodyPr wrap="square">
            <a:spAutoFit/>
          </a:bodyPr>
          <a:lstStyle/>
          <a:p>
            <a:pPr marL="895350" lvl="1" indent="-285750">
              <a:spcBef>
                <a:spcPts val="500"/>
              </a:spcBef>
              <a:buClr>
                <a:schemeClr val="bg1">
                  <a:lumMod val="75000"/>
                </a:schemeClr>
              </a:buClr>
              <a:buFont typeface="Wingdings" panose="05000000000000000000" pitchFamily="2" charset="2"/>
              <a:buChar char="§"/>
              <a:defRPr/>
            </a:pPr>
            <a:r>
              <a:rPr lang="en-US" sz="1600" dirty="0">
                <a:latin typeface="Arial" panose="020B0604020202020204" pitchFamily="34" charset="0"/>
                <a:cs typeface="Arial" panose="020B0604020202020204" pitchFamily="34" charset="0"/>
              </a:rPr>
              <a:t>The </a:t>
            </a:r>
            <a:r>
              <a:rPr lang="en-US" sz="1600" dirty="0">
                <a:solidFill>
                  <a:srgbClr val="4BA82E"/>
                </a:solidFill>
                <a:latin typeface="Arial" panose="020B0604020202020204" pitchFamily="34" charset="0"/>
                <a:cs typeface="Arial" panose="020B0604020202020204" pitchFamily="34" charset="0"/>
              </a:rPr>
              <a:t>earliest</a:t>
            </a:r>
            <a:r>
              <a:rPr lang="en-US" sz="1600" dirty="0">
                <a:latin typeface="Arial" panose="020B0604020202020204" pitchFamily="34" charset="0"/>
                <a:cs typeface="Arial" panose="020B0604020202020204" pitchFamily="34" charset="0"/>
              </a:rPr>
              <a:t> </a:t>
            </a:r>
            <a:r>
              <a:rPr lang="en-US" sz="1600" dirty="0">
                <a:solidFill>
                  <a:srgbClr val="4BA82E"/>
                </a:solidFill>
                <a:latin typeface="Arial" panose="020B0604020202020204" pitchFamily="34" charset="0"/>
                <a:cs typeface="Arial" panose="020B0604020202020204" pitchFamily="34" charset="0"/>
              </a:rPr>
              <a:t>event</a:t>
            </a:r>
            <a:r>
              <a:rPr lang="en-US" sz="1600" dirty="0">
                <a:latin typeface="Arial" panose="020B0604020202020204" pitchFamily="34" charset="0"/>
                <a:cs typeface="Arial" panose="020B0604020202020204" pitchFamily="34" charset="0"/>
              </a:rPr>
              <a:t> </a:t>
            </a:r>
            <a:r>
              <a:rPr lang="en-US" sz="1600" dirty="0">
                <a:solidFill>
                  <a:srgbClr val="4BA82E"/>
                </a:solidFill>
                <a:latin typeface="Arial" panose="020B0604020202020204" pitchFamily="34" charset="0"/>
                <a:cs typeface="Arial" panose="020B0604020202020204" pitchFamily="34" charset="0"/>
              </a:rPr>
              <a:t>time</a:t>
            </a:r>
            <a:r>
              <a:rPr lang="en-US" sz="1600" dirty="0">
                <a:latin typeface="Arial" panose="020B0604020202020204" pitchFamily="34" charset="0"/>
                <a:cs typeface="Arial" panose="020B0604020202020204" pitchFamily="34" charset="0"/>
              </a:rPr>
              <a:t> for </a:t>
            </a:r>
            <a:r>
              <a:rPr lang="en-US" sz="1600" dirty="0">
                <a:solidFill>
                  <a:srgbClr val="4BA82E"/>
                </a:solidFill>
                <a:latin typeface="Arial" panose="020B0604020202020204" pitchFamily="34" charset="0"/>
                <a:cs typeface="Arial" panose="020B0604020202020204" pitchFamily="34" charset="0"/>
              </a:rPr>
              <a:t>completing</a:t>
            </a:r>
            <a:r>
              <a:rPr lang="en-US" sz="1600" dirty="0">
                <a:latin typeface="Arial" panose="020B0604020202020204" pitchFamily="34" charset="0"/>
                <a:cs typeface="Arial" panose="020B0604020202020204" pitchFamily="34" charset="0"/>
              </a:rPr>
              <a:t> a </a:t>
            </a:r>
            <a:r>
              <a:rPr lang="en-US" sz="1600" dirty="0">
                <a:solidFill>
                  <a:srgbClr val="4BA82E"/>
                </a:solidFill>
                <a:latin typeface="Arial" panose="020B0604020202020204" pitchFamily="34" charset="0"/>
                <a:cs typeface="Arial" panose="020B0604020202020204" pitchFamily="34" charset="0"/>
              </a:rPr>
              <a:t>project</a:t>
            </a:r>
            <a:r>
              <a:rPr lang="en-US" sz="1600" dirty="0">
                <a:latin typeface="Arial" panose="020B0604020202020204" pitchFamily="34" charset="0"/>
                <a:cs typeface="Arial" panose="020B0604020202020204" pitchFamily="34" charset="0"/>
              </a:rPr>
              <a:t> is the earliest time of the last event</a:t>
            </a:r>
            <a:r>
              <a:rPr lang="cs-CZ"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517931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92</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Project Management</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Event analysis – forward pass</a:t>
            </a:r>
            <a:endParaRPr lang="cs-CZ" b="1"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Critical Path Method </a:t>
            </a:r>
          </a:p>
        </p:txBody>
      </p:sp>
      <p:sp>
        <p:nvSpPr>
          <p:cNvPr id="10" name="Obdélník 9">
            <a:extLst>
              <a:ext uri="{FF2B5EF4-FFF2-40B4-BE49-F238E27FC236}">
                <a16:creationId xmlns:a16="http://schemas.microsoft.com/office/drawing/2014/main" id="{59352822-99A3-411C-90F6-E98812FB16B0}"/>
              </a:ext>
            </a:extLst>
          </p:cNvPr>
          <p:cNvSpPr/>
          <p:nvPr/>
        </p:nvSpPr>
        <p:spPr>
          <a:xfrm>
            <a:off x="1047514" y="5443618"/>
            <a:ext cx="2113079"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22 – Forward pass</a:t>
            </a:r>
          </a:p>
        </p:txBody>
      </p:sp>
      <p:pic>
        <p:nvPicPr>
          <p:cNvPr id="15" name="Obrázek 14">
            <a:extLst>
              <a:ext uri="{FF2B5EF4-FFF2-40B4-BE49-F238E27FC236}">
                <a16:creationId xmlns:a16="http://schemas.microsoft.com/office/drawing/2014/main" id="{597E9862-123F-4B6C-A60C-EF41BBD073A5}"/>
              </a:ext>
            </a:extLst>
          </p:cNvPr>
          <p:cNvPicPr>
            <a:picLocks noChangeAspect="1"/>
          </p:cNvPicPr>
          <p:nvPr/>
        </p:nvPicPr>
        <p:blipFill>
          <a:blip r:embed="rId2"/>
          <a:stretch>
            <a:fillRect/>
          </a:stretch>
        </p:blipFill>
        <p:spPr>
          <a:xfrm>
            <a:off x="1047514" y="2161790"/>
            <a:ext cx="7427866" cy="3217696"/>
          </a:xfrm>
          <a:prstGeom prst="rect">
            <a:avLst/>
          </a:prstGeom>
        </p:spPr>
      </p:pic>
      <p:sp>
        <p:nvSpPr>
          <p:cNvPr id="16" name="Text Box 24">
            <a:extLst>
              <a:ext uri="{FF2B5EF4-FFF2-40B4-BE49-F238E27FC236}">
                <a16:creationId xmlns:a16="http://schemas.microsoft.com/office/drawing/2014/main" id="{6A0C19FC-738B-410F-8449-02715B21FA4A}"/>
              </a:ext>
            </a:extLst>
          </p:cNvPr>
          <p:cNvSpPr txBox="1">
            <a:spLocks noChangeArrowheads="1"/>
          </p:cNvSpPr>
          <p:nvPr/>
        </p:nvSpPr>
        <p:spPr bwMode="auto">
          <a:xfrm>
            <a:off x="8922803" y="2311397"/>
            <a:ext cx="1287299" cy="400110"/>
          </a:xfrm>
          <a:prstGeom prst="rect">
            <a:avLst/>
          </a:prstGeom>
          <a:noFill/>
          <a:ln w="9525">
            <a:noFill/>
            <a:miter lim="800000"/>
            <a:headEnd/>
            <a:tailEnd/>
          </a:ln>
          <a:effectLst/>
        </p:spPr>
        <p:txBody>
          <a:bodyPr wrap="square">
            <a:spAutoFit/>
          </a:bodyPr>
          <a:lstStyle/>
          <a:p>
            <a:pPr defTabSz="914400" fontAlgn="base">
              <a:spcBef>
                <a:spcPct val="50000"/>
              </a:spcBef>
              <a:spcAft>
                <a:spcPct val="0"/>
              </a:spcAft>
              <a:defRPr/>
            </a:pPr>
            <a:r>
              <a:rPr lang="en-US" sz="2000" i="1" dirty="0">
                <a:solidFill>
                  <a:srgbClr val="000000"/>
                </a:solidFill>
                <a:latin typeface="Times New Roman" panose="02020603050405020304" pitchFamily="18" charset="0"/>
              </a:rPr>
              <a:t>T </a:t>
            </a:r>
            <a:r>
              <a:rPr lang="en-US" sz="2000" dirty="0">
                <a:solidFill>
                  <a:srgbClr val="000000"/>
                </a:solidFill>
                <a:latin typeface="Times New Roman" panose="02020603050405020304" pitchFamily="18" charset="0"/>
              </a:rPr>
              <a:t>= </a:t>
            </a:r>
            <a:r>
              <a:rPr lang="cs-CZ" sz="2000" dirty="0">
                <a:solidFill>
                  <a:srgbClr val="000000"/>
                </a:solidFill>
                <a:latin typeface="Times New Roman" panose="02020603050405020304" pitchFamily="18" charset="0"/>
              </a:rPr>
              <a:t>48</a:t>
            </a:r>
            <a:endParaRPr lang="en-US" sz="2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5471033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93</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Project Management</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Event analysis – backward pass</a:t>
            </a:r>
            <a:endParaRPr lang="cs-CZ" b="1" dirty="0"/>
          </a:p>
          <a:p>
            <a:pPr marL="895350" lvl="1" indent="-285750">
              <a:defRPr/>
            </a:pPr>
            <a:r>
              <a:rPr lang="cs-CZ" dirty="0"/>
              <a:t>T</a:t>
            </a:r>
            <a:r>
              <a:rPr lang="en-US" dirty="0"/>
              <a:t>he </a:t>
            </a:r>
            <a:r>
              <a:rPr lang="en-US" dirty="0">
                <a:solidFill>
                  <a:srgbClr val="4BA82E"/>
                </a:solidFill>
              </a:rPr>
              <a:t>latest</a:t>
            </a:r>
            <a:r>
              <a:rPr lang="en-US" dirty="0"/>
              <a:t> </a:t>
            </a:r>
            <a:r>
              <a:rPr lang="en-US" dirty="0">
                <a:solidFill>
                  <a:srgbClr val="4BA82E"/>
                </a:solidFill>
              </a:rPr>
              <a:t>event</a:t>
            </a:r>
            <a:r>
              <a:rPr lang="en-US" dirty="0"/>
              <a:t> </a:t>
            </a:r>
            <a:r>
              <a:rPr lang="en-US" dirty="0">
                <a:solidFill>
                  <a:srgbClr val="4BA82E"/>
                </a:solidFill>
              </a:rPr>
              <a:t>time</a:t>
            </a:r>
            <a:r>
              <a:rPr lang="en-US" dirty="0"/>
              <a:t> for a </a:t>
            </a:r>
            <a:r>
              <a:rPr lang="en-US" dirty="0">
                <a:solidFill>
                  <a:srgbClr val="4BA82E"/>
                </a:solidFill>
              </a:rPr>
              <a:t>node</a:t>
            </a:r>
            <a:r>
              <a:rPr lang="en-US" dirty="0"/>
              <a:t> is the latest time at which the event can occur without delaying the determined completion time of the project. </a:t>
            </a:r>
          </a:p>
          <a:p>
            <a:pPr marL="895350" lvl="1" indent="-285750">
              <a:defRPr/>
            </a:pPr>
            <a:r>
              <a:rPr lang="en-US" dirty="0"/>
              <a:t>Whereas the forward pass crosses the nodes in ascending order according to their numbers, backward pass goes from the finish of the project to its start in the opposite (descending) order. </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Critical Path Method </a:t>
            </a:r>
          </a:p>
        </p:txBody>
      </p:sp>
      <p:sp>
        <p:nvSpPr>
          <p:cNvPr id="10" name="Obdélník 9">
            <a:extLst>
              <a:ext uri="{FF2B5EF4-FFF2-40B4-BE49-F238E27FC236}">
                <a16:creationId xmlns:a16="http://schemas.microsoft.com/office/drawing/2014/main" id="{59352822-99A3-411C-90F6-E98812FB16B0}"/>
              </a:ext>
            </a:extLst>
          </p:cNvPr>
          <p:cNvSpPr/>
          <p:nvPr/>
        </p:nvSpPr>
        <p:spPr>
          <a:xfrm>
            <a:off x="1443122" y="5180046"/>
            <a:ext cx="3373039"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23 – Latest event time for a node </a:t>
            </a:r>
          </a:p>
        </p:txBody>
      </p:sp>
      <p:sp>
        <p:nvSpPr>
          <p:cNvPr id="18" name="Obdélník 17">
            <a:extLst>
              <a:ext uri="{FF2B5EF4-FFF2-40B4-BE49-F238E27FC236}">
                <a16:creationId xmlns:a16="http://schemas.microsoft.com/office/drawing/2014/main" id="{2A6CCB47-792B-4BCB-A57D-0DA9F136646B}"/>
              </a:ext>
            </a:extLst>
          </p:cNvPr>
          <p:cNvSpPr/>
          <p:nvPr/>
        </p:nvSpPr>
        <p:spPr>
          <a:xfrm>
            <a:off x="4994910" y="3254101"/>
            <a:ext cx="6229099" cy="830997"/>
          </a:xfrm>
          <a:prstGeom prst="rect">
            <a:avLst/>
          </a:prstGeom>
        </p:spPr>
        <p:txBody>
          <a:bodyPr wrap="square">
            <a:spAutoFit/>
          </a:bodyPr>
          <a:lstStyle/>
          <a:p>
            <a:pPr marL="895350" lvl="1" indent="-285750">
              <a:spcBef>
                <a:spcPts val="500"/>
              </a:spcBef>
              <a:buClr>
                <a:schemeClr val="bg1">
                  <a:lumMod val="75000"/>
                </a:schemeClr>
              </a:buClr>
              <a:buFont typeface="Wingdings" panose="05000000000000000000" pitchFamily="2" charset="2"/>
              <a:buChar char="§"/>
              <a:defRPr/>
            </a:pPr>
            <a:r>
              <a:rPr lang="en-US" sz="1600" dirty="0">
                <a:latin typeface="Arial" panose="020B0604020202020204" pitchFamily="34" charset="0"/>
                <a:cs typeface="Arial" panose="020B0604020202020204" pitchFamily="34" charset="0"/>
              </a:rPr>
              <a:t>The </a:t>
            </a:r>
            <a:r>
              <a:rPr lang="en-US" sz="1600" dirty="0">
                <a:solidFill>
                  <a:srgbClr val="4BA82E"/>
                </a:solidFill>
                <a:latin typeface="Arial" panose="020B0604020202020204" pitchFamily="34" charset="0"/>
                <a:cs typeface="Arial" panose="020B0604020202020204" pitchFamily="34" charset="0"/>
              </a:rPr>
              <a:t>latest</a:t>
            </a:r>
            <a:r>
              <a:rPr lang="en-US" sz="1600" dirty="0">
                <a:latin typeface="Arial" panose="020B0604020202020204" pitchFamily="34" charset="0"/>
                <a:cs typeface="Arial" panose="020B0604020202020204" pitchFamily="34" charset="0"/>
              </a:rPr>
              <a:t> </a:t>
            </a:r>
            <a:r>
              <a:rPr lang="en-US" sz="1600" dirty="0">
                <a:solidFill>
                  <a:srgbClr val="4BA82E"/>
                </a:solidFill>
                <a:latin typeface="Arial" panose="020B0604020202020204" pitchFamily="34" charset="0"/>
                <a:cs typeface="Arial" panose="020B0604020202020204" pitchFamily="34" charset="0"/>
              </a:rPr>
              <a:t>event</a:t>
            </a:r>
            <a:r>
              <a:rPr lang="en-US" sz="1600" dirty="0">
                <a:latin typeface="Arial" panose="020B0604020202020204" pitchFamily="34" charset="0"/>
                <a:cs typeface="Arial" panose="020B0604020202020204" pitchFamily="34" charset="0"/>
              </a:rPr>
              <a:t> </a:t>
            </a:r>
            <a:r>
              <a:rPr lang="en-US" sz="1600" dirty="0">
                <a:solidFill>
                  <a:srgbClr val="4BA82E"/>
                </a:solidFill>
                <a:latin typeface="Arial" panose="020B0604020202020204" pitchFamily="34" charset="0"/>
                <a:cs typeface="Arial" panose="020B0604020202020204" pitchFamily="34" charset="0"/>
              </a:rPr>
              <a:t>time</a:t>
            </a:r>
            <a:r>
              <a:rPr lang="en-US" sz="1600" dirty="0">
                <a:latin typeface="Arial" panose="020B0604020202020204" pitchFamily="34" charset="0"/>
                <a:cs typeface="Arial" panose="020B0604020202020204" pitchFamily="34" charset="0"/>
              </a:rPr>
              <a:t> for </a:t>
            </a:r>
            <a:r>
              <a:rPr lang="en-US" sz="1600" dirty="0">
                <a:solidFill>
                  <a:srgbClr val="4BA82E"/>
                </a:solidFill>
                <a:latin typeface="Arial" panose="020B0604020202020204" pitchFamily="34" charset="0"/>
                <a:cs typeface="Arial" panose="020B0604020202020204" pitchFamily="34" charset="0"/>
              </a:rPr>
              <a:t>completing</a:t>
            </a:r>
            <a:r>
              <a:rPr lang="en-US" sz="1600" dirty="0">
                <a:latin typeface="Arial" panose="020B0604020202020204" pitchFamily="34" charset="0"/>
                <a:cs typeface="Arial" panose="020B0604020202020204" pitchFamily="34" charset="0"/>
              </a:rPr>
              <a:t> a </a:t>
            </a:r>
            <a:r>
              <a:rPr lang="en-US" sz="1600" dirty="0">
                <a:solidFill>
                  <a:srgbClr val="4BA82E"/>
                </a:solidFill>
                <a:latin typeface="Arial" panose="020B0604020202020204" pitchFamily="34" charset="0"/>
                <a:cs typeface="Arial" panose="020B0604020202020204" pitchFamily="34" charset="0"/>
              </a:rPr>
              <a:t>project</a:t>
            </a:r>
            <a:r>
              <a:rPr lang="en-US" sz="1600" dirty="0">
                <a:latin typeface="Arial" panose="020B0604020202020204" pitchFamily="34" charset="0"/>
                <a:cs typeface="Arial" panose="020B0604020202020204" pitchFamily="34" charset="0"/>
              </a:rPr>
              <a:t> can be set in the planning process or can be considered as the earliest event time for completing a project:</a:t>
            </a:r>
          </a:p>
        </p:txBody>
      </p:sp>
      <p:pic>
        <p:nvPicPr>
          <p:cNvPr id="15" name="Obrázek 14">
            <a:extLst>
              <a:ext uri="{FF2B5EF4-FFF2-40B4-BE49-F238E27FC236}">
                <a16:creationId xmlns:a16="http://schemas.microsoft.com/office/drawing/2014/main" id="{81BF12E7-8AA0-4166-989D-8924B1227B9A}"/>
              </a:ext>
            </a:extLst>
          </p:cNvPr>
          <p:cNvPicPr>
            <a:picLocks noChangeAspect="1"/>
          </p:cNvPicPr>
          <p:nvPr/>
        </p:nvPicPr>
        <p:blipFill>
          <a:blip r:embed="rId2"/>
          <a:stretch>
            <a:fillRect/>
          </a:stretch>
        </p:blipFill>
        <p:spPr>
          <a:xfrm>
            <a:off x="1759259" y="3721059"/>
            <a:ext cx="2070948" cy="1110280"/>
          </a:xfrm>
          <a:prstGeom prst="rect">
            <a:avLst/>
          </a:prstGeom>
        </p:spPr>
      </p:pic>
      <p:sp>
        <p:nvSpPr>
          <p:cNvPr id="16" name="Obdélník 15">
            <a:extLst>
              <a:ext uri="{FF2B5EF4-FFF2-40B4-BE49-F238E27FC236}">
                <a16:creationId xmlns:a16="http://schemas.microsoft.com/office/drawing/2014/main" id="{ED4D4DA3-C64B-4908-B47A-209A9FB0589F}"/>
              </a:ext>
            </a:extLst>
          </p:cNvPr>
          <p:cNvSpPr/>
          <p:nvPr/>
        </p:nvSpPr>
        <p:spPr>
          <a:xfrm>
            <a:off x="6364963" y="4127018"/>
            <a:ext cx="2510601"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000" b="0" i="1" u="none" strike="noStrike" kern="0" cap="none" spc="0" normalizeH="0" baseline="0" noProof="0" dirty="0" err="1">
                <a:ln>
                  <a:noFill/>
                </a:ln>
                <a:solidFill>
                  <a:srgbClr val="000000"/>
                </a:solidFill>
                <a:effectLst/>
                <a:uLnTx/>
                <a:uFillTx/>
                <a:latin typeface="Times New Roman" panose="02020603050405020304" pitchFamily="18" charset="0"/>
              </a:rPr>
              <a:t>LT</a:t>
            </a:r>
            <a:r>
              <a:rPr kumimoji="0" lang="cs-CZ" sz="2000" b="0" i="1" u="none" strike="noStrike" kern="0" cap="none" spc="0" normalizeH="0" baseline="-25000" noProof="0" dirty="0" err="1">
                <a:ln>
                  <a:noFill/>
                </a:ln>
                <a:solidFill>
                  <a:srgbClr val="000000"/>
                </a:solidFill>
                <a:effectLst/>
                <a:uLnTx/>
                <a:uFillTx/>
                <a:latin typeface="Times New Roman" panose="02020603050405020304" pitchFamily="18" charset="0"/>
              </a:rPr>
              <a:t>n</a:t>
            </a:r>
            <a:r>
              <a:rPr kumimoji="0" lang="cs-CZ" sz="2000" b="0" i="0" u="none" strike="noStrike" kern="0" cap="none" spc="0" normalizeH="0" baseline="0" noProof="0" dirty="0">
                <a:ln>
                  <a:noFill/>
                </a:ln>
                <a:solidFill>
                  <a:srgbClr val="000000"/>
                </a:solidFill>
                <a:effectLst/>
                <a:uLnTx/>
                <a:uFillTx/>
                <a:latin typeface="Times New Roman" panose="02020603050405020304" pitchFamily="18" charset="0"/>
              </a:rPr>
              <a:t> = </a:t>
            </a:r>
            <a:r>
              <a:rPr kumimoji="0" lang="cs-CZ" sz="2000" b="0" i="1" u="none" strike="noStrike" kern="0" cap="none" spc="0" normalizeH="0" baseline="0" noProof="0" dirty="0">
                <a:ln>
                  <a:noFill/>
                </a:ln>
                <a:solidFill>
                  <a:srgbClr val="000000"/>
                </a:solidFill>
                <a:effectLst/>
                <a:uLnTx/>
                <a:uFillTx/>
                <a:latin typeface="Times New Roman" panose="02020603050405020304" pitchFamily="18" charset="0"/>
              </a:rPr>
              <a:t>T</a:t>
            </a:r>
            <a:r>
              <a:rPr kumimoji="0" lang="cs-CZ" sz="2000" b="0" i="1" u="none" strike="noStrike" kern="0" cap="none" spc="0" normalizeH="0" baseline="-25000" noProof="0" dirty="0">
                <a:ln>
                  <a:noFill/>
                </a:ln>
                <a:solidFill>
                  <a:srgbClr val="000000"/>
                </a:solidFill>
                <a:effectLst/>
                <a:uLnTx/>
                <a:uFillTx/>
                <a:latin typeface="Times New Roman" panose="02020603050405020304" pitchFamily="18" charset="0"/>
              </a:rPr>
              <a:t>PL</a:t>
            </a:r>
            <a:r>
              <a:rPr kumimoji="0" lang="cs-CZ" sz="2000" b="0" i="1" u="none" strike="noStrike" kern="0" cap="none" spc="0" normalizeH="0" baseline="0" noProof="0" dirty="0">
                <a:ln>
                  <a:noFill/>
                </a:ln>
                <a:solidFill>
                  <a:srgbClr val="000000"/>
                </a:solidFill>
                <a:effectLst/>
                <a:uLnTx/>
                <a:uFillTx/>
                <a:latin typeface="Times New Roman" panose="02020603050405020304" pitchFamily="18" charset="0"/>
              </a:rPr>
              <a:t> ≥ T</a:t>
            </a:r>
            <a:endParaRPr kumimoji="0" lang="cs-CZ" sz="2000" b="0" i="0" u="none" strike="noStrike" kern="0" cap="none" spc="0" normalizeH="0" baseline="0" noProof="0" dirty="0">
              <a:ln>
                <a:noFill/>
              </a:ln>
              <a:solidFill>
                <a:sysClr val="windowText" lastClr="000000"/>
              </a:solidFill>
              <a:effectLst/>
              <a:uLnTx/>
              <a:uFillTx/>
            </a:endParaRPr>
          </a:p>
        </p:txBody>
      </p:sp>
      <p:graphicFrame>
        <p:nvGraphicFramePr>
          <p:cNvPr id="19" name="Objekt 18">
            <a:extLst>
              <a:ext uri="{FF2B5EF4-FFF2-40B4-BE49-F238E27FC236}">
                <a16:creationId xmlns:a16="http://schemas.microsoft.com/office/drawing/2014/main" id="{AEF7E00F-CE37-44C4-9B78-D3468C7FEA15}"/>
              </a:ext>
            </a:extLst>
          </p:cNvPr>
          <p:cNvGraphicFramePr>
            <a:graphicFrameLocks noChangeAspect="1"/>
          </p:cNvGraphicFramePr>
          <p:nvPr>
            <p:extLst>
              <p:ext uri="{D42A27DB-BD31-4B8C-83A1-F6EECF244321}">
                <p14:modId xmlns:p14="http://schemas.microsoft.com/office/powerpoint/2010/main" val="2707015721"/>
              </p:ext>
            </p:extLst>
          </p:nvPr>
        </p:nvGraphicFramePr>
        <p:xfrm>
          <a:off x="4713556" y="4680906"/>
          <a:ext cx="2202180" cy="496570"/>
        </p:xfrm>
        <a:graphic>
          <a:graphicData uri="http://schemas.openxmlformats.org/presentationml/2006/ole">
            <mc:AlternateContent xmlns:mc="http://schemas.openxmlformats.org/markup-compatibility/2006">
              <mc:Choice xmlns:v="urn:schemas-microsoft-com:vml" Requires="v">
                <p:oleObj name="Equation" r:id="rId3" imgW="1295400" imgH="292100" progId="Equation.3">
                  <p:embed/>
                </p:oleObj>
              </mc:Choice>
              <mc:Fallback>
                <p:oleObj name="Equation" r:id="rId3" imgW="1295400" imgH="292100" progId="Equation.3">
                  <p:embed/>
                  <p:pic>
                    <p:nvPicPr>
                      <p:cNvPr id="8" name="Objekt 7">
                        <a:extLst>
                          <a:ext uri="{FF2B5EF4-FFF2-40B4-BE49-F238E27FC236}">
                            <a16:creationId xmlns:a16="http://schemas.microsoft.com/office/drawing/2014/main" id="{2222F5DF-A1DE-4B60-95AF-7982154DB6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556" y="4680906"/>
                        <a:ext cx="2202180" cy="4965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Obdélník 19">
            <a:extLst>
              <a:ext uri="{FF2B5EF4-FFF2-40B4-BE49-F238E27FC236}">
                <a16:creationId xmlns:a16="http://schemas.microsoft.com/office/drawing/2014/main" id="{0C6788CA-18AD-4787-BAF2-4113FF950586}"/>
              </a:ext>
            </a:extLst>
          </p:cNvPr>
          <p:cNvSpPr/>
          <p:nvPr/>
        </p:nvSpPr>
        <p:spPr>
          <a:xfrm>
            <a:off x="7194013" y="4650762"/>
            <a:ext cx="2671076" cy="400110"/>
          </a:xfrm>
          <a:prstGeom prst="rect">
            <a:avLst/>
          </a:prstGeom>
        </p:spPr>
        <p:txBody>
          <a:bodyPr wrap="square">
            <a:spAutoFit/>
          </a:bodyPr>
          <a:lstStyle/>
          <a:p>
            <a:pPr algn="just"/>
            <a:r>
              <a:rPr lang="cs-CZ" sz="2000" i="1" dirty="0">
                <a:latin typeface="Times New Roman" panose="02020603050405020304" pitchFamily="18" charset="0"/>
              </a:rPr>
              <a:t>i</a:t>
            </a:r>
            <a:r>
              <a:rPr lang="cs-CZ" sz="2000" dirty="0">
                <a:latin typeface="Times New Roman" panose="02020603050405020304" pitchFamily="18" charset="0"/>
              </a:rPr>
              <a:t> = </a:t>
            </a:r>
            <a:r>
              <a:rPr lang="cs-CZ" sz="2000" i="1" dirty="0">
                <a:latin typeface="Times New Roman" panose="02020603050405020304" pitchFamily="18" charset="0"/>
              </a:rPr>
              <a:t>n </a:t>
            </a:r>
            <a:r>
              <a:rPr lang="cs-CZ" sz="2000" i="1">
                <a:latin typeface="Times New Roman" panose="02020603050405020304" pitchFamily="18" charset="0"/>
              </a:rPr>
              <a:t>– </a:t>
            </a:r>
            <a:r>
              <a:rPr lang="cs-CZ" sz="2000">
                <a:latin typeface="Times New Roman" panose="02020603050405020304" pitchFamily="18" charset="0"/>
              </a:rPr>
              <a:t>1, </a:t>
            </a:r>
            <a:r>
              <a:rPr lang="cs-CZ" sz="2000" i="1" dirty="0">
                <a:latin typeface="Times New Roman" panose="02020603050405020304" pitchFamily="18" charset="0"/>
              </a:rPr>
              <a:t>n </a:t>
            </a:r>
            <a:r>
              <a:rPr lang="cs-CZ" sz="2000" i="1">
                <a:latin typeface="Times New Roman" panose="02020603050405020304" pitchFamily="18" charset="0"/>
              </a:rPr>
              <a:t>– </a:t>
            </a:r>
            <a:r>
              <a:rPr lang="cs-CZ" sz="2000">
                <a:latin typeface="Times New Roman" panose="02020603050405020304" pitchFamily="18" charset="0"/>
              </a:rPr>
              <a:t>2, …, </a:t>
            </a:r>
            <a:r>
              <a:rPr lang="cs-CZ" sz="2000" dirty="0">
                <a:latin typeface="Times New Roman" panose="02020603050405020304" pitchFamily="18" charset="0"/>
              </a:rPr>
              <a:t>1</a:t>
            </a:r>
            <a:endParaRPr lang="cs-CZ" sz="2000" dirty="0"/>
          </a:p>
        </p:txBody>
      </p:sp>
    </p:spTree>
    <p:extLst>
      <p:ext uri="{BB962C8B-B14F-4D97-AF65-F5344CB8AC3E}">
        <p14:creationId xmlns:p14="http://schemas.microsoft.com/office/powerpoint/2010/main" val="38399658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94</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Project Management</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a:t>Event analysis – backward pass</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Critical Path Method </a:t>
            </a:r>
          </a:p>
        </p:txBody>
      </p:sp>
      <p:sp>
        <p:nvSpPr>
          <p:cNvPr id="10" name="Obdélník 9">
            <a:extLst>
              <a:ext uri="{FF2B5EF4-FFF2-40B4-BE49-F238E27FC236}">
                <a16:creationId xmlns:a16="http://schemas.microsoft.com/office/drawing/2014/main" id="{59352822-99A3-411C-90F6-E98812FB16B0}"/>
              </a:ext>
            </a:extLst>
          </p:cNvPr>
          <p:cNvSpPr/>
          <p:nvPr/>
        </p:nvSpPr>
        <p:spPr>
          <a:xfrm>
            <a:off x="1081381" y="5443618"/>
            <a:ext cx="2252540"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24 – Backward pass</a:t>
            </a:r>
          </a:p>
        </p:txBody>
      </p:sp>
      <p:pic>
        <p:nvPicPr>
          <p:cNvPr id="11" name="Obrázek 10">
            <a:extLst>
              <a:ext uri="{FF2B5EF4-FFF2-40B4-BE49-F238E27FC236}">
                <a16:creationId xmlns:a16="http://schemas.microsoft.com/office/drawing/2014/main" id="{20523EFE-AA9B-4CB1-9F53-99C2D59C4141}"/>
              </a:ext>
            </a:extLst>
          </p:cNvPr>
          <p:cNvPicPr>
            <a:picLocks noChangeAspect="1"/>
          </p:cNvPicPr>
          <p:nvPr/>
        </p:nvPicPr>
        <p:blipFill>
          <a:blip r:embed="rId2"/>
          <a:stretch>
            <a:fillRect/>
          </a:stretch>
        </p:blipFill>
        <p:spPr>
          <a:xfrm>
            <a:off x="898921" y="2166139"/>
            <a:ext cx="7280437" cy="3153831"/>
          </a:xfrm>
          <a:prstGeom prst="rect">
            <a:avLst/>
          </a:prstGeom>
        </p:spPr>
      </p:pic>
      <p:sp>
        <p:nvSpPr>
          <p:cNvPr id="12" name="Text Box 24">
            <a:extLst>
              <a:ext uri="{FF2B5EF4-FFF2-40B4-BE49-F238E27FC236}">
                <a16:creationId xmlns:a16="http://schemas.microsoft.com/office/drawing/2014/main" id="{4EEA2A15-95AA-4FEA-AF71-B134A67CB9D7}"/>
              </a:ext>
            </a:extLst>
          </p:cNvPr>
          <p:cNvSpPr txBox="1">
            <a:spLocks noChangeArrowheads="1"/>
          </p:cNvSpPr>
          <p:nvPr/>
        </p:nvSpPr>
        <p:spPr bwMode="auto">
          <a:xfrm>
            <a:off x="7427636" y="3010539"/>
            <a:ext cx="2806000" cy="400110"/>
          </a:xfrm>
          <a:prstGeom prst="rect">
            <a:avLst/>
          </a:prstGeom>
          <a:noFill/>
          <a:ln w="9525">
            <a:noFill/>
            <a:miter lim="800000"/>
            <a:headEnd/>
            <a:tailEnd/>
          </a:ln>
          <a:effectLst/>
        </p:spPr>
        <p:txBody>
          <a:bodyPr wrap="square">
            <a:spAutoFit/>
          </a:bodyPr>
          <a:lstStyle/>
          <a:p>
            <a:pPr marL="895350" lvl="1" indent="-285750" fontAlgn="base">
              <a:spcBef>
                <a:spcPts val="500"/>
              </a:spcBef>
              <a:spcAft>
                <a:spcPct val="0"/>
              </a:spcAft>
              <a:buClr>
                <a:schemeClr val="bg1">
                  <a:lumMod val="75000"/>
                </a:schemeClr>
              </a:buClr>
              <a:buFont typeface="Wingdings" panose="05000000000000000000" pitchFamily="2" charset="2"/>
              <a:buChar char="§"/>
              <a:defRPr/>
            </a:pPr>
            <a:r>
              <a:rPr lang="en-US" sz="1600" dirty="0">
                <a:latin typeface="Arial" panose="020B0604020202020204" pitchFamily="34" charset="0"/>
                <a:cs typeface="Arial" panose="020B0604020202020204" pitchFamily="34" charset="0"/>
              </a:rPr>
              <a:t>Deadline </a:t>
            </a:r>
            <a:r>
              <a:rPr lang="en-US" sz="2000" i="1" dirty="0">
                <a:latin typeface="Times New Roman" charset="0"/>
              </a:rPr>
              <a:t>T</a:t>
            </a:r>
            <a:r>
              <a:rPr lang="en-US" sz="2000" i="1" baseline="-25000" dirty="0">
                <a:latin typeface="Times New Roman" charset="0"/>
              </a:rPr>
              <a:t>PL</a:t>
            </a:r>
            <a:r>
              <a:rPr lang="en-US" sz="1600" dirty="0">
                <a:latin typeface="Arial" panose="020B0604020202020204" pitchFamily="34" charset="0"/>
                <a:cs typeface="Arial" panose="020B0604020202020204" pitchFamily="34" charset="0"/>
              </a:rPr>
              <a:t> = 48</a:t>
            </a:r>
          </a:p>
        </p:txBody>
      </p:sp>
    </p:spTree>
    <p:extLst>
      <p:ext uri="{BB962C8B-B14F-4D97-AF65-F5344CB8AC3E}">
        <p14:creationId xmlns:p14="http://schemas.microsoft.com/office/powerpoint/2010/main" val="23846221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95</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Project Management</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Activity analysis</a:t>
            </a:r>
          </a:p>
          <a:p>
            <a:pPr marL="895350" lvl="1" indent="-285750">
              <a:defRPr/>
            </a:pPr>
            <a:r>
              <a:rPr lang="en-US" dirty="0"/>
              <a:t>Calculation of </a:t>
            </a:r>
            <a:r>
              <a:rPr lang="en-US" dirty="0">
                <a:solidFill>
                  <a:srgbClr val="4BA82E"/>
                </a:solidFill>
              </a:rPr>
              <a:t>total</a:t>
            </a:r>
            <a:r>
              <a:rPr lang="en-US" dirty="0"/>
              <a:t> </a:t>
            </a:r>
            <a:r>
              <a:rPr lang="en-US" dirty="0">
                <a:solidFill>
                  <a:srgbClr val="4BA82E"/>
                </a:solidFill>
              </a:rPr>
              <a:t>floats</a:t>
            </a:r>
            <a:r>
              <a:rPr lang="en-US" dirty="0"/>
              <a:t> (slacks) for all activities:</a:t>
            </a:r>
          </a:p>
          <a:p>
            <a:pPr marL="895350" lvl="1" indent="-285750">
              <a:defRPr/>
            </a:pPr>
            <a:endParaRPr lang="en-US" dirty="0"/>
          </a:p>
          <a:p>
            <a:pPr marL="895350" lvl="1" indent="-285750">
              <a:defRPr/>
            </a:pPr>
            <a:r>
              <a:rPr lang="en-US" dirty="0">
                <a:solidFill>
                  <a:srgbClr val="4BA82E"/>
                </a:solidFill>
              </a:rPr>
              <a:t>Critical</a:t>
            </a:r>
            <a:r>
              <a:rPr lang="en-US" dirty="0"/>
              <a:t> activities:</a:t>
            </a:r>
          </a:p>
          <a:p>
            <a:pPr marL="895350" lvl="1" indent="-285750">
              <a:defRPr/>
            </a:pPr>
            <a:endParaRPr lang="en-US" dirty="0"/>
          </a:p>
          <a:p>
            <a:pPr marL="895350" lvl="1" indent="-285750">
              <a:defRPr/>
            </a:pPr>
            <a:r>
              <a:rPr lang="en-US" dirty="0">
                <a:solidFill>
                  <a:srgbClr val="4BA82E"/>
                </a:solidFill>
              </a:rPr>
              <a:t>Non-critical</a:t>
            </a:r>
            <a:r>
              <a:rPr lang="en-US" dirty="0"/>
              <a:t> activities:</a:t>
            </a:r>
          </a:p>
          <a:p>
            <a:pPr marL="895350" lvl="1" indent="-285750">
              <a:defRPr/>
            </a:pPr>
            <a:endParaRPr lang="en-US" dirty="0">
              <a:solidFill>
                <a:srgbClr val="4BA82E"/>
              </a:solidFill>
            </a:endParaRPr>
          </a:p>
          <a:p>
            <a:pPr marL="895350" lvl="1" indent="-285750">
              <a:defRPr/>
            </a:pPr>
            <a:r>
              <a:rPr lang="en-US" dirty="0">
                <a:solidFill>
                  <a:srgbClr val="4BA82E"/>
                </a:solidFill>
              </a:rPr>
              <a:t>Total</a:t>
            </a:r>
            <a:r>
              <a:rPr lang="en-US" dirty="0"/>
              <a:t> </a:t>
            </a:r>
            <a:r>
              <a:rPr lang="en-US" dirty="0">
                <a:solidFill>
                  <a:srgbClr val="4BA82E"/>
                </a:solidFill>
              </a:rPr>
              <a:t>floats</a:t>
            </a:r>
            <a:r>
              <a:rPr lang="en-US" dirty="0"/>
              <a:t> give three possibilities of delay of each activity (to meet deadline </a:t>
            </a:r>
            <a:r>
              <a:rPr lang="en-US" sz="2000" i="1" dirty="0">
                <a:latin typeface="Times New Roman" charset="0"/>
              </a:rPr>
              <a:t>T</a:t>
            </a:r>
            <a:r>
              <a:rPr lang="en-US" sz="2000" i="1" baseline="-25000" dirty="0">
                <a:latin typeface="Times New Roman" charset="0"/>
              </a:rPr>
              <a:t>PL</a:t>
            </a:r>
            <a:r>
              <a:rPr lang="en-US" dirty="0"/>
              <a:t>) :</a:t>
            </a:r>
            <a:endParaRPr lang="cs-CZ" dirty="0"/>
          </a:p>
          <a:p>
            <a:pPr marL="1527175" lvl="1" indent="-342900">
              <a:lnSpc>
                <a:spcPct val="110000"/>
              </a:lnSpc>
              <a:buFont typeface="+mj-lt"/>
              <a:buAutoNum type="arabicPeriod"/>
              <a:defRPr/>
            </a:pPr>
            <a:r>
              <a:rPr lang="en-US" dirty="0"/>
              <a:t>A </a:t>
            </a:r>
            <a:r>
              <a:rPr lang="en-US" dirty="0">
                <a:solidFill>
                  <a:srgbClr val="4BA82E"/>
                </a:solidFill>
              </a:rPr>
              <a:t>start</a:t>
            </a:r>
            <a:r>
              <a:rPr lang="en-US" dirty="0"/>
              <a:t> of the </a:t>
            </a:r>
            <a:r>
              <a:rPr lang="en-US" dirty="0">
                <a:solidFill>
                  <a:srgbClr val="4BA82E"/>
                </a:solidFill>
              </a:rPr>
              <a:t>activity</a:t>
            </a:r>
            <a:r>
              <a:rPr lang="en-US" dirty="0"/>
              <a:t> can be </a:t>
            </a:r>
            <a:r>
              <a:rPr lang="en-US" dirty="0">
                <a:solidFill>
                  <a:srgbClr val="4BA82E"/>
                </a:solidFill>
              </a:rPr>
              <a:t>postponed</a:t>
            </a:r>
            <a:r>
              <a:rPr lang="en-US" dirty="0"/>
              <a:t>.</a:t>
            </a:r>
          </a:p>
          <a:p>
            <a:pPr marL="1527175" lvl="1" indent="-342900">
              <a:lnSpc>
                <a:spcPct val="110000"/>
              </a:lnSpc>
              <a:buFont typeface="+mj-lt"/>
              <a:buAutoNum type="arabicPeriod"/>
              <a:defRPr/>
            </a:pPr>
            <a:r>
              <a:rPr lang="en-US" dirty="0">
                <a:solidFill>
                  <a:srgbClr val="4BA82E"/>
                </a:solidFill>
              </a:rPr>
              <a:t>Duration</a:t>
            </a:r>
            <a:r>
              <a:rPr lang="en-US" dirty="0"/>
              <a:t> of the </a:t>
            </a:r>
            <a:r>
              <a:rPr lang="en-US" dirty="0">
                <a:solidFill>
                  <a:srgbClr val="4BA82E"/>
                </a:solidFill>
              </a:rPr>
              <a:t>activity</a:t>
            </a:r>
            <a:r>
              <a:rPr lang="en-US" dirty="0"/>
              <a:t> can be </a:t>
            </a:r>
            <a:r>
              <a:rPr lang="en-US" dirty="0">
                <a:solidFill>
                  <a:srgbClr val="4BA82E"/>
                </a:solidFill>
              </a:rPr>
              <a:t>extended</a:t>
            </a:r>
            <a:r>
              <a:rPr lang="en-US" dirty="0"/>
              <a:t> (the activity can be even interrupted).</a:t>
            </a:r>
          </a:p>
          <a:p>
            <a:pPr marL="1527175" lvl="1" indent="-342900">
              <a:lnSpc>
                <a:spcPct val="110000"/>
              </a:lnSpc>
              <a:buFont typeface="+mj-lt"/>
              <a:buAutoNum type="arabicPeriod"/>
              <a:defRPr/>
            </a:pPr>
            <a:r>
              <a:rPr lang="en-US" dirty="0"/>
              <a:t>The </a:t>
            </a:r>
            <a:r>
              <a:rPr lang="en-US" dirty="0">
                <a:solidFill>
                  <a:srgbClr val="4BA82E"/>
                </a:solidFill>
              </a:rPr>
              <a:t>combination</a:t>
            </a:r>
            <a:r>
              <a:rPr lang="en-US" dirty="0"/>
              <a:t> of possibilities 1 and 2</a:t>
            </a:r>
            <a:r>
              <a:rPr lang="cs-CZ" dirty="0"/>
              <a:t>.</a:t>
            </a:r>
            <a:endParaRPr lang="en-US" dirty="0"/>
          </a:p>
          <a:p>
            <a:pPr marL="723900" lvl="1" indent="-342900">
              <a:lnSpc>
                <a:spcPct val="110000"/>
              </a:lnSpc>
              <a:buFont typeface="+mj-lt"/>
              <a:buAutoNum type="arabicPeriod"/>
              <a:defRPr/>
            </a:pPr>
            <a:endParaRPr lang="en-US" dirty="0"/>
          </a:p>
          <a:p>
            <a:pPr marL="895350" lvl="1" indent="-285750">
              <a:defRPr/>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Critical Path Method </a:t>
            </a:r>
          </a:p>
        </p:txBody>
      </p:sp>
      <p:graphicFrame>
        <p:nvGraphicFramePr>
          <p:cNvPr id="13" name="Objekt 12">
            <a:extLst>
              <a:ext uri="{FF2B5EF4-FFF2-40B4-BE49-F238E27FC236}">
                <a16:creationId xmlns:a16="http://schemas.microsoft.com/office/drawing/2014/main" id="{5DD6B672-3333-4C21-BF0C-38DB8A1534E5}"/>
              </a:ext>
            </a:extLst>
          </p:cNvPr>
          <p:cNvGraphicFramePr>
            <a:graphicFrameLocks noChangeAspect="1"/>
          </p:cNvGraphicFramePr>
          <p:nvPr>
            <p:extLst>
              <p:ext uri="{D42A27DB-BD31-4B8C-83A1-F6EECF244321}">
                <p14:modId xmlns:p14="http://schemas.microsoft.com/office/powerpoint/2010/main" val="239565171"/>
              </p:ext>
            </p:extLst>
          </p:nvPr>
        </p:nvGraphicFramePr>
        <p:xfrm>
          <a:off x="6053309" y="1969651"/>
          <a:ext cx="2439670" cy="410210"/>
        </p:xfrm>
        <a:graphic>
          <a:graphicData uri="http://schemas.openxmlformats.org/presentationml/2006/ole">
            <mc:AlternateContent xmlns:mc="http://schemas.openxmlformats.org/markup-compatibility/2006">
              <mc:Choice xmlns:v="urn:schemas-microsoft-com:vml" Requires="v">
                <p:oleObj name="Equation" r:id="rId2" imgW="1435100" imgH="241300" progId="Equation.3">
                  <p:embed/>
                </p:oleObj>
              </mc:Choice>
              <mc:Fallback>
                <p:oleObj name="Equation" r:id="rId2" imgW="1435100" imgH="241300" progId="Equation.3">
                  <p:embed/>
                  <p:pic>
                    <p:nvPicPr>
                      <p:cNvPr id="6" name="Objekt 5">
                        <a:extLst>
                          <a:ext uri="{FF2B5EF4-FFF2-40B4-BE49-F238E27FC236}">
                            <a16:creationId xmlns:a16="http://schemas.microsoft.com/office/drawing/2014/main" id="{A35623B5-B065-4FA2-BAA3-83BD45A295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3309" y="1969651"/>
                        <a:ext cx="2439670" cy="4102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Obrázek 13">
            <a:extLst>
              <a:ext uri="{FF2B5EF4-FFF2-40B4-BE49-F238E27FC236}">
                <a16:creationId xmlns:a16="http://schemas.microsoft.com/office/drawing/2014/main" id="{77E5878C-97AD-4660-AE91-7E9538353A1F}"/>
              </a:ext>
            </a:extLst>
          </p:cNvPr>
          <p:cNvPicPr>
            <a:picLocks noChangeAspect="1"/>
          </p:cNvPicPr>
          <p:nvPr/>
        </p:nvPicPr>
        <p:blipFill>
          <a:blip r:embed="rId4"/>
          <a:stretch>
            <a:fillRect/>
          </a:stretch>
        </p:blipFill>
        <p:spPr>
          <a:xfrm>
            <a:off x="3027370" y="2516779"/>
            <a:ext cx="2477020" cy="549297"/>
          </a:xfrm>
          <a:prstGeom prst="rect">
            <a:avLst/>
          </a:prstGeom>
        </p:spPr>
      </p:pic>
      <p:pic>
        <p:nvPicPr>
          <p:cNvPr id="17" name="Obrázek 16">
            <a:extLst>
              <a:ext uri="{FF2B5EF4-FFF2-40B4-BE49-F238E27FC236}">
                <a16:creationId xmlns:a16="http://schemas.microsoft.com/office/drawing/2014/main" id="{A5ACA3D4-03A4-428C-A4A9-5FC9367BA16A}"/>
              </a:ext>
            </a:extLst>
          </p:cNvPr>
          <p:cNvPicPr>
            <a:picLocks noChangeAspect="1"/>
          </p:cNvPicPr>
          <p:nvPr/>
        </p:nvPicPr>
        <p:blipFill>
          <a:blip r:embed="rId5"/>
          <a:stretch>
            <a:fillRect/>
          </a:stretch>
        </p:blipFill>
        <p:spPr>
          <a:xfrm>
            <a:off x="3373108" y="3122869"/>
            <a:ext cx="2477020" cy="544115"/>
          </a:xfrm>
          <a:prstGeom prst="rect">
            <a:avLst/>
          </a:prstGeom>
        </p:spPr>
      </p:pic>
    </p:spTree>
    <p:extLst>
      <p:ext uri="{BB962C8B-B14F-4D97-AF65-F5344CB8AC3E}">
        <p14:creationId xmlns:p14="http://schemas.microsoft.com/office/powerpoint/2010/main" val="12441727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96</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Project Management</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Activity analysis</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Critical Path Method </a:t>
            </a:r>
          </a:p>
        </p:txBody>
      </p:sp>
      <p:sp>
        <p:nvSpPr>
          <p:cNvPr id="10" name="Obdélník 9">
            <a:extLst>
              <a:ext uri="{FF2B5EF4-FFF2-40B4-BE49-F238E27FC236}">
                <a16:creationId xmlns:a16="http://schemas.microsoft.com/office/drawing/2014/main" id="{59352822-99A3-411C-90F6-E98812FB16B0}"/>
              </a:ext>
            </a:extLst>
          </p:cNvPr>
          <p:cNvSpPr/>
          <p:nvPr/>
        </p:nvSpPr>
        <p:spPr>
          <a:xfrm>
            <a:off x="1081381" y="5443618"/>
            <a:ext cx="1983235"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25 – Critical path</a:t>
            </a:r>
          </a:p>
        </p:txBody>
      </p:sp>
      <p:pic>
        <p:nvPicPr>
          <p:cNvPr id="13" name="Obrázek 12">
            <a:extLst>
              <a:ext uri="{FF2B5EF4-FFF2-40B4-BE49-F238E27FC236}">
                <a16:creationId xmlns:a16="http://schemas.microsoft.com/office/drawing/2014/main" id="{D9E5B742-C922-405B-B2BE-249B5493A6E5}"/>
              </a:ext>
            </a:extLst>
          </p:cNvPr>
          <p:cNvPicPr>
            <a:picLocks noChangeAspect="1"/>
          </p:cNvPicPr>
          <p:nvPr/>
        </p:nvPicPr>
        <p:blipFill>
          <a:blip r:embed="rId2"/>
          <a:stretch>
            <a:fillRect/>
          </a:stretch>
        </p:blipFill>
        <p:spPr>
          <a:xfrm>
            <a:off x="836388" y="2049313"/>
            <a:ext cx="7342971" cy="3335836"/>
          </a:xfrm>
          <a:prstGeom prst="rect">
            <a:avLst/>
          </a:prstGeom>
        </p:spPr>
      </p:pic>
      <p:sp>
        <p:nvSpPr>
          <p:cNvPr id="14" name="Text Box 24">
            <a:extLst>
              <a:ext uri="{FF2B5EF4-FFF2-40B4-BE49-F238E27FC236}">
                <a16:creationId xmlns:a16="http://schemas.microsoft.com/office/drawing/2014/main" id="{7ADEA4B0-4AFF-4EE4-B06B-C046D15ADAC4}"/>
              </a:ext>
            </a:extLst>
          </p:cNvPr>
          <p:cNvSpPr txBox="1">
            <a:spLocks noChangeArrowheads="1"/>
          </p:cNvSpPr>
          <p:nvPr/>
        </p:nvSpPr>
        <p:spPr bwMode="auto">
          <a:xfrm>
            <a:off x="6096000" y="4630530"/>
            <a:ext cx="5343439" cy="400110"/>
          </a:xfrm>
          <a:prstGeom prst="rect">
            <a:avLst/>
          </a:prstGeom>
          <a:noFill/>
          <a:ln w="9525">
            <a:noFill/>
            <a:miter lim="800000"/>
            <a:headEnd/>
            <a:tailEnd/>
          </a:ln>
          <a:effectLst/>
        </p:spPr>
        <p:txBody>
          <a:bodyPr wrap="square">
            <a:spAutoFit/>
          </a:bodyPr>
          <a:lstStyle/>
          <a:p>
            <a:pPr marL="895350" lvl="1" indent="-285750" fontAlgn="base">
              <a:spcBef>
                <a:spcPts val="500"/>
              </a:spcBef>
              <a:spcAft>
                <a:spcPct val="0"/>
              </a:spcAft>
              <a:buClr>
                <a:schemeClr val="bg1">
                  <a:lumMod val="75000"/>
                </a:schemeClr>
              </a:buClr>
              <a:buFont typeface="Wingdings" panose="05000000000000000000" pitchFamily="2" charset="2"/>
              <a:buChar char="§"/>
              <a:defRPr/>
            </a:pPr>
            <a:r>
              <a:rPr lang="en-US" sz="1600" dirty="0">
                <a:latin typeface="Arial" panose="020B0604020202020204" pitchFamily="34" charset="0"/>
                <a:cs typeface="Arial" panose="020B0604020202020204" pitchFamily="34" charset="0"/>
              </a:rPr>
              <a:t>Critical path = </a:t>
            </a:r>
            <a:r>
              <a:rPr lang="en-US" sz="2000" dirty="0">
                <a:latin typeface="Times New Roman" panose="02020603050405020304" pitchFamily="18" charset="0"/>
                <a:cs typeface="Times New Roman" panose="02020603050405020304" pitchFamily="18" charset="0"/>
              </a:rPr>
              <a:t>A – D – (D</a:t>
            </a:r>
            <a:r>
              <a:rPr lang="en-US" sz="2000" baseline="-25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 E – F – J – K </a:t>
            </a:r>
          </a:p>
        </p:txBody>
      </p:sp>
    </p:spTree>
    <p:extLst>
      <p:ext uri="{BB962C8B-B14F-4D97-AF65-F5344CB8AC3E}">
        <p14:creationId xmlns:p14="http://schemas.microsoft.com/office/powerpoint/2010/main" val="120651157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97</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Project Management</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a:t>Gantt chart</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Operational Research I, ŠAU, Jan Fábry, 9.11. 2022</a:t>
            </a:r>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Critical Path Method </a:t>
            </a:r>
          </a:p>
        </p:txBody>
      </p:sp>
      <p:sp>
        <p:nvSpPr>
          <p:cNvPr id="10" name="Obdélník 9">
            <a:extLst>
              <a:ext uri="{FF2B5EF4-FFF2-40B4-BE49-F238E27FC236}">
                <a16:creationId xmlns:a16="http://schemas.microsoft.com/office/drawing/2014/main" id="{59352822-99A3-411C-90F6-E98812FB16B0}"/>
              </a:ext>
            </a:extLst>
          </p:cNvPr>
          <p:cNvSpPr/>
          <p:nvPr/>
        </p:nvSpPr>
        <p:spPr>
          <a:xfrm>
            <a:off x="951630" y="5791362"/>
            <a:ext cx="1903085"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26 – Gantt chart</a:t>
            </a:r>
          </a:p>
        </p:txBody>
      </p:sp>
      <p:sp>
        <p:nvSpPr>
          <p:cNvPr id="14" name="Text Box 24">
            <a:extLst>
              <a:ext uri="{FF2B5EF4-FFF2-40B4-BE49-F238E27FC236}">
                <a16:creationId xmlns:a16="http://schemas.microsoft.com/office/drawing/2014/main" id="{7ADEA4B0-4AFF-4EE4-B06B-C046D15ADAC4}"/>
              </a:ext>
            </a:extLst>
          </p:cNvPr>
          <p:cNvSpPr txBox="1">
            <a:spLocks noChangeArrowheads="1"/>
          </p:cNvSpPr>
          <p:nvPr/>
        </p:nvSpPr>
        <p:spPr bwMode="auto">
          <a:xfrm>
            <a:off x="7824317" y="3155982"/>
            <a:ext cx="5343439" cy="648896"/>
          </a:xfrm>
          <a:prstGeom prst="rect">
            <a:avLst/>
          </a:prstGeom>
          <a:noFill/>
          <a:ln w="9525">
            <a:noFill/>
            <a:miter lim="800000"/>
            <a:headEnd/>
            <a:tailEnd/>
          </a:ln>
          <a:effectLst/>
        </p:spPr>
        <p:txBody>
          <a:bodyPr wrap="square">
            <a:spAutoFit/>
          </a:bodyPr>
          <a:lstStyle/>
          <a:p>
            <a:pPr marL="895350" lvl="1" indent="-285750" fontAlgn="base">
              <a:spcBef>
                <a:spcPts val="500"/>
              </a:spcBef>
              <a:spcAft>
                <a:spcPct val="0"/>
              </a:spcAft>
              <a:buClr>
                <a:schemeClr val="bg1">
                  <a:lumMod val="75000"/>
                </a:schemeClr>
              </a:buClr>
              <a:buFont typeface="Wingdings" panose="05000000000000000000" pitchFamily="2" charset="2"/>
              <a:buChar char="§"/>
              <a:defRPr/>
            </a:pPr>
            <a:r>
              <a:rPr lang="en-US" sz="1600" dirty="0">
                <a:solidFill>
                  <a:srgbClr val="4BA82E"/>
                </a:solidFill>
                <a:latin typeface="Arial" panose="020B0604020202020204" pitchFamily="34" charset="0"/>
                <a:cs typeface="Arial" panose="020B0604020202020204" pitchFamily="34" charset="0"/>
              </a:rPr>
              <a:t>Deadline</a:t>
            </a:r>
            <a:r>
              <a:rPr lang="en-US" sz="1600" dirty="0">
                <a:latin typeface="Arial" panose="020B0604020202020204" pitchFamily="34" charset="0"/>
                <a:cs typeface="Arial" panose="020B0604020202020204" pitchFamily="34" charset="0"/>
              </a:rPr>
              <a:t>: December 12</a:t>
            </a:r>
            <a:endParaRPr lang="cs-CZ" sz="1600" dirty="0">
              <a:latin typeface="Arial" panose="020B0604020202020204" pitchFamily="34" charset="0"/>
              <a:cs typeface="Arial" panose="020B0604020202020204" pitchFamily="34" charset="0"/>
            </a:endParaRPr>
          </a:p>
          <a:p>
            <a:pPr marL="895350" lvl="1" indent="-285750" fontAlgn="base">
              <a:spcBef>
                <a:spcPts val="500"/>
              </a:spcBef>
              <a:spcAft>
                <a:spcPct val="0"/>
              </a:spcAft>
              <a:buClr>
                <a:schemeClr val="bg1">
                  <a:lumMod val="75000"/>
                </a:schemeClr>
              </a:buClr>
              <a:buFont typeface="Wingdings" panose="05000000000000000000" pitchFamily="2" charset="2"/>
              <a:buChar char="§"/>
              <a:defRPr/>
            </a:pPr>
            <a:r>
              <a:rPr lang="en-US" sz="1600" dirty="0">
                <a:solidFill>
                  <a:srgbClr val="4BA82E"/>
                </a:solidFill>
                <a:latin typeface="Arial" panose="020B0604020202020204" pitchFamily="34" charset="0"/>
                <a:cs typeface="Arial" panose="020B0604020202020204" pitchFamily="34" charset="0"/>
              </a:rPr>
              <a:t>Start</a:t>
            </a:r>
            <a:r>
              <a:rPr lang="en-US" sz="1600" dirty="0">
                <a:latin typeface="Arial" panose="020B0604020202020204" pitchFamily="34" charset="0"/>
                <a:cs typeface="Arial" panose="020B0604020202020204" pitchFamily="34" charset="0"/>
              </a:rPr>
              <a:t> of the </a:t>
            </a:r>
            <a:r>
              <a:rPr lang="en-US" sz="1600" dirty="0">
                <a:solidFill>
                  <a:srgbClr val="4BA82E"/>
                </a:solidFill>
                <a:latin typeface="Arial" panose="020B0604020202020204" pitchFamily="34" charset="0"/>
                <a:cs typeface="Arial" panose="020B0604020202020204" pitchFamily="34" charset="0"/>
              </a:rPr>
              <a:t>project</a:t>
            </a:r>
            <a:r>
              <a:rPr lang="en-US" sz="1600" dirty="0">
                <a:latin typeface="Arial" panose="020B0604020202020204" pitchFamily="34" charset="0"/>
                <a:cs typeface="Arial" panose="020B0604020202020204" pitchFamily="34" charset="0"/>
              </a:rPr>
              <a:t>: October 3</a:t>
            </a:r>
          </a:p>
        </p:txBody>
      </p:sp>
      <p:pic>
        <p:nvPicPr>
          <p:cNvPr id="11" name="Obrázek 10">
            <a:extLst>
              <a:ext uri="{FF2B5EF4-FFF2-40B4-BE49-F238E27FC236}">
                <a16:creationId xmlns:a16="http://schemas.microsoft.com/office/drawing/2014/main" id="{E190940C-08A4-4B13-81CA-4F9CC452298D}"/>
              </a:ext>
            </a:extLst>
          </p:cNvPr>
          <p:cNvPicPr>
            <a:picLocks noChangeAspect="1"/>
          </p:cNvPicPr>
          <p:nvPr/>
        </p:nvPicPr>
        <p:blipFill>
          <a:blip r:embed="rId2"/>
          <a:stretch>
            <a:fillRect/>
          </a:stretch>
        </p:blipFill>
        <p:spPr>
          <a:xfrm>
            <a:off x="951630" y="2053748"/>
            <a:ext cx="7425792" cy="3619963"/>
          </a:xfrm>
          <a:prstGeom prst="rect">
            <a:avLst/>
          </a:prstGeom>
        </p:spPr>
      </p:pic>
    </p:spTree>
    <p:extLst>
      <p:ext uri="{BB962C8B-B14F-4D97-AF65-F5344CB8AC3E}">
        <p14:creationId xmlns:p14="http://schemas.microsoft.com/office/powerpoint/2010/main" val="25275202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FA5C200C-9396-4BB1-B704-F5A776CDF483}"/>
              </a:ext>
            </a:extLst>
          </p:cNvPr>
          <p:cNvSpPr>
            <a:spLocks noGrp="1"/>
          </p:cNvSpPr>
          <p:nvPr>
            <p:ph type="sldNum" sz="quarter" idx="2"/>
          </p:nvPr>
        </p:nvSpPr>
        <p:spPr/>
        <p:txBody>
          <a:bodyPr/>
          <a:lstStyle/>
          <a:p>
            <a:fld id="{86CB4B4D-7CA3-9044-876B-883B54F8677D}" type="slidenum">
              <a:rPr lang="cs-CZ" smtClean="0"/>
              <a:t>98</a:t>
            </a:fld>
            <a:endParaRPr lang="cs-CZ"/>
          </a:p>
        </p:txBody>
      </p:sp>
      <p:sp>
        <p:nvSpPr>
          <p:cNvPr id="3" name="Zástupný text 2">
            <a:extLst>
              <a:ext uri="{FF2B5EF4-FFF2-40B4-BE49-F238E27FC236}">
                <a16:creationId xmlns:a16="http://schemas.microsoft.com/office/drawing/2014/main" id="{7B13BD4B-81A8-49E3-A5B8-86B744381ACC}"/>
              </a:ext>
            </a:extLst>
          </p:cNvPr>
          <p:cNvSpPr>
            <a:spLocks noGrp="1"/>
          </p:cNvSpPr>
          <p:nvPr>
            <p:ph type="body" sz="quarter" idx="21"/>
          </p:nvPr>
        </p:nvSpPr>
        <p:spPr/>
        <p:txBody>
          <a:bodyPr>
            <a:normAutofit/>
          </a:bodyPr>
          <a:lstStyle/>
          <a:p>
            <a:r>
              <a:rPr lang="en-US" dirty="0"/>
              <a:t>Project Management</a:t>
            </a:r>
          </a:p>
        </p:txBody>
      </p:sp>
      <mc:AlternateContent xmlns:mc="http://schemas.openxmlformats.org/markup-compatibility/2006" xmlns:a14="http://schemas.microsoft.com/office/drawing/2010/main">
        <mc:Choice Requires="a14">
          <p:sp>
            <p:nvSpPr>
              <p:cNvPr id="5" name="Zástupný text 4">
                <a:extLst>
                  <a:ext uri="{FF2B5EF4-FFF2-40B4-BE49-F238E27FC236}">
                    <a16:creationId xmlns:a16="http://schemas.microsoft.com/office/drawing/2014/main" id="{DD28B5E6-313F-4FBE-A788-55095C98B42F}"/>
                  </a:ext>
                </a:extLst>
              </p:cNvPr>
              <p:cNvSpPr>
                <a:spLocks noGrp="1"/>
              </p:cNvSpPr>
              <p:nvPr>
                <p:ph type="body" sz="half" idx="22"/>
              </p:nvPr>
            </p:nvSpPr>
            <p:spPr>
              <a:xfrm>
                <a:off x="438468" y="1647545"/>
                <a:ext cx="11491261" cy="4526241"/>
              </a:xfrm>
            </p:spPr>
            <p:txBody>
              <a:bodyPr>
                <a:normAutofit/>
              </a:bodyPr>
              <a:lstStyle/>
              <a:p>
                <a:pPr marL="285750" lvl="0" indent="-285750">
                  <a:lnSpc>
                    <a:spcPct val="110000"/>
                  </a:lnSpc>
                  <a:buFont typeface="Wingdings" panose="05000000000000000000" pitchFamily="2" charset="2"/>
                  <a:buChar char="§"/>
                </a:pPr>
                <a:r>
                  <a:rPr lang="en-US" b="1" dirty="0"/>
                  <a:t>Assumptions</a:t>
                </a:r>
              </a:p>
              <a:p>
                <a:pPr lvl="1">
                  <a:lnSpc>
                    <a:spcPct val="110000"/>
                  </a:lnSpc>
                </a:pPr>
                <a:r>
                  <a:rPr lang="en-US" dirty="0">
                    <a:solidFill>
                      <a:srgbClr val="4BA82E"/>
                    </a:solidFill>
                  </a:rPr>
                  <a:t>Probabilistic duration time</a:t>
                </a:r>
                <a:r>
                  <a:rPr lang="en-US" dirty="0"/>
                  <a:t> of each activity.</a:t>
                </a:r>
              </a:p>
              <a:p>
                <a:pPr lvl="1">
                  <a:lnSpc>
                    <a:spcPct val="110000"/>
                  </a:lnSpc>
                </a:pPr>
                <a14:m>
                  <m:oMath xmlns:m="http://schemas.openxmlformats.org/officeDocument/2006/math">
                    <m:r>
                      <a:rPr lang="cs-CZ" i="1" smtClean="0">
                        <a:latin typeface="Cambria Math" panose="02040503050406030204" pitchFamily="18" charset="0"/>
                        <a:ea typeface="Cambria Math" panose="02040503050406030204" pitchFamily="18" charset="0"/>
                      </a:rPr>
                      <m:t>𝛽</m:t>
                    </m:r>
                  </m:oMath>
                </a14:m>
                <a:r>
                  <a:rPr lang="en-US" dirty="0"/>
                  <a:t>-distribution values:</a:t>
                </a:r>
              </a:p>
              <a:p>
                <a:pPr marL="989400" lvl="2" indent="-230400"/>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𝑖𝑗</m:t>
                        </m:r>
                      </m:sub>
                    </m:sSub>
                  </m:oMath>
                </a14:m>
                <a:r>
                  <a:rPr lang="en-US" dirty="0"/>
                  <a:t> - </a:t>
                </a:r>
                <a:r>
                  <a:rPr lang="en-US" dirty="0">
                    <a:solidFill>
                      <a:srgbClr val="4BA82E"/>
                    </a:solidFill>
                  </a:rPr>
                  <a:t>optimistic estimate </a:t>
                </a:r>
                <a:r>
                  <a:rPr lang="en-US" dirty="0"/>
                  <a:t>as the </a:t>
                </a:r>
                <a:r>
                  <a:rPr lang="en-US" dirty="0">
                    <a:solidFill>
                      <a:srgbClr val="4BA82E"/>
                    </a:solidFill>
                  </a:rPr>
                  <a:t>shortest</a:t>
                </a:r>
                <a:r>
                  <a:rPr lang="en-US" dirty="0"/>
                  <a:t> possible </a:t>
                </a:r>
                <a:r>
                  <a:rPr lang="en-US" dirty="0">
                    <a:solidFill>
                      <a:srgbClr val="4BA82E"/>
                    </a:solidFill>
                  </a:rPr>
                  <a:t>duration</a:t>
                </a:r>
                <a:r>
                  <a:rPr lang="en-US" dirty="0"/>
                  <a:t> of the activity,</a:t>
                </a:r>
              </a:p>
              <a:p>
                <a:pPr marL="989400" lvl="2" indent="-230400"/>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𝑖𝑗</m:t>
                        </m:r>
                      </m:sub>
                    </m:sSub>
                  </m:oMath>
                </a14:m>
                <a:r>
                  <a:rPr lang="en-US" dirty="0"/>
                  <a:t> - </a:t>
                </a:r>
                <a:r>
                  <a:rPr lang="en-US" dirty="0">
                    <a:solidFill>
                      <a:srgbClr val="4BA82E"/>
                    </a:solidFill>
                  </a:rPr>
                  <a:t>pessimistic estimate </a:t>
                </a:r>
                <a:r>
                  <a:rPr lang="en-US" dirty="0"/>
                  <a:t>as the </a:t>
                </a:r>
                <a:r>
                  <a:rPr lang="en-US" dirty="0">
                    <a:solidFill>
                      <a:srgbClr val="4BA82E"/>
                    </a:solidFill>
                  </a:rPr>
                  <a:t>longest duration</a:t>
                </a:r>
                <a:r>
                  <a:rPr lang="en-US" dirty="0"/>
                  <a:t>,</a:t>
                </a:r>
              </a:p>
              <a:p>
                <a:pPr marL="989400" lvl="2" indent="-230400"/>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𝑖𝑗</m:t>
                        </m:r>
                      </m:sub>
                    </m:sSub>
                  </m:oMath>
                </a14:m>
                <a:r>
                  <a:rPr lang="en-US" dirty="0"/>
                  <a:t> - </a:t>
                </a:r>
                <a:r>
                  <a:rPr lang="en-US" dirty="0">
                    <a:solidFill>
                      <a:srgbClr val="4BA82E"/>
                    </a:solidFill>
                  </a:rPr>
                  <a:t>most likely estimate </a:t>
                </a:r>
                <a:r>
                  <a:rPr lang="en-US" dirty="0"/>
                  <a:t>as the duration, which assumes </a:t>
                </a:r>
                <a:br>
                  <a:rPr lang="en-US" dirty="0"/>
                </a:br>
                <a:r>
                  <a:rPr lang="en-US" dirty="0">
                    <a:solidFill>
                      <a:srgbClr val="4BA82E"/>
                    </a:solidFill>
                  </a:rPr>
                  <a:t>most frequent conditions</a:t>
                </a:r>
                <a:r>
                  <a:rPr lang="en-US" dirty="0"/>
                  <a:t>.</a:t>
                </a:r>
              </a:p>
              <a:p>
                <a:pPr marL="285750" lvl="0" indent="-285750">
                  <a:lnSpc>
                    <a:spcPct val="110000"/>
                  </a:lnSpc>
                  <a:buFont typeface="Wingdings" panose="05000000000000000000" pitchFamily="2" charset="2"/>
                  <a:buChar char="§"/>
                </a:pPr>
                <a:r>
                  <a:rPr lang="en-US" b="1" dirty="0"/>
                  <a:t>Mean of completion time</a:t>
                </a:r>
              </a:p>
              <a:p>
                <a:pPr marL="285750" lvl="0" indent="-285750">
                  <a:lnSpc>
                    <a:spcPct val="110000"/>
                  </a:lnSpc>
                  <a:buFont typeface="Wingdings" panose="05000000000000000000" pitchFamily="2" charset="2"/>
                  <a:buChar char="§"/>
                </a:pPr>
                <a:endParaRPr lang="en-US" b="1" dirty="0"/>
              </a:p>
              <a:p>
                <a:pPr marL="285750" lvl="0" indent="-285750">
                  <a:lnSpc>
                    <a:spcPct val="110000"/>
                  </a:lnSpc>
                  <a:buFont typeface="Wingdings" panose="05000000000000000000" pitchFamily="2" charset="2"/>
                  <a:buChar char="§"/>
                </a:pPr>
                <a:endParaRPr lang="en-US" b="1" dirty="0"/>
              </a:p>
              <a:p>
                <a:pPr marL="285750" indent="-285750">
                  <a:lnSpc>
                    <a:spcPct val="110000"/>
                  </a:lnSpc>
                  <a:buFont typeface="Wingdings" panose="05000000000000000000" pitchFamily="2" charset="2"/>
                  <a:buChar char="§"/>
                </a:pPr>
                <a:r>
                  <a:rPr lang="en-US" b="1" dirty="0"/>
                  <a:t>Standard deviation of completion time</a:t>
                </a:r>
              </a:p>
              <a:p>
                <a:pPr marL="285750" lvl="0" indent="-285750">
                  <a:lnSpc>
                    <a:spcPct val="110000"/>
                  </a:lnSpc>
                  <a:buFont typeface="Wingdings" panose="05000000000000000000" pitchFamily="2" charset="2"/>
                  <a:buChar char="§"/>
                </a:pPr>
                <a:endParaRPr lang="en-US" b="1" dirty="0"/>
              </a:p>
              <a:p>
                <a:pPr marL="759000" lvl="2" indent="0">
                  <a:buNone/>
                </a:pPr>
                <a:endParaRPr lang="en-US" dirty="0"/>
              </a:p>
              <a:p>
                <a:pPr marL="895350" lvl="1" indent="-285750"/>
                <a:endParaRPr lang="cs-CZ" dirty="0"/>
              </a:p>
            </p:txBody>
          </p:sp>
        </mc:Choice>
        <mc:Fallback xmlns="">
          <p:sp>
            <p:nvSpPr>
              <p:cNvPr id="5" name="Zástupný text 4">
                <a:extLst>
                  <a:ext uri="{FF2B5EF4-FFF2-40B4-BE49-F238E27FC236}">
                    <a16:creationId xmlns:a16="http://schemas.microsoft.com/office/drawing/2014/main" id="{DD28B5E6-313F-4FBE-A788-55095C98B42F}"/>
                  </a:ext>
                </a:extLst>
              </p:cNvPr>
              <p:cNvSpPr>
                <a:spLocks noGrp="1" noRot="1" noChangeAspect="1" noMove="1" noResize="1" noEditPoints="1" noAdjustHandles="1" noChangeArrowheads="1" noChangeShapeType="1" noTextEdit="1"/>
              </p:cNvSpPr>
              <p:nvPr>
                <p:ph type="body" sz="half" idx="22"/>
              </p:nvPr>
            </p:nvSpPr>
            <p:spPr>
              <a:xfrm>
                <a:off x="438468" y="1647545"/>
                <a:ext cx="11491261" cy="4526241"/>
              </a:xfrm>
              <a:blipFill>
                <a:blip r:embed="rId4"/>
                <a:stretch>
                  <a:fillRect l="-212" t="-269"/>
                </a:stretch>
              </a:blipFill>
            </p:spPr>
            <p:txBody>
              <a:bodyPr/>
              <a:lstStyle/>
              <a:p>
                <a:r>
                  <a:rPr lang="cs-CZ">
                    <a:noFill/>
                  </a:rPr>
                  <a:t> </a:t>
                </a:r>
              </a:p>
            </p:txBody>
          </p:sp>
        </mc:Fallback>
      </mc:AlternateContent>
      <p:sp>
        <p:nvSpPr>
          <p:cNvPr id="4" name="Zástupný symbol pro zápatí 3">
            <a:extLst>
              <a:ext uri="{FF2B5EF4-FFF2-40B4-BE49-F238E27FC236}">
                <a16:creationId xmlns:a16="http://schemas.microsoft.com/office/drawing/2014/main" id="{C43B0536-317E-4D10-B276-A3EE74401791}"/>
              </a:ext>
            </a:extLst>
          </p:cNvPr>
          <p:cNvSpPr>
            <a:spLocks noGrp="1"/>
          </p:cNvSpPr>
          <p:nvPr>
            <p:ph type="ftr" sz="quarter" idx="11"/>
          </p:nvPr>
        </p:nvSpPr>
        <p:spPr/>
        <p:txBody>
          <a:bodyPr/>
          <a:lstStyle/>
          <a:p>
            <a:r>
              <a:rPr lang="en-US"/>
              <a:t>Operational Research I, ŠAU, Jan Fábry, 9.11. 2022</a:t>
            </a:r>
            <a:endParaRPr lang="cs-CZ" dirty="0"/>
          </a:p>
        </p:txBody>
      </p:sp>
      <p:sp>
        <p:nvSpPr>
          <p:cNvPr id="7" name="Zástupný text 6">
            <a:extLst>
              <a:ext uri="{FF2B5EF4-FFF2-40B4-BE49-F238E27FC236}">
                <a16:creationId xmlns:a16="http://schemas.microsoft.com/office/drawing/2014/main" id="{A7F5259D-0673-44BA-A715-09912B3C8BB1}"/>
              </a:ext>
            </a:extLst>
          </p:cNvPr>
          <p:cNvSpPr>
            <a:spLocks noGrp="1"/>
          </p:cNvSpPr>
          <p:nvPr>
            <p:ph type="body" sz="quarter" idx="23"/>
          </p:nvPr>
        </p:nvSpPr>
        <p:spPr/>
        <p:txBody>
          <a:bodyPr/>
          <a:lstStyle/>
          <a:p>
            <a:r>
              <a:rPr lang="en-US" dirty="0"/>
              <a:t>PERT (Program Evaluation and Review Technique)</a:t>
            </a:r>
          </a:p>
        </p:txBody>
      </p:sp>
      <p:grpSp>
        <p:nvGrpSpPr>
          <p:cNvPr id="8" name="Skupina 7">
            <a:extLst>
              <a:ext uri="{FF2B5EF4-FFF2-40B4-BE49-F238E27FC236}">
                <a16:creationId xmlns:a16="http://schemas.microsoft.com/office/drawing/2014/main" id="{4B297204-0A1C-401D-B8CC-741A3DC6F026}"/>
              </a:ext>
            </a:extLst>
          </p:cNvPr>
          <p:cNvGrpSpPr/>
          <p:nvPr/>
        </p:nvGrpSpPr>
        <p:grpSpPr>
          <a:xfrm>
            <a:off x="7397476" y="3545044"/>
            <a:ext cx="3770584" cy="2489231"/>
            <a:chOff x="6896028" y="3695867"/>
            <a:chExt cx="3770584" cy="2489231"/>
          </a:xfrm>
        </p:grpSpPr>
        <p:sp>
          <p:nvSpPr>
            <p:cNvPr id="11" name="Obdélník 10">
              <a:extLst>
                <a:ext uri="{FF2B5EF4-FFF2-40B4-BE49-F238E27FC236}">
                  <a16:creationId xmlns:a16="http://schemas.microsoft.com/office/drawing/2014/main" id="{CC34BB0D-D0EB-44A8-B911-A8615E3C1F42}"/>
                </a:ext>
              </a:extLst>
            </p:cNvPr>
            <p:cNvSpPr/>
            <p:nvPr/>
          </p:nvSpPr>
          <p:spPr>
            <a:xfrm>
              <a:off x="6896028" y="5898866"/>
              <a:ext cx="3770584" cy="286232"/>
            </a:xfrm>
            <a:prstGeom prst="rect">
              <a:avLst/>
            </a:prstGeom>
          </p:spPr>
          <p:txBody>
            <a:bodyPr wrap="none">
              <a:spAutoFit/>
            </a:bodyPr>
            <a:lstStyle/>
            <a:p>
              <a:pPr>
                <a:lnSpc>
                  <a:spcPct val="90000"/>
                </a:lnSpc>
                <a:spcBef>
                  <a:spcPts val="1000"/>
                </a:spcBef>
                <a:defRPr sz="1800" b="0">
                  <a:solidFill>
                    <a:srgbClr val="000000"/>
                  </a:solidFill>
                </a:defRPr>
              </a:pPr>
              <a:r>
                <a:rPr lang="en-US" sz="1400" b="1" dirty="0">
                  <a:solidFill>
                    <a:schemeClr val="bg1">
                      <a:lumMod val="65000"/>
                    </a:schemeClr>
                  </a:solidFill>
                  <a:latin typeface="Arial" panose="020B0604020202020204" pitchFamily="34" charset="0"/>
                  <a:cs typeface="Arial" panose="020B0604020202020204" pitchFamily="34" charset="0"/>
                </a:rPr>
                <a:t>Fig. 27 – Density function of </a:t>
              </a:r>
              <a:r>
                <a:rPr lang="el-GR" sz="1400" b="1" i="1" dirty="0">
                  <a:solidFill>
                    <a:schemeClr val="bg1">
                      <a:lumMod val="65000"/>
                    </a:schemeClr>
                  </a:solidFill>
                  <a:latin typeface="Arial" panose="020B0604020202020204" pitchFamily="34" charset="0"/>
                  <a:cs typeface="Arial" panose="020B0604020202020204" pitchFamily="34" charset="0"/>
                </a:rPr>
                <a:t>β</a:t>
              </a:r>
              <a:r>
                <a:rPr lang="el-GR" sz="1400" b="1" dirty="0">
                  <a:solidFill>
                    <a:schemeClr val="bg1">
                      <a:lumMod val="65000"/>
                    </a:schemeClr>
                  </a:solidFill>
                  <a:latin typeface="Arial" panose="020B0604020202020204" pitchFamily="34" charset="0"/>
                  <a:cs typeface="Arial" panose="020B0604020202020204" pitchFamily="34" charset="0"/>
                </a:rPr>
                <a:t>-</a:t>
              </a:r>
              <a:r>
                <a:rPr lang="en-US" sz="1400" b="1" dirty="0">
                  <a:solidFill>
                    <a:schemeClr val="bg1">
                      <a:lumMod val="65000"/>
                    </a:schemeClr>
                  </a:solidFill>
                  <a:latin typeface="Arial" panose="020B0604020202020204" pitchFamily="34" charset="0"/>
                  <a:cs typeface="Arial" panose="020B0604020202020204" pitchFamily="34" charset="0"/>
                </a:rPr>
                <a:t>distribution</a:t>
              </a:r>
            </a:p>
          </p:txBody>
        </p:sp>
        <p:pic>
          <p:nvPicPr>
            <p:cNvPr id="12" name="Obrázek 11">
              <a:extLst>
                <a:ext uri="{FF2B5EF4-FFF2-40B4-BE49-F238E27FC236}">
                  <a16:creationId xmlns:a16="http://schemas.microsoft.com/office/drawing/2014/main" id="{E9559F6D-3367-45C8-86E9-4EFDC4685A05}"/>
                </a:ext>
              </a:extLst>
            </p:cNvPr>
            <p:cNvPicPr>
              <a:picLocks noChangeAspect="1"/>
            </p:cNvPicPr>
            <p:nvPr/>
          </p:nvPicPr>
          <p:blipFill>
            <a:blip r:embed="rId5"/>
            <a:stretch>
              <a:fillRect/>
            </a:stretch>
          </p:blipFill>
          <p:spPr>
            <a:xfrm>
              <a:off x="6979821" y="3695867"/>
              <a:ext cx="3376398" cy="2202999"/>
            </a:xfrm>
            <a:prstGeom prst="rect">
              <a:avLst/>
            </a:prstGeom>
          </p:spPr>
        </p:pic>
      </p:grpSp>
      <p:graphicFrame>
        <p:nvGraphicFramePr>
          <p:cNvPr id="14" name="Objekt 13">
            <a:extLst>
              <a:ext uri="{FF2B5EF4-FFF2-40B4-BE49-F238E27FC236}">
                <a16:creationId xmlns:a16="http://schemas.microsoft.com/office/drawing/2014/main" id="{22E57E2E-5761-4ABF-B18A-E0FA68668174}"/>
              </a:ext>
            </a:extLst>
          </p:cNvPr>
          <p:cNvGraphicFramePr>
            <a:graphicFrameLocks noChangeAspect="1"/>
          </p:cNvGraphicFramePr>
          <p:nvPr>
            <p:extLst>
              <p:ext uri="{D42A27DB-BD31-4B8C-83A1-F6EECF244321}">
                <p14:modId xmlns:p14="http://schemas.microsoft.com/office/powerpoint/2010/main" val="114528410"/>
              </p:ext>
            </p:extLst>
          </p:nvPr>
        </p:nvGraphicFramePr>
        <p:xfrm>
          <a:off x="1208808" y="4329212"/>
          <a:ext cx="1804705" cy="586418"/>
        </p:xfrm>
        <a:graphic>
          <a:graphicData uri="http://schemas.openxmlformats.org/presentationml/2006/ole">
            <mc:AlternateContent xmlns:mc="http://schemas.openxmlformats.org/markup-compatibility/2006">
              <mc:Choice xmlns:v="urn:schemas-microsoft-com:vml" Requires="v">
                <p:oleObj name="Equation" r:id="rId6" imgW="1289075" imgH="418870" progId="Equation.DSMT4">
                  <p:embed/>
                </p:oleObj>
              </mc:Choice>
              <mc:Fallback>
                <p:oleObj name="Equation" r:id="rId6" imgW="1289075" imgH="418870" progId="Equation.DSMT4">
                  <p:embed/>
                  <p:pic>
                    <p:nvPicPr>
                      <p:cNvPr id="23" name="Objekt 22">
                        <a:extLst>
                          <a:ext uri="{FF2B5EF4-FFF2-40B4-BE49-F238E27FC236}">
                            <a16:creationId xmlns:a16="http://schemas.microsoft.com/office/drawing/2014/main" id="{70166444-B72A-4243-906A-5AB4A3EBE5AD}"/>
                          </a:ext>
                        </a:extLst>
                      </p:cNvPr>
                      <p:cNvPicPr/>
                      <p:nvPr/>
                    </p:nvPicPr>
                    <p:blipFill>
                      <a:blip r:embed="rId7"/>
                      <a:stretch>
                        <a:fillRect/>
                      </a:stretch>
                    </p:blipFill>
                    <p:spPr>
                      <a:xfrm>
                        <a:off x="1208808" y="4329212"/>
                        <a:ext cx="1804705" cy="586418"/>
                      </a:xfrm>
                      <a:prstGeom prst="rect">
                        <a:avLst/>
                      </a:prstGeom>
                    </p:spPr>
                  </p:pic>
                </p:oleObj>
              </mc:Fallback>
            </mc:AlternateContent>
          </a:graphicData>
        </a:graphic>
      </p:graphicFrame>
      <p:graphicFrame>
        <p:nvGraphicFramePr>
          <p:cNvPr id="16" name="Objekt 15">
            <a:extLst>
              <a:ext uri="{FF2B5EF4-FFF2-40B4-BE49-F238E27FC236}">
                <a16:creationId xmlns:a16="http://schemas.microsoft.com/office/drawing/2014/main" id="{BE4399A3-C4C4-4685-A751-047444079008}"/>
              </a:ext>
            </a:extLst>
          </p:cNvPr>
          <p:cNvGraphicFramePr>
            <a:graphicFrameLocks noChangeAspect="1"/>
          </p:cNvGraphicFramePr>
          <p:nvPr>
            <p:extLst>
              <p:ext uri="{D42A27DB-BD31-4B8C-83A1-F6EECF244321}">
                <p14:modId xmlns:p14="http://schemas.microsoft.com/office/powerpoint/2010/main" val="696767063"/>
              </p:ext>
            </p:extLst>
          </p:nvPr>
        </p:nvGraphicFramePr>
        <p:xfrm>
          <a:off x="1208807" y="5461707"/>
          <a:ext cx="1202968" cy="586418"/>
        </p:xfrm>
        <a:graphic>
          <a:graphicData uri="http://schemas.openxmlformats.org/presentationml/2006/ole">
            <mc:AlternateContent xmlns:mc="http://schemas.openxmlformats.org/markup-compatibility/2006">
              <mc:Choice xmlns:v="urn:schemas-microsoft-com:vml" Requires="v">
                <p:oleObj name="Equation" r:id="rId8" imgW="859263" imgH="418870" progId="Equation.DSMT4">
                  <p:embed/>
                </p:oleObj>
              </mc:Choice>
              <mc:Fallback>
                <p:oleObj name="Equation" r:id="rId8" imgW="859263" imgH="418870" progId="Equation.DSMT4">
                  <p:embed/>
                  <p:pic>
                    <p:nvPicPr>
                      <p:cNvPr id="25" name="Objekt 24">
                        <a:extLst>
                          <a:ext uri="{FF2B5EF4-FFF2-40B4-BE49-F238E27FC236}">
                            <a16:creationId xmlns:a16="http://schemas.microsoft.com/office/drawing/2014/main" id="{8900693F-E2FB-415D-96F3-177650F6D521}"/>
                          </a:ext>
                        </a:extLst>
                      </p:cNvPr>
                      <p:cNvPicPr/>
                      <p:nvPr/>
                    </p:nvPicPr>
                    <p:blipFill>
                      <a:blip r:embed="rId9"/>
                      <a:stretch>
                        <a:fillRect/>
                      </a:stretch>
                    </p:blipFill>
                    <p:spPr>
                      <a:xfrm>
                        <a:off x="1208807" y="5461707"/>
                        <a:ext cx="1202968" cy="586418"/>
                      </a:xfrm>
                      <a:prstGeom prst="rect">
                        <a:avLst/>
                      </a:prstGeom>
                    </p:spPr>
                  </p:pic>
                </p:oleObj>
              </mc:Fallback>
            </mc:AlternateContent>
          </a:graphicData>
        </a:graphic>
      </p:graphicFrame>
    </p:spTree>
    <p:extLst>
      <p:ext uri="{BB962C8B-B14F-4D97-AF65-F5344CB8AC3E}">
        <p14:creationId xmlns:p14="http://schemas.microsoft.com/office/powerpoint/2010/main" val="161356492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FA5C200C-9396-4BB1-B704-F5A776CDF483}"/>
              </a:ext>
            </a:extLst>
          </p:cNvPr>
          <p:cNvSpPr>
            <a:spLocks noGrp="1"/>
          </p:cNvSpPr>
          <p:nvPr>
            <p:ph type="sldNum" sz="quarter" idx="2"/>
          </p:nvPr>
        </p:nvSpPr>
        <p:spPr/>
        <p:txBody>
          <a:bodyPr/>
          <a:lstStyle/>
          <a:p>
            <a:fld id="{86CB4B4D-7CA3-9044-876B-883B54F8677D}" type="slidenum">
              <a:rPr lang="cs-CZ" smtClean="0"/>
              <a:t>99</a:t>
            </a:fld>
            <a:endParaRPr lang="cs-CZ"/>
          </a:p>
        </p:txBody>
      </p:sp>
      <p:sp>
        <p:nvSpPr>
          <p:cNvPr id="3" name="Zástupný text 2">
            <a:extLst>
              <a:ext uri="{FF2B5EF4-FFF2-40B4-BE49-F238E27FC236}">
                <a16:creationId xmlns:a16="http://schemas.microsoft.com/office/drawing/2014/main" id="{7B13BD4B-81A8-49E3-A5B8-86B744381ACC}"/>
              </a:ext>
            </a:extLst>
          </p:cNvPr>
          <p:cNvSpPr>
            <a:spLocks noGrp="1"/>
          </p:cNvSpPr>
          <p:nvPr>
            <p:ph type="body" sz="quarter" idx="21"/>
          </p:nvPr>
        </p:nvSpPr>
        <p:spPr/>
        <p:txBody>
          <a:bodyPr>
            <a:normAutofit/>
          </a:bodyPr>
          <a:lstStyle/>
          <a:p>
            <a:r>
              <a:rPr lang="en-US" dirty="0"/>
              <a:t>Project Management</a:t>
            </a:r>
          </a:p>
        </p:txBody>
      </p:sp>
      <p:sp>
        <p:nvSpPr>
          <p:cNvPr id="5" name="Zástupný text 4">
            <a:extLst>
              <a:ext uri="{FF2B5EF4-FFF2-40B4-BE49-F238E27FC236}">
                <a16:creationId xmlns:a16="http://schemas.microsoft.com/office/drawing/2014/main" id="{DD28B5E6-313F-4FBE-A788-55095C98B42F}"/>
              </a:ext>
            </a:extLst>
          </p:cNvPr>
          <p:cNvSpPr>
            <a:spLocks noGrp="1"/>
          </p:cNvSpPr>
          <p:nvPr>
            <p:ph type="body" sz="half" idx="22"/>
          </p:nvPr>
        </p:nvSpPr>
        <p:spPr/>
        <p:txBody>
          <a:bodyPr/>
          <a:lstStyle/>
          <a:p>
            <a:pPr marL="285750" indent="-285750">
              <a:buFont typeface="Wingdings" panose="05000000000000000000" pitchFamily="2" charset="2"/>
              <a:buChar char="§"/>
            </a:pPr>
            <a:r>
              <a:rPr lang="en-US" b="1" dirty="0"/>
              <a:t>Example</a:t>
            </a:r>
          </a:p>
          <a:p>
            <a:pPr marL="608400" indent="-285750">
              <a:buFont typeface="Wingdings" panose="05000000000000000000" pitchFamily="2" charset="2"/>
              <a:buChar char="§"/>
              <a:tabLst>
                <a:tab pos="442913" algn="l"/>
              </a:tabLst>
            </a:pPr>
            <a:r>
              <a:rPr lang="en-US" dirty="0"/>
              <a:t>In project there are introduced the following estimations of activities duration times.</a:t>
            </a:r>
          </a:p>
        </p:txBody>
      </p:sp>
      <p:sp>
        <p:nvSpPr>
          <p:cNvPr id="4" name="Zástupný symbol pro zápatí 3">
            <a:extLst>
              <a:ext uri="{FF2B5EF4-FFF2-40B4-BE49-F238E27FC236}">
                <a16:creationId xmlns:a16="http://schemas.microsoft.com/office/drawing/2014/main" id="{C43B0536-317E-4D10-B276-A3EE74401791}"/>
              </a:ext>
            </a:extLst>
          </p:cNvPr>
          <p:cNvSpPr>
            <a:spLocks noGrp="1"/>
          </p:cNvSpPr>
          <p:nvPr>
            <p:ph type="ftr" sz="quarter" idx="11"/>
          </p:nvPr>
        </p:nvSpPr>
        <p:spPr/>
        <p:txBody>
          <a:bodyPr/>
          <a:lstStyle/>
          <a:p>
            <a:r>
              <a:rPr lang="en-US"/>
              <a:t>Operational Research I, ŠAU, Jan Fábry, 9.11. 2022</a:t>
            </a:r>
            <a:endParaRPr lang="cs-CZ" dirty="0"/>
          </a:p>
        </p:txBody>
      </p:sp>
      <p:sp>
        <p:nvSpPr>
          <p:cNvPr id="7" name="Zástupný text 6">
            <a:extLst>
              <a:ext uri="{FF2B5EF4-FFF2-40B4-BE49-F238E27FC236}">
                <a16:creationId xmlns:a16="http://schemas.microsoft.com/office/drawing/2014/main" id="{A7F5259D-0673-44BA-A715-09912B3C8BB1}"/>
              </a:ext>
            </a:extLst>
          </p:cNvPr>
          <p:cNvSpPr>
            <a:spLocks noGrp="1"/>
          </p:cNvSpPr>
          <p:nvPr>
            <p:ph type="body" sz="quarter" idx="23"/>
          </p:nvPr>
        </p:nvSpPr>
        <p:spPr/>
        <p:txBody>
          <a:bodyPr/>
          <a:lstStyle/>
          <a:p>
            <a:r>
              <a:rPr lang="en-US" dirty="0"/>
              <a:t>PERT (Program Evaluation and Review Technique)</a:t>
            </a:r>
          </a:p>
        </p:txBody>
      </p:sp>
      <p:graphicFrame>
        <p:nvGraphicFramePr>
          <p:cNvPr id="9" name="Tabulka 8">
            <a:extLst>
              <a:ext uri="{FF2B5EF4-FFF2-40B4-BE49-F238E27FC236}">
                <a16:creationId xmlns:a16="http://schemas.microsoft.com/office/drawing/2014/main" id="{B392C415-5037-4B1C-85B1-540D55D1E1D7}"/>
              </a:ext>
            </a:extLst>
          </p:cNvPr>
          <p:cNvGraphicFramePr>
            <a:graphicFrameLocks noGrp="1"/>
          </p:cNvGraphicFramePr>
          <p:nvPr>
            <p:extLst>
              <p:ext uri="{D42A27DB-BD31-4B8C-83A1-F6EECF244321}">
                <p14:modId xmlns:p14="http://schemas.microsoft.com/office/powerpoint/2010/main" val="2094189561"/>
              </p:ext>
            </p:extLst>
          </p:nvPr>
        </p:nvGraphicFramePr>
        <p:xfrm>
          <a:off x="1217193" y="2670926"/>
          <a:ext cx="8628307" cy="3241920"/>
        </p:xfrm>
        <a:graphic>
          <a:graphicData uri="http://schemas.openxmlformats.org/drawingml/2006/table">
            <a:tbl>
              <a:tblPr/>
              <a:tblGrid>
                <a:gridCol w="1018909">
                  <a:extLst>
                    <a:ext uri="{9D8B030D-6E8A-4147-A177-3AD203B41FA5}">
                      <a16:colId xmlns:a16="http://schemas.microsoft.com/office/drawing/2014/main" val="2622262128"/>
                    </a:ext>
                  </a:extLst>
                </a:gridCol>
                <a:gridCol w="4096129">
                  <a:extLst>
                    <a:ext uri="{9D8B030D-6E8A-4147-A177-3AD203B41FA5}">
                      <a16:colId xmlns:a16="http://schemas.microsoft.com/office/drawing/2014/main" val="2114992858"/>
                    </a:ext>
                  </a:extLst>
                </a:gridCol>
                <a:gridCol w="536733">
                  <a:extLst>
                    <a:ext uri="{9D8B030D-6E8A-4147-A177-3AD203B41FA5}">
                      <a16:colId xmlns:a16="http://schemas.microsoft.com/office/drawing/2014/main" val="1556483431"/>
                    </a:ext>
                  </a:extLst>
                </a:gridCol>
                <a:gridCol w="536733">
                  <a:extLst>
                    <a:ext uri="{9D8B030D-6E8A-4147-A177-3AD203B41FA5}">
                      <a16:colId xmlns:a16="http://schemas.microsoft.com/office/drawing/2014/main" val="801010562"/>
                    </a:ext>
                  </a:extLst>
                </a:gridCol>
                <a:gridCol w="536733">
                  <a:extLst>
                    <a:ext uri="{9D8B030D-6E8A-4147-A177-3AD203B41FA5}">
                      <a16:colId xmlns:a16="http://schemas.microsoft.com/office/drawing/2014/main" val="824920522"/>
                    </a:ext>
                  </a:extLst>
                </a:gridCol>
                <a:gridCol w="247070">
                  <a:extLst>
                    <a:ext uri="{9D8B030D-6E8A-4147-A177-3AD203B41FA5}">
                      <a16:colId xmlns:a16="http://schemas.microsoft.com/office/drawing/2014/main" val="3879141823"/>
                    </a:ext>
                  </a:extLst>
                </a:gridCol>
                <a:gridCol w="1656000">
                  <a:extLst>
                    <a:ext uri="{9D8B030D-6E8A-4147-A177-3AD203B41FA5}">
                      <a16:colId xmlns:a16="http://schemas.microsoft.com/office/drawing/2014/main" val="1669160918"/>
                    </a:ext>
                  </a:extLst>
                </a:gridCol>
              </a:tblGrid>
              <a:tr h="0">
                <a:tc>
                  <a:txBody>
                    <a:bodyPr/>
                    <a:lstStyle/>
                    <a:p>
                      <a:pPr marL="0" indent="0" algn="ctr">
                        <a:lnSpc>
                          <a:spcPct val="100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Activity</a:t>
                      </a:r>
                    </a:p>
                  </a:txBody>
                  <a:tcPr marL="44450" marR="44450" marT="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00000"/>
                        </a:lnSpc>
                        <a:spcAft>
                          <a:spcPts val="0"/>
                        </a:spcAft>
                      </a:pPr>
                      <a:r>
                        <a:rPr lang="en-US" sz="1600" noProof="0" dirty="0">
                          <a:effectLst/>
                          <a:latin typeface="Arial" panose="020B0604020202020204" pitchFamily="34" charset="0"/>
                          <a:ea typeface="Times New Roman" panose="02020603050405020304" pitchFamily="18" charset="0"/>
                          <a:cs typeface="Arial" panose="020B0604020202020204" pitchFamily="34" charset="0"/>
                        </a:rPr>
                        <a:t>Activity Description</a:t>
                      </a:r>
                    </a:p>
                  </a:txBody>
                  <a:tcPr marL="44450" marR="44450" marT="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spcAft>
                          <a:spcPts val="0"/>
                        </a:spcAft>
                      </a:pPr>
                      <a:r>
                        <a:rPr lang="en-US" sz="1600" i="1" noProof="0">
                          <a:effectLst/>
                          <a:latin typeface="Arial" panose="020B0604020202020204" pitchFamily="34" charset="0"/>
                          <a:ea typeface="Times New Roman" panose="02020603050405020304" pitchFamily="18" charset="0"/>
                          <a:cs typeface="Arial" panose="020B0604020202020204" pitchFamily="34" charset="0"/>
                        </a:rPr>
                        <a:t>a</a:t>
                      </a:r>
                      <a:r>
                        <a:rPr lang="en-US" sz="1600" i="1" baseline="-25000" noProof="0">
                          <a:effectLst/>
                          <a:latin typeface="Arial" panose="020B0604020202020204" pitchFamily="34" charset="0"/>
                          <a:ea typeface="Times New Roman" panose="02020603050405020304" pitchFamily="18" charset="0"/>
                          <a:cs typeface="Arial" panose="020B0604020202020204" pitchFamily="34" charset="0"/>
                        </a:rPr>
                        <a:t>ij</a:t>
                      </a:r>
                      <a:endParaRPr lang="en-US" sz="1600" i="1" noProof="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lang="en-US" sz="1600" i="1" noProof="0">
                          <a:effectLst/>
                          <a:latin typeface="Arial" panose="020B0604020202020204" pitchFamily="34" charset="0"/>
                          <a:ea typeface="Times New Roman" panose="02020603050405020304" pitchFamily="18" charset="0"/>
                          <a:cs typeface="Arial" panose="020B0604020202020204" pitchFamily="34" charset="0"/>
                        </a:rPr>
                        <a:t>m</a:t>
                      </a:r>
                      <a:r>
                        <a:rPr lang="en-US" sz="1600" i="1" baseline="-25000" noProof="0">
                          <a:effectLst/>
                          <a:latin typeface="Arial" panose="020B0604020202020204" pitchFamily="34" charset="0"/>
                          <a:ea typeface="Times New Roman" panose="02020603050405020304" pitchFamily="18" charset="0"/>
                          <a:cs typeface="Arial" panose="020B0604020202020204" pitchFamily="34" charset="0"/>
                        </a:rPr>
                        <a:t>ij</a:t>
                      </a:r>
                      <a:endParaRPr lang="en-US" sz="1600" i="1" noProof="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lang="en-US" sz="1600" i="1" noProof="0">
                          <a:effectLst/>
                          <a:latin typeface="Arial" panose="020B0604020202020204" pitchFamily="34" charset="0"/>
                          <a:ea typeface="Times New Roman" panose="02020603050405020304" pitchFamily="18" charset="0"/>
                          <a:cs typeface="Arial" panose="020B0604020202020204" pitchFamily="34" charset="0"/>
                        </a:rPr>
                        <a:t>b</a:t>
                      </a:r>
                      <a:r>
                        <a:rPr lang="en-US" sz="1600" i="1" baseline="-25000" noProof="0">
                          <a:effectLst/>
                          <a:latin typeface="Arial" panose="020B0604020202020204" pitchFamily="34" charset="0"/>
                          <a:ea typeface="Times New Roman" panose="02020603050405020304" pitchFamily="18" charset="0"/>
                          <a:cs typeface="Arial" panose="020B0604020202020204" pitchFamily="34" charset="0"/>
                        </a:rPr>
                        <a:t>ij</a:t>
                      </a:r>
                      <a:endParaRPr lang="en-US" sz="1600" i="1" noProof="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00000"/>
                        </a:lnSpc>
                        <a:spcAft>
                          <a:spcPts val="0"/>
                        </a:spcAft>
                      </a:pP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00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Immediate</a:t>
                      </a:r>
                      <a:br>
                        <a:rPr lang="en-US" sz="1600" noProof="0">
                          <a:effectLst/>
                          <a:latin typeface="Arial" panose="020B0604020202020204" pitchFamily="34" charset="0"/>
                          <a:ea typeface="Times New Roman" panose="02020603050405020304" pitchFamily="18" charset="0"/>
                          <a:cs typeface="Arial" panose="020B0604020202020204" pitchFamily="34" charset="0"/>
                        </a:rPr>
                      </a:br>
                      <a:r>
                        <a:rPr lang="en-US" sz="1600" noProof="0">
                          <a:effectLst/>
                          <a:latin typeface="Arial" panose="020B0604020202020204" pitchFamily="34" charset="0"/>
                          <a:ea typeface="Times New Roman" panose="02020603050405020304" pitchFamily="18" charset="0"/>
                          <a:cs typeface="Arial" panose="020B0604020202020204" pitchFamily="34" charset="0"/>
                        </a:rPr>
                        <a:t>Predecessors</a:t>
                      </a:r>
                    </a:p>
                  </a:txBody>
                  <a:tcPr marL="44450" marR="44450" marT="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6125627"/>
                  </a:ext>
                </a:extLst>
              </a:tr>
              <a:tr h="0">
                <a:tc>
                  <a:txBody>
                    <a:bodyPr/>
                    <a:lstStyle/>
                    <a:p>
                      <a:pPr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A</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Songs Selection</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None</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8464331"/>
                  </a:ext>
                </a:extLst>
              </a:tr>
              <a:tr h="0">
                <a:tc>
                  <a:txBody>
                    <a:bodyPr/>
                    <a:lstStyle/>
                    <a:p>
                      <a:pPr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B</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Mastering</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A</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6653354"/>
                  </a:ext>
                </a:extLst>
              </a:tr>
              <a:tr h="0">
                <a:tc>
                  <a:txBody>
                    <a:bodyPr/>
                    <a:lstStyle/>
                    <a:p>
                      <a:pPr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C</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noProof="0" dirty="0">
                          <a:effectLst/>
                          <a:latin typeface="Arial" panose="020B0604020202020204" pitchFamily="34" charset="0"/>
                          <a:ea typeface="Times New Roman" panose="02020603050405020304" pitchFamily="18" charset="0"/>
                          <a:cs typeface="Arial" panose="020B0604020202020204" pitchFamily="34" charset="0"/>
                        </a:rPr>
                        <a:t>Promotion Material Elaborating</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A</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9575003"/>
                  </a:ext>
                </a:extLst>
              </a:tr>
              <a:tr h="0">
                <a:tc>
                  <a:txBody>
                    <a:bodyPr/>
                    <a:lstStyle/>
                    <a:p>
                      <a:pPr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D</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noProof="0" dirty="0">
                          <a:effectLst/>
                          <a:latin typeface="Arial" panose="020B0604020202020204" pitchFamily="34" charset="0"/>
                          <a:ea typeface="Times New Roman" panose="02020603050405020304" pitchFamily="18" charset="0"/>
                          <a:cs typeface="Arial" panose="020B0604020202020204" pitchFamily="34" charset="0"/>
                        </a:rPr>
                        <a:t>Customers Analysis</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A</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0108250"/>
                  </a:ext>
                </a:extLst>
              </a:tr>
              <a:tr h="0">
                <a:tc>
                  <a:txBody>
                    <a:bodyPr/>
                    <a:lstStyle/>
                    <a:p>
                      <a:pPr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E</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noProof="0" dirty="0">
                          <a:effectLst/>
                          <a:latin typeface="Arial" panose="020B0604020202020204" pitchFamily="34" charset="0"/>
                          <a:ea typeface="Times New Roman" panose="02020603050405020304" pitchFamily="18" charset="0"/>
                          <a:cs typeface="Arial" panose="020B0604020202020204" pitchFamily="34" charset="0"/>
                        </a:rPr>
                        <a:t>Promotion Material Production</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C, D</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5310476"/>
                  </a:ext>
                </a:extLst>
              </a:tr>
              <a:tr h="0">
                <a:tc>
                  <a:txBody>
                    <a:bodyPr/>
                    <a:lstStyle/>
                    <a:p>
                      <a:pPr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F</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Promotion Material to Printing House</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E</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4605972"/>
                  </a:ext>
                </a:extLst>
              </a:tr>
              <a:tr h="0">
                <a:tc>
                  <a:txBody>
                    <a:bodyPr/>
                    <a:lstStyle/>
                    <a:p>
                      <a:pPr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G</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Customers Selection</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D</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5292024"/>
                  </a:ext>
                </a:extLst>
              </a:tr>
              <a:tr h="0">
                <a:tc>
                  <a:txBody>
                    <a:bodyPr/>
                    <a:lstStyle/>
                    <a:p>
                      <a:pPr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H</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Make CD Copies</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B, D</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3191471"/>
                  </a:ext>
                </a:extLst>
              </a:tr>
              <a:tr h="0">
                <a:tc>
                  <a:txBody>
                    <a:bodyPr/>
                    <a:lstStyle/>
                    <a:p>
                      <a:pPr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I</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Data to Printing House</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G</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0799080"/>
                  </a:ext>
                </a:extLst>
              </a:tr>
              <a:tr h="0">
                <a:tc>
                  <a:txBody>
                    <a:bodyPr/>
                    <a:lstStyle/>
                    <a:p>
                      <a:pPr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J</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Laser Print</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F, I</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8846148"/>
                  </a:ext>
                </a:extLst>
              </a:tr>
              <a:tr h="0">
                <a:tc>
                  <a:txBody>
                    <a:bodyPr/>
                    <a:lstStyle/>
                    <a:p>
                      <a:pPr indent="0" algn="ctr">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K</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Mailing</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a:spcAft>
                          <a:spcPts val="0"/>
                        </a:spcAft>
                      </a:pPr>
                      <a:r>
                        <a:rPr lang="en-US" sz="1600" noProof="0">
                          <a:effectLst/>
                          <a:latin typeface="Arial" panose="020B0604020202020204" pitchFamily="34" charset="0"/>
                          <a:ea typeface="Times New Roman" panose="02020603050405020304" pitchFamily="18" charset="0"/>
                          <a:cs typeface="Arial" panose="020B0604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l">
                        <a:lnSpc>
                          <a:spcPct val="107000"/>
                        </a:lnSpc>
                        <a:spcAft>
                          <a:spcPts val="0"/>
                        </a:spcAft>
                      </a:pPr>
                      <a:r>
                        <a:rPr lang="en-US" sz="1600" noProof="0" dirty="0">
                          <a:effectLst/>
                          <a:latin typeface="Arial" panose="020B0604020202020204" pitchFamily="34" charset="0"/>
                          <a:ea typeface="Times New Roman" panose="02020603050405020304" pitchFamily="18" charset="0"/>
                          <a:cs typeface="Arial" panose="020B0604020202020204" pitchFamily="34" charset="0"/>
                        </a:rPr>
                        <a:t>H, J</a:t>
                      </a: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1851718"/>
                  </a:ext>
                </a:extLst>
              </a:tr>
            </a:tbl>
          </a:graphicData>
        </a:graphic>
      </p:graphicFrame>
      <p:sp>
        <p:nvSpPr>
          <p:cNvPr id="10" name="Obdélník 9">
            <a:extLst>
              <a:ext uri="{FF2B5EF4-FFF2-40B4-BE49-F238E27FC236}">
                <a16:creationId xmlns:a16="http://schemas.microsoft.com/office/drawing/2014/main" id="{0637BE23-E76F-45F3-9C54-732B755885FF}"/>
              </a:ext>
            </a:extLst>
          </p:cNvPr>
          <p:cNvSpPr/>
          <p:nvPr/>
        </p:nvSpPr>
        <p:spPr>
          <a:xfrm>
            <a:off x="889470" y="2412695"/>
            <a:ext cx="5232010" cy="286232"/>
          </a:xfrm>
          <a:prstGeom prst="rect">
            <a:avLst/>
          </a:prstGeom>
        </p:spPr>
        <p:txBody>
          <a:bodyPr wrap="none">
            <a:spAutoFit/>
          </a:bodyPr>
          <a:lstStyle/>
          <a:p>
            <a:pPr>
              <a:lnSpc>
                <a:spcPct val="90000"/>
              </a:lnSpc>
              <a:spcBef>
                <a:spcPts val="1000"/>
              </a:spcBef>
              <a:defRPr sz="1800" b="0">
                <a:solidFill>
                  <a:srgbClr val="000000"/>
                </a:solidFill>
              </a:defRPr>
            </a:pPr>
            <a:r>
              <a:rPr lang="cs-CZ" sz="1400" b="1" dirty="0" err="1">
                <a:solidFill>
                  <a:schemeClr val="bg1">
                    <a:lumMod val="65000"/>
                  </a:schemeClr>
                </a:solidFill>
                <a:latin typeface="Arial" panose="020B0604020202020204" pitchFamily="34" charset="0"/>
                <a:cs typeface="Arial" panose="020B0604020202020204" pitchFamily="34" charset="0"/>
              </a:rPr>
              <a:t>Tab</a:t>
            </a:r>
            <a:r>
              <a:rPr lang="en-US" sz="1400" b="1" dirty="0">
                <a:solidFill>
                  <a:schemeClr val="bg1">
                    <a:lumMod val="65000"/>
                  </a:schemeClr>
                </a:solidFill>
                <a:latin typeface="Arial" panose="020B0604020202020204" pitchFamily="34" charset="0"/>
                <a:cs typeface="Arial" panose="020B0604020202020204" pitchFamily="34" charset="0"/>
              </a:rPr>
              <a:t>. 25 – Direct</a:t>
            </a:r>
            <a:r>
              <a:rPr lang="cs-CZ" sz="1400" b="1" dirty="0">
                <a:solidFill>
                  <a:schemeClr val="bg1">
                    <a:lumMod val="65000"/>
                  </a:schemeClr>
                </a:solidFill>
                <a:latin typeface="Arial" panose="020B0604020202020204" pitchFamily="34" charset="0"/>
                <a:cs typeface="Arial" panose="020B0604020202020204" pitchFamily="34" charset="0"/>
              </a:rPr>
              <a:t> </a:t>
            </a:r>
            <a:r>
              <a:rPr lang="en-US" sz="1400" b="1" dirty="0">
                <a:solidFill>
                  <a:schemeClr val="bg1">
                    <a:lumMod val="65000"/>
                  </a:schemeClr>
                </a:solidFill>
                <a:latin typeface="Arial" panose="020B0604020202020204" pitchFamily="34" charset="0"/>
                <a:cs typeface="Arial" panose="020B0604020202020204" pitchFamily="34" charset="0"/>
              </a:rPr>
              <a:t>marketing project – input data for the PERT</a:t>
            </a:r>
          </a:p>
        </p:txBody>
      </p:sp>
    </p:spTree>
    <p:extLst>
      <p:ext uri="{BB962C8B-B14F-4D97-AF65-F5344CB8AC3E}">
        <p14:creationId xmlns:p14="http://schemas.microsoft.com/office/powerpoint/2010/main" val="43951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SAVS CI">
  <a:themeElements>
    <a:clrScheme name="SAVS CI">
      <a:dk1>
        <a:sysClr val="windowText" lastClr="000000"/>
      </a:dk1>
      <a:lt1>
        <a:sysClr val="window" lastClr="FFFFFF"/>
      </a:lt1>
      <a:dk2>
        <a:srgbClr val="44546A"/>
      </a:dk2>
      <a:lt2>
        <a:srgbClr val="DBEED5"/>
      </a:lt2>
      <a:accent1>
        <a:srgbClr val="81C26D"/>
      </a:accent1>
      <a:accent2>
        <a:srgbClr val="4BA82E"/>
      </a:accent2>
      <a:accent3>
        <a:srgbClr val="D22630"/>
      </a:accent3>
      <a:accent4>
        <a:srgbClr val="FFC000"/>
      </a:accent4>
      <a:accent5>
        <a:srgbClr val="FFD20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SAVS Turquois">
  <a:themeElements>
    <a:clrScheme name="SAVS Turquois">
      <a:dk1>
        <a:sysClr val="windowText" lastClr="000000"/>
      </a:dk1>
      <a:lt1>
        <a:sysClr val="window" lastClr="FFFFFF"/>
      </a:lt1>
      <a:dk2>
        <a:srgbClr val="15AF97"/>
      </a:dk2>
      <a:lt2>
        <a:srgbClr val="008A83"/>
      </a:lt2>
      <a:accent1>
        <a:srgbClr val="76B4AF"/>
      </a:accent1>
      <a:accent2>
        <a:srgbClr val="74A3A1"/>
      </a:accent2>
      <a:accent3>
        <a:srgbClr val="707070"/>
      </a:accent3>
      <a:accent4>
        <a:srgbClr val="B2B2B2"/>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AVS Blue">
  <a:themeElements>
    <a:clrScheme name="SAVS Blue">
      <a:dk1>
        <a:sysClr val="windowText" lastClr="000000"/>
      </a:dk1>
      <a:lt1>
        <a:sysClr val="window" lastClr="FFFFFF"/>
      </a:lt1>
      <a:dk2>
        <a:srgbClr val="0090D7"/>
      </a:dk2>
      <a:lt2>
        <a:srgbClr val="004F76"/>
      </a:lt2>
      <a:accent1>
        <a:srgbClr val="7EC9F1"/>
      </a:accent1>
      <a:accent2>
        <a:srgbClr val="777777"/>
      </a:accent2>
      <a:accent3>
        <a:srgbClr val="4A4A4A"/>
      </a:accent3>
      <a:accent4>
        <a:srgbClr val="B8B8B8"/>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AVS Red">
  <a:themeElements>
    <a:clrScheme name="SAVS Red">
      <a:dk1>
        <a:sysClr val="windowText" lastClr="000000"/>
      </a:dk1>
      <a:lt1>
        <a:sysClr val="window" lastClr="FFFFFF"/>
      </a:lt1>
      <a:dk2>
        <a:srgbClr val="E62336"/>
      </a:dk2>
      <a:lt2>
        <a:srgbClr val="B00835"/>
      </a:lt2>
      <a:accent1>
        <a:srgbClr val="EA5167"/>
      </a:accent1>
      <a:accent2>
        <a:srgbClr val="E5D1A2"/>
      </a:accent2>
      <a:accent3>
        <a:srgbClr val="878787"/>
      </a:accent3>
      <a:accent4>
        <a:srgbClr val="CECECE"/>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AVS Yellow">
  <a:themeElements>
    <a:clrScheme name="SAVS Yellow">
      <a:dk1>
        <a:sysClr val="windowText" lastClr="000000"/>
      </a:dk1>
      <a:lt1>
        <a:sysClr val="window" lastClr="FFFFFF"/>
      </a:lt1>
      <a:dk2>
        <a:srgbClr val="D3DA44"/>
      </a:dk2>
      <a:lt2>
        <a:srgbClr val="A2C617"/>
      </a:lt2>
      <a:accent1>
        <a:srgbClr val="FFDF43"/>
      </a:accent1>
      <a:accent2>
        <a:srgbClr val="FFF374"/>
      </a:accent2>
      <a:accent3>
        <a:srgbClr val="9D9D9D"/>
      </a:accent3>
      <a:accent4>
        <a:srgbClr val="B2B2B2"/>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SAVS Turquois">
  <a:themeElements>
    <a:clrScheme name="SAVS Turquois">
      <a:dk1>
        <a:sysClr val="windowText" lastClr="000000"/>
      </a:dk1>
      <a:lt1>
        <a:sysClr val="window" lastClr="FFFFFF"/>
      </a:lt1>
      <a:dk2>
        <a:srgbClr val="15AF97"/>
      </a:dk2>
      <a:lt2>
        <a:srgbClr val="008A83"/>
      </a:lt2>
      <a:accent1>
        <a:srgbClr val="76B4AF"/>
      </a:accent1>
      <a:accent2>
        <a:srgbClr val="74A3A1"/>
      </a:accent2>
      <a:accent3>
        <a:srgbClr val="707070"/>
      </a:accent3>
      <a:accent4>
        <a:srgbClr val="B2B2B2"/>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SAVS CI">
  <a:themeElements>
    <a:clrScheme name="SAVS CI">
      <a:dk1>
        <a:sysClr val="windowText" lastClr="000000"/>
      </a:dk1>
      <a:lt1>
        <a:sysClr val="window" lastClr="FFFFFF"/>
      </a:lt1>
      <a:dk2>
        <a:srgbClr val="44546A"/>
      </a:dk2>
      <a:lt2>
        <a:srgbClr val="DBEED5"/>
      </a:lt2>
      <a:accent1>
        <a:srgbClr val="81C26D"/>
      </a:accent1>
      <a:accent2>
        <a:srgbClr val="4BA82E"/>
      </a:accent2>
      <a:accent3>
        <a:srgbClr val="D22630"/>
      </a:accent3>
      <a:accent4>
        <a:srgbClr val="FFC000"/>
      </a:accent4>
      <a:accent5>
        <a:srgbClr val="FFD20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SAVS Blue">
  <a:themeElements>
    <a:clrScheme name="SAVS Blue">
      <a:dk1>
        <a:sysClr val="windowText" lastClr="000000"/>
      </a:dk1>
      <a:lt1>
        <a:sysClr val="window" lastClr="FFFFFF"/>
      </a:lt1>
      <a:dk2>
        <a:srgbClr val="0090D7"/>
      </a:dk2>
      <a:lt2>
        <a:srgbClr val="004F76"/>
      </a:lt2>
      <a:accent1>
        <a:srgbClr val="7EC9F1"/>
      </a:accent1>
      <a:accent2>
        <a:srgbClr val="777777"/>
      </a:accent2>
      <a:accent3>
        <a:srgbClr val="4A4A4A"/>
      </a:accent3>
      <a:accent4>
        <a:srgbClr val="B8B8B8"/>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SAVS Red">
  <a:themeElements>
    <a:clrScheme name="SAVS Red">
      <a:dk1>
        <a:sysClr val="windowText" lastClr="000000"/>
      </a:dk1>
      <a:lt1>
        <a:sysClr val="window" lastClr="FFFFFF"/>
      </a:lt1>
      <a:dk2>
        <a:srgbClr val="E62336"/>
      </a:dk2>
      <a:lt2>
        <a:srgbClr val="B00835"/>
      </a:lt2>
      <a:accent1>
        <a:srgbClr val="EA5167"/>
      </a:accent1>
      <a:accent2>
        <a:srgbClr val="E5D1A2"/>
      </a:accent2>
      <a:accent3>
        <a:srgbClr val="878787"/>
      </a:accent3>
      <a:accent4>
        <a:srgbClr val="CECECE"/>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SAVS Yellow">
  <a:themeElements>
    <a:clrScheme name="SAVS Yellow">
      <a:dk1>
        <a:sysClr val="windowText" lastClr="000000"/>
      </a:dk1>
      <a:lt1>
        <a:sysClr val="window" lastClr="FFFFFF"/>
      </a:lt1>
      <a:dk2>
        <a:srgbClr val="D3DA44"/>
      </a:dk2>
      <a:lt2>
        <a:srgbClr val="A2C617"/>
      </a:lt2>
      <a:accent1>
        <a:srgbClr val="FFDF43"/>
      </a:accent1>
      <a:accent2>
        <a:srgbClr val="FFF374"/>
      </a:accent2>
      <a:accent3>
        <a:srgbClr val="9D9D9D"/>
      </a:accent3>
      <a:accent4>
        <a:srgbClr val="B2B2B2"/>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375FC02A6BEDF429B110ABFC2E3A1F7" ma:contentTypeVersion="4" ma:contentTypeDescription="Vytvoří nový dokument" ma:contentTypeScope="" ma:versionID="2bf49a7485876122cf467e0280e0285a">
  <xsd:schema xmlns:xsd="http://www.w3.org/2001/XMLSchema" xmlns:xs="http://www.w3.org/2001/XMLSchema" xmlns:p="http://schemas.microsoft.com/office/2006/metadata/properties" xmlns:ns2="54c14795-052a-4e36-acae-5a966bae5c7f" targetNamespace="http://schemas.microsoft.com/office/2006/metadata/properties" ma:root="true" ma:fieldsID="39c45d6db175f635249553f70cccb6fc" ns2:_="">
    <xsd:import namespace="54c14795-052a-4e36-acae-5a966bae5c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c14795-052a-4e36-acae-5a966bae5c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90F0B8-B0AA-400B-BCA7-8790756E5018}">
  <ds:schemaRefs>
    <ds:schemaRef ds:uri="http://schemas.microsoft.com/sharepoint/v3/contenttype/forms"/>
  </ds:schemaRefs>
</ds:datastoreItem>
</file>

<file path=customXml/itemProps2.xml><?xml version="1.0" encoding="utf-8"?>
<ds:datastoreItem xmlns:ds="http://schemas.openxmlformats.org/officeDocument/2006/customXml" ds:itemID="{1E399731-CB4F-4F36-BB8D-493ADF740BA1}">
  <ds:schemaRefs>
    <ds:schemaRef ds:uri="http://schemas.microsoft.com/office/2006/metadata/properties"/>
    <ds:schemaRef ds:uri="http://purl.org/dc/terms/"/>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54c14795-052a-4e36-acae-5a966bae5c7f"/>
    <ds:schemaRef ds:uri="http://www.w3.org/XML/1998/namespace"/>
  </ds:schemaRefs>
</ds:datastoreItem>
</file>

<file path=customXml/itemProps3.xml><?xml version="1.0" encoding="utf-8"?>
<ds:datastoreItem xmlns:ds="http://schemas.openxmlformats.org/officeDocument/2006/customXml" ds:itemID="{7965C25A-115C-483E-AC96-556C8E8CFC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c14795-052a-4e36-acae-5a966bae5c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1948</TotalTime>
  <Words>12864</Words>
  <Application>Microsoft Office PowerPoint</Application>
  <PresentationFormat>Širokoúhlá obrazovka</PresentationFormat>
  <Paragraphs>2924</Paragraphs>
  <Slides>167</Slides>
  <Notes>0</Notes>
  <HiddenSlides>0</HiddenSlides>
  <MMClips>0</MMClips>
  <ScaleCrop>false</ScaleCrop>
  <HeadingPairs>
    <vt:vector size="8" baseType="variant">
      <vt:variant>
        <vt:lpstr>Použitá písma</vt:lpstr>
      </vt:variant>
      <vt:variant>
        <vt:i4>7</vt:i4>
      </vt:variant>
      <vt:variant>
        <vt:lpstr>Motiv</vt:lpstr>
      </vt:variant>
      <vt:variant>
        <vt:i4>10</vt:i4>
      </vt:variant>
      <vt:variant>
        <vt:lpstr>Vložené servery OLE</vt:lpstr>
      </vt:variant>
      <vt:variant>
        <vt:i4>6</vt:i4>
      </vt:variant>
      <vt:variant>
        <vt:lpstr>Nadpisy snímků</vt:lpstr>
      </vt:variant>
      <vt:variant>
        <vt:i4>167</vt:i4>
      </vt:variant>
    </vt:vector>
  </HeadingPairs>
  <TitlesOfParts>
    <vt:vector size="190" baseType="lpstr">
      <vt:lpstr>Arial</vt:lpstr>
      <vt:lpstr>Arial 16</vt:lpstr>
      <vt:lpstr>Calibri</vt:lpstr>
      <vt:lpstr>Cambria</vt:lpstr>
      <vt:lpstr>Cambria Math</vt:lpstr>
      <vt:lpstr>Times New Roman</vt:lpstr>
      <vt:lpstr>Wingdings</vt:lpstr>
      <vt:lpstr>1_SAVS CI</vt:lpstr>
      <vt:lpstr>1_SAVS Blue</vt:lpstr>
      <vt:lpstr>1_SAVS Red</vt:lpstr>
      <vt:lpstr>1_SAVS Yellow</vt:lpstr>
      <vt:lpstr>1_SAVS Turquois</vt:lpstr>
      <vt:lpstr>SAVS CI</vt:lpstr>
      <vt:lpstr>SAVS Blue</vt:lpstr>
      <vt:lpstr>SAVS Red</vt:lpstr>
      <vt:lpstr>SAVS Yellow</vt:lpstr>
      <vt:lpstr>SAVS Turquois</vt:lpstr>
      <vt:lpstr>think-cell Slide</vt:lpstr>
      <vt:lpstr>Graf</vt:lpstr>
      <vt:lpstr>Equation</vt:lpstr>
      <vt:lpstr>MathType 7.0 Equation</vt:lpstr>
      <vt:lpstr>Document</vt:lpstr>
      <vt:lpstr>Rovnice</vt:lpstr>
      <vt:lpstr>Operational Research I</vt:lpstr>
      <vt:lpstr>Prezentace aplikace PowerPoint</vt:lpstr>
      <vt:lpstr>Prezentace aplikace PowerPoint</vt:lpstr>
      <vt:lpstr>Introduction to Operational Research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Linear Programming</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Graph Modeling</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Project Management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Inventory Models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Waiting Line Models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Thank you for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Tomáš</dc:creator>
  <cp:lastModifiedBy>Jan Fábry</cp:lastModifiedBy>
  <cp:revision>402</cp:revision>
  <cp:lastPrinted>2022-07-20T07:52:50Z</cp:lastPrinted>
  <dcterms:created xsi:type="dcterms:W3CDTF">2020-10-26T13:34:53Z</dcterms:created>
  <dcterms:modified xsi:type="dcterms:W3CDTF">2023-03-05T18:07:31Z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0x0101007375FC02A6BEDF429B110ABFC2E3A1F7</vt:lpwstr>
  </property>
  <property fmtid="{D5CDD505-2E9C-101B-9397-08002B2CF9AE}" pid="3" name="MSIP_Label_b1c9b508-7c6e-42bd-bedf-808292653d6c_Enabled">
    <vt:lpwstr>true</vt:lpwstr>
  </property>
  <property fmtid="{D5CDD505-2E9C-101B-9397-08002B2CF9AE}" pid="4" name="MSIP_Label_b1c9b508-7c6e-42bd-bedf-808292653d6c_SetDate">
    <vt:lpwstr>2022-10-29T09:29:53Z</vt:lpwstr>
  </property>
  <property fmtid="{D5CDD505-2E9C-101B-9397-08002B2CF9AE}" pid="5" name="MSIP_Label_b1c9b508-7c6e-42bd-bedf-808292653d6c_Method">
    <vt:lpwstr>Standard</vt:lpwstr>
  </property>
  <property fmtid="{D5CDD505-2E9C-101B-9397-08002B2CF9AE}" pid="6" name="MSIP_Label_b1c9b508-7c6e-42bd-bedf-808292653d6c_Name">
    <vt:lpwstr>b1c9b508-7c6e-42bd-bedf-808292653d6c</vt:lpwstr>
  </property>
  <property fmtid="{D5CDD505-2E9C-101B-9397-08002B2CF9AE}" pid="7" name="MSIP_Label_b1c9b508-7c6e-42bd-bedf-808292653d6c_SiteId">
    <vt:lpwstr>2882be50-2012-4d88-ac86-544124e120c8</vt:lpwstr>
  </property>
  <property fmtid="{D5CDD505-2E9C-101B-9397-08002B2CF9AE}" pid="8" name="MSIP_Label_b1c9b508-7c6e-42bd-bedf-808292653d6c_ActionId">
    <vt:lpwstr>db24b714-ab9d-46ff-b6b5-7311460c167e</vt:lpwstr>
  </property>
  <property fmtid="{D5CDD505-2E9C-101B-9397-08002B2CF9AE}" pid="9" name="MSIP_Label_b1c9b508-7c6e-42bd-bedf-808292653d6c_ContentBits">
    <vt:lpwstr>3</vt:lpwstr>
  </property>
</Properties>
</file>